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4E3D7E-7F9B-435C-9B9C-9BB554B48484}">
  <a:tblStyle styleId="{CD4E3D7E-7F9B-435C-9B9C-9BB554B484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9d6ecdc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9d6ecdc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7224824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7224824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618b843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618b843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7224824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c7224824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72248245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7224824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7224824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7224824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c72248245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c72248245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72248245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72248245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c86cc493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c86cc493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c86cc493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c86cc493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b54f68e5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b54f68e5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a31496f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ca31496f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86cc493b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c86cc493b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c86cc493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c86cc493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ca31496f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ca31496f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a31496f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ca31496f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b54f68e5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b54f68e5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9d6ecdc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9d6ecdc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b54f68e5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b54f68e5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9d6ecdc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9d6ecdc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9d6ecdc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c9d6ecdc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9d6ecdca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c9d6ecdca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618b843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618b843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oracle.com/javase/7/docs/api/java/net/InetAddres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oracle.com/javase/7/docs/api/java/net/ServerSocket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oracle.com/javase/7/docs/api/java/net/Socket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oracle.com/javase/7/docs/api/java/net/DatagramSocke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oracle.com/javase/7/docs/api/java/net/DatagramPacket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iktok.com/@gnuowned/video/6935185885960965382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18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 3: NETWORK COMMUNICATIONS PROGRAMMING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de Servicios y Procesos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508000" y="3884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IP</a:t>
            </a:r>
            <a:endParaRPr sz="2500"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613825" y="859000"/>
            <a:ext cx="7888200" cy="1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 </a:t>
            </a:r>
            <a:r>
              <a:rPr b="1" lang="es" sz="1400"/>
              <a:t>Protocolo de Internet</a:t>
            </a:r>
            <a:r>
              <a:rPr lang="es" sz="1400"/>
              <a:t> (</a:t>
            </a:r>
            <a:r>
              <a:rPr i="1" lang="es" sz="1400"/>
              <a:t>Internet</a:t>
            </a:r>
            <a:r>
              <a:rPr i="1" lang="es" sz="1400"/>
              <a:t> Protocol</a:t>
            </a:r>
            <a:r>
              <a:rPr lang="es" sz="1400"/>
              <a:t>) pertenece a la capa de Internet en el modelo TCP/IP y a la de red en el modelo OSI.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1400"/>
              <a:t>Es un protocolo </a:t>
            </a:r>
            <a:r>
              <a:rPr b="1" lang="es" sz="1400"/>
              <a:t>muy básico</a:t>
            </a:r>
            <a:r>
              <a:rPr lang="es" sz="1400"/>
              <a:t>, </a:t>
            </a:r>
            <a:r>
              <a:rPr b="1" lang="es" sz="1400"/>
              <a:t>no orientado a conexión</a:t>
            </a:r>
            <a:r>
              <a:rPr lang="es" sz="1400"/>
              <a:t> y que </a:t>
            </a:r>
            <a:r>
              <a:rPr b="1" lang="es" sz="1400"/>
              <a:t>no garantiza la recepción de los paquetes </a:t>
            </a:r>
            <a:r>
              <a:rPr lang="es" sz="1400"/>
              <a:t>transmitidos.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s" sz="1400"/>
              <a:t>Permite identificar a los dispositivos conectados a una red mediante sus</a:t>
            </a:r>
            <a:r>
              <a:rPr b="1" lang="es" sz="1400"/>
              <a:t> direcciones IP</a:t>
            </a:r>
            <a:r>
              <a:rPr lang="es" sz="1400"/>
              <a:t>.</a:t>
            </a:r>
            <a:endParaRPr sz="1400"/>
          </a:p>
        </p:txBody>
      </p:sp>
      <p:sp>
        <p:nvSpPr>
          <p:cNvPr id="198" name="Google Shape;198;p22"/>
          <p:cNvSpPr txBox="1"/>
          <p:nvPr/>
        </p:nvSpPr>
        <p:spPr>
          <a:xfrm>
            <a:off x="613825" y="1448725"/>
            <a:ext cx="76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425" y="2408725"/>
            <a:ext cx="3452974" cy="2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613825" y="2239350"/>
            <a:ext cx="4374000" cy="21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Actualmente existen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dos versiones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este protocolo: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IPv4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IPv6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9999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 el protocolo </a:t>
            </a:r>
            <a:r>
              <a:rPr b="1" lang="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IPv4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las direcciones tienen un tamaño de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32 bits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por lo que propociona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 mil millones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direcciones.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 el protocolo </a:t>
            </a:r>
            <a:r>
              <a:rPr b="1" lang="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IPv6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las direcciones tienen un tamaño de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128 bits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por lo que proporciona alrededor de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16 trillones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direcciones.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508000" y="3884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PARTICIPANTES EN LA COMUNICACIÓN</a:t>
            </a:r>
            <a:endParaRPr sz="2500"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613825" y="935200"/>
            <a:ext cx="77562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980000"/>
                </a:solidFill>
              </a:rPr>
              <a:t>Servidor</a:t>
            </a:r>
            <a:r>
              <a:rPr b="1" lang="es" sz="1500"/>
              <a:t>: </a:t>
            </a:r>
            <a:r>
              <a:rPr lang="es" sz="1500"/>
              <a:t>Se denomina servidor tanto al </a:t>
            </a:r>
            <a:r>
              <a:rPr i="1" lang="es" sz="1500"/>
              <a:t>hardware </a:t>
            </a:r>
            <a:r>
              <a:rPr lang="es" sz="1500"/>
              <a:t>como al </a:t>
            </a:r>
            <a:r>
              <a:rPr i="1" lang="es" sz="1500"/>
              <a:t>software </a:t>
            </a:r>
            <a:r>
              <a:rPr lang="es" sz="1500"/>
              <a:t>que </a:t>
            </a:r>
            <a:r>
              <a:rPr b="1" lang="es" sz="1500"/>
              <a:t>proporcionan un servicio</a:t>
            </a:r>
            <a:r>
              <a:rPr lang="es" sz="1500"/>
              <a:t> en una red. Un </a:t>
            </a:r>
            <a:r>
              <a:rPr b="1" lang="es" sz="1500"/>
              <a:t>mismo servidor hardware</a:t>
            </a:r>
            <a:r>
              <a:rPr lang="es" sz="1500"/>
              <a:t> puede albergar </a:t>
            </a:r>
            <a:r>
              <a:rPr b="1" lang="es" sz="1500"/>
              <a:t>varios servidores software</a:t>
            </a:r>
            <a:r>
              <a:rPr lang="es" sz="1500"/>
              <a:t>. Ejemplos: servidor web, servidor de correo electrónico, servidor DHCP, etc.</a:t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7" name="Google Shape;207;p23"/>
          <p:cNvSpPr txBox="1"/>
          <p:nvPr/>
        </p:nvSpPr>
        <p:spPr>
          <a:xfrm>
            <a:off x="658300" y="3741625"/>
            <a:ext cx="7625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Equipo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 funciona como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extremo de una comunicación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aunque normalmente hace referencia al proveedor de un servicio (servidor).</a:t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658300" y="1779500"/>
            <a:ext cx="3904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s" sz="1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b="1"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 el </a:t>
            </a:r>
            <a:r>
              <a:rPr b="1"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consumidor de un servicio</a:t>
            </a: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Al igual que ocurre con el servidor, puede referirse al </a:t>
            </a:r>
            <a:r>
              <a:rPr i="1" lang="es" sz="1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es" sz="1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(cliente de la red) o al  </a:t>
            </a:r>
            <a:r>
              <a:rPr i="1" lang="es" sz="1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(cliente del servicio). Por ejemplo, el navegador web es un cliente del servicio de web o el programa de correo electrónico es el cliente de dicho servicio.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51475"/>
            <a:ext cx="3904051" cy="16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508000" y="3884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PARTICIPANTES EN LA COMUNICACIÓN</a:t>
            </a:r>
            <a:endParaRPr sz="2500"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636000" y="905900"/>
            <a:ext cx="78720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980000"/>
                </a:solidFill>
              </a:rPr>
              <a:t>Canal</a:t>
            </a:r>
            <a:r>
              <a:rPr b="1" lang="es" sz="1500"/>
              <a:t>: </a:t>
            </a:r>
            <a:r>
              <a:rPr lang="es" sz="1500"/>
              <a:t>Es el </a:t>
            </a:r>
            <a:r>
              <a:rPr b="1" lang="es" sz="1500"/>
              <a:t>medio </a:t>
            </a:r>
            <a:r>
              <a:rPr lang="es" sz="1500"/>
              <a:t>por el que se </a:t>
            </a:r>
            <a:r>
              <a:rPr b="1" lang="es" sz="1500"/>
              <a:t>transmite la información</a:t>
            </a:r>
            <a:r>
              <a:rPr lang="es" sz="1500"/>
              <a:t>. Puede ser el aire, la figra óptica o un cable de cobre.</a:t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980000"/>
                </a:solidFill>
              </a:rPr>
              <a:t>Protocolo</a:t>
            </a:r>
            <a:r>
              <a:rPr lang="es" sz="1500"/>
              <a:t>: Descripción formal de cualquiera de las </a:t>
            </a:r>
            <a:r>
              <a:rPr b="1" lang="es" sz="1500"/>
              <a:t>actividades </a:t>
            </a:r>
            <a:r>
              <a:rPr lang="es" sz="1500"/>
              <a:t>que </a:t>
            </a:r>
            <a:r>
              <a:rPr b="1" lang="es" sz="1500"/>
              <a:t>tienen lugar</a:t>
            </a:r>
            <a:r>
              <a:rPr lang="es" sz="1500"/>
              <a:t> en la </a:t>
            </a:r>
            <a:r>
              <a:rPr b="1" lang="es" sz="1500"/>
              <a:t>comunicación</a:t>
            </a:r>
            <a:r>
              <a:rPr lang="es" sz="1500"/>
              <a:t>.</a:t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980000"/>
                </a:solidFill>
              </a:rPr>
              <a:t>Mensaje</a:t>
            </a:r>
            <a:r>
              <a:rPr lang="es" sz="1500"/>
              <a:t>: Es la</a:t>
            </a:r>
            <a:r>
              <a:rPr b="1" lang="es" sz="1500"/>
              <a:t> información que se transmite </a:t>
            </a:r>
            <a:r>
              <a:rPr lang="es" sz="1500"/>
              <a:t>entre los interlocutores de una comunicación.</a:t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799" y="2503600"/>
            <a:ext cx="3044149" cy="2299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508000" y="3884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PARTICIPANTES EN LA COMUNICACIÓN</a:t>
            </a:r>
            <a:endParaRPr sz="2500"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559800" y="905900"/>
            <a:ext cx="7872000" cy="21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980000"/>
                </a:solidFill>
              </a:rPr>
              <a:t>Paquete</a:t>
            </a:r>
            <a:r>
              <a:rPr b="1" lang="es" sz="1400"/>
              <a:t>: </a:t>
            </a:r>
            <a:r>
              <a:rPr lang="es" sz="1400"/>
              <a:t>Se conoce como</a:t>
            </a:r>
            <a:r>
              <a:rPr b="1" lang="es" sz="1400"/>
              <a:t> paquete de red o de datos</a:t>
            </a:r>
            <a:r>
              <a:rPr lang="es" sz="1400"/>
              <a:t> a cada uno de los </a:t>
            </a:r>
            <a:r>
              <a:rPr b="1" lang="es" sz="1400"/>
              <a:t>fragmentos de un mensaje </a:t>
            </a:r>
            <a:r>
              <a:rPr lang="es" sz="1400"/>
              <a:t>que</a:t>
            </a:r>
            <a:r>
              <a:rPr b="1" lang="es" sz="1400"/>
              <a:t> se envían por la red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1400"/>
              <a:t>La</a:t>
            </a:r>
            <a:r>
              <a:rPr lang="es" sz="1400">
                <a:solidFill>
                  <a:srgbClr val="980000"/>
                </a:solidFill>
              </a:rPr>
              <a:t> </a:t>
            </a:r>
            <a:r>
              <a:rPr i="1" lang="es" sz="1400">
                <a:solidFill>
                  <a:srgbClr val="980000"/>
                </a:solidFill>
              </a:rPr>
              <a:t>fragmentación de los mensajes</a:t>
            </a:r>
            <a:r>
              <a:rPr lang="es" sz="1400"/>
              <a:t> tiene su origen en la </a:t>
            </a:r>
            <a:r>
              <a:rPr b="1" lang="es" sz="1400"/>
              <a:t>existencia de errores en la comunicación</a:t>
            </a:r>
            <a:r>
              <a:rPr lang="es" sz="1400"/>
              <a:t>. Por ejemplo, si existen interferencias puntuales en un canal, al afectar a elementos pequeños es más eficiente repetir el envío de algún paquete afectado que del mensaje completo, ya que las probabilidades de que se produzca un error serán más bajas.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b="1" lang="es" sz="1400">
                <a:solidFill>
                  <a:srgbClr val="980000"/>
                </a:solidFill>
              </a:rPr>
              <a:t>Datagrama</a:t>
            </a:r>
            <a:r>
              <a:rPr lang="es" sz="1400"/>
              <a:t>: Es el </a:t>
            </a:r>
            <a:r>
              <a:rPr b="1" i="1" lang="es" sz="1400"/>
              <a:t>paquete de datos</a:t>
            </a:r>
            <a:r>
              <a:rPr lang="es" sz="1400"/>
              <a:t> que constituye</a:t>
            </a:r>
            <a:r>
              <a:rPr b="1" lang="es" sz="1400"/>
              <a:t> la unidad mínima de información transmitible</a:t>
            </a:r>
            <a:r>
              <a:rPr lang="es" sz="1400"/>
              <a:t>.</a:t>
            </a:r>
            <a:endParaRPr sz="1400"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425" y="2981000"/>
            <a:ext cx="4685067" cy="17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508000" y="3122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PARTICIPANTES EN LA COMUNICACIÓN</a:t>
            </a:r>
            <a:endParaRPr sz="2500"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559800" y="829700"/>
            <a:ext cx="78720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80000"/>
                </a:solidFill>
              </a:rPr>
              <a:t>Dirección</a:t>
            </a:r>
            <a:r>
              <a:rPr b="1" lang="es"/>
              <a:t>: </a:t>
            </a:r>
            <a:r>
              <a:rPr lang="es"/>
              <a:t>Es el </a:t>
            </a:r>
            <a:r>
              <a:rPr b="1" lang="es"/>
              <a:t>identificador del dispositivo o recurso </a:t>
            </a:r>
            <a:r>
              <a:rPr lang="es"/>
              <a:t>de un elemento de una red. Por ejemplo, la dirección IP identifica a un dispositivo, mientras que la dirección web identifica un recurso (normalmente una página) en la web.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b="1" lang="es">
                <a:solidFill>
                  <a:srgbClr val="980000"/>
                </a:solidFill>
              </a:rPr>
              <a:t>Puerto</a:t>
            </a:r>
            <a:r>
              <a:rPr b="1" lang="es"/>
              <a:t>: </a:t>
            </a:r>
            <a:r>
              <a:rPr lang="es"/>
              <a:t>En redes de ordenadores, un puerto </a:t>
            </a:r>
            <a:r>
              <a:rPr b="1" lang="es"/>
              <a:t>es un extremo</a:t>
            </a:r>
            <a:r>
              <a:rPr lang="es"/>
              <a:t> (</a:t>
            </a:r>
            <a:r>
              <a:rPr i="1" lang="es"/>
              <a:t>endpoint</a:t>
            </a:r>
            <a:r>
              <a:rPr lang="es"/>
              <a:t>) de una </a:t>
            </a:r>
            <a:r>
              <a:rPr b="1" lang="es"/>
              <a:t>comunicación</a:t>
            </a:r>
            <a:r>
              <a:rPr lang="es"/>
              <a:t>. Se identifica con un</a:t>
            </a:r>
            <a:r>
              <a:rPr b="1" lang="es"/>
              <a:t> número de 16 bits</a:t>
            </a:r>
            <a:r>
              <a:rPr lang="es"/>
              <a:t> (el número de puerto) que se asocia a una dirección IP y que permite que un dispositivo disponga de varios canales de comunicación, tantos como puertos.</a:t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500" y="2585975"/>
            <a:ext cx="3660597" cy="82661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559800" y="3645550"/>
            <a:ext cx="7872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 habitual es que </a:t>
            </a:r>
            <a:r>
              <a:rPr b="1"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puerto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al que se asocia un servicio </a:t>
            </a:r>
            <a:r>
              <a:rPr b="1"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pueda configurar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Los números de puerto </a:t>
            </a:r>
            <a:r>
              <a:rPr b="1"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inferiores a 1024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identifican con servicios históricos y se denominan </a:t>
            </a:r>
            <a:r>
              <a:rPr b="1" lang="es" sz="13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puertos conocidos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Los números de puerto entre 49152 y 65535 están disponibles para su uso general y se conocen como</a:t>
            </a:r>
            <a:r>
              <a:rPr b="1"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" sz="13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puertos efímeros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559800" y="2428875"/>
            <a:ext cx="42681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Todas las</a:t>
            </a:r>
            <a:r>
              <a:rPr b="1"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aplicaciones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que permiten </a:t>
            </a:r>
            <a:r>
              <a:rPr b="1"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trabajar en red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necesitan</a:t>
            </a:r>
            <a:r>
              <a:rPr b="1"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utilizar uno o más puertos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Habitualmente </a:t>
            </a:r>
            <a:r>
              <a:rPr b="1"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tienen asociado un puerto por defecto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Por ejemplo: MySQL utiliza el puerto 3306, HTTP utiliza el puerto 80, FTP el puerto 21, etc.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508000" y="3122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CLASES Y LIBRERÍAS</a:t>
            </a:r>
            <a:endParaRPr sz="2500"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559800" y="753500"/>
            <a:ext cx="78720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Java </a:t>
            </a:r>
            <a:r>
              <a:rPr lang="es" sz="1500"/>
              <a:t>dispone de </a:t>
            </a:r>
            <a:r>
              <a:rPr b="1" lang="es" sz="1500"/>
              <a:t>librerías y clases</a:t>
            </a:r>
            <a:r>
              <a:rPr lang="es" sz="1500"/>
              <a:t> que facilitan la </a:t>
            </a:r>
            <a:r>
              <a:rPr b="1" lang="es" sz="1500"/>
              <a:t>comunicación a través de una red</a:t>
            </a:r>
            <a:r>
              <a:rPr lang="es" sz="1500"/>
              <a:t> utilizando diversos niveles de abstracción.</a:t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1500"/>
              <a:t>El </a:t>
            </a:r>
            <a:r>
              <a:rPr b="1" i="1" lang="es" sz="1500"/>
              <a:t>paquete </a:t>
            </a:r>
            <a:r>
              <a:rPr lang="es" sz="1500"/>
              <a:t>en el que se encuentran las clases fundamentales de comunicación es </a:t>
            </a:r>
            <a:r>
              <a:rPr b="1" lang="es" sz="1500"/>
              <a:t>java.net</a:t>
            </a:r>
            <a:r>
              <a:rPr lang="es" sz="1500"/>
              <a:t>. Además, usaremos las clases del paquete </a:t>
            </a:r>
            <a:r>
              <a:rPr b="1" lang="es" sz="1500"/>
              <a:t>java.io</a:t>
            </a:r>
            <a:r>
              <a:rPr lang="es" sz="1500"/>
              <a:t> para la lectura y escritura de bytes.</a:t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1500"/>
              <a:t>Los API proporcionados por este paquete se pueden dividir en dos grupos:</a:t>
            </a:r>
            <a:endParaRPr sz="1500"/>
          </a:p>
          <a:p>
            <a:pPr indent="-171450" lvl="0" marL="269999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s" sz="1500"/>
              <a:t>De </a:t>
            </a:r>
            <a:r>
              <a:rPr b="1" lang="es" sz="1500"/>
              <a:t>bajo nivel</a:t>
            </a:r>
            <a:r>
              <a:rPr lang="es" sz="1500"/>
              <a:t>, que proporciona clases para gestionar:</a:t>
            </a:r>
            <a:endParaRPr sz="1500"/>
          </a:p>
          <a:p>
            <a:pPr indent="-155575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s" sz="1400"/>
              <a:t>Direcciones e identificadores de red</a:t>
            </a:r>
            <a:r>
              <a:rPr lang="es" sz="1400"/>
              <a:t> (fundamentalmente </a:t>
            </a:r>
            <a:r>
              <a:rPr b="1" lang="es" sz="1400"/>
              <a:t>direcciones IP</a:t>
            </a:r>
            <a:r>
              <a:rPr lang="es" sz="1400"/>
              <a:t>).</a:t>
            </a:r>
            <a:endParaRPr sz="1400"/>
          </a:p>
          <a:p>
            <a:pPr indent="-155575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s" sz="1400"/>
              <a:t>Sockets</a:t>
            </a:r>
            <a:r>
              <a:rPr lang="es" sz="1400"/>
              <a:t>, como </a:t>
            </a:r>
            <a:r>
              <a:rPr b="1" lang="es" sz="1400"/>
              <a:t>mecanismo </a:t>
            </a:r>
            <a:r>
              <a:rPr lang="es" sz="1400"/>
              <a:t>simple de </a:t>
            </a:r>
            <a:r>
              <a:rPr b="1" lang="es" sz="1400"/>
              <a:t>comunicación bidireccional</a:t>
            </a:r>
            <a:r>
              <a:rPr lang="es" sz="1400"/>
              <a:t>.</a:t>
            </a:r>
            <a:endParaRPr sz="1400"/>
          </a:p>
          <a:p>
            <a:pPr indent="-155575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s" sz="1400"/>
              <a:t>Interfaces</a:t>
            </a:r>
            <a:r>
              <a:rPr lang="es" sz="1400"/>
              <a:t>, que describen las </a:t>
            </a:r>
            <a:r>
              <a:rPr b="1" lang="es" sz="1400"/>
              <a:t>interfaces de red.</a:t>
            </a:r>
            <a:endParaRPr b="1" sz="1400"/>
          </a:p>
          <a:p>
            <a:pPr indent="-171450" lvl="0" marL="269999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500"/>
              <a:t>De</a:t>
            </a:r>
            <a:r>
              <a:rPr b="1" lang="es" sz="1500"/>
              <a:t> alto nivel</a:t>
            </a:r>
            <a:r>
              <a:rPr lang="es" sz="1500"/>
              <a:t>, que proporciona clases para gestionar:</a:t>
            </a:r>
            <a:endParaRPr sz="1500"/>
          </a:p>
          <a:p>
            <a:pPr indent="-174625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400"/>
              <a:t>Identificadores de Recursos Universales (URI).</a:t>
            </a:r>
            <a:endParaRPr sz="1400"/>
          </a:p>
          <a:p>
            <a:pPr indent="-174625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400"/>
              <a:t>Localizadores de Recursos niversales (URL).</a:t>
            </a:r>
            <a:endParaRPr sz="1400"/>
          </a:p>
          <a:p>
            <a:pPr indent="-174625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400"/>
              <a:t>Conexiones a recursos identificados mediante URL.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s" sz="1400"/>
              <a:t>En </a:t>
            </a:r>
            <a:r>
              <a:rPr b="1" lang="es" sz="1400"/>
              <a:t>esta unidad </a:t>
            </a:r>
            <a:r>
              <a:rPr lang="es" sz="1400"/>
              <a:t>nos centraremos en las principales clases del </a:t>
            </a:r>
            <a:r>
              <a:rPr b="1" lang="es" sz="1400"/>
              <a:t>API de bajo nivel</a:t>
            </a:r>
            <a:r>
              <a:rPr lang="es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508000" y="3122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InetAddress</a:t>
            </a:r>
            <a:endParaRPr sz="2500"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559800" y="753500"/>
            <a:ext cx="78720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hlink"/>
                </a:solidFill>
                <a:hlinkClick r:id="rId3"/>
              </a:rPr>
              <a:t>InetAddress</a:t>
            </a:r>
            <a:r>
              <a:rPr b="1" lang="es">
                <a:solidFill>
                  <a:srgbClr val="980000"/>
                </a:solidFill>
              </a:rPr>
              <a:t> </a:t>
            </a:r>
            <a:r>
              <a:rPr lang="es"/>
              <a:t>es la clase encargada de representar las </a:t>
            </a:r>
            <a:r>
              <a:rPr b="1" lang="es"/>
              <a:t>direcciones </a:t>
            </a:r>
            <a:r>
              <a:rPr lang="es"/>
              <a:t>de los dispositivos de red.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s"/>
              <a:t>Tiene </a:t>
            </a:r>
            <a:r>
              <a:rPr b="1" lang="es"/>
              <a:t>subclases </a:t>
            </a:r>
            <a:r>
              <a:rPr lang="es"/>
              <a:t>más específicas: </a:t>
            </a:r>
            <a:r>
              <a:rPr b="1" lang="es">
                <a:solidFill>
                  <a:srgbClr val="980000"/>
                </a:solidFill>
              </a:rPr>
              <a:t>Inet4Address </a:t>
            </a:r>
            <a:r>
              <a:rPr lang="es"/>
              <a:t>(direcciones IPv4)</a:t>
            </a:r>
            <a:r>
              <a:rPr b="1" lang="es">
                <a:solidFill>
                  <a:srgbClr val="980000"/>
                </a:solidFill>
              </a:rPr>
              <a:t> </a:t>
            </a:r>
            <a:r>
              <a:rPr lang="es"/>
              <a:t>e </a:t>
            </a:r>
            <a:r>
              <a:rPr b="1" lang="es">
                <a:solidFill>
                  <a:srgbClr val="980000"/>
                </a:solidFill>
              </a:rPr>
              <a:t>Inet6Address </a:t>
            </a:r>
            <a:r>
              <a:rPr lang="es">
                <a:solidFill>
                  <a:srgbClr val="000000"/>
                </a:solidFill>
              </a:rPr>
              <a:t>(direcciones IPv6)</a:t>
            </a:r>
            <a:r>
              <a:rPr lang="es"/>
              <a:t>.</a:t>
            </a:r>
            <a:endParaRPr/>
          </a:p>
        </p:txBody>
      </p:sp>
      <p:graphicFrame>
        <p:nvGraphicFramePr>
          <p:cNvPr id="245" name="Google Shape;245;p28"/>
          <p:cNvGraphicFramePr/>
          <p:nvPr/>
        </p:nvGraphicFramePr>
        <p:xfrm>
          <a:off x="688463" y="1452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{CD4E3D7E-7F9B-435C-9B9C-9BB554B48484}</a:tableStyleId>
              </a:tblPr>
              <a:tblGrid>
                <a:gridCol w="3521775"/>
                <a:gridCol w="4245300"/>
              </a:tblGrid>
              <a:tr h="2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</a:rPr>
                        <a:t>Método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54000" marB="36000" marR="0" marL="90000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54000" marB="36000" marR="0" marL="90000">
                    <a:solidFill>
                      <a:srgbClr val="45818E"/>
                    </a:solidFill>
                  </a:tcPr>
                </a:tc>
              </a:tr>
              <a:tr h="33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public byte[] </a:t>
                      </a:r>
                      <a:r>
                        <a:rPr lang="es" sz="1100">
                          <a:solidFill>
                            <a:srgbClr val="980000"/>
                          </a:solidFill>
                        </a:rPr>
                        <a:t>getAddress</a:t>
                      </a:r>
                      <a:r>
                        <a:rPr lang="es" sz="1100"/>
                        <a:t>()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Proporciona la dirección IP representada por el objeto InetAddress como un array de bytes.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</a:tr>
              <a:tr h="4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public static InetAddress </a:t>
                      </a:r>
                      <a:r>
                        <a:rPr lang="es" sz="1100">
                          <a:solidFill>
                            <a:srgbClr val="980000"/>
                          </a:solidFill>
                        </a:rPr>
                        <a:t>getByAddress </a:t>
                      </a:r>
                      <a:r>
                        <a:rPr lang="es" sz="1100"/>
                        <a:t>(String host, byte[] addr) throws UnknownHostException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Método estático que proporciona un objeto InetAddress a partir de una IP representada como un </a:t>
                      </a:r>
                      <a:r>
                        <a:rPr i="1" lang="es" sz="1100"/>
                        <a:t>array de bytes</a:t>
                      </a:r>
                      <a:r>
                        <a:rPr lang="es" sz="1100"/>
                        <a:t>.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</a:tr>
              <a:tr h="14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public static InetAddress</a:t>
                      </a:r>
                      <a:r>
                        <a:rPr lang="es" sz="1100">
                          <a:solidFill>
                            <a:srgbClr val="980000"/>
                          </a:solidFill>
                        </a:rPr>
                        <a:t> getByName</a:t>
                      </a:r>
                      <a:r>
                        <a:rPr lang="es" sz="1100"/>
                        <a:t> (String host) throws UnknownHostException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Método estático que proporciona la dirección IP de un host a partir de su nombre.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public String </a:t>
                      </a:r>
                      <a:r>
                        <a:rPr lang="es" sz="1100">
                          <a:solidFill>
                            <a:srgbClr val="980000"/>
                          </a:solidFill>
                        </a:rPr>
                        <a:t>getHostAddress</a:t>
                      </a:r>
                      <a:r>
                        <a:rPr lang="es" sz="1100"/>
                        <a:t>()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Proporciona la dirección IP en modo texto del objeto InetAddress.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public String </a:t>
                      </a:r>
                      <a:r>
                        <a:rPr lang="es" sz="1100">
                          <a:solidFill>
                            <a:srgbClr val="980000"/>
                          </a:solidFill>
                        </a:rPr>
                        <a:t>getHostName</a:t>
                      </a:r>
                      <a:r>
                        <a:rPr lang="es" sz="1100"/>
                        <a:t>()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Proporciona el nombre del host para la dirección representada por el objeto </a:t>
                      </a:r>
                      <a:r>
                        <a:rPr i="1" lang="es" sz="1100"/>
                        <a:t>InetAddress</a:t>
                      </a:r>
                      <a:r>
                        <a:rPr lang="es" sz="1100"/>
                        <a:t>.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</a:tr>
              <a:tr h="1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public static InetAddress </a:t>
                      </a:r>
                      <a:r>
                        <a:rPr lang="es" sz="1100">
                          <a:solidFill>
                            <a:srgbClr val="980000"/>
                          </a:solidFill>
                        </a:rPr>
                        <a:t>getLocalHost</a:t>
                      </a:r>
                      <a:r>
                        <a:rPr lang="es" sz="1100"/>
                        <a:t>()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throws UnknownHostException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Método estático que proporciona la dirección IP del </a:t>
                      </a:r>
                      <a:r>
                        <a:rPr i="1" lang="es" sz="1100"/>
                        <a:t>host </a:t>
                      </a:r>
                      <a:r>
                        <a:rPr lang="es" sz="1100"/>
                        <a:t>local.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508000" y="3122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ServerSocket</a:t>
            </a:r>
            <a:endParaRPr sz="2500"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559800" y="753500"/>
            <a:ext cx="78720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b="1" lang="es" sz="1400" u="sng">
                <a:solidFill>
                  <a:schemeClr val="hlink"/>
                </a:solidFill>
                <a:hlinkClick r:id="rId3"/>
              </a:rPr>
              <a:t>ServerSocket</a:t>
            </a:r>
            <a:r>
              <a:rPr b="1" lang="es" sz="1400"/>
              <a:t> </a:t>
            </a:r>
            <a:r>
              <a:rPr lang="es" sz="1400"/>
              <a:t>es la clase encargada de </a:t>
            </a:r>
            <a:r>
              <a:rPr b="1" lang="es" sz="1400"/>
              <a:t>implementar un socket </a:t>
            </a:r>
            <a:r>
              <a:rPr b="1" lang="es" sz="1400">
                <a:solidFill>
                  <a:srgbClr val="980000"/>
                </a:solidFill>
              </a:rPr>
              <a:t>servidor</a:t>
            </a:r>
            <a:r>
              <a:rPr lang="es" sz="1400"/>
              <a:t>. Este tipo de socket queda a la espera de recibir peticiones de los procesos cliente para proporcionar un socket de comunicación.</a:t>
            </a:r>
            <a:endParaRPr sz="1400"/>
          </a:p>
        </p:txBody>
      </p:sp>
      <p:graphicFrame>
        <p:nvGraphicFramePr>
          <p:cNvPr id="252" name="Google Shape;252;p29"/>
          <p:cNvGraphicFramePr/>
          <p:nvPr/>
        </p:nvGraphicFramePr>
        <p:xfrm>
          <a:off x="674300" y="1423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{CD4E3D7E-7F9B-435C-9B9C-9BB554B48484}</a:tableStyleId>
              </a:tblPr>
              <a:tblGrid>
                <a:gridCol w="2972000"/>
                <a:gridCol w="4795075"/>
              </a:tblGrid>
              <a:tr h="2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chemeClr val="dk1"/>
                          </a:solidFill>
                        </a:rPr>
                        <a:t>Método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36000" marR="0" marL="90000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36000" marR="0" marL="90000">
                    <a:solidFill>
                      <a:srgbClr val="45818E"/>
                    </a:solidFill>
                  </a:tcPr>
                </a:tc>
              </a:tr>
              <a:tr h="33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ServerSocket</a:t>
                      </a:r>
                      <a:r>
                        <a:rPr lang="es" sz="1000"/>
                        <a:t>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ServerSocket</a:t>
                      </a:r>
                      <a:r>
                        <a:rPr lang="es" sz="1000"/>
                        <a:t>(int port)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ServerSocket</a:t>
                      </a:r>
                      <a:r>
                        <a:rPr lang="es" sz="1000"/>
                        <a:t>(int port, int backlog)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ServerSocket</a:t>
                      </a:r>
                      <a:r>
                        <a:rPr lang="es" sz="1000"/>
                        <a:t>(int port, int backlog, InetAddress bindAddr)</a:t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Diversos constructores para crear Sockets.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Si no se indica el puerto en el constructor, deberá ligarse más tarde a un puerto con el método </a:t>
                      </a:r>
                      <a:r>
                        <a:rPr i="1" lang="es" sz="1000">
                          <a:solidFill>
                            <a:srgbClr val="980000"/>
                          </a:solidFill>
                        </a:rPr>
                        <a:t>bind</a:t>
                      </a:r>
                      <a:r>
                        <a:rPr lang="es" sz="1000"/>
                        <a:t>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rgbClr val="980000"/>
                          </a:solidFill>
                        </a:rPr>
                        <a:t>backlog </a:t>
                      </a:r>
                      <a:r>
                        <a:rPr lang="es" sz="1000"/>
                        <a:t>es el tamaño máximo de una cola de peticiones de conexión de clientes pendientes de ser atendidas.</a:t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</a:tr>
              <a:tr h="33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Socket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accept</a:t>
                      </a:r>
                      <a:r>
                        <a:rPr lang="es" sz="1000"/>
                        <a:t>() throws IOException</a:t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Queda a la espera de una petición de conexión de un cliente. Una vez recibida, la acepta. Devuelve el nuevo </a:t>
                      </a:r>
                      <a:r>
                        <a:rPr i="1" lang="es" sz="1000"/>
                        <a:t>socket </a:t>
                      </a:r>
                      <a:r>
                        <a:rPr lang="es" sz="1000"/>
                        <a:t>creado para la comunicación con el cliente.</a:t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</a:tr>
              <a:tr h="4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void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bind</a:t>
                      </a:r>
                      <a:r>
                        <a:rPr lang="es" sz="1000"/>
                        <a:t>(SocketAddress endpoint)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   	throws IOException</a:t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Asocia el </a:t>
                      </a:r>
                      <a:r>
                        <a:rPr i="1" lang="es" sz="1000"/>
                        <a:t>ServerSocket </a:t>
                      </a:r>
                      <a:r>
                        <a:rPr lang="es" sz="1000"/>
                        <a:t>a una dirección</a:t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</a:tr>
              <a:tr h="14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void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close</a:t>
                      </a:r>
                      <a:r>
                        <a:rPr lang="es" sz="1000"/>
                        <a:t>() throws IOException</a:t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Cierra el </a:t>
                      </a:r>
                      <a:r>
                        <a:rPr i="1" lang="es" sz="1000"/>
                        <a:t>socket</a:t>
                      </a:r>
                      <a:r>
                        <a:rPr lang="es" sz="1000"/>
                        <a:t>.</a:t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boolean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isBound</a:t>
                      </a:r>
                      <a:r>
                        <a:rPr lang="es" sz="1000"/>
                        <a:t>()</a:t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estado de asociación del </a:t>
                      </a:r>
                      <a:r>
                        <a:rPr i="1" lang="es" sz="1000"/>
                        <a:t>socket</a:t>
                      </a:r>
                      <a:r>
                        <a:rPr lang="es" sz="1000"/>
                        <a:t>.</a:t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</a:tr>
              <a:tr h="1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boolean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isClosed</a:t>
                      </a:r>
                      <a:r>
                        <a:rPr lang="es" sz="1000"/>
                        <a:t>()</a:t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Determina si el </a:t>
                      </a:r>
                      <a:r>
                        <a:rPr i="1" lang="es" sz="1000"/>
                        <a:t>socket </a:t>
                      </a:r>
                      <a:r>
                        <a:rPr lang="es" sz="1000"/>
                        <a:t>está cerrado.</a:t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</a:tr>
              <a:tr h="1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4000" marB="54000" marR="91425" marL="91425" anchor="ctr">
                    <a:solidFill>
                      <a:srgbClr val="A2C4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508000" y="3122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Socket</a:t>
            </a:r>
            <a:endParaRPr sz="2500"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559800" y="677300"/>
            <a:ext cx="7872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s" sz="1400" u="sng">
                <a:solidFill>
                  <a:schemeClr val="hlink"/>
                </a:solidFill>
                <a:hlinkClick r:id="rId3"/>
              </a:rPr>
              <a:t>Socket</a:t>
            </a:r>
            <a:r>
              <a:rPr b="1" lang="es" sz="1400"/>
              <a:t> </a:t>
            </a:r>
            <a:r>
              <a:rPr lang="es" sz="1400"/>
              <a:t>es la clase encargada de </a:t>
            </a:r>
            <a:r>
              <a:rPr b="1" lang="es" sz="1400"/>
              <a:t>implementar un socket </a:t>
            </a:r>
            <a:r>
              <a:rPr b="1" lang="es" sz="1400">
                <a:solidFill>
                  <a:srgbClr val="980000"/>
                </a:solidFill>
              </a:rPr>
              <a:t>cliente</a:t>
            </a:r>
            <a:r>
              <a:rPr lang="es" sz="1400"/>
              <a:t>. Dispone de varios constructores en los que se pueden especificar, entre otras propiedades, la dirección IP y el puerto.</a:t>
            </a:r>
            <a:endParaRPr sz="1400"/>
          </a:p>
        </p:txBody>
      </p:sp>
      <p:graphicFrame>
        <p:nvGraphicFramePr>
          <p:cNvPr id="259" name="Google Shape;259;p30"/>
          <p:cNvGraphicFramePr/>
          <p:nvPr/>
        </p:nvGraphicFramePr>
        <p:xfrm>
          <a:off x="674300" y="1270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{CD4E3D7E-7F9B-435C-9B9C-9BB554B48484}</a:tableStyleId>
              </a:tblPr>
              <a:tblGrid>
                <a:gridCol w="3326475"/>
                <a:gridCol w="4440600"/>
              </a:tblGrid>
              <a:tr h="2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chemeClr val="dk1"/>
                          </a:solidFill>
                        </a:rPr>
                        <a:t>Método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36000" marR="0" marL="90000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36000" marR="0" marL="90000">
                    <a:solidFill>
                      <a:srgbClr val="45818E"/>
                    </a:solidFill>
                  </a:tcPr>
                </a:tc>
              </a:tr>
              <a:tr h="7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Socket</a:t>
                      </a:r>
                      <a:r>
                        <a:rPr lang="es" sz="1000"/>
                        <a:t>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Socket</a:t>
                      </a:r>
                      <a:r>
                        <a:rPr lang="es" sz="1000"/>
                        <a:t>(String host,  int port)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throws UnknownHostException, IOException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Socket</a:t>
                      </a:r>
                      <a:r>
                        <a:rPr lang="es" sz="1000"/>
                        <a:t>(InetAddress address, int port)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throws IOException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 constructor sin parámetros crea un socket desconectado.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En un constructor se puede indicar la dirección del </a:t>
                      </a:r>
                      <a:r>
                        <a:rPr i="1" lang="es" sz="1000"/>
                        <a:t>host </a:t>
                      </a:r>
                      <a:r>
                        <a:rPr lang="es" sz="1000"/>
                        <a:t>y el puerto del </a:t>
                      </a:r>
                      <a:r>
                        <a:rPr i="1" lang="es" sz="1000"/>
                        <a:t>socket </a:t>
                      </a:r>
                      <a:r>
                        <a:rPr lang="es" sz="1000"/>
                        <a:t>servidor al que se quiere conectar.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Además de la dirección del </a:t>
                      </a:r>
                      <a:r>
                        <a:rPr i="1" lang="es" sz="1000"/>
                        <a:t>host</a:t>
                      </a:r>
                      <a:r>
                        <a:rPr lang="es" sz="1000"/>
                        <a:t>, también se le puede pasar un objeto de InetAddress para indicar la dirección a la que conectarse.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4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void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bind</a:t>
                      </a:r>
                      <a:r>
                        <a:rPr lang="es" sz="1000"/>
                        <a:t>(SocketAddress endpoint)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   	throws IOException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Asocia el </a:t>
                      </a:r>
                      <a:r>
                        <a:rPr i="1" lang="es" sz="1000"/>
                        <a:t>s</a:t>
                      </a:r>
                      <a:r>
                        <a:rPr i="1" lang="es" sz="1000"/>
                        <a:t>ocket </a:t>
                      </a:r>
                      <a:r>
                        <a:rPr lang="es" sz="1000"/>
                        <a:t>a una dirección local.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4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void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connect</a:t>
                      </a:r>
                      <a:r>
                        <a:rPr lang="es" sz="1000"/>
                        <a:t>(SocketAddress endpoint)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      	throws IOException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void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connect</a:t>
                      </a:r>
                      <a:r>
                        <a:rPr lang="es" sz="1000"/>
                        <a:t>(SocketAddress endpoint, int timeout)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      	throws IOException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Conecta este </a:t>
                      </a:r>
                      <a:r>
                        <a:rPr i="1" lang="es" sz="1000"/>
                        <a:t>socket </a:t>
                      </a:r>
                      <a:r>
                        <a:rPr lang="es" sz="1000"/>
                        <a:t>con el servidor.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14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void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close</a:t>
                      </a:r>
                      <a:r>
                        <a:rPr lang="es" sz="1000"/>
                        <a:t>() throws IOException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Cierra el </a:t>
                      </a:r>
                      <a:r>
                        <a:rPr i="1" lang="es" sz="1000"/>
                        <a:t>socket</a:t>
                      </a:r>
                      <a:r>
                        <a:rPr lang="es" sz="1000"/>
                        <a:t>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boolean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isBound</a:t>
                      </a:r>
                      <a:r>
                        <a:rPr lang="es" sz="1000"/>
                        <a:t>()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estado de asociación del </a:t>
                      </a:r>
                      <a:r>
                        <a:rPr i="1" lang="es" sz="1000"/>
                        <a:t>socket</a:t>
                      </a:r>
                      <a:r>
                        <a:rPr lang="es" sz="1000"/>
                        <a:t>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1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boolean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isClosed</a:t>
                      </a:r>
                      <a:r>
                        <a:rPr lang="es" sz="1000"/>
                        <a:t>()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Determina si el </a:t>
                      </a:r>
                      <a:r>
                        <a:rPr i="1" lang="es" sz="1000"/>
                        <a:t>socket </a:t>
                      </a:r>
                      <a:r>
                        <a:rPr lang="es" sz="1000"/>
                        <a:t>está cerrado.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1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boolean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isConnected</a:t>
                      </a:r>
                      <a:r>
                        <a:rPr lang="es" sz="1000"/>
                        <a:t>()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Determina si el </a:t>
                      </a:r>
                      <a:r>
                        <a:rPr i="1" lang="es" sz="1000"/>
                        <a:t>socket </a:t>
                      </a:r>
                      <a:r>
                        <a:rPr lang="es" sz="1000"/>
                        <a:t>está conectado.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1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InputStream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getInputStream</a:t>
                      </a:r>
                      <a:r>
                        <a:rPr lang="es" sz="1000"/>
                        <a:t>() throws IOException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Proporciona un Stream de lectura.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1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OutputStream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getOutputStream</a:t>
                      </a:r>
                      <a:r>
                        <a:rPr lang="es" sz="1000"/>
                        <a:t>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          throws IOException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Proporciona un Stream de escritura.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508000" y="3122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Datagram</a:t>
            </a:r>
            <a:r>
              <a:rPr lang="es" sz="2500"/>
              <a:t>Socket</a:t>
            </a:r>
            <a:endParaRPr sz="2500"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559800" y="753500"/>
            <a:ext cx="78720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b="1" lang="es" sz="1400" u="sng">
                <a:solidFill>
                  <a:schemeClr val="hlink"/>
                </a:solidFill>
                <a:hlinkClick r:id="rId3"/>
              </a:rPr>
              <a:t>DatagramSocket</a:t>
            </a:r>
            <a:r>
              <a:rPr b="1" lang="es" sz="1400"/>
              <a:t> </a:t>
            </a:r>
            <a:r>
              <a:rPr lang="es" sz="1400"/>
              <a:t>representa un socket para el envío y recepción de datagramas.</a:t>
            </a:r>
            <a:endParaRPr sz="1400"/>
          </a:p>
        </p:txBody>
      </p:sp>
      <p:graphicFrame>
        <p:nvGraphicFramePr>
          <p:cNvPr id="266" name="Google Shape;266;p31"/>
          <p:cNvGraphicFramePr/>
          <p:nvPr/>
        </p:nvGraphicFramePr>
        <p:xfrm>
          <a:off x="674300" y="1194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{CD4E3D7E-7F9B-435C-9B9C-9BB554B48484}</a:tableStyleId>
              </a:tblPr>
              <a:tblGrid>
                <a:gridCol w="3000950"/>
                <a:gridCol w="4766125"/>
              </a:tblGrid>
              <a:tr h="2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chemeClr val="dk1"/>
                          </a:solidFill>
                        </a:rPr>
                        <a:t>Método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36000" marR="0" marL="90000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36000" marR="0" marL="90000">
                    <a:solidFill>
                      <a:srgbClr val="45818E"/>
                    </a:solidFill>
                  </a:tcPr>
                </a:tc>
              </a:tr>
              <a:tr h="7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DatagramSocket</a:t>
                      </a:r>
                      <a:r>
                        <a:rPr lang="es" sz="1000"/>
                        <a:t>() throws SocketException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DatagramSocket</a:t>
                      </a:r>
                      <a:r>
                        <a:rPr lang="es" sz="1000"/>
                        <a:t>(int port)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        	throws SocketException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DatagramSocket</a:t>
                      </a:r>
                      <a:r>
                        <a:rPr lang="es" sz="1000"/>
                        <a:t>(int port,	InetAddress laddr)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        	throws SocketException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Construye un socket para intercambiar datagramas y lo asocia a cualquier puerto de la máquina local.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Construye un socket para intercambiar datagramas y lo asocia al puerto indicado de la máquina local.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Construye  un socket para intercambiar datagramas y lo asocia a la dirección local especificada.</a:t>
                      </a:r>
                      <a:endParaRPr sz="1000"/>
                    </a:p>
                  </a:txBody>
                  <a:tcPr marT="18000" marB="18000" marR="54000" marL="54000">
                    <a:solidFill>
                      <a:srgbClr val="A2C4C9"/>
                    </a:solidFill>
                  </a:tcPr>
                </a:tc>
              </a:tr>
              <a:tr h="4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void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bind</a:t>
                      </a:r>
                      <a:r>
                        <a:rPr lang="es" sz="1000"/>
                        <a:t>(SocketAddress endpoint)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   	throws IOException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Asocia el </a:t>
                      </a:r>
                      <a:r>
                        <a:rPr i="1" lang="es" sz="1000"/>
                        <a:t>datagrama </a:t>
                      </a:r>
                      <a:r>
                        <a:rPr lang="es" sz="1000"/>
                        <a:t>a la dirección y el puerto especificados.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4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void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connect</a:t>
                      </a:r>
                      <a:r>
                        <a:rPr lang="es" sz="1000"/>
                        <a:t>(SocketAddress addr)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      	throws SocketException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void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connect</a:t>
                      </a:r>
                      <a:r>
                        <a:rPr lang="es" sz="1000"/>
                        <a:t>(InetAddress address, int port)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Conecta este </a:t>
                      </a:r>
                      <a:r>
                        <a:rPr i="1" lang="es" sz="1000"/>
                        <a:t>socket </a:t>
                      </a:r>
                      <a:r>
                        <a:rPr lang="es" sz="1000"/>
                        <a:t>a una dirección remota.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14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void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close</a:t>
                      </a:r>
                      <a:r>
                        <a:rPr lang="es" sz="1000"/>
                        <a:t>()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Cierra el </a:t>
                      </a:r>
                      <a:r>
                        <a:rPr i="1" lang="es" sz="1000"/>
                        <a:t>socket</a:t>
                      </a:r>
                      <a:r>
                        <a:rPr lang="es" sz="1000"/>
                        <a:t>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boolean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isBound</a:t>
                      </a:r>
                      <a:r>
                        <a:rPr lang="es" sz="1000"/>
                        <a:t>()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estado de asociación del </a:t>
                      </a:r>
                      <a:r>
                        <a:rPr i="1" lang="es" sz="1000"/>
                        <a:t>socket</a:t>
                      </a:r>
                      <a:r>
                        <a:rPr lang="es" sz="1000"/>
                        <a:t>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1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boolean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isClosed</a:t>
                      </a:r>
                      <a:r>
                        <a:rPr lang="es" sz="1000"/>
                        <a:t>()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Determina si el </a:t>
                      </a:r>
                      <a:r>
                        <a:rPr i="1" lang="es" sz="1000"/>
                        <a:t>socket </a:t>
                      </a:r>
                      <a:r>
                        <a:rPr lang="es" sz="1000"/>
                        <a:t>está cerrado.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1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boolean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isConnected</a:t>
                      </a:r>
                      <a:r>
                        <a:rPr lang="es" sz="1000"/>
                        <a:t>()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Determina si el </a:t>
                      </a:r>
                      <a:r>
                        <a:rPr i="1" lang="es" sz="1000"/>
                        <a:t>socket </a:t>
                      </a:r>
                      <a:r>
                        <a:rPr lang="es" sz="1000"/>
                        <a:t>está conectado.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1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void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receive</a:t>
                      </a:r>
                      <a:r>
                        <a:rPr lang="es" sz="1000"/>
                        <a:t>(DatagramPacket p)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      	throws IOException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Recibe un datagrama del </a:t>
                      </a:r>
                      <a:r>
                        <a:rPr i="1" lang="es" sz="1000"/>
                        <a:t>socket</a:t>
                      </a:r>
                      <a:r>
                        <a:rPr lang="es" sz="1000"/>
                        <a:t>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  <a:tr h="1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void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send</a:t>
                      </a:r>
                      <a:r>
                        <a:rPr lang="es" sz="1000"/>
                        <a:t>(DatagramPacket p)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   	throws IOException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Envía un datagrama a través del </a:t>
                      </a:r>
                      <a:r>
                        <a:rPr i="1" lang="es" sz="1000"/>
                        <a:t>socket</a:t>
                      </a:r>
                      <a:r>
                        <a:rPr lang="es" sz="1000"/>
                        <a:t>.</a:t>
                      </a:r>
                      <a:endParaRPr sz="1000"/>
                    </a:p>
                  </a:txBody>
                  <a:tcPr marT="18000" marB="18000" marR="54000" marL="54000" anchor="ctr">
                    <a:solidFill>
                      <a:srgbClr val="A2C4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64600"/>
            <a:ext cx="7505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076325"/>
            <a:ext cx="76053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Gracias al uso de Internet hoy en día, cualquier persona está familiarizada con el uso de </a:t>
            </a:r>
            <a:r>
              <a:rPr b="1" lang="es" sz="1400"/>
              <a:t>aplicaciones </a:t>
            </a:r>
            <a:r>
              <a:rPr lang="es" sz="1400"/>
              <a:t>que permiten </a:t>
            </a:r>
            <a:r>
              <a:rPr b="1" lang="es" sz="1400"/>
              <a:t>comunicar </a:t>
            </a:r>
            <a:r>
              <a:rPr lang="es" sz="1400"/>
              <a:t>desde un </a:t>
            </a:r>
            <a:r>
              <a:rPr b="1" lang="es" sz="1400"/>
              <a:t>ordenador </a:t>
            </a:r>
            <a:r>
              <a:rPr lang="es" sz="1400"/>
              <a:t>hasta un </a:t>
            </a:r>
            <a:r>
              <a:rPr b="1" lang="es" sz="1400"/>
              <a:t>frigorífico </a:t>
            </a:r>
            <a:r>
              <a:rPr lang="es" sz="1400"/>
              <a:t>con otro </a:t>
            </a:r>
            <a:r>
              <a:rPr b="1" lang="es" sz="1400"/>
              <a:t>dispositivo </a:t>
            </a:r>
            <a:r>
              <a:rPr lang="es" sz="1400"/>
              <a:t>alojado en </a:t>
            </a:r>
            <a:r>
              <a:rPr b="1" lang="es" sz="1400"/>
              <a:t>cualquier lugar del mundo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350" y="1910650"/>
            <a:ext cx="3497350" cy="25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863400" y="1936725"/>
            <a:ext cx="37086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Desde la perspectiva del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programador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importante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conocer los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fundamentos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sobre los que se construyen </a:t>
            </a:r>
            <a:r>
              <a:rPr b="1" lang="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las aplicaciones que comunican sistemas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 esta unidad se presentan las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técnicas de comunicación de bajo nivel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sobre los que se sustentan las aplicaciones de uso cotidiano que permiten el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intercambio de datos entre aplicaciones y dispositivos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508000" y="3122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DatagramPacket</a:t>
            </a:r>
            <a:endParaRPr sz="2500"/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559800" y="753500"/>
            <a:ext cx="78720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s" sz="1400" u="sng">
                <a:solidFill>
                  <a:schemeClr val="hlink"/>
                </a:solidFill>
                <a:hlinkClick r:id="rId3"/>
              </a:rPr>
              <a:t>DatagramPacket</a:t>
            </a:r>
            <a:r>
              <a:rPr b="1" lang="es" sz="1400"/>
              <a:t> </a:t>
            </a:r>
            <a:r>
              <a:rPr lang="es" sz="1400"/>
              <a:t>representa un datagrama. Dispone de diversos constructores que admiten un array de bytes para determinar el contenido del paquete.</a:t>
            </a:r>
            <a:endParaRPr sz="1400"/>
          </a:p>
        </p:txBody>
      </p:sp>
      <p:graphicFrame>
        <p:nvGraphicFramePr>
          <p:cNvPr id="273" name="Google Shape;273;p32"/>
          <p:cNvGraphicFramePr/>
          <p:nvPr/>
        </p:nvGraphicFramePr>
        <p:xfrm>
          <a:off x="674313" y="1446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{CD4E3D7E-7F9B-435C-9B9C-9BB554B48484}</a:tableStyleId>
              </a:tblPr>
              <a:tblGrid>
                <a:gridCol w="2815950"/>
                <a:gridCol w="4951125"/>
              </a:tblGrid>
              <a:tr h="2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chemeClr val="dk1"/>
                          </a:solidFill>
                        </a:rPr>
                        <a:t>Método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36000" marR="0" marL="90000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36000" marR="0" marL="90000">
                    <a:solidFill>
                      <a:srgbClr val="45818E"/>
                    </a:solidFill>
                  </a:tcPr>
                </a:tc>
              </a:tr>
              <a:tr h="7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DatagramPacket</a:t>
                      </a:r>
                      <a:r>
                        <a:rPr lang="es" sz="1000"/>
                        <a:t>(byte[] buf, int length)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DatagramPacket</a:t>
                      </a:r>
                      <a:r>
                        <a:rPr lang="es" sz="1000"/>
                        <a:t>(byte[] buf, int length,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           InetAddress address, int port)</a:t>
                      </a:r>
                      <a:endParaRPr sz="1000"/>
                    </a:p>
                  </a:txBody>
                  <a:tcPr marT="90000" marB="90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Los constructores crean un datagrama para enviar paquetes de una longitud dada. Esta longitud debe ser menor o igual que la longitud del array de bytes.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También se puede indicar el puerto y la dirección a donde se enviarán los paquetes.</a:t>
                      </a:r>
                      <a:endParaRPr sz="1000"/>
                    </a:p>
                  </a:txBody>
                  <a:tcPr marT="90000" marB="90000" marR="54000" marL="54000" anchor="ctr">
                    <a:solidFill>
                      <a:srgbClr val="A2C4C9"/>
                    </a:solidFill>
                  </a:tcPr>
                </a:tc>
              </a:tr>
              <a:tr h="14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InetAddress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getAddress</a:t>
                      </a:r>
                      <a:r>
                        <a:rPr lang="es" sz="1000"/>
                        <a:t>()</a:t>
                      </a:r>
                      <a:endParaRPr sz="1000"/>
                    </a:p>
                  </a:txBody>
                  <a:tcPr marT="90000" marB="90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la dirección IP de la máquina a la que el datagrama se ha enviado o de donde se ha recibido.</a:t>
                      </a:r>
                      <a:endParaRPr sz="1000"/>
                    </a:p>
                  </a:txBody>
                  <a:tcPr marT="90000" marB="90000" marR="54000" marL="54000" anchor="ctr">
                    <a:solidFill>
                      <a:srgbClr val="A2C4C9"/>
                    </a:solidFill>
                  </a:tcPr>
                </a:tc>
              </a:tr>
              <a:tr h="2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int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getPort</a:t>
                      </a:r>
                      <a:r>
                        <a:rPr lang="es" sz="1000"/>
                        <a:t>()</a:t>
                      </a:r>
                      <a:endParaRPr sz="1000"/>
                    </a:p>
                  </a:txBody>
                  <a:tcPr marT="90000" marB="90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la dirección IP de la máquina a la que el datagrama se ha enviado o de donde se ha recibido.</a:t>
                      </a:r>
                      <a:endParaRPr sz="1000"/>
                    </a:p>
                  </a:txBody>
                  <a:tcPr marT="90000" marB="90000" marR="54000" marL="54000" anchor="ctr">
                    <a:solidFill>
                      <a:srgbClr val="A2C4C9"/>
                    </a:solidFill>
                  </a:tcPr>
                </a:tc>
              </a:tr>
              <a:tr h="14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byte[]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getData</a:t>
                      </a:r>
                      <a:r>
                        <a:rPr lang="es" sz="1000"/>
                        <a:t>()</a:t>
                      </a:r>
                      <a:endParaRPr sz="1000"/>
                    </a:p>
                  </a:txBody>
                  <a:tcPr marT="90000" marB="90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buffer de datos. </a:t>
                      </a:r>
                      <a:endParaRPr sz="1000"/>
                    </a:p>
                  </a:txBody>
                  <a:tcPr marT="90000" marB="90000" marR="54000" marL="54000" anchor="ctr">
                    <a:solidFill>
                      <a:srgbClr val="A2C4C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void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setData</a:t>
                      </a:r>
                      <a:r>
                        <a:rPr lang="es" sz="1000"/>
                        <a:t>(byte[] buf)</a:t>
                      </a:r>
                      <a:endParaRPr sz="1000"/>
                    </a:p>
                  </a:txBody>
                  <a:tcPr marT="90000" marB="90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Modifica el buffer de datos.</a:t>
                      </a:r>
                      <a:endParaRPr sz="1000"/>
                    </a:p>
                  </a:txBody>
                  <a:tcPr marT="90000" marB="90000" marR="54000" marL="54000" anchor="ctr">
                    <a:solidFill>
                      <a:srgbClr val="A2C4C9"/>
                    </a:solidFill>
                  </a:tcPr>
                </a:tc>
              </a:tr>
              <a:tr h="1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public int </a:t>
                      </a:r>
                      <a:r>
                        <a:rPr lang="es" sz="1000">
                          <a:solidFill>
                            <a:srgbClr val="980000"/>
                          </a:solidFill>
                        </a:rPr>
                        <a:t>getLength</a:t>
                      </a:r>
                      <a:r>
                        <a:rPr lang="es" sz="1000"/>
                        <a:t>()</a:t>
                      </a:r>
                      <a:endParaRPr sz="1000"/>
                    </a:p>
                  </a:txBody>
                  <a:tcPr marT="90000" marB="90000" marR="54000" marL="540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la longitud de los datos a ser enviados o ser recibidos.</a:t>
                      </a:r>
                      <a:endParaRPr sz="1000"/>
                    </a:p>
                  </a:txBody>
                  <a:tcPr marT="90000" marB="90000" marR="54000" marL="54000" anchor="ctr">
                    <a:solidFill>
                      <a:srgbClr val="A2C4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508000" y="3122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DESARROLLO DE SISTEMAS DE COMUNICACIÓN BASADOS EN SOCKETS</a:t>
            </a:r>
            <a:endParaRPr sz="2500"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559800" y="1363100"/>
            <a:ext cx="7872000" cy="23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Los </a:t>
            </a:r>
            <a:r>
              <a:rPr b="1" lang="es" sz="1500">
                <a:solidFill>
                  <a:srgbClr val="980000"/>
                </a:solidFill>
              </a:rPr>
              <a:t>sockets </a:t>
            </a:r>
            <a:r>
              <a:rPr lang="es" sz="1500">
                <a:solidFill>
                  <a:srgbClr val="000000"/>
                </a:solidFill>
              </a:rPr>
              <a:t>son un mecanismo de </a:t>
            </a:r>
            <a:r>
              <a:rPr b="1" lang="es" sz="1500">
                <a:solidFill>
                  <a:srgbClr val="000000"/>
                </a:solidFill>
              </a:rPr>
              <a:t>comunicación </a:t>
            </a:r>
            <a:r>
              <a:rPr lang="es" sz="1500">
                <a:solidFill>
                  <a:srgbClr val="000000"/>
                </a:solidFill>
              </a:rPr>
              <a:t>de</a:t>
            </a:r>
            <a:r>
              <a:rPr b="1" lang="es" sz="1500">
                <a:solidFill>
                  <a:srgbClr val="000000"/>
                </a:solidFill>
              </a:rPr>
              <a:t> bajo nivel</a:t>
            </a:r>
            <a:r>
              <a:rPr lang="es" sz="1500">
                <a:solidFill>
                  <a:srgbClr val="000000"/>
                </a:solidFill>
              </a:rPr>
              <a:t>. Permiten intercambiar información entre dos elementos de una red por medio de los protocolos TCP y UDP.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Un sistema basado en sockets está compuesto como mínimo por dos aplicaciones:</a:t>
            </a:r>
            <a:endParaRPr sz="1500">
              <a:solidFill>
                <a:srgbClr val="000000"/>
              </a:solidFill>
            </a:endParaRPr>
          </a:p>
          <a:p>
            <a:pPr indent="-171450" lvl="0" marL="3600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s" sz="1500">
                <a:solidFill>
                  <a:srgbClr val="980000"/>
                </a:solidFill>
              </a:rPr>
              <a:t>Servidor</a:t>
            </a:r>
            <a:r>
              <a:rPr lang="es" sz="1500">
                <a:solidFill>
                  <a:srgbClr val="000000"/>
                </a:solidFill>
              </a:rPr>
              <a:t>: el servidor inicia el </a:t>
            </a:r>
            <a:r>
              <a:rPr b="1" lang="es" sz="1500">
                <a:solidFill>
                  <a:srgbClr val="000000"/>
                </a:solidFill>
              </a:rPr>
              <a:t>proceso de escucha y espera</a:t>
            </a:r>
            <a:r>
              <a:rPr lang="es" sz="1500">
                <a:solidFill>
                  <a:srgbClr val="000000"/>
                </a:solidFill>
              </a:rPr>
              <a:t> de peticiones de conexión.</a:t>
            </a:r>
            <a:endParaRPr sz="1500">
              <a:solidFill>
                <a:srgbClr val="000000"/>
              </a:solidFill>
            </a:endParaRPr>
          </a:p>
          <a:p>
            <a:pPr indent="-171450" lvl="0" marL="360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s" sz="1500">
                <a:solidFill>
                  <a:srgbClr val="980000"/>
                </a:solidFill>
              </a:rPr>
              <a:t>Cliente</a:t>
            </a:r>
            <a:r>
              <a:rPr lang="es" sz="1500">
                <a:solidFill>
                  <a:srgbClr val="000000"/>
                </a:solidFill>
              </a:rPr>
              <a:t>: el cliente </a:t>
            </a:r>
            <a:r>
              <a:rPr b="1" lang="es" sz="1500">
                <a:solidFill>
                  <a:srgbClr val="000000"/>
                </a:solidFill>
              </a:rPr>
              <a:t>establece la conexión</a:t>
            </a:r>
            <a:r>
              <a:rPr lang="es" sz="1500">
                <a:solidFill>
                  <a:srgbClr val="000000"/>
                </a:solidFill>
              </a:rPr>
              <a:t> con la dirección y el puerto en donde se ha establecido el servidor.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El desarrollo de sistemas basados en sockets es </a:t>
            </a:r>
            <a:r>
              <a:rPr b="1" lang="es" sz="1500">
                <a:solidFill>
                  <a:srgbClr val="000000"/>
                </a:solidFill>
              </a:rPr>
              <a:t>distinto </a:t>
            </a:r>
            <a:r>
              <a:rPr lang="es" sz="1500">
                <a:solidFill>
                  <a:srgbClr val="000000"/>
                </a:solidFill>
              </a:rPr>
              <a:t>si los sockets son </a:t>
            </a:r>
            <a:r>
              <a:rPr b="1" lang="es" sz="1500">
                <a:solidFill>
                  <a:srgbClr val="980000"/>
                </a:solidFill>
              </a:rPr>
              <a:t>TCP </a:t>
            </a:r>
            <a:r>
              <a:rPr lang="es" sz="1500">
                <a:solidFill>
                  <a:srgbClr val="000000"/>
                </a:solidFill>
              </a:rPr>
              <a:t>o </a:t>
            </a:r>
            <a:r>
              <a:rPr b="1" lang="es" sz="1500">
                <a:solidFill>
                  <a:srgbClr val="980000"/>
                </a:solidFill>
              </a:rPr>
              <a:t>UDP</a:t>
            </a:r>
            <a:r>
              <a:rPr lang="es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508000" y="3122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SISTEMAS BASADOS EN SOCKECTS TCP</a:t>
            </a:r>
            <a:endParaRPr sz="2500"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559800" y="753500"/>
            <a:ext cx="78720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Los pasos para crear un </a:t>
            </a:r>
            <a:r>
              <a:rPr b="1" lang="es" sz="1400">
                <a:solidFill>
                  <a:srgbClr val="980000"/>
                </a:solidFill>
              </a:rPr>
              <a:t>servidor</a:t>
            </a:r>
            <a:r>
              <a:rPr lang="es" sz="1400">
                <a:solidFill>
                  <a:srgbClr val="000000"/>
                </a:solidFill>
              </a:rPr>
              <a:t> basado en sockets </a:t>
            </a:r>
            <a:r>
              <a:rPr b="1" lang="es" sz="1400">
                <a:solidFill>
                  <a:srgbClr val="980000"/>
                </a:solidFill>
              </a:rPr>
              <a:t>TCP</a:t>
            </a:r>
            <a:r>
              <a:rPr lang="es" sz="1400">
                <a:solidFill>
                  <a:srgbClr val="000000"/>
                </a:solidFill>
              </a:rPr>
              <a:t> son los siguientes:</a:t>
            </a:r>
            <a:endParaRPr sz="1400">
              <a:solidFill>
                <a:srgbClr val="000000"/>
              </a:solidFill>
            </a:endParaRPr>
          </a:p>
          <a:p>
            <a:pPr indent="-158750" lvl="0" marL="269999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s">
                <a:solidFill>
                  <a:srgbClr val="000000"/>
                </a:solidFill>
              </a:rPr>
              <a:t>Crear un socket de tipo servidor</a:t>
            </a:r>
            <a:r>
              <a:rPr lang="es">
                <a:solidFill>
                  <a:srgbClr val="000000"/>
                </a:solidFill>
              </a:rPr>
              <a:t> (</a:t>
            </a:r>
            <a:r>
              <a:rPr i="1" lang="es">
                <a:solidFill>
                  <a:srgbClr val="000000"/>
                </a:solidFill>
              </a:rPr>
              <a:t>server socket</a:t>
            </a:r>
            <a:r>
              <a:rPr lang="es">
                <a:solidFill>
                  <a:srgbClr val="000000"/>
                </a:solidFill>
              </a:rPr>
              <a:t>) asociado a una dirección y a un puerto concretos.</a:t>
            </a:r>
            <a:endParaRPr>
              <a:solidFill>
                <a:srgbClr val="000000"/>
              </a:solidFill>
            </a:endParaRPr>
          </a:p>
          <a:p>
            <a:pPr indent="-1587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>
                <a:solidFill>
                  <a:srgbClr val="000000"/>
                </a:solidFill>
              </a:rPr>
              <a:t>Indicar al socket de tipo servidor que quede a la </a:t>
            </a:r>
            <a:r>
              <a:rPr b="1" lang="es">
                <a:solidFill>
                  <a:srgbClr val="000000"/>
                </a:solidFill>
              </a:rPr>
              <a:t>espera de peticiones</a:t>
            </a:r>
            <a:r>
              <a:rPr lang="es">
                <a:solidFill>
                  <a:srgbClr val="000000"/>
                </a:solidFill>
              </a:rPr>
              <a:t> de establecimiento de conexión por parte del cliente.</a:t>
            </a:r>
            <a:endParaRPr>
              <a:solidFill>
                <a:srgbClr val="000000"/>
              </a:solidFill>
            </a:endParaRPr>
          </a:p>
          <a:p>
            <a:pPr indent="-1587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s">
                <a:solidFill>
                  <a:srgbClr val="000000"/>
                </a:solidFill>
              </a:rPr>
              <a:t>Aceptar </a:t>
            </a:r>
            <a:r>
              <a:rPr lang="es">
                <a:solidFill>
                  <a:srgbClr val="000000"/>
                </a:solidFill>
              </a:rPr>
              <a:t>el establecimiento de la conexión y obtención del socket.</a:t>
            </a:r>
            <a:endParaRPr>
              <a:solidFill>
                <a:srgbClr val="000000"/>
              </a:solidFill>
            </a:endParaRPr>
          </a:p>
          <a:p>
            <a:pPr indent="-1587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s">
                <a:solidFill>
                  <a:srgbClr val="000000"/>
                </a:solidFill>
              </a:rPr>
              <a:t>Abrir </a:t>
            </a:r>
            <a:r>
              <a:rPr lang="es">
                <a:solidFill>
                  <a:srgbClr val="000000"/>
                </a:solidFill>
              </a:rPr>
              <a:t>los flujos de</a:t>
            </a:r>
            <a:r>
              <a:rPr b="1" lang="es">
                <a:solidFill>
                  <a:srgbClr val="000000"/>
                </a:solidFill>
              </a:rPr>
              <a:t> lectura y escritura</a:t>
            </a:r>
            <a:r>
              <a:rPr lang="es">
                <a:solidFill>
                  <a:srgbClr val="000000"/>
                </a:solidFill>
              </a:rPr>
              <a:t> de datos.</a:t>
            </a:r>
            <a:endParaRPr>
              <a:solidFill>
                <a:srgbClr val="000000"/>
              </a:solidFill>
            </a:endParaRPr>
          </a:p>
          <a:p>
            <a:pPr indent="-1587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s">
                <a:solidFill>
                  <a:srgbClr val="000000"/>
                </a:solidFill>
              </a:rPr>
              <a:t>Intercambiar datos</a:t>
            </a:r>
            <a:r>
              <a:rPr lang="es">
                <a:solidFill>
                  <a:srgbClr val="000000"/>
                </a:solidFill>
              </a:rPr>
              <a:t> con el cliente.</a:t>
            </a:r>
            <a:endParaRPr>
              <a:solidFill>
                <a:srgbClr val="000000"/>
              </a:solidFill>
            </a:endParaRPr>
          </a:p>
          <a:p>
            <a:pPr indent="-1587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s">
                <a:solidFill>
                  <a:srgbClr val="000000"/>
                </a:solidFill>
              </a:rPr>
              <a:t>Cerrar </a:t>
            </a:r>
            <a:r>
              <a:rPr lang="es">
                <a:solidFill>
                  <a:srgbClr val="000000"/>
                </a:solidFill>
              </a:rPr>
              <a:t>los flujos de </a:t>
            </a:r>
            <a:r>
              <a:rPr b="1" lang="es">
                <a:solidFill>
                  <a:srgbClr val="000000"/>
                </a:solidFill>
              </a:rPr>
              <a:t>lectura y escritura</a:t>
            </a:r>
            <a:r>
              <a:rPr lang="es">
                <a:solidFill>
                  <a:srgbClr val="000000"/>
                </a:solidFill>
              </a:rPr>
              <a:t> de datos.</a:t>
            </a:r>
            <a:endParaRPr>
              <a:solidFill>
                <a:srgbClr val="000000"/>
              </a:solidFill>
            </a:endParaRPr>
          </a:p>
          <a:p>
            <a:pPr indent="-1587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s">
                <a:solidFill>
                  <a:srgbClr val="000000"/>
                </a:solidFill>
              </a:rPr>
              <a:t>Cerrar </a:t>
            </a:r>
            <a:r>
              <a:rPr lang="es">
                <a:solidFill>
                  <a:srgbClr val="000000"/>
                </a:solidFill>
              </a:rPr>
              <a:t>la </a:t>
            </a:r>
            <a:r>
              <a:rPr b="1" lang="es">
                <a:solidFill>
                  <a:srgbClr val="000000"/>
                </a:solidFill>
              </a:rPr>
              <a:t>conexión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Los pasos para crear un </a:t>
            </a:r>
            <a:r>
              <a:rPr b="1" lang="es" sz="1400">
                <a:solidFill>
                  <a:srgbClr val="980000"/>
                </a:solidFill>
              </a:rPr>
              <a:t>cliente </a:t>
            </a:r>
            <a:r>
              <a:rPr lang="es" sz="1400">
                <a:solidFill>
                  <a:srgbClr val="000000"/>
                </a:solidFill>
              </a:rPr>
              <a:t>basado en sockets </a:t>
            </a:r>
            <a:r>
              <a:rPr b="1" lang="es" sz="1400">
                <a:solidFill>
                  <a:srgbClr val="980000"/>
                </a:solidFill>
              </a:rPr>
              <a:t>TCP </a:t>
            </a:r>
            <a:r>
              <a:rPr lang="es" sz="1400">
                <a:solidFill>
                  <a:srgbClr val="000000"/>
                </a:solidFill>
              </a:rPr>
              <a:t>son los siguientes:</a:t>
            </a:r>
            <a:endParaRPr sz="1400">
              <a:solidFill>
                <a:srgbClr val="000000"/>
              </a:solidFill>
            </a:endParaRPr>
          </a:p>
          <a:p>
            <a:pPr indent="-152400" lvl="0" marL="269999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</a:pPr>
            <a:r>
              <a:rPr b="1" lang="es">
                <a:solidFill>
                  <a:srgbClr val="000000"/>
                </a:solidFill>
              </a:rPr>
              <a:t>Crear un socket de tipo cliente</a:t>
            </a:r>
            <a:r>
              <a:rPr lang="es">
                <a:solidFill>
                  <a:srgbClr val="000000"/>
                </a:solidFill>
              </a:rPr>
              <a:t> (</a:t>
            </a:r>
            <a:r>
              <a:rPr i="1" lang="es">
                <a:solidFill>
                  <a:srgbClr val="000000"/>
                </a:solidFill>
              </a:rPr>
              <a:t>socket</a:t>
            </a:r>
            <a:r>
              <a:rPr lang="es">
                <a:solidFill>
                  <a:srgbClr val="000000"/>
                </a:solidFill>
              </a:rPr>
              <a:t>) indicando la dirección </a:t>
            </a:r>
            <a:r>
              <a:rPr b="1" lang="es">
                <a:solidFill>
                  <a:srgbClr val="000000"/>
                </a:solidFill>
              </a:rPr>
              <a:t>IP y el puerto del servidor.</a:t>
            </a:r>
            <a:endParaRPr b="1">
              <a:solidFill>
                <a:srgbClr val="000000"/>
              </a:solidFill>
            </a:endParaRPr>
          </a:p>
          <a:p>
            <a:pPr indent="-15240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</a:pPr>
            <a:r>
              <a:rPr b="1" lang="es">
                <a:solidFill>
                  <a:srgbClr val="000000"/>
                </a:solidFill>
              </a:rPr>
              <a:t>Abrir </a:t>
            </a:r>
            <a:r>
              <a:rPr lang="es">
                <a:solidFill>
                  <a:srgbClr val="000000"/>
                </a:solidFill>
              </a:rPr>
              <a:t>los flujos de </a:t>
            </a:r>
            <a:r>
              <a:rPr b="1" lang="es">
                <a:solidFill>
                  <a:srgbClr val="000000"/>
                </a:solidFill>
              </a:rPr>
              <a:t>lectura y escritura</a:t>
            </a:r>
            <a:r>
              <a:rPr lang="es">
                <a:solidFill>
                  <a:srgbClr val="000000"/>
                </a:solidFill>
              </a:rPr>
              <a:t> de datos.</a:t>
            </a:r>
            <a:endParaRPr>
              <a:solidFill>
                <a:srgbClr val="000000"/>
              </a:solidFill>
            </a:endParaRPr>
          </a:p>
          <a:p>
            <a:pPr indent="-15240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</a:pPr>
            <a:r>
              <a:rPr b="1" lang="es">
                <a:solidFill>
                  <a:srgbClr val="000000"/>
                </a:solidFill>
              </a:rPr>
              <a:t>Intercambiar datos</a:t>
            </a:r>
            <a:r>
              <a:rPr lang="es">
                <a:solidFill>
                  <a:srgbClr val="000000"/>
                </a:solidFill>
              </a:rPr>
              <a:t> con el servidor.</a:t>
            </a:r>
            <a:endParaRPr>
              <a:solidFill>
                <a:srgbClr val="000000"/>
              </a:solidFill>
            </a:endParaRPr>
          </a:p>
          <a:p>
            <a:pPr indent="-15240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</a:pPr>
            <a:r>
              <a:rPr b="1" lang="es">
                <a:solidFill>
                  <a:srgbClr val="000000"/>
                </a:solidFill>
              </a:rPr>
              <a:t>Cerrar </a:t>
            </a:r>
            <a:r>
              <a:rPr lang="es">
                <a:solidFill>
                  <a:srgbClr val="000000"/>
                </a:solidFill>
              </a:rPr>
              <a:t>los flujos de </a:t>
            </a:r>
            <a:r>
              <a:rPr b="1" lang="es">
                <a:solidFill>
                  <a:srgbClr val="000000"/>
                </a:solidFill>
              </a:rPr>
              <a:t>lectura y escritura</a:t>
            </a:r>
            <a:r>
              <a:rPr lang="es">
                <a:solidFill>
                  <a:srgbClr val="000000"/>
                </a:solidFill>
              </a:rPr>
              <a:t> de datos.</a:t>
            </a:r>
            <a:endParaRPr>
              <a:solidFill>
                <a:srgbClr val="000000"/>
              </a:solidFill>
            </a:endParaRPr>
          </a:p>
          <a:p>
            <a:pPr indent="-15240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</a:pPr>
            <a:r>
              <a:rPr b="1" lang="es">
                <a:solidFill>
                  <a:srgbClr val="000000"/>
                </a:solidFill>
              </a:rPr>
              <a:t>Cerrar la conexión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508000" y="3122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SISTEMAS BASADOS EN SOCKECTS UDP</a:t>
            </a:r>
            <a:endParaRPr sz="2500"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559800" y="753500"/>
            <a:ext cx="78720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Los </a:t>
            </a:r>
            <a:r>
              <a:rPr b="1" i="1" lang="es" sz="1400">
                <a:solidFill>
                  <a:srgbClr val="000000"/>
                </a:solidFill>
              </a:rPr>
              <a:t>sockets </a:t>
            </a:r>
            <a:r>
              <a:rPr b="1" lang="es" sz="1400">
                <a:solidFill>
                  <a:srgbClr val="000000"/>
                </a:solidFill>
              </a:rPr>
              <a:t>UDP</a:t>
            </a:r>
            <a:r>
              <a:rPr lang="es" sz="1400">
                <a:solidFill>
                  <a:srgbClr val="000000"/>
                </a:solidFill>
              </a:rPr>
              <a:t> utilizan clases y métodos y diferentes a los </a:t>
            </a:r>
            <a:r>
              <a:rPr i="1" lang="es" sz="1400">
                <a:solidFill>
                  <a:srgbClr val="000000"/>
                </a:solidFill>
              </a:rPr>
              <a:t>sockets </a:t>
            </a:r>
            <a:r>
              <a:rPr lang="es" sz="1400">
                <a:solidFill>
                  <a:srgbClr val="000000"/>
                </a:solidFill>
              </a:rPr>
              <a:t>TCP, pero el proceso de comunicación es el mismo.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Como diferencia fundamental está el hecho de que los </a:t>
            </a:r>
            <a:r>
              <a:rPr b="1" lang="es" sz="1400">
                <a:solidFill>
                  <a:srgbClr val="980000"/>
                </a:solidFill>
              </a:rPr>
              <a:t>paquetes </a:t>
            </a:r>
            <a:r>
              <a:rPr lang="es" sz="1400">
                <a:solidFill>
                  <a:srgbClr val="000000"/>
                </a:solidFill>
              </a:rPr>
              <a:t>enviados mediante </a:t>
            </a:r>
            <a:r>
              <a:rPr b="1" lang="es" sz="1400">
                <a:solidFill>
                  <a:srgbClr val="000000"/>
                </a:solidFill>
              </a:rPr>
              <a:t>UDP </a:t>
            </a:r>
            <a:r>
              <a:rPr lang="es" sz="1400">
                <a:solidFill>
                  <a:srgbClr val="000000"/>
                </a:solidFill>
              </a:rPr>
              <a:t>son </a:t>
            </a:r>
            <a:r>
              <a:rPr i="1" lang="es" sz="1400">
                <a:solidFill>
                  <a:srgbClr val="000000"/>
                </a:solidFill>
              </a:rPr>
              <a:t>independientes entre sí</a:t>
            </a:r>
            <a:r>
              <a:rPr lang="es" sz="1400">
                <a:solidFill>
                  <a:srgbClr val="000000"/>
                </a:solidFill>
              </a:rPr>
              <a:t>, por lo que las estructuras de datos que los soportan</a:t>
            </a:r>
            <a:r>
              <a:rPr i="1" lang="es" sz="1400">
                <a:solidFill>
                  <a:srgbClr val="000000"/>
                </a:solidFill>
              </a:rPr>
              <a:t> son arrays de bytes</a:t>
            </a:r>
            <a:r>
              <a:rPr lang="es" sz="1400">
                <a:solidFill>
                  <a:srgbClr val="000000"/>
                </a:solidFill>
              </a:rPr>
              <a:t>. Estos arrays deben ser dimensionados correctamente para evitar la pérdida de información o el desaprovechamiento del canal de comunicación.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El </a:t>
            </a:r>
            <a:r>
              <a:rPr b="1" lang="es" sz="1400">
                <a:solidFill>
                  <a:srgbClr val="000000"/>
                </a:solidFill>
              </a:rPr>
              <a:t>proceso </a:t>
            </a:r>
            <a:r>
              <a:rPr lang="es" sz="1400">
                <a:solidFill>
                  <a:srgbClr val="000000"/>
                </a:solidFill>
              </a:rPr>
              <a:t>desde el lado </a:t>
            </a:r>
            <a:r>
              <a:rPr b="1" lang="es" sz="1400">
                <a:solidFill>
                  <a:srgbClr val="000000"/>
                </a:solidFill>
              </a:rPr>
              <a:t>servidor </a:t>
            </a:r>
            <a:r>
              <a:rPr lang="es" sz="1400">
                <a:solidFill>
                  <a:srgbClr val="000000"/>
                </a:solidFill>
              </a:rPr>
              <a:t>para el </a:t>
            </a:r>
            <a:r>
              <a:rPr b="1" lang="es" sz="1400">
                <a:solidFill>
                  <a:srgbClr val="000000"/>
                </a:solidFill>
              </a:rPr>
              <a:t>envío y recepción de datagramas</a:t>
            </a:r>
            <a:r>
              <a:rPr lang="es" sz="1400">
                <a:solidFill>
                  <a:srgbClr val="000000"/>
                </a:solidFill>
              </a:rPr>
              <a:t> es el siguiente:</a:t>
            </a:r>
            <a:endParaRPr sz="1400">
              <a:solidFill>
                <a:srgbClr val="000000"/>
              </a:solidFill>
            </a:endParaRPr>
          </a:p>
          <a:p>
            <a:pPr indent="-158750" lvl="0" marL="269999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s">
                <a:solidFill>
                  <a:srgbClr val="000000"/>
                </a:solidFill>
              </a:rPr>
              <a:t>Crear un socket de UDP</a:t>
            </a:r>
            <a:r>
              <a:rPr lang="es">
                <a:solidFill>
                  <a:srgbClr val="000000"/>
                </a:solidFill>
              </a:rPr>
              <a:t> mediante la clase </a:t>
            </a:r>
            <a:r>
              <a:rPr b="1" i="1" lang="es">
                <a:solidFill>
                  <a:srgbClr val="980000"/>
                </a:solidFill>
              </a:rPr>
              <a:t>DatagramSocket </a:t>
            </a:r>
            <a:r>
              <a:rPr lang="es">
                <a:solidFill>
                  <a:srgbClr val="000000"/>
                </a:solidFill>
              </a:rPr>
              <a:t>asociado a un </a:t>
            </a:r>
            <a:r>
              <a:rPr b="1" lang="es">
                <a:solidFill>
                  <a:srgbClr val="000000"/>
                </a:solidFill>
              </a:rPr>
              <a:t>puerto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1587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>
                <a:solidFill>
                  <a:srgbClr val="000000"/>
                </a:solidFill>
              </a:rPr>
              <a:t>Creación del </a:t>
            </a:r>
            <a:r>
              <a:rPr b="1" lang="es">
                <a:solidFill>
                  <a:srgbClr val="000000"/>
                </a:solidFill>
              </a:rPr>
              <a:t>array de bytes</a:t>
            </a:r>
            <a:r>
              <a:rPr lang="es">
                <a:solidFill>
                  <a:srgbClr val="000000"/>
                </a:solidFill>
              </a:rPr>
              <a:t> que actuará de </a:t>
            </a:r>
            <a:r>
              <a:rPr b="1" lang="es">
                <a:solidFill>
                  <a:srgbClr val="000000"/>
                </a:solidFill>
              </a:rPr>
              <a:t>buffer </a:t>
            </a:r>
            <a:r>
              <a:rPr lang="es">
                <a:solidFill>
                  <a:srgbClr val="000000"/>
                </a:solidFill>
              </a:rPr>
              <a:t>donde almacenar el mensaje recibido.</a:t>
            </a:r>
            <a:endParaRPr>
              <a:solidFill>
                <a:srgbClr val="000000"/>
              </a:solidFill>
            </a:endParaRPr>
          </a:p>
          <a:p>
            <a:pPr indent="-1587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>
                <a:solidFill>
                  <a:srgbClr val="000000"/>
                </a:solidFill>
              </a:rPr>
              <a:t>Creación del datagrama mediante la clase </a:t>
            </a:r>
            <a:r>
              <a:rPr b="1" i="1" lang="es">
                <a:solidFill>
                  <a:srgbClr val="980000"/>
                </a:solidFill>
              </a:rPr>
              <a:t>DatagramPacket</a:t>
            </a:r>
            <a:r>
              <a:rPr lang="es">
                <a:solidFill>
                  <a:srgbClr val="000000"/>
                </a:solidFill>
              </a:rPr>
              <a:t>, utilizando el buffer creado en el paso anterior.</a:t>
            </a:r>
            <a:endParaRPr>
              <a:solidFill>
                <a:srgbClr val="000000"/>
              </a:solidFill>
            </a:endParaRPr>
          </a:p>
          <a:p>
            <a:pPr indent="-1587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>
                <a:solidFill>
                  <a:srgbClr val="000000"/>
                </a:solidFill>
              </a:rPr>
              <a:t>Recepción del datagrama mediante el método </a:t>
            </a:r>
            <a:r>
              <a:rPr b="1" i="1" lang="es">
                <a:solidFill>
                  <a:srgbClr val="000000"/>
                </a:solidFill>
              </a:rPr>
              <a:t>receive </a:t>
            </a:r>
            <a:r>
              <a:rPr lang="es">
                <a:solidFill>
                  <a:srgbClr val="000000"/>
                </a:solidFill>
              </a:rPr>
              <a:t>del </a:t>
            </a:r>
            <a:r>
              <a:rPr i="1" lang="es">
                <a:solidFill>
                  <a:srgbClr val="000000"/>
                </a:solidFill>
              </a:rPr>
              <a:t>socket</a:t>
            </a:r>
            <a:r>
              <a:rPr lang="es">
                <a:solidFill>
                  <a:srgbClr val="000000"/>
                </a:solidFill>
              </a:rPr>
              <a:t>. En este punto el servidor queda a la espera de envíos provenientes del cliente.</a:t>
            </a:r>
            <a:endParaRPr>
              <a:solidFill>
                <a:srgbClr val="000000"/>
              </a:solidFill>
            </a:endParaRPr>
          </a:p>
          <a:p>
            <a:pPr indent="-1587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>
                <a:solidFill>
                  <a:srgbClr val="000000"/>
                </a:solidFill>
              </a:rPr>
              <a:t>La</a:t>
            </a:r>
            <a:r>
              <a:rPr b="1" lang="es">
                <a:solidFill>
                  <a:srgbClr val="000000"/>
                </a:solidFill>
              </a:rPr>
              <a:t> generación y envío de la respuesta </a:t>
            </a:r>
            <a:r>
              <a:rPr lang="es">
                <a:solidFill>
                  <a:srgbClr val="000000"/>
                </a:solidFill>
              </a:rPr>
              <a:t>se realizará a partir de la información contenida en el datagrama recibido (</a:t>
            </a:r>
            <a:r>
              <a:rPr i="1" lang="es">
                <a:solidFill>
                  <a:srgbClr val="000000"/>
                </a:solidFill>
              </a:rPr>
              <a:t>host</a:t>
            </a:r>
            <a:r>
              <a:rPr lang="es">
                <a:solidFill>
                  <a:srgbClr val="000000"/>
                </a:solidFill>
              </a:rPr>
              <a:t> y </a:t>
            </a:r>
            <a:r>
              <a:rPr i="1" lang="es">
                <a:solidFill>
                  <a:srgbClr val="000000"/>
                </a:solidFill>
              </a:rPr>
              <a:t>puerto</a:t>
            </a:r>
            <a:r>
              <a:rPr lang="es">
                <a:solidFill>
                  <a:srgbClr val="000000"/>
                </a:solidFill>
              </a:rPr>
              <a:t>) y del uso del método </a:t>
            </a:r>
            <a:r>
              <a:rPr b="1" i="1" lang="es">
                <a:solidFill>
                  <a:srgbClr val="000000"/>
                </a:solidFill>
              </a:rPr>
              <a:t>send </a:t>
            </a:r>
            <a:r>
              <a:rPr lang="es">
                <a:solidFill>
                  <a:srgbClr val="000000"/>
                </a:solidFill>
              </a:rPr>
              <a:t>del </a:t>
            </a:r>
            <a:r>
              <a:rPr i="1" lang="es">
                <a:solidFill>
                  <a:srgbClr val="000000"/>
                </a:solidFill>
              </a:rPr>
              <a:t>socket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1587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>
                <a:solidFill>
                  <a:srgbClr val="000000"/>
                </a:solidFill>
              </a:rPr>
              <a:t>Una vez finalizada la comunicación </a:t>
            </a:r>
            <a:r>
              <a:rPr b="1" lang="es">
                <a:solidFill>
                  <a:srgbClr val="000000"/>
                </a:solidFill>
              </a:rPr>
              <a:t>se cierra el </a:t>
            </a:r>
            <a:r>
              <a:rPr b="1" i="1" lang="es">
                <a:solidFill>
                  <a:srgbClr val="000000"/>
                </a:solidFill>
              </a:rPr>
              <a:t>socket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508000" y="3122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SISTEMAS BASADOS EN SOCKECTS UDP</a:t>
            </a:r>
            <a:endParaRPr sz="2500"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559800" y="843675"/>
            <a:ext cx="78720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En el </a:t>
            </a:r>
            <a:r>
              <a:rPr b="1" lang="es" sz="1500">
                <a:solidFill>
                  <a:srgbClr val="000000"/>
                </a:solidFill>
              </a:rPr>
              <a:t>lado cliente</a:t>
            </a:r>
            <a:r>
              <a:rPr lang="es" sz="1500">
                <a:solidFill>
                  <a:srgbClr val="000000"/>
                </a:solidFill>
              </a:rPr>
              <a:t>, se realizan los siguientes pasos:</a:t>
            </a:r>
            <a:endParaRPr sz="1500">
              <a:solidFill>
                <a:srgbClr val="000000"/>
              </a:solidFill>
            </a:endParaRPr>
          </a:p>
          <a:p>
            <a:pPr indent="-165100" lvl="0" marL="269999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s" sz="1400">
                <a:solidFill>
                  <a:srgbClr val="000000"/>
                </a:solidFill>
              </a:rPr>
              <a:t>Obtención de la dirección del servidor</a:t>
            </a:r>
            <a:r>
              <a:rPr lang="es" sz="1400">
                <a:solidFill>
                  <a:srgbClr val="000000"/>
                </a:solidFill>
              </a:rPr>
              <a:t> mediante el uso del método </a:t>
            </a:r>
            <a:r>
              <a:rPr b="1" i="1" lang="es" sz="1400">
                <a:solidFill>
                  <a:srgbClr val="980000"/>
                </a:solidFill>
              </a:rPr>
              <a:t>getByName</a:t>
            </a:r>
            <a:r>
              <a:rPr lang="es" sz="1400">
                <a:solidFill>
                  <a:srgbClr val="000000"/>
                </a:solidFill>
              </a:rPr>
              <a:t> de la clase </a:t>
            </a:r>
            <a:r>
              <a:rPr b="1" i="1" lang="es" sz="1400">
                <a:solidFill>
                  <a:srgbClr val="980000"/>
                </a:solidFill>
              </a:rPr>
              <a:t>InetAddress</a:t>
            </a:r>
            <a:r>
              <a:rPr lang="es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16510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s" sz="1400">
                <a:solidFill>
                  <a:srgbClr val="000000"/>
                </a:solidFill>
              </a:rPr>
              <a:t>Creación del </a:t>
            </a:r>
            <a:r>
              <a:rPr b="1" i="1" lang="es" sz="1400">
                <a:solidFill>
                  <a:srgbClr val="000000"/>
                </a:solidFill>
              </a:rPr>
              <a:t>socket </a:t>
            </a:r>
            <a:r>
              <a:rPr b="1" lang="es" sz="1400">
                <a:solidFill>
                  <a:srgbClr val="000000"/>
                </a:solidFill>
              </a:rPr>
              <a:t>UDP </a:t>
            </a:r>
            <a:r>
              <a:rPr lang="es" sz="1400">
                <a:solidFill>
                  <a:srgbClr val="000000"/>
                </a:solidFill>
              </a:rPr>
              <a:t>mediante la clase </a:t>
            </a:r>
            <a:r>
              <a:rPr b="1" i="1" lang="es" sz="1400">
                <a:solidFill>
                  <a:srgbClr val="980000"/>
                </a:solidFill>
              </a:rPr>
              <a:t>DatagramSocket</a:t>
            </a:r>
            <a:r>
              <a:rPr lang="es" sz="1400">
                <a:solidFill>
                  <a:srgbClr val="000000"/>
                </a:solidFill>
              </a:rPr>
              <a:t>, indicando dirección y puerto del servidor al que se quiere conectar.</a:t>
            </a:r>
            <a:endParaRPr sz="1400">
              <a:solidFill>
                <a:srgbClr val="000000"/>
              </a:solidFill>
            </a:endParaRPr>
          </a:p>
          <a:p>
            <a:pPr indent="-16510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s" sz="1400">
                <a:solidFill>
                  <a:srgbClr val="000000"/>
                </a:solidFill>
              </a:rPr>
              <a:t>Generación del</a:t>
            </a:r>
            <a:r>
              <a:rPr lang="es" sz="1400">
                <a:solidFill>
                  <a:srgbClr val="000000"/>
                </a:solidFill>
              </a:rPr>
              <a:t> </a:t>
            </a:r>
            <a:r>
              <a:rPr b="1" lang="es" sz="1400">
                <a:solidFill>
                  <a:srgbClr val="000000"/>
                </a:solidFill>
              </a:rPr>
              <a:t>datagrama </a:t>
            </a:r>
            <a:r>
              <a:rPr lang="es" sz="1400">
                <a:solidFill>
                  <a:srgbClr val="000000"/>
                </a:solidFill>
              </a:rPr>
              <a:t>mediante la clase </a:t>
            </a:r>
            <a:r>
              <a:rPr b="1" i="1" lang="es" sz="1400">
                <a:solidFill>
                  <a:srgbClr val="980000"/>
                </a:solidFill>
              </a:rPr>
              <a:t>DatagramPacket</a:t>
            </a:r>
            <a:r>
              <a:rPr lang="es" sz="1400">
                <a:solidFill>
                  <a:srgbClr val="000000"/>
                </a:solidFill>
              </a:rPr>
              <a:t>, utilizando el </a:t>
            </a:r>
            <a:r>
              <a:rPr i="1" lang="es" sz="1400">
                <a:solidFill>
                  <a:srgbClr val="000000"/>
                </a:solidFill>
              </a:rPr>
              <a:t>array de bytes</a:t>
            </a:r>
            <a:r>
              <a:rPr lang="es" sz="1400">
                <a:solidFill>
                  <a:srgbClr val="000000"/>
                </a:solidFill>
              </a:rPr>
              <a:t> con el </a:t>
            </a:r>
            <a:r>
              <a:rPr b="1" lang="es" sz="1400">
                <a:solidFill>
                  <a:srgbClr val="000000"/>
                </a:solidFill>
              </a:rPr>
              <a:t>contenido </a:t>
            </a:r>
            <a:r>
              <a:rPr lang="es" sz="1400">
                <a:solidFill>
                  <a:srgbClr val="000000"/>
                </a:solidFill>
              </a:rPr>
              <a:t>que se desea enviar.</a:t>
            </a:r>
            <a:endParaRPr sz="1400">
              <a:solidFill>
                <a:srgbClr val="000000"/>
              </a:solidFill>
            </a:endParaRPr>
          </a:p>
          <a:p>
            <a:pPr indent="-16510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s" sz="1400">
                <a:solidFill>
                  <a:srgbClr val="000000"/>
                </a:solidFill>
              </a:rPr>
              <a:t>Envío del datagrama </a:t>
            </a:r>
            <a:r>
              <a:rPr lang="es" sz="1400">
                <a:solidFill>
                  <a:srgbClr val="000000"/>
                </a:solidFill>
              </a:rPr>
              <a:t>a través del método </a:t>
            </a:r>
            <a:r>
              <a:rPr b="1" i="1" lang="es" sz="1400">
                <a:solidFill>
                  <a:srgbClr val="980000"/>
                </a:solidFill>
              </a:rPr>
              <a:t>send</a:t>
            </a:r>
            <a:r>
              <a:rPr lang="es" sz="1400">
                <a:solidFill>
                  <a:srgbClr val="000000"/>
                </a:solidFill>
              </a:rPr>
              <a:t> del </a:t>
            </a:r>
            <a:r>
              <a:rPr i="1" lang="es" sz="1400">
                <a:solidFill>
                  <a:srgbClr val="000000"/>
                </a:solidFill>
              </a:rPr>
              <a:t>socket</a:t>
            </a:r>
            <a:r>
              <a:rPr lang="es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16510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400">
                <a:solidFill>
                  <a:srgbClr val="000000"/>
                </a:solidFill>
              </a:rPr>
              <a:t>Para la </a:t>
            </a:r>
            <a:r>
              <a:rPr b="1" lang="es" sz="1400">
                <a:solidFill>
                  <a:srgbClr val="000000"/>
                </a:solidFill>
              </a:rPr>
              <a:t>recepción de la respuesta</a:t>
            </a:r>
            <a:r>
              <a:rPr lang="es" sz="1400">
                <a:solidFill>
                  <a:srgbClr val="000000"/>
                </a:solidFill>
              </a:rPr>
              <a:t> se debe crear un </a:t>
            </a:r>
            <a:r>
              <a:rPr i="1" lang="es" sz="1400">
                <a:solidFill>
                  <a:srgbClr val="000000"/>
                </a:solidFill>
              </a:rPr>
              <a:t>array de bytes</a:t>
            </a:r>
            <a:r>
              <a:rPr lang="es" sz="1400">
                <a:solidFill>
                  <a:srgbClr val="000000"/>
                </a:solidFill>
              </a:rPr>
              <a:t> del tamaño suficiente para almacenar la respuesta y utilizando el método </a:t>
            </a:r>
            <a:r>
              <a:rPr b="1" i="1" lang="es" sz="1400">
                <a:solidFill>
                  <a:srgbClr val="980000"/>
                </a:solidFill>
              </a:rPr>
              <a:t>receive</a:t>
            </a:r>
            <a:r>
              <a:rPr lang="es" sz="1400">
                <a:solidFill>
                  <a:srgbClr val="000000"/>
                </a:solidFill>
              </a:rPr>
              <a:t> del </a:t>
            </a:r>
            <a:r>
              <a:rPr i="1" lang="es" sz="1400">
                <a:solidFill>
                  <a:srgbClr val="000000"/>
                </a:solidFill>
              </a:rPr>
              <a:t>socket</a:t>
            </a:r>
            <a:r>
              <a:rPr lang="es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16510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400">
                <a:solidFill>
                  <a:srgbClr val="000000"/>
                </a:solidFill>
              </a:rPr>
              <a:t>Una vez finalizada la comunicación se</a:t>
            </a:r>
            <a:r>
              <a:rPr b="1" lang="es" sz="1400">
                <a:solidFill>
                  <a:srgbClr val="000000"/>
                </a:solidFill>
              </a:rPr>
              <a:t> cierra el </a:t>
            </a:r>
            <a:r>
              <a:rPr b="1" i="1" lang="es" sz="1400">
                <a:solidFill>
                  <a:srgbClr val="000000"/>
                </a:solidFill>
              </a:rPr>
              <a:t>socket</a:t>
            </a:r>
            <a:r>
              <a:rPr b="1" lang="es" sz="1400">
                <a:solidFill>
                  <a:srgbClr val="000000"/>
                </a:solidFill>
              </a:rPr>
              <a:t>.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508000" y="236000"/>
            <a:ext cx="80997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FUNDAMENTOS DE LA PROGRAMACIÓN  DE COMUNICACIONES EN RED</a:t>
            </a:r>
            <a:endParaRPr sz="24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755200" y="1036400"/>
            <a:ext cx="7605300" cy="1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En</a:t>
            </a:r>
            <a:r>
              <a:rPr b="1" lang="es" sz="1500"/>
              <a:t> toda comunicación</a:t>
            </a:r>
            <a:r>
              <a:rPr lang="es" sz="1500"/>
              <a:t> son necesarios los siguientes componentes:</a:t>
            </a:r>
            <a:endParaRPr sz="1500"/>
          </a:p>
          <a:p>
            <a:pPr indent="-177800" lvl="0" marL="269999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s" sz="1400"/>
              <a:t>Los </a:t>
            </a:r>
            <a:r>
              <a:rPr b="1" lang="es" sz="1400"/>
              <a:t>interlocutores </a:t>
            </a:r>
            <a:r>
              <a:rPr lang="es" sz="1400"/>
              <a:t>que participan en la comunicación.</a:t>
            </a:r>
            <a:endParaRPr sz="1400"/>
          </a:p>
          <a:p>
            <a:pPr indent="-177800" lvl="0" marL="269999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400"/>
              <a:t>Un </a:t>
            </a:r>
            <a:r>
              <a:rPr b="1" lang="es" sz="1400"/>
              <a:t>mensaje </a:t>
            </a:r>
            <a:r>
              <a:rPr lang="es" sz="1400"/>
              <a:t>o mensajes para transmitir.</a:t>
            </a:r>
            <a:endParaRPr sz="1400"/>
          </a:p>
          <a:p>
            <a:pPr indent="-177800" lvl="0" marL="269999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400"/>
              <a:t>Un </a:t>
            </a:r>
            <a:r>
              <a:rPr b="1" lang="es" sz="1400"/>
              <a:t>canal </a:t>
            </a:r>
            <a:r>
              <a:rPr lang="es" sz="1400"/>
              <a:t>de comunicación.</a:t>
            </a:r>
            <a:endParaRPr sz="1400"/>
          </a:p>
          <a:p>
            <a:pPr indent="-177800" lvl="0" marL="269999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400"/>
              <a:t>Un </a:t>
            </a:r>
            <a:r>
              <a:rPr b="1" lang="es" sz="1400"/>
              <a:t>lenguaje común</a:t>
            </a:r>
            <a:r>
              <a:rPr lang="es" sz="1400"/>
              <a:t> para todos los interlocutores en el que se definen los símbolos aceptados, sus combinaciones y el significado de estas.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025" y="2727925"/>
            <a:ext cx="4493026" cy="21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508000" y="236000"/>
            <a:ext cx="80997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FUNDAMENTOS DE LA PROGRAMACIÓN  DE COMUNICACIONES EN RED</a:t>
            </a:r>
            <a:endParaRPr sz="2400"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536500" y="1036400"/>
            <a:ext cx="79950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 sz="1500"/>
              <a:t>Además de los elementos anteriores, en una </a:t>
            </a:r>
            <a:r>
              <a:rPr b="1" lang="es" sz="1500"/>
              <a:t>comunicación entre dispositivos informáticos</a:t>
            </a:r>
            <a:r>
              <a:rPr lang="es" sz="1500"/>
              <a:t> también son necesarios los siguientes </a:t>
            </a:r>
            <a:r>
              <a:rPr b="1" lang="es" sz="1500"/>
              <a:t>mecanismos</a:t>
            </a:r>
            <a:r>
              <a:rPr lang="es" sz="1500"/>
              <a:t>:</a:t>
            </a:r>
            <a:endParaRPr sz="14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850" y="1522350"/>
            <a:ext cx="2895126" cy="172788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641675" y="1598550"/>
            <a:ext cx="4743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mecanismo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poder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identificar al emisor y al receptor</a:t>
            </a:r>
            <a:r>
              <a:rPr lang="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 los mensajes de entre todos los posibles participantes de la comunicación.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sistema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garantizar la</a:t>
            </a:r>
            <a:r>
              <a:rPr b="1" lang="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integridad de los mensaje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enviados y recibidos.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sistema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asegurar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 el </a:t>
            </a:r>
            <a:r>
              <a:rPr b="1" lang="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orden de recepción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los mensajes es el correcto.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641675" y="3318025"/>
            <a:ext cx="77295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método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lang="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confirmar la recepción de los mensajes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 para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notificar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emisor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 alguno de los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mensajes no ha llegado completamente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ya sea por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pérdida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por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deterioro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 alguna de sus partes.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Todos estos mecanismos suelen estar implementados en los distintos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protocolos de internet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508000" y="3884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PROTOCOLOS</a:t>
            </a:r>
            <a:endParaRPr sz="24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613825" y="859000"/>
            <a:ext cx="78882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 sz="1400"/>
              <a:t>El modelo de interconexión de sistemas abiertos, </a:t>
            </a:r>
            <a:r>
              <a:rPr b="1" lang="es" sz="1400">
                <a:solidFill>
                  <a:srgbClr val="980000"/>
                </a:solidFill>
              </a:rPr>
              <a:t>modelo OSI</a:t>
            </a:r>
            <a:r>
              <a:rPr lang="es" sz="1400"/>
              <a:t>, establece cuáles son los niveles de abstracción y qué responsabilidad tiene cada uno en las diferentes tareas que deben realizarse para conseguir enviar y recibir información a través de una red.</a:t>
            </a:r>
            <a:endParaRPr sz="14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367" y="1773700"/>
            <a:ext cx="3310683" cy="28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613825" y="1717200"/>
            <a:ext cx="41196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modelo OSI define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 capas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es la referencia sobre la que se construyen la mayoría de los sistemas de comunicación de red.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modelo OSI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define qué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hay que hacer pero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el cómo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Cada capa de este modelo debe implementarse y eso supone dotar de protocolos a cada una de las funciones que realiza.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Internet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establece un modelo con menos capas que el modelo OSI, pero igual de completo. Este modelo se conoce como </a:t>
            </a:r>
            <a:r>
              <a:rPr b="1" lang="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TCP/IP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508000" y="3884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PROTOCOLOS</a:t>
            </a:r>
            <a:endParaRPr sz="25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613825" y="859000"/>
            <a:ext cx="7888200" cy="1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 nivel de </a:t>
            </a:r>
            <a:r>
              <a:rPr b="1" lang="es" sz="1500"/>
              <a:t>programación </a:t>
            </a:r>
            <a:r>
              <a:rPr lang="es" sz="1500"/>
              <a:t>es necesario conocer algunos de los </a:t>
            </a:r>
            <a:r>
              <a:rPr b="1" lang="es" sz="1500"/>
              <a:t>protocolos </a:t>
            </a:r>
            <a:r>
              <a:rPr lang="es" sz="1500"/>
              <a:t>que se utilizan en las </a:t>
            </a:r>
            <a:r>
              <a:rPr b="1" lang="es" sz="1500"/>
              <a:t>capas de más alto nivel</a:t>
            </a:r>
            <a:r>
              <a:rPr lang="es" sz="1500"/>
              <a:t>, ya que dichos protocolos van a ser utilizados para desarrollar los programas que utiliza la red para realizar comunicaciones.</a:t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s" sz="1500"/>
              <a:t>En la siguiente tabla se muestran los protocolos que se utilizarán en esta unidad:</a:t>
            </a:r>
            <a:endParaRPr sz="1500"/>
          </a:p>
        </p:txBody>
      </p:sp>
      <p:graphicFrame>
        <p:nvGraphicFramePr>
          <p:cNvPr id="168" name="Google Shape;168;p18"/>
          <p:cNvGraphicFramePr/>
          <p:nvPr/>
        </p:nvGraphicFramePr>
        <p:xfrm>
          <a:off x="879950" y="23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{CD4E3D7E-7F9B-435C-9B9C-9BB554B48484}</a:tableStyleId>
              </a:tblPr>
              <a:tblGrid>
                <a:gridCol w="2595625"/>
                <a:gridCol w="4643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Protocolo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Capa en el modelo TCP/IP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Capa de transporte.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UDP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Capa de transporte.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Capa de Internet.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508000" y="3884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TCP</a:t>
            </a:r>
            <a:endParaRPr sz="25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613825" y="859000"/>
            <a:ext cx="78882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 sz="1500"/>
              <a:t>El </a:t>
            </a:r>
            <a:r>
              <a:rPr b="1" lang="es" sz="1500"/>
              <a:t>Protocolo de Control de Transmisión</a:t>
            </a:r>
            <a:r>
              <a:rPr lang="es" sz="1500"/>
              <a:t> (</a:t>
            </a:r>
            <a:r>
              <a:rPr i="1" lang="es" sz="1500"/>
              <a:t>Transmission Control Protocol</a:t>
            </a:r>
            <a:r>
              <a:rPr lang="es" sz="1500"/>
              <a:t>) es un protocolo de la capa de transporte, por lo que su trabajo consiste en permitir la transmisión de paquetes de datos.</a:t>
            </a:r>
            <a:endParaRPr sz="15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675" y="1626288"/>
            <a:ext cx="3230300" cy="26566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19"/>
          <p:cNvSpPr txBox="1"/>
          <p:nvPr/>
        </p:nvSpPr>
        <p:spPr>
          <a:xfrm>
            <a:off x="669150" y="1487925"/>
            <a:ext cx="4579200" cy="29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TCP garantiza</a:t>
            </a: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que los </a:t>
            </a:r>
            <a:r>
              <a:rPr b="1"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paquetes </a:t>
            </a: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entregan al destinatario de forma </a:t>
            </a:r>
            <a:r>
              <a:rPr b="1"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ordenada</a:t>
            </a: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completa </a:t>
            </a: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="1"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correcta</a:t>
            </a: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utiliza para la </a:t>
            </a:r>
            <a:r>
              <a:rPr b="1"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transferencia de información</a:t>
            </a: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cuando es necesario garantizar la </a:t>
            </a:r>
            <a:r>
              <a:rPr b="1" lang="es" sz="1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integridad </a:t>
            </a: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 esta, como, por ejemplo, en la web o en la transferencia de archivos con FTP.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Este protocolo está </a:t>
            </a:r>
            <a:r>
              <a:rPr b="1" lang="es" sz="1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basado en conexione</a:t>
            </a:r>
            <a:r>
              <a:rPr b="1"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por lo que cuando se establece una comunicación entre dos nodos de la red se crea un </a:t>
            </a:r>
            <a:r>
              <a:rPr b="1"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canal estable </a:t>
            </a: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través del cual se envía la información.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508000" y="3122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UDP</a:t>
            </a:r>
            <a:endParaRPr sz="25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613825" y="782800"/>
            <a:ext cx="78882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 </a:t>
            </a:r>
            <a:r>
              <a:rPr b="1" lang="es" sz="1400"/>
              <a:t>Protocolo de Datagramas de Usuario</a:t>
            </a:r>
            <a:r>
              <a:rPr lang="es" sz="1400"/>
              <a:t> (</a:t>
            </a:r>
            <a:r>
              <a:rPr i="1" lang="es" sz="1400"/>
              <a:t>User Datagram</a:t>
            </a:r>
            <a:r>
              <a:rPr i="1" lang="es" sz="1400"/>
              <a:t> Protocol</a:t>
            </a:r>
            <a:r>
              <a:rPr lang="es" sz="1400"/>
              <a:t>) es, al igual que el protocolo TCP, un protocolo de la </a:t>
            </a:r>
            <a:r>
              <a:rPr b="1" lang="es" sz="1400"/>
              <a:t>capa de transporte</a:t>
            </a:r>
            <a:r>
              <a:rPr lang="es" sz="1400"/>
              <a:t>, por lo que posibilita la transmisión de paquetes de datos.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s" sz="1400"/>
              <a:t>Al contrario que TCP, </a:t>
            </a:r>
            <a:r>
              <a:rPr b="1" lang="es" sz="1400"/>
              <a:t>UDP no está basado en conexiones</a:t>
            </a:r>
            <a:r>
              <a:rPr lang="es" sz="1400"/>
              <a:t>. Esto significa que cada paquete se envía </a:t>
            </a:r>
            <a:r>
              <a:rPr b="1" lang="es" sz="1400"/>
              <a:t>sin que exista un canal de comunicación</a:t>
            </a:r>
            <a:r>
              <a:rPr lang="es" sz="1400"/>
              <a:t> abierto con el receptor, por lo que cada paquete podrá alcanzar su destino por un camino distinto.</a:t>
            </a:r>
            <a:endParaRPr sz="1400"/>
          </a:p>
        </p:txBody>
      </p:sp>
      <p:sp>
        <p:nvSpPr>
          <p:cNvPr id="183" name="Google Shape;183;p20"/>
          <p:cNvSpPr txBox="1"/>
          <p:nvPr/>
        </p:nvSpPr>
        <p:spPr>
          <a:xfrm>
            <a:off x="662200" y="2447275"/>
            <a:ext cx="457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613825" y="2098725"/>
            <a:ext cx="53601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Por esta razón, los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paquetes de datos UDP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pueden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llegar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 su destino en el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mismo orden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en el que se enviaron o incluso pueden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perderse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no alcanzarlo.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Este comportamiento tiene sus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al no tener que garantizar la entrega ni el orden, la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comunicación es mucho más rápida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que cuando se usa el protocolo TCP, a cambio de aceptar la pérdida de algunos paquetes de información.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Esta característica hace que UDP sea el protocolo más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adecuado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algunas aplicaciones en las que la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rapidez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prevalece sobre la fiabilidad, como las</a:t>
            </a:r>
            <a:r>
              <a:rPr i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transmisiones de voz o vídeo en tiempo real.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883" y="2047725"/>
            <a:ext cx="2855717" cy="2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508000" y="388400"/>
            <a:ext cx="80997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TCP vs UDP</a:t>
            </a:r>
            <a:endParaRPr sz="2500"/>
          </a:p>
        </p:txBody>
      </p:sp>
      <p:pic>
        <p:nvPicPr>
          <p:cNvPr id="191" name="Google Shape;191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200" y="1052650"/>
            <a:ext cx="7143174" cy="33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