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Yd5kyBW5XZoz3OXPJlTCmZ3+W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766176" y="2644183"/>
            <a:ext cx="7772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Unidad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AJAX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457200" y="1481328"/>
            <a:ext cx="80032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b="1" lang="es-ES" sz="2400"/>
              <a:t>lstatusText: </a:t>
            </a:r>
            <a:r>
              <a:rPr lang="es-ES" sz="2400"/>
              <a:t>devuelve el estado del atributo anterior como una cadena , ej. "Not Found".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b="1" lang="es-ES" sz="2400"/>
              <a:t>responseText :</a:t>
            </a:r>
            <a:r>
              <a:rPr lang="es-ES" sz="2400"/>
              <a:t>devuelve la respuesta como una cadena. Cuando sea un JSON se “parseará”.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b="1" lang="es-ES" sz="2400"/>
              <a:t>responseXML: </a:t>
            </a:r>
            <a:r>
              <a:rPr lang="es-ES" sz="2400"/>
              <a:t>devuelve la respuesta como un XML, a través de los objetos DOM, podremos formatearla y construir la respuesta definitiva.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b="1" lang="es-ES" sz="2400"/>
              <a:t>onreadystatechange: </a:t>
            </a:r>
            <a:r>
              <a:rPr lang="es-ES" sz="2400"/>
              <a:t>cada vez que el estado cambia (readyState), se dispara hacia una función (handle) que debe definir el usuario.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714"/>
              <a:buNone/>
            </a:pPr>
            <a:r>
              <a:t/>
            </a:r>
            <a:endParaRPr b="1" sz="1050"/>
          </a:p>
        </p:txBody>
      </p:sp>
      <p:sp>
        <p:nvSpPr>
          <p:cNvPr id="202" name="Google Shape;20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Atributos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3" name="Google Shape;203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4" name="Google Shape;204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5" name="Google Shape;205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6" name="Google Shape;206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7" name="Google Shape;207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Métodos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3" name="Google Shape;213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4" name="Google Shape;214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5" name="Google Shape;215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6" name="Google Shape;216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7" name="Google Shape;217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abort(): </a:t>
            </a:r>
            <a:r>
              <a:rPr lang="es-ES" sz="2092"/>
              <a:t>cancela todas las peticiones realizadas por el objeto, devolviéndolo a su estado inicial.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getAllResponseHeaders(): </a:t>
            </a:r>
            <a:r>
              <a:rPr lang="es-ES" sz="2092"/>
              <a:t>devuelve en una sola cadena de caracteres los encabezados http que se han recibido del servidor en una conexión usando el objeto XMLHttpRequest.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getResponseHeader(): </a:t>
            </a:r>
            <a:r>
              <a:rPr lang="es-ES" sz="2092"/>
              <a:t>devuelve en una sola cadena de caracteres uno de los encabezados http que se han recibido del servidor en una conexión.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open(): </a:t>
            </a:r>
            <a:r>
              <a:rPr lang="es-ES" sz="2092"/>
              <a:t>prepara una conexión e inicia el objeto, dispone de cinco parámetros de los cuales tres son opcionales. </a:t>
            </a:r>
            <a:r>
              <a:rPr b="1" lang="es-ES" sz="2092"/>
              <a:t>open </a:t>
            </a:r>
            <a:r>
              <a:rPr lang="es-ES" sz="2092"/>
              <a:t>(metodoRequest, url [,sync [,nombre [,contraseña]]]):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send() : </a:t>
            </a:r>
            <a:r>
              <a:rPr lang="es-ES" sz="2092"/>
              <a:t>envía una petición al servidor. Buscará lo especificado en el parámetro url del método open().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Char char="🞂"/>
            </a:pPr>
            <a:r>
              <a:rPr b="1" lang="es-ES" sz="2092"/>
              <a:t>setRequestHeader(): </a:t>
            </a:r>
            <a:r>
              <a:rPr lang="es-ES" sz="2092"/>
              <a:t>añade un encabezado http a la petición realizada.</a:t>
            </a:r>
            <a:endParaRPr/>
          </a:p>
          <a:p>
            <a:pPr indent="-165699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23"/>
              <a:buNone/>
            </a:pPr>
            <a:r>
              <a:t/>
            </a:r>
            <a:endParaRPr sz="209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Open()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4" name="Google Shape;224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5" name="Google Shape;225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6" name="Google Shape;226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7" name="Google Shape;227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8" name="Google Shape;228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467544" y="12687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3187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7"/>
              <a:buNone/>
            </a:pPr>
            <a:r>
              <a:t/>
            </a:r>
            <a:endParaRPr sz="1687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47"/>
              <a:buChar char="🞂"/>
            </a:pPr>
            <a:r>
              <a:rPr lang="es-ES" sz="1687"/>
              <a:t>El método </a:t>
            </a:r>
            <a:r>
              <a:rPr b="1" lang="es-ES" sz="1687"/>
              <a:t>open</a:t>
            </a:r>
            <a:r>
              <a:rPr lang="es-ES" sz="1687"/>
              <a:t>() tiene un mínimo de dos parámetros, pudiendo agregarse opcionalmente un tercero, cuarto y quinto. Por orden, estos parámetros son los siguientes:</a:t>
            </a:r>
            <a:endParaRPr/>
          </a:p>
          <a:p>
            <a:pPr indent="-228600" lvl="1" marL="62179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812"/>
              <a:buChar char="◦"/>
            </a:pPr>
            <a:r>
              <a:rPr lang="es-ES" sz="1812"/>
              <a:t>El primer argumento será el verbo: GET, POST, DELETE, etc.</a:t>
            </a:r>
            <a:endParaRPr/>
          </a:p>
          <a:p>
            <a:pPr indent="-228600" lvl="1" marL="62179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812"/>
              <a:buChar char="◦"/>
            </a:pPr>
            <a:r>
              <a:rPr lang="es-ES" sz="1812"/>
              <a:t>El segundo la URL. Si el servidor no está en el mismo dominio que la página solicitante, habrá que habilitar CORS en él.</a:t>
            </a:r>
            <a:endParaRPr/>
          </a:p>
          <a:p>
            <a:pPr indent="-228600" lvl="1" marL="62179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812"/>
              <a:buChar char="◦"/>
            </a:pPr>
            <a:r>
              <a:rPr lang="es-ES" sz="1812"/>
              <a:t>El tercer parámetro es un booleano. Con él se indica si la solicitud se procesará de forma síncrona o asíncrona. El valor por defecto es TRUE, de forma que la comunicación se efectuará de manera asíncrona. </a:t>
            </a:r>
            <a:endParaRPr/>
          </a:p>
          <a:p>
            <a:pPr indent="-228600" lvl="1" marL="62179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812"/>
              <a:buChar char="◦"/>
            </a:pPr>
            <a:r>
              <a:rPr lang="es-ES" sz="1812"/>
              <a:t>El cuatro parámetro también es opcional, utilizándose únicamente cuando el servidor, para aceptar la solicitud, exija una identificación previa. Este argumento será una cadena conteniendo el nombre de usuario.</a:t>
            </a:r>
            <a:endParaRPr/>
          </a:p>
          <a:p>
            <a:pPr indent="-228600" lvl="1" marL="621792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812"/>
              <a:buChar char="◦"/>
            </a:pPr>
            <a:r>
              <a:rPr lang="es-ES" sz="1812"/>
              <a:t>Por último, normalmente en combinación con el parámetro anterior, se facilitará la contraseña que permita al servidor autenticar nuestra identidad y decidir si dar respuesta a la solicitud o no.</a:t>
            </a:r>
            <a:endParaRPr/>
          </a:p>
          <a:p>
            <a:pPr indent="-183187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47"/>
              <a:buNone/>
            </a:pPr>
            <a:r>
              <a:t/>
            </a:r>
            <a:endParaRPr sz="1687"/>
          </a:p>
          <a:p>
            <a:pPr indent="-183187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47"/>
              <a:buNone/>
            </a:pPr>
            <a:r>
              <a:t/>
            </a:r>
            <a:endParaRPr sz="168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1763688" y="1052736"/>
            <a:ext cx="69231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function  pedirDatos()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var miLlamada = new XMLHttpRequest();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miLlamada.open("GET", "https://vuestraapipersonas/api/Personas");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//Definicion estados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miLlamada.onreadystatechange = function ()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if (miLlamada.readyState &lt; 4)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//aquí se puede poner una imagen de un reloj o un texto “Cargando”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else</a:t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if (miLlamada.readyState == 4 &amp;&amp; miLlamada.status == 200)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    var arrayPersonas = JSON.parse(miLlamada.responseText);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    funcionQueHagaAlgoConLasPersonas(arrayPersonas);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};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miLlamada.send();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}</a:t>
            </a:r>
            <a:endParaRPr b="1" sz="1000"/>
          </a:p>
        </p:txBody>
      </p:sp>
      <p:sp>
        <p:nvSpPr>
          <p:cNvPr id="235" name="Google Shape;23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EJEMPLO GET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1763688" y="1052736"/>
            <a:ext cx="69231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function insertar(Persona)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var miLlamada = new XMLHttpRequest();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miLlamada.open("POST", "https:// vuestraapipersonas/api/Personas /");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miLlamada.setRequestHeader('Content-type', 'application/json; charset=utf-8');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var json = JSON.stringify(Persona);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// Definicion estados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miLlamada.onreadystatechange = function ()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if (miLlamada.readyState &lt; 4)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	//aquí se puede poner una imagen de un reloj o un texto “Cargando”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else</a:t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if (miLlamada.readyState == 4 &amp;&amp; miLlamada.status == 200)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    alert("Persona insertada con exito");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    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};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b="1" sz="1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    miLlamada.send(json);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680"/>
              <a:buNone/>
            </a:pPr>
            <a:r>
              <a:rPr b="1" lang="es-ES" sz="1000"/>
              <a:t>}</a:t>
            </a:r>
            <a:endParaRPr b="1" sz="1000"/>
          </a:p>
        </p:txBody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EJEMPLO INSERTAR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s-ES" sz="2800"/>
              <a:t>AJAX</a:t>
            </a:r>
            <a:r>
              <a:rPr lang="es-ES" sz="2800"/>
              <a:t>: </a:t>
            </a:r>
            <a:r>
              <a:rPr b="1" i="1" lang="es-ES" sz="2800"/>
              <a:t>A</a:t>
            </a:r>
            <a:r>
              <a:rPr i="1" lang="es-ES" sz="2800"/>
              <a:t>synchronous </a:t>
            </a:r>
            <a:r>
              <a:rPr b="1" i="1" lang="es-ES" sz="2800"/>
              <a:t>J</a:t>
            </a:r>
            <a:r>
              <a:rPr i="1" lang="es-ES" sz="2800"/>
              <a:t>avaScript </a:t>
            </a:r>
            <a:r>
              <a:rPr b="1" i="1" lang="es-ES" sz="2800"/>
              <a:t>A</a:t>
            </a:r>
            <a:r>
              <a:rPr i="1" lang="es-ES" sz="2800"/>
              <a:t>nd </a:t>
            </a:r>
            <a:r>
              <a:rPr b="1" i="1" lang="es-ES" sz="2800"/>
              <a:t>X</a:t>
            </a:r>
            <a:r>
              <a:rPr i="1" lang="es-ES" sz="2800"/>
              <a:t>ML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Es una forma de comunicación con el servidor.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Como usa JavaScript, se realiza en el cliente.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Se puede realizar en segundo plano, esto significa que podemos pedir datos al servidor sin recargar la página (submit).</a:t>
            </a:r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¿Qué es eso de AJAX?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0" name="Google Shape;110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1" name="Google Shape;111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2" name="Google Shape;112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3" name="Google Shape;113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4" name="Google Shape;114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09600" y="1633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62000" y="17861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1" marL="7360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s-ES" sz="4000"/>
              <a:t>¿Qué es XMLHttpRequest?</a:t>
            </a:r>
            <a:endParaRPr sz="40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2" name="Google Shape;122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3" name="Google Shape;123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4" name="Google Shape;124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5" name="Google Shape;125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6" name="Google Shape;126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62000" y="17861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1" marL="7360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s-ES"/>
              <a:t>XMLHttpRequest </a:t>
            </a:r>
            <a:r>
              <a:rPr lang="es-ES"/>
              <a:t>es un API que puede ser utilizado desde JavaScript.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Éste objeto permite transferir y manipular datos XML hacia y desde el navegador. 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Por lo general, los datos devueltos como consecuencia de una llamada a </a:t>
            </a:r>
            <a:r>
              <a:rPr b="1" lang="es-ES"/>
              <a:t>XMLHttpRequest </a:t>
            </a:r>
            <a:r>
              <a:rPr lang="es-ES"/>
              <a:t>serán XML, aunque también pueden ser un simple texto plano.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ES"/>
              <a:t>Tiene que quedar claro que el que accede a la BBDD sigue siendo el servidor.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67544" y="1268760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496"/>
              <a:buNone/>
            </a:pPr>
            <a:r>
              <a:rPr lang="es-ES" sz="2200"/>
              <a:t>Siempre realizaremos estos 6 pasos: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Obtener una referencia a una copia del objeto </a:t>
            </a:r>
            <a:r>
              <a:rPr b="1" lang="es-ES" sz="2200"/>
              <a:t>XMLHttpRequest</a:t>
            </a:r>
            <a:r>
              <a:rPr lang="es-ES" sz="2200"/>
              <a:t>.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Uso de método </a:t>
            </a:r>
            <a:r>
              <a:rPr b="1" lang="es-ES" sz="2200"/>
              <a:t>open</a:t>
            </a:r>
            <a:r>
              <a:rPr lang="es-ES" sz="2200"/>
              <a:t>() para establecer los parámetros globales de la solicitud.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Establecimiento opcional de cabeceras de la solicitud.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Asignación de un método de respuesta para el evento </a:t>
            </a:r>
            <a:r>
              <a:rPr b="1" lang="es-ES" sz="2200"/>
              <a:t>onreadystatechange </a:t>
            </a:r>
            <a:r>
              <a:rPr lang="es-ES" sz="2200"/>
              <a:t>si se opta por operar de forma asíncrona </a:t>
            </a:r>
            <a:r>
              <a:rPr lang="es-ES" sz="1600"/>
              <a:t>(es posible operar de forma síncrona como asíncrona, aunque se recomienda la segunda siempre por posibles bloqueos de la interfaz).</a:t>
            </a:r>
            <a:endParaRPr sz="2200"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Envío de la solicitud.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496"/>
              <a:buFont typeface="Lucida Sans"/>
              <a:buAutoNum type="arabicPeriod"/>
            </a:pPr>
            <a:r>
              <a:rPr lang="es-ES" sz="2200"/>
              <a:t>Tratamiento de la información recibida desde el servidor.</a:t>
            </a:r>
            <a:endParaRPr/>
          </a:p>
          <a:p>
            <a:pPr indent="-161035" lvl="0" marL="365760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sz="2200"/>
          </a:p>
          <a:p>
            <a:pPr indent="-161035" lvl="0" marL="365760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sz="22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4" name="Google Shape;134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5" name="Google Shape;135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6" name="Google Shape;136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7" name="Google Shape;137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8" name="Google Shape;138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¿Cómo se usa?</a:t>
            </a:r>
            <a:endParaRPr b="1" sz="41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5" name="Google Shape;145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6" name="Google Shape;146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7" name="Google Shape;14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8" name="Google Shape;148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9" name="Google Shape;149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32656"/>
            <a:ext cx="7344816" cy="579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/>
              <a:t>En cualquier navegador actual se declara así;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var miPeticion= new XMLHttpRequest();</a:t>
            </a:r>
            <a:endParaRPr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/>
              <a:t>Solo en versiones muy antiguas de Internet Explorer (v. 6) se declararía así: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s-ES" sz="2000"/>
              <a:t>var miPeticion = new ActiveXObject('Microsoft.XMLHTTP');</a:t>
            </a:r>
            <a:endParaRPr b="1" sz="2000"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Instanciar XMLHttpRequest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8" name="Google Shape;158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9" name="Google Shape;159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0" name="Google Shape;160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1" name="Google Shape;161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2" name="Google Shape;162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36576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Métodos y atributos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9" name="Google Shape;169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0" name="Google Shape;170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1" name="Google Shape;171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2" name="Google Shape;172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3" name="Google Shape;17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412776"/>
            <a:ext cx="6912768" cy="460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457200" y="1481328"/>
            <a:ext cx="80032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b="1" lang="es-ES" sz="2800"/>
              <a:t>readyState </a:t>
            </a:r>
            <a:r>
              <a:rPr lang="es-ES" sz="2800"/>
              <a:t>: indica el estado del objeto, tomará uno de los siguientes valores: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ES" sz="2400"/>
              <a:t>0: Estado inicial del objeto, antes de realizar operación alguna sobre él.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ES" sz="2400"/>
              <a:t>1: el método </a:t>
            </a:r>
            <a:r>
              <a:rPr b="1" lang="es-ES" sz="2400"/>
              <a:t>open</a:t>
            </a:r>
            <a:r>
              <a:rPr lang="es-ES" sz="2400"/>
              <a:t>(), ha sido llamado de forma correcta.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ES" sz="2400"/>
              <a:t>2: se ha producido el envío de la información.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ES" sz="2400"/>
              <a:t>3: han sido recibidas todas las cabeceras http.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lang="es-ES" sz="2400"/>
              <a:t>4: la transferencia de datos se ha completado.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t/>
            </a:r>
            <a:endParaRPr b="1" sz="1100"/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Atributos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1" name="Google Shape;181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2" name="Google Shape;182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3" name="Google Shape;183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4" name="Google Shape;184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5" name="Google Shape;185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457200" y="1481328"/>
            <a:ext cx="80032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b="1" lang="es-ES" sz="2800"/>
              <a:t>status: </a:t>
            </a:r>
            <a:r>
              <a:rPr lang="es-ES" sz="2800"/>
              <a:t>representa el código de estado de http son los siguientes: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s-ES" sz="2400"/>
              <a:t>200 : </a:t>
            </a:r>
            <a:r>
              <a:rPr lang="es-ES" sz="2400"/>
              <a:t>La solicitud se ha procesado satisfactoriamente.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s-ES" sz="2400"/>
              <a:t>401: </a:t>
            </a:r>
            <a:r>
              <a:rPr lang="es-ES" sz="2400"/>
              <a:t>No se tiene autorización para acceder al recurso solicitado.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s-ES" sz="2400"/>
              <a:t>404: </a:t>
            </a:r>
            <a:r>
              <a:rPr lang="es-ES" sz="2400"/>
              <a:t>No se encuentra el recurso solicitado, generalmente por mala construcción del URL.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400"/>
              <a:buChar char="◦"/>
            </a:pPr>
            <a:r>
              <a:rPr b="1" lang="es-ES" sz="2400"/>
              <a:t>500: </a:t>
            </a:r>
            <a:r>
              <a:rPr lang="es-ES" sz="2400"/>
              <a:t>Error interno del servidor.</a:t>
            </a:r>
            <a:endParaRPr/>
          </a:p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Atributos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2" name="Google Shape;192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3" name="Google Shape;193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4" name="Google Shape;194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5" name="Google Shape;195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6" name="Google Shape;196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2011-09-11T17:36:09Z</dcterms:created>
  <dc:creator>Fernando</dc:creator>
</cp:coreProperties>
</file>