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8" r:id="rId3"/>
    <p:sldId id="259" r:id="rId4"/>
    <p:sldId id="260" r:id="rId5"/>
    <p:sldId id="266" r:id="rId6"/>
    <p:sldId id="265" r:id="rId7"/>
    <p:sldId id="262" r:id="rId8"/>
    <p:sldId id="279" r:id="rId9"/>
    <p:sldId id="286" r:id="rId10"/>
    <p:sldId id="287" r:id="rId11"/>
    <p:sldId id="288" r:id="rId12"/>
    <p:sldId id="289" r:id="rId13"/>
    <p:sldId id="290" r:id="rId14"/>
    <p:sldId id="284" r:id="rId15"/>
  </p:sldIdLst>
  <p:sldSz cx="9144000" cy="5143500" type="screen16x9"/>
  <p:notesSz cx="6858000" cy="9144000"/>
  <p:embeddedFontLst>
    <p:embeddedFont>
      <p:font typeface="Barlow Semi Condensed" panose="00000506000000000000" pitchFamily="2" charset="0"/>
      <p:regular r:id="rId17"/>
      <p:bold r:id="rId18"/>
      <p:italic r:id="rId19"/>
      <p:boldItalic r:id="rId20"/>
    </p:embeddedFont>
    <p:embeddedFont>
      <p:font typeface="Barlow Semi Condensed Light" panose="00000406000000000000" pitchFamily="2" charset="0"/>
      <p:regular r:id="rId21"/>
      <p:bold r:id="rId22"/>
      <p:italic r:id="rId23"/>
      <p:boldItalic r:id="rId24"/>
    </p:embeddedFont>
    <p:embeddedFont>
      <p:font typeface="Barlow Semi Condensed Medium" panose="00000606000000000000" pitchFamily="2" charset="0"/>
      <p:regular r:id="rId25"/>
      <p:bold r:id="rId26"/>
      <p:italic r:id="rId27"/>
      <p:boldItalic r:id="rId28"/>
    </p:embeddedFont>
    <p:embeddedFont>
      <p:font typeface="Fjalla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49"/>
    <a:srgbClr val="AB8F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049835-7A4A-429D-AA55-67DF48B102E8}">
  <a:tblStyle styleId="{15049835-7A4A-429D-AA55-67DF48B102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p:scale>
          <a:sx n="100" d="100"/>
          <a:sy n="100" d="100"/>
        </p:scale>
        <p:origin x="440"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8714a43093_3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8714a43093_3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cxnSp>
        <p:nvCxnSpPr>
          <p:cNvPr id="1227" name="Google Shape;1227;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8" name="Google Shape;1228;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0" name="Google Shape;1230;p25"/>
          <p:cNvGrpSpPr/>
          <p:nvPr/>
        </p:nvGrpSpPr>
        <p:grpSpPr>
          <a:xfrm flipH="1">
            <a:off x="499400" y="959675"/>
            <a:ext cx="581800" cy="582350"/>
            <a:chOff x="8064275" y="887850"/>
            <a:chExt cx="581800" cy="582350"/>
          </a:xfrm>
        </p:grpSpPr>
        <p:sp>
          <p:nvSpPr>
            <p:cNvPr id="1231" name="Google Shape;1231;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25"/>
          <p:cNvGrpSpPr/>
          <p:nvPr/>
        </p:nvGrpSpPr>
        <p:grpSpPr>
          <a:xfrm flipH="1">
            <a:off x="1500400" y="388100"/>
            <a:ext cx="292025" cy="292575"/>
            <a:chOff x="7353050" y="316275"/>
            <a:chExt cx="292025" cy="292575"/>
          </a:xfrm>
        </p:grpSpPr>
        <p:sp>
          <p:nvSpPr>
            <p:cNvPr id="1238" name="Google Shape;1238;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25"/>
          <p:cNvGrpSpPr/>
          <p:nvPr/>
        </p:nvGrpSpPr>
        <p:grpSpPr>
          <a:xfrm flipH="1">
            <a:off x="3527112" y="361100"/>
            <a:ext cx="175013" cy="27000"/>
            <a:chOff x="5662375" y="212375"/>
            <a:chExt cx="175013" cy="27000"/>
          </a:xfrm>
        </p:grpSpPr>
        <p:sp>
          <p:nvSpPr>
            <p:cNvPr id="1249" name="Google Shape;1249;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25"/>
          <p:cNvGrpSpPr/>
          <p:nvPr/>
        </p:nvGrpSpPr>
        <p:grpSpPr>
          <a:xfrm flipH="1">
            <a:off x="480412" y="242700"/>
            <a:ext cx="175013" cy="27000"/>
            <a:chOff x="5662375" y="212375"/>
            <a:chExt cx="175013" cy="27000"/>
          </a:xfrm>
        </p:grpSpPr>
        <p:sp>
          <p:nvSpPr>
            <p:cNvPr id="1253" name="Google Shape;1253;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25"/>
          <p:cNvGrpSpPr/>
          <p:nvPr/>
        </p:nvGrpSpPr>
        <p:grpSpPr>
          <a:xfrm flipH="1">
            <a:off x="901712" y="1653625"/>
            <a:ext cx="175013" cy="27000"/>
            <a:chOff x="5662375" y="212375"/>
            <a:chExt cx="175013" cy="27000"/>
          </a:xfrm>
        </p:grpSpPr>
        <p:sp>
          <p:nvSpPr>
            <p:cNvPr id="1257" name="Google Shape;1257;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0" name="Google Shape;1260;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1" name="Google Shape;1261;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2" name="Google Shape;1262;p25"/>
          <p:cNvGrpSpPr/>
          <p:nvPr/>
        </p:nvGrpSpPr>
        <p:grpSpPr>
          <a:xfrm rot="10800000">
            <a:off x="499400" y="3940925"/>
            <a:ext cx="581800" cy="582350"/>
            <a:chOff x="8064275" y="887850"/>
            <a:chExt cx="581800" cy="582350"/>
          </a:xfrm>
        </p:grpSpPr>
        <p:sp>
          <p:nvSpPr>
            <p:cNvPr id="1263" name="Google Shape;1263;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5"/>
          <p:cNvGrpSpPr/>
          <p:nvPr/>
        </p:nvGrpSpPr>
        <p:grpSpPr>
          <a:xfrm rot="10800000">
            <a:off x="1819575" y="4586750"/>
            <a:ext cx="292025" cy="292575"/>
            <a:chOff x="7353050" y="316275"/>
            <a:chExt cx="292025" cy="292575"/>
          </a:xfrm>
        </p:grpSpPr>
        <p:sp>
          <p:nvSpPr>
            <p:cNvPr id="1270" name="Google Shape;1270;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25"/>
          <p:cNvGrpSpPr/>
          <p:nvPr/>
        </p:nvGrpSpPr>
        <p:grpSpPr>
          <a:xfrm rot="10800000">
            <a:off x="212525" y="4645550"/>
            <a:ext cx="175000" cy="175000"/>
            <a:chOff x="8792300" y="321275"/>
            <a:chExt cx="175000" cy="175000"/>
          </a:xfrm>
        </p:grpSpPr>
        <p:sp>
          <p:nvSpPr>
            <p:cNvPr id="1275" name="Google Shape;1275;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25"/>
          <p:cNvGrpSpPr/>
          <p:nvPr/>
        </p:nvGrpSpPr>
        <p:grpSpPr>
          <a:xfrm rot="10800000">
            <a:off x="480412" y="4852325"/>
            <a:ext cx="175013" cy="27000"/>
            <a:chOff x="5662375" y="212375"/>
            <a:chExt cx="175013" cy="27000"/>
          </a:xfrm>
        </p:grpSpPr>
        <p:sp>
          <p:nvSpPr>
            <p:cNvPr id="1280" name="Google Shape;128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5"/>
          <p:cNvGrpSpPr/>
          <p:nvPr/>
        </p:nvGrpSpPr>
        <p:grpSpPr>
          <a:xfrm rot="10800000">
            <a:off x="1054112" y="3898600"/>
            <a:ext cx="175013" cy="27000"/>
            <a:chOff x="5662375" y="212375"/>
            <a:chExt cx="175013" cy="27000"/>
          </a:xfrm>
        </p:grpSpPr>
        <p:sp>
          <p:nvSpPr>
            <p:cNvPr id="1284" name="Google Shape;128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1" r:id="rId9"/>
    <p:sldLayoutId id="2147483665" r:id="rId10"/>
    <p:sldLayoutId id="2147483671" r:id="rId11"/>
    <p:sldLayoutId id="2147483673" r:id="rId12"/>
    <p:sldLayoutId id="2147483674"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dk2"/>
                </a:solidFill>
              </a:rPr>
              <a:t>Evil Twin Attack</a:t>
            </a:r>
            <a:endParaRPr sz="5000" dirty="0">
              <a:solidFill>
                <a:schemeClr val="dk2"/>
              </a:solidFill>
            </a:endParaRPr>
          </a:p>
        </p:txBody>
      </p:sp>
      <p:sp>
        <p:nvSpPr>
          <p:cNvPr id="1885" name="Google Shape;1885;p35"/>
          <p:cNvSpPr txBox="1">
            <a:spLocks noGrp="1"/>
          </p:cNvSpPr>
          <p:nvPr>
            <p:ph type="subTitle" idx="1"/>
          </p:nvPr>
        </p:nvSpPr>
        <p:spPr>
          <a:xfrm>
            <a:off x="5278030" y="3707093"/>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Was done by: ERKANAT</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
        <p:nvSpPr>
          <p:cNvPr id="201" name="TextBox 200">
            <a:extLst>
              <a:ext uri="{FF2B5EF4-FFF2-40B4-BE49-F238E27FC236}">
                <a16:creationId xmlns:a16="http://schemas.microsoft.com/office/drawing/2014/main" id="{20449F87-9F06-490C-B864-BAD64BD2B5ED}"/>
              </a:ext>
            </a:extLst>
          </p:cNvPr>
          <p:cNvSpPr txBox="1"/>
          <p:nvPr/>
        </p:nvSpPr>
        <p:spPr>
          <a:xfrm>
            <a:off x="134593" y="103225"/>
            <a:ext cx="4579494" cy="446276"/>
          </a:xfrm>
          <a:prstGeom prst="rect">
            <a:avLst/>
          </a:prstGeom>
          <a:noFill/>
        </p:spPr>
        <p:txBody>
          <a:bodyPr wrap="square">
            <a:spAutoFit/>
          </a:bodyPr>
          <a:lstStyle/>
          <a:p>
            <a:r>
              <a:rPr lang="en" sz="2300" dirty="0">
                <a:solidFill>
                  <a:srgbClr val="AB8FDC"/>
                </a:solidFill>
                <a:latin typeface="Barlow Semi Condensed Medium"/>
                <a:sym typeface="Barlow Semi Condensed Medium"/>
              </a:rPr>
              <a:t>IITU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8011-BDEE-40A5-9D86-EF099E872EA5}"/>
              </a:ext>
            </a:extLst>
          </p:cNvPr>
          <p:cNvSpPr>
            <a:spLocks noGrp="1"/>
          </p:cNvSpPr>
          <p:nvPr>
            <p:ph type="title"/>
          </p:nvPr>
        </p:nvSpPr>
        <p:spPr>
          <a:xfrm>
            <a:off x="3984073" y="-458947"/>
            <a:ext cx="3457200" cy="1292100"/>
          </a:xfrm>
        </p:spPr>
        <p:txBody>
          <a:bodyPr/>
          <a:lstStyle/>
          <a:p>
            <a:r>
              <a:rPr lang="en-US" dirty="0"/>
              <a:t>SWOT</a:t>
            </a:r>
          </a:p>
        </p:txBody>
      </p:sp>
      <p:sp>
        <p:nvSpPr>
          <p:cNvPr id="3" name="TextBox 2">
            <a:extLst>
              <a:ext uri="{FF2B5EF4-FFF2-40B4-BE49-F238E27FC236}">
                <a16:creationId xmlns:a16="http://schemas.microsoft.com/office/drawing/2014/main" id="{C4F47B71-0ED4-48FD-94CC-49A6A13248E1}"/>
              </a:ext>
            </a:extLst>
          </p:cNvPr>
          <p:cNvSpPr txBox="1"/>
          <p:nvPr/>
        </p:nvSpPr>
        <p:spPr>
          <a:xfrm>
            <a:off x="1663909" y="667063"/>
            <a:ext cx="7345180" cy="3970318"/>
          </a:xfrm>
          <a:prstGeom prst="rect">
            <a:avLst/>
          </a:prstGeom>
          <a:noFill/>
        </p:spPr>
        <p:txBody>
          <a:bodyPr wrap="square" rtlCol="0">
            <a:spAutoFit/>
          </a:bodyPr>
          <a:lstStyle/>
          <a:p>
            <a:r>
              <a:rPr lang="en-US" sz="1800" dirty="0">
                <a:solidFill>
                  <a:srgbClr val="494949"/>
                </a:solidFill>
                <a:latin typeface="Fjalla One" panose="020B0604020202020204" charset="0"/>
                <a:cs typeface="Fjalla One" panose="020B0604020202020204" charset="0"/>
              </a:rPr>
              <a:t>Weaknesses:</a:t>
            </a:r>
          </a:p>
          <a:p>
            <a:endParaRPr lang="en-US" sz="1800" dirty="0">
              <a:solidFill>
                <a:srgbClr val="494949"/>
              </a:solidFill>
              <a:latin typeface="Fjalla One" panose="020B0604020202020204" charset="0"/>
              <a:cs typeface="Fjalla One" panose="020B0604020202020204" charset="0"/>
            </a:endParaRP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Dependent on Victim's Actions: Evil Twin attacks rely on victims actively connecting to the rogue network, which may not always happen, limiting the attack's success rate.</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Potential Detection: While these attacks can be stealthy, advanced network monitoring tools and vigilant users may detect anomalies in network behavior, exposing the attack.</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Legal Ramifications: Engaging in such attacks is illegal in many jurisdictions, and if caught, attackers could face severe legal consequences.</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Reliance on Vulnerable Networks: The success of Evil Twin attacks often hinges on the presence of vulnerable networks that lack proper security measures, which may become less common over time as security awareness increases.</a:t>
            </a:r>
          </a:p>
        </p:txBody>
      </p:sp>
    </p:spTree>
    <p:extLst>
      <p:ext uri="{BB962C8B-B14F-4D97-AF65-F5344CB8AC3E}">
        <p14:creationId xmlns:p14="http://schemas.microsoft.com/office/powerpoint/2010/main" val="105637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8011-BDEE-40A5-9D86-EF099E872EA5}"/>
              </a:ext>
            </a:extLst>
          </p:cNvPr>
          <p:cNvSpPr>
            <a:spLocks noGrp="1"/>
          </p:cNvSpPr>
          <p:nvPr>
            <p:ph type="title"/>
          </p:nvPr>
        </p:nvSpPr>
        <p:spPr>
          <a:xfrm>
            <a:off x="3984073" y="-458947"/>
            <a:ext cx="3457200" cy="1292100"/>
          </a:xfrm>
        </p:spPr>
        <p:txBody>
          <a:bodyPr/>
          <a:lstStyle/>
          <a:p>
            <a:r>
              <a:rPr lang="en-US" dirty="0"/>
              <a:t>SWOT</a:t>
            </a:r>
          </a:p>
        </p:txBody>
      </p:sp>
      <p:sp>
        <p:nvSpPr>
          <p:cNvPr id="3" name="TextBox 2">
            <a:extLst>
              <a:ext uri="{FF2B5EF4-FFF2-40B4-BE49-F238E27FC236}">
                <a16:creationId xmlns:a16="http://schemas.microsoft.com/office/drawing/2014/main" id="{C4F47B71-0ED4-48FD-94CC-49A6A13248E1}"/>
              </a:ext>
            </a:extLst>
          </p:cNvPr>
          <p:cNvSpPr txBox="1"/>
          <p:nvPr/>
        </p:nvSpPr>
        <p:spPr>
          <a:xfrm>
            <a:off x="1603949" y="944381"/>
            <a:ext cx="7345180" cy="3693319"/>
          </a:xfrm>
          <a:prstGeom prst="rect">
            <a:avLst/>
          </a:prstGeom>
          <a:noFill/>
        </p:spPr>
        <p:txBody>
          <a:bodyPr wrap="square" rtlCol="0">
            <a:spAutoFit/>
          </a:bodyPr>
          <a:lstStyle/>
          <a:p>
            <a:r>
              <a:rPr lang="en-US" sz="1800" dirty="0">
                <a:solidFill>
                  <a:srgbClr val="494949"/>
                </a:solidFill>
                <a:latin typeface="Fjalla One" panose="020B0604020202020204" charset="0"/>
                <a:cs typeface="Fjalla One" panose="020B0604020202020204" charset="0"/>
              </a:rPr>
              <a:t>Opportunities:</a:t>
            </a:r>
          </a:p>
          <a:p>
            <a:pPr marL="342900" indent="-342900">
              <a:buFont typeface="+mj-lt"/>
              <a:buAutoNum type="arabicPeriod"/>
            </a:pPr>
            <a:endParaRPr lang="en-US" sz="1800" dirty="0">
              <a:solidFill>
                <a:srgbClr val="494949"/>
              </a:solidFill>
              <a:latin typeface="Fjalla One" panose="020B0604020202020204" charset="0"/>
              <a:cs typeface="Fjalla One" panose="020B0604020202020204" charset="0"/>
            </a:endParaRP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Increasing Reliance on Public Wi-Fi: As people continue to rely on public Wi-Fi networks for connectivity, the opportunity for Evil Twin attacks grows, especially in locations where security measures are lax.</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Demand for Security Solutions: The prevalence of these attacks creates a demand for robust security solutions that can detect and prevent such threats, presenting opportunities for cybersecurity companies to innovate and provide effective defenses.</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Education and Awareness: There's an opportunity to educate users about the risks associated with connecting to unknown networks and to raise awareness about the signs of an Evil Twin attack, empowering users to protect themselves.</a:t>
            </a:r>
          </a:p>
        </p:txBody>
      </p:sp>
    </p:spTree>
    <p:extLst>
      <p:ext uri="{BB962C8B-B14F-4D97-AF65-F5344CB8AC3E}">
        <p14:creationId xmlns:p14="http://schemas.microsoft.com/office/powerpoint/2010/main" val="89075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8011-BDEE-40A5-9D86-EF099E872EA5}"/>
              </a:ext>
            </a:extLst>
          </p:cNvPr>
          <p:cNvSpPr>
            <a:spLocks noGrp="1"/>
          </p:cNvSpPr>
          <p:nvPr>
            <p:ph type="title"/>
          </p:nvPr>
        </p:nvSpPr>
        <p:spPr>
          <a:xfrm>
            <a:off x="3984073" y="-458947"/>
            <a:ext cx="3457200" cy="1292100"/>
          </a:xfrm>
        </p:spPr>
        <p:txBody>
          <a:bodyPr/>
          <a:lstStyle/>
          <a:p>
            <a:r>
              <a:rPr lang="en-US" dirty="0"/>
              <a:t>SWOT</a:t>
            </a:r>
          </a:p>
        </p:txBody>
      </p:sp>
      <p:sp>
        <p:nvSpPr>
          <p:cNvPr id="3" name="TextBox 2">
            <a:extLst>
              <a:ext uri="{FF2B5EF4-FFF2-40B4-BE49-F238E27FC236}">
                <a16:creationId xmlns:a16="http://schemas.microsoft.com/office/drawing/2014/main" id="{C4F47B71-0ED4-48FD-94CC-49A6A13248E1}"/>
              </a:ext>
            </a:extLst>
          </p:cNvPr>
          <p:cNvSpPr txBox="1"/>
          <p:nvPr/>
        </p:nvSpPr>
        <p:spPr>
          <a:xfrm>
            <a:off x="1499018" y="727023"/>
            <a:ext cx="7345180" cy="4247317"/>
          </a:xfrm>
          <a:prstGeom prst="rect">
            <a:avLst/>
          </a:prstGeom>
          <a:noFill/>
        </p:spPr>
        <p:txBody>
          <a:bodyPr wrap="square" rtlCol="0">
            <a:spAutoFit/>
          </a:bodyPr>
          <a:lstStyle/>
          <a:p>
            <a:r>
              <a:rPr lang="en-US" sz="1800" dirty="0">
                <a:solidFill>
                  <a:srgbClr val="494949"/>
                </a:solidFill>
                <a:latin typeface="Fjalla One" panose="020B0604020202020204" charset="0"/>
                <a:cs typeface="Fjalla One" panose="020B0604020202020204" charset="0"/>
              </a:rPr>
              <a:t>Threats:</a:t>
            </a:r>
          </a:p>
          <a:p>
            <a:pPr marL="342900" indent="-342900">
              <a:buFont typeface="+mj-lt"/>
              <a:buAutoNum type="arabicPeriod"/>
            </a:pPr>
            <a:endParaRPr lang="en-US" sz="1800" dirty="0">
              <a:solidFill>
                <a:srgbClr val="494949"/>
              </a:solidFill>
              <a:latin typeface="Fjalla One" panose="020B0604020202020204" charset="0"/>
              <a:cs typeface="Fjalla One" panose="020B0604020202020204" charset="0"/>
            </a:endParaRP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Evolution of Attack Techniques: Attackers may develop more sophisticated techniques to enhance the effectiveness of Evil Twin attacks, making them harder to detect and mitigate.</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Widespread Impact: A successful Evil Twin attack could lead to significant financial losses, reputational damage, and legal consequences for both individuals and organizations.</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Regulatory Responses: Governments and regulatory bodies may impose stricter regulations and penalties for organizations that fail to protect against such attacks, increasing the pressure on businesses to invest in cybersecurity.</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Emerging Technologies: Advancements in technologies such as 5G and IoT may introduce new vulnerabilities that attackers can exploit in Evil Twin attacks, necessitating continuous adaptation of security measures. </a:t>
            </a:r>
          </a:p>
        </p:txBody>
      </p:sp>
    </p:spTree>
    <p:extLst>
      <p:ext uri="{BB962C8B-B14F-4D97-AF65-F5344CB8AC3E}">
        <p14:creationId xmlns:p14="http://schemas.microsoft.com/office/powerpoint/2010/main" val="57025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A50AE73-1611-4EBD-92B9-60491ED87377}"/>
              </a:ext>
            </a:extLst>
          </p:cNvPr>
          <p:cNvSpPr>
            <a:spLocks noGrp="1"/>
          </p:cNvSpPr>
          <p:nvPr>
            <p:ph type="subTitle" idx="1"/>
          </p:nvPr>
        </p:nvSpPr>
        <p:spPr>
          <a:xfrm>
            <a:off x="790731" y="764497"/>
            <a:ext cx="7562538" cy="1909591"/>
          </a:xfrm>
        </p:spPr>
        <p:txBody>
          <a:bodyPr/>
          <a:lstStyle/>
          <a:p>
            <a:pPr>
              <a:lnSpc>
                <a:spcPct val="107000"/>
              </a:lnSpc>
              <a:spcAft>
                <a:spcPts val="800"/>
              </a:spcAft>
            </a:pPr>
            <a:r>
              <a:rPr lang="en-US" sz="1800" kern="100" dirty="0">
                <a:effectLst/>
                <a:latin typeface="Fjalla One" panose="020B0604020202020204" charset="0"/>
                <a:ea typeface="Aptos"/>
                <a:cs typeface="Fjalla One" panose="020B0604020202020204" charset="0"/>
              </a:rPr>
              <a:t>Effective countermeasures against the Evil Twin Attack encompass both technical (Lisa Phifer, 2007)and user awareness initiatives. Employing robust encryption protocols such as WPA3 strengthens the security of wireless networks by encrypting data transmissions, thereby thwarting interception attempts. Additionally, implementing strong authentication mechanisms, such as 802.1X authentication, prevents unauthorized access to network resources.</a:t>
            </a:r>
          </a:p>
          <a:p>
            <a:pPr>
              <a:lnSpc>
                <a:spcPct val="107000"/>
              </a:lnSpc>
              <a:spcAft>
                <a:spcPts val="800"/>
              </a:spcAft>
            </a:pPr>
            <a:r>
              <a:rPr lang="en-US" sz="1800" kern="100" dirty="0">
                <a:effectLst/>
                <a:latin typeface="Fjalla One" panose="020B0604020202020204" charset="0"/>
                <a:ea typeface="Aptos"/>
                <a:cs typeface="Fjalla One" panose="020B0604020202020204" charset="0"/>
              </a:rPr>
              <a:t> </a:t>
            </a:r>
          </a:p>
          <a:p>
            <a:pPr>
              <a:lnSpc>
                <a:spcPct val="107000"/>
              </a:lnSpc>
              <a:spcAft>
                <a:spcPts val="800"/>
              </a:spcAft>
            </a:pPr>
            <a:r>
              <a:rPr lang="en-US" sz="1800" kern="100" dirty="0">
                <a:effectLst/>
                <a:latin typeface="Fjalla One" panose="020B0604020202020204" charset="0"/>
                <a:ea typeface="Aptos"/>
                <a:cs typeface="Fjalla One" panose="020B0604020202020204" charset="0"/>
              </a:rPr>
              <a:t>User education and awareness play a pivotal role in mitigating the risk posed by the Evil Twin Attack. Educating users about the dangers of connecting to unsecured Wi-Fi networks and promoting the use of VPNs (Virtual Private Networks) empower them to make informed decisions regarding their online security. Moreover, organizations should regularly monitor their wireless networks for suspicious activity and deploy intrusion detection systems to detect and mitigate potential attacks in real time.</a:t>
            </a:r>
          </a:p>
          <a:p>
            <a:pPr>
              <a:lnSpc>
                <a:spcPct val="107000"/>
              </a:lnSpc>
              <a:spcAft>
                <a:spcPts val="800"/>
              </a:spcAft>
            </a:pPr>
            <a:r>
              <a:rPr lang="en-US" sz="1800" kern="100" dirty="0">
                <a:effectLst/>
                <a:latin typeface="Fjalla One" panose="020B0604020202020204" charset="0"/>
                <a:ea typeface="Aptos"/>
                <a:cs typeface="Fjalla One" panose="020B0604020202020204" charset="0"/>
              </a:rPr>
              <a:t> </a:t>
            </a:r>
          </a:p>
        </p:txBody>
      </p:sp>
      <p:sp>
        <p:nvSpPr>
          <p:cNvPr id="3" name="Title 2">
            <a:extLst>
              <a:ext uri="{FF2B5EF4-FFF2-40B4-BE49-F238E27FC236}">
                <a16:creationId xmlns:a16="http://schemas.microsoft.com/office/drawing/2014/main" id="{3EB7ADA1-62B4-4515-9181-7AEF3D678264}"/>
              </a:ext>
            </a:extLst>
          </p:cNvPr>
          <p:cNvSpPr>
            <a:spLocks noGrp="1"/>
          </p:cNvSpPr>
          <p:nvPr>
            <p:ph type="title"/>
          </p:nvPr>
        </p:nvSpPr>
        <p:spPr>
          <a:xfrm>
            <a:off x="2167128" y="274470"/>
            <a:ext cx="4809600" cy="576000"/>
          </a:xfrm>
        </p:spPr>
        <p:txBody>
          <a:bodyPr/>
          <a:lstStyle/>
          <a:p>
            <a:r>
              <a:rPr lang="en-US" dirty="0"/>
              <a:t>Mitigation Strategies: </a:t>
            </a:r>
          </a:p>
        </p:txBody>
      </p:sp>
    </p:spTree>
    <p:extLst>
      <p:ext uri="{BB962C8B-B14F-4D97-AF65-F5344CB8AC3E}">
        <p14:creationId xmlns:p14="http://schemas.microsoft.com/office/powerpoint/2010/main" val="171946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6" name="Google Shape;3606;p63"/>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youremail@freepik.com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+91  620 421 838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yourcompany.com</a:t>
            </a:r>
            <a:endParaRPr>
              <a:solidFill>
                <a:schemeClr val="dk2"/>
              </a:solidFill>
              <a:latin typeface="Barlow Semi Condensed Light"/>
              <a:ea typeface="Barlow Semi Condensed Light"/>
              <a:cs typeface="Barlow Semi Condensed Light"/>
              <a:sym typeface="Barlow Semi Condensed Light"/>
            </a:endParaRPr>
          </a:p>
        </p:txBody>
      </p:sp>
      <p:sp>
        <p:nvSpPr>
          <p:cNvPr id="3607" name="Google Shape;3607;p63"/>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3608" name="Google Shape;3608;p63"/>
          <p:cNvGrpSpPr/>
          <p:nvPr/>
        </p:nvGrpSpPr>
        <p:grpSpPr>
          <a:xfrm>
            <a:off x="3733763" y="3221625"/>
            <a:ext cx="1681025" cy="338359"/>
            <a:chOff x="3733763" y="3183525"/>
            <a:chExt cx="1681025" cy="338359"/>
          </a:xfrm>
        </p:grpSpPr>
        <p:sp>
          <p:nvSpPr>
            <p:cNvPr id="3609"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0" name="Google Shape;3610;p63"/>
            <p:cNvGrpSpPr/>
            <p:nvPr/>
          </p:nvGrpSpPr>
          <p:grpSpPr>
            <a:xfrm>
              <a:off x="4166051" y="3183552"/>
              <a:ext cx="338366" cy="338332"/>
              <a:chOff x="812101" y="2571761"/>
              <a:chExt cx="417066" cy="417024"/>
            </a:xfrm>
          </p:grpSpPr>
          <p:sp>
            <p:nvSpPr>
              <p:cNvPr id="3611"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5" name="Google Shape;3615;p63"/>
            <p:cNvGrpSpPr/>
            <p:nvPr/>
          </p:nvGrpSpPr>
          <p:grpSpPr>
            <a:xfrm>
              <a:off x="4598397" y="3183552"/>
              <a:ext cx="338332" cy="338332"/>
              <a:chOff x="1323129" y="2571761"/>
              <a:chExt cx="417024" cy="417024"/>
            </a:xfrm>
          </p:grpSpPr>
          <p:sp>
            <p:nvSpPr>
              <p:cNvPr id="3616"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0"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DE623E66-E35D-468A-BF00-6C2151B5F44E}"/>
              </a:ext>
            </a:extLst>
          </p:cNvPr>
          <p:cNvSpPr/>
          <p:nvPr/>
        </p:nvSpPr>
        <p:spPr>
          <a:xfrm>
            <a:off x="2286000" y="1463148"/>
            <a:ext cx="4542020" cy="3611022"/>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731647" y="573573"/>
            <a:ext cx="635100" cy="734640"/>
            <a:chOff x="731647" y="573573"/>
            <a:chExt cx="635100" cy="734640"/>
          </a:xfrm>
        </p:grpSpPr>
        <p:grpSp>
          <p:nvGrpSpPr>
            <p:cNvPr id="1897" name="Google Shape;1897;p37"/>
            <p:cNvGrpSpPr/>
            <p:nvPr/>
          </p:nvGrpSpPr>
          <p:grpSpPr>
            <a:xfrm>
              <a:off x="731647" y="573573"/>
              <a:ext cx="635100" cy="635100"/>
              <a:chOff x="917231" y="750460"/>
              <a:chExt cx="635100" cy="635100"/>
            </a:xfrm>
          </p:grpSpPr>
          <p:sp>
            <p:nvSpPr>
              <p:cNvPr id="1898"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37"/>
            <p:cNvGrpSpPr/>
            <p:nvPr/>
          </p:nvGrpSpPr>
          <p:grpSpPr>
            <a:xfrm>
              <a:off x="961679" y="1281213"/>
              <a:ext cx="175013" cy="27000"/>
              <a:chOff x="5662375" y="212375"/>
              <a:chExt cx="175013" cy="27000"/>
            </a:xfrm>
          </p:grpSpPr>
          <p:sp>
            <p:nvSpPr>
              <p:cNvPr id="1901"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2"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3"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04" name="Google Shape;1904;p37"/>
          <p:cNvGrpSpPr/>
          <p:nvPr/>
        </p:nvGrpSpPr>
        <p:grpSpPr>
          <a:xfrm>
            <a:off x="731647" y="1650460"/>
            <a:ext cx="635100" cy="733490"/>
            <a:chOff x="731647" y="1650460"/>
            <a:chExt cx="635100" cy="733490"/>
          </a:xfrm>
        </p:grpSpPr>
        <p:grpSp>
          <p:nvGrpSpPr>
            <p:cNvPr id="1905" name="Google Shape;1905;p37"/>
            <p:cNvGrpSpPr/>
            <p:nvPr/>
          </p:nvGrpSpPr>
          <p:grpSpPr>
            <a:xfrm>
              <a:off x="731647" y="1650460"/>
              <a:ext cx="635100" cy="635100"/>
              <a:chOff x="917231" y="1827973"/>
              <a:chExt cx="635100" cy="635100"/>
            </a:xfrm>
          </p:grpSpPr>
          <p:sp>
            <p:nvSpPr>
              <p:cNvPr id="1906" name="Google Shape;190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37"/>
            <p:cNvGrpSpPr/>
            <p:nvPr/>
          </p:nvGrpSpPr>
          <p:grpSpPr>
            <a:xfrm>
              <a:off x="961679" y="2356951"/>
              <a:ext cx="175013" cy="27000"/>
              <a:chOff x="5662375" y="212375"/>
              <a:chExt cx="175013" cy="27000"/>
            </a:xfrm>
          </p:grpSpPr>
          <p:sp>
            <p:nvSpPr>
              <p:cNvPr id="1909" name="Google Shape;190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0" name="Google Shape;191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1" name="Google Shape;191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12" name="Google Shape;1912;p37"/>
          <p:cNvGrpSpPr/>
          <p:nvPr/>
        </p:nvGrpSpPr>
        <p:grpSpPr>
          <a:xfrm>
            <a:off x="731647" y="2728277"/>
            <a:ext cx="635100" cy="734984"/>
            <a:chOff x="731647" y="2728277"/>
            <a:chExt cx="635100" cy="734984"/>
          </a:xfrm>
        </p:grpSpPr>
        <p:grpSp>
          <p:nvGrpSpPr>
            <p:cNvPr id="1913" name="Google Shape;1913;p37"/>
            <p:cNvGrpSpPr/>
            <p:nvPr/>
          </p:nvGrpSpPr>
          <p:grpSpPr>
            <a:xfrm>
              <a:off x="731647" y="2728277"/>
              <a:ext cx="635100" cy="635100"/>
              <a:chOff x="917231" y="2905502"/>
              <a:chExt cx="635100" cy="635100"/>
            </a:xfrm>
          </p:grpSpPr>
          <p:sp>
            <p:nvSpPr>
              <p:cNvPr id="1914" name="Google Shape;191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37"/>
            <p:cNvGrpSpPr/>
            <p:nvPr/>
          </p:nvGrpSpPr>
          <p:grpSpPr>
            <a:xfrm>
              <a:off x="961679" y="3436260"/>
              <a:ext cx="175013" cy="27000"/>
              <a:chOff x="5662375" y="212375"/>
              <a:chExt cx="175013" cy="27000"/>
            </a:xfrm>
          </p:grpSpPr>
          <p:sp>
            <p:nvSpPr>
              <p:cNvPr id="1917" name="Google Shape;191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8" name="Google Shape;191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9" name="Google Shape;191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20" name="Google Shape;1920;p37"/>
          <p:cNvGrpSpPr/>
          <p:nvPr/>
        </p:nvGrpSpPr>
        <p:grpSpPr>
          <a:xfrm>
            <a:off x="731647" y="3806675"/>
            <a:ext cx="635100" cy="734704"/>
            <a:chOff x="731647" y="3806675"/>
            <a:chExt cx="635100" cy="734704"/>
          </a:xfrm>
        </p:grpSpPr>
        <p:grpSp>
          <p:nvGrpSpPr>
            <p:cNvPr id="1921" name="Google Shape;1921;p37"/>
            <p:cNvGrpSpPr/>
            <p:nvPr/>
          </p:nvGrpSpPr>
          <p:grpSpPr>
            <a:xfrm>
              <a:off x="731647" y="3806675"/>
              <a:ext cx="635100" cy="635100"/>
              <a:chOff x="917231" y="3983097"/>
              <a:chExt cx="635100" cy="635100"/>
            </a:xfrm>
          </p:grpSpPr>
          <p:sp>
            <p:nvSpPr>
              <p:cNvPr id="1922" name="Google Shape;192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37"/>
            <p:cNvGrpSpPr/>
            <p:nvPr/>
          </p:nvGrpSpPr>
          <p:grpSpPr>
            <a:xfrm>
              <a:off x="961679" y="4514379"/>
              <a:ext cx="175013" cy="27000"/>
              <a:chOff x="5662375" y="212375"/>
              <a:chExt cx="175013" cy="27000"/>
            </a:xfrm>
          </p:grpSpPr>
          <p:sp>
            <p:nvSpPr>
              <p:cNvPr id="1925" name="Google Shape;192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26" name="Google Shape;192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27" name="Google Shape;192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28" name="Google Shape;192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Agenda:</a:t>
            </a:r>
            <a:endParaRPr dirty="0"/>
          </a:p>
        </p:txBody>
      </p:sp>
      <p:sp>
        <p:nvSpPr>
          <p:cNvPr id="1929" name="Google Shape;192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to Evil Twin Attack</a:t>
            </a:r>
            <a:endParaRPr dirty="0">
              <a:latin typeface="Barlow Semi Condensed"/>
              <a:ea typeface="Barlow Semi Condensed"/>
              <a:cs typeface="Barlow Semi Condensed"/>
              <a:sym typeface="Barlow Semi Condensed"/>
            </a:endParaRPr>
          </a:p>
        </p:txBody>
      </p:sp>
      <p:sp>
        <p:nvSpPr>
          <p:cNvPr id="1930" name="Google Shape;193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Intro</a:t>
            </a:r>
            <a:endParaRPr dirty="0"/>
          </a:p>
        </p:txBody>
      </p:sp>
      <p:sp>
        <p:nvSpPr>
          <p:cNvPr id="1931" name="Google Shape;193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Explanation</a:t>
            </a:r>
            <a:endParaRPr dirty="0"/>
          </a:p>
        </p:txBody>
      </p:sp>
      <p:sp>
        <p:nvSpPr>
          <p:cNvPr id="1932" name="Google Shape;193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What is Evil Twin Attack in real?</a:t>
            </a:r>
            <a:endParaRPr dirty="0"/>
          </a:p>
        </p:txBody>
      </p:sp>
      <p:sp>
        <p:nvSpPr>
          <p:cNvPr id="1933" name="Google Shape;193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SWOT Analysis: </a:t>
            </a:r>
            <a:endParaRPr dirty="0"/>
          </a:p>
        </p:txBody>
      </p:sp>
      <p:sp>
        <p:nvSpPr>
          <p:cNvPr id="1934" name="Google Shape;193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Exploited Vulnerabilities, Real-world examples, mitigation strategies</a:t>
            </a:r>
          </a:p>
        </p:txBody>
      </p:sp>
      <p:sp>
        <p:nvSpPr>
          <p:cNvPr id="1935" name="Google Shape;193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My conclusion</a:t>
            </a:r>
            <a:endParaRPr dirty="0"/>
          </a:p>
        </p:txBody>
      </p:sp>
      <p:sp>
        <p:nvSpPr>
          <p:cNvPr id="1936" name="Google Shape;193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My opinion to finish</a:t>
            </a:r>
            <a:endParaRPr dirty="0"/>
          </a:p>
        </p:txBody>
      </p:sp>
      <p:sp>
        <p:nvSpPr>
          <p:cNvPr id="1937" name="Google Shape;193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38" name="Google Shape;193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39" name="Google Shape;193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940" name="Google Shape;194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1941" name="Google Shape;1941;p37"/>
          <p:cNvGrpSpPr/>
          <p:nvPr/>
        </p:nvGrpSpPr>
        <p:grpSpPr>
          <a:xfrm>
            <a:off x="3994598" y="1510458"/>
            <a:ext cx="4430405" cy="3106404"/>
            <a:chOff x="862950" y="825025"/>
            <a:chExt cx="5862650" cy="4111175"/>
          </a:xfrm>
        </p:grpSpPr>
        <p:sp>
          <p:nvSpPr>
            <p:cNvPr id="1942" name="Google Shape;1942;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Intro</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t>
            </a:r>
            <a:r>
              <a:rPr lang="en" dirty="0"/>
              <a:t>o Evil Twin Attack</a:t>
            </a:r>
            <a:endParaRPr dirty="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Evil Twin Attack</a:t>
            </a:r>
            <a:endParaRPr dirty="0"/>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In the field of Cyber Security, we are struggling with Evil Twin Attack which has enormous opportunities, especially on wireless networks. </a:t>
            </a:r>
            <a:endParaRPr lang="en-US" dirty="0">
              <a:latin typeface="Barlow Semi Condensed"/>
              <a:ea typeface="Barlow Semi Condensed"/>
              <a:cs typeface="Barlow Semi Condensed"/>
              <a:sym typeface="Barlow Semi Condensed"/>
            </a:endParaRPr>
          </a:p>
        </p:txBody>
      </p:sp>
      <p:pic>
        <p:nvPicPr>
          <p:cNvPr id="1026" name="Picture 2">
            <a:extLst>
              <a:ext uri="{FF2B5EF4-FFF2-40B4-BE49-F238E27FC236}">
                <a16:creationId xmlns:a16="http://schemas.microsoft.com/office/drawing/2014/main" id="{96C71A48-904C-469F-B870-EE423A5A46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0" b="11087"/>
          <a:stretch/>
        </p:blipFill>
        <p:spPr bwMode="auto">
          <a:xfrm>
            <a:off x="3332189" y="526916"/>
            <a:ext cx="2356578" cy="18176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chemeClr val="l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44"/>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Barlow Semi Condensed Medium"/>
                <a:ea typeface="Barlow Semi Condensed Medium"/>
                <a:cs typeface="Barlow Semi Condensed Medium"/>
                <a:sym typeface="Barlow Semi Condensed Medium"/>
              </a:rPr>
              <a:t>—Anusha Harish</a:t>
            </a:r>
          </a:p>
        </p:txBody>
      </p:sp>
      <p:sp>
        <p:nvSpPr>
          <p:cNvPr id="2330" name="Google Shape;2330;p44"/>
          <p:cNvSpPr txBox="1">
            <a:spLocks noGrp="1"/>
          </p:cNvSpPr>
          <p:nvPr>
            <p:ph type="subTitle" idx="1"/>
          </p:nvPr>
        </p:nvSpPr>
        <p:spPr>
          <a:xfrm>
            <a:off x="804672" y="1654464"/>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arlow Semi Condensed"/>
                <a:ea typeface="Barlow Semi Condensed"/>
                <a:cs typeface="Barlow Semi Condensed"/>
                <a:sym typeface="Barlow Semi Condensed"/>
              </a:rPr>
              <a:t>“</a:t>
            </a:r>
            <a:r>
              <a:rPr lang="en-US" dirty="0">
                <a:latin typeface="Barlow Semi Condensed"/>
                <a:ea typeface="Barlow Semi Condensed"/>
                <a:cs typeface="Barlow Semi Condensed"/>
                <a:sym typeface="Barlow Semi Condensed"/>
              </a:rPr>
              <a:t>The evil twin Attack is a dangerous form of a man-in-the-middle attack, as it is impossible to identify the malicious network with its innate ability to spoof the original network</a:t>
            </a:r>
            <a:endParaRPr dirty="0">
              <a:latin typeface="Barlow Semi Condensed"/>
              <a:ea typeface="Barlow Semi Condensed"/>
              <a:cs typeface="Barlow Semi Condensed"/>
              <a:sym typeface="Barlow Semi Condensed"/>
            </a:endParaRPr>
          </a:p>
        </p:txBody>
      </p:sp>
      <p:pic>
        <p:nvPicPr>
          <p:cNvPr id="2331" name="Google Shape;2331;p44"/>
          <p:cNvPicPr preferRelativeResize="0"/>
          <p:nvPr/>
        </p:nvPicPr>
        <p:blipFill rotWithShape="1">
          <a:blip r:embed="rId3">
            <a:alphaModFix/>
          </a:blip>
          <a:srcRect l="33634" r="4032"/>
          <a:stretch/>
        </p:blipFill>
        <p:spPr>
          <a:xfrm>
            <a:off x="4718304" y="995200"/>
            <a:ext cx="3144600" cy="31530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lvl="0"/>
            <a:r>
              <a:rPr lang="en" dirty="0"/>
              <a:t>Step-by-Step</a:t>
            </a:r>
            <a:endParaRPr dirty="0"/>
          </a:p>
        </p:txBody>
      </p:sp>
      <p:sp>
        <p:nvSpPr>
          <p:cNvPr id="2225" name="Google Shape;2225;p41"/>
          <p:cNvSpPr txBox="1">
            <a:spLocks noGrp="1"/>
          </p:cNvSpPr>
          <p:nvPr>
            <p:ph type="subTitle" idx="1"/>
          </p:nvPr>
        </p:nvSpPr>
        <p:spPr>
          <a:xfrm>
            <a:off x="1691664" y="1330011"/>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accent1"/>
                </a:solidFill>
              </a:rPr>
              <a:t>F</a:t>
            </a:r>
            <a:r>
              <a:rPr lang="en" sz="1800" dirty="0">
                <a:solidFill>
                  <a:schemeClr val="accent1"/>
                </a:solidFill>
              </a:rPr>
              <a:t>ind a weak Wi-Fi with emcryption </a:t>
            </a:r>
            <a:endParaRPr dirty="0"/>
          </a:p>
        </p:txBody>
      </p:sp>
      <p:sp>
        <p:nvSpPr>
          <p:cNvPr id="2226" name="Google Shape;2226;p41"/>
          <p:cNvSpPr txBox="1">
            <a:spLocks noGrp="1"/>
          </p:cNvSpPr>
          <p:nvPr>
            <p:ph type="subTitle" idx="2"/>
          </p:nvPr>
        </p:nvSpPr>
        <p:spPr>
          <a:xfrm>
            <a:off x="1709928" y="1938528"/>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WEP</a:t>
            </a:r>
            <a:endParaRPr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468112" y="1545336"/>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Make new one</a:t>
            </a:r>
            <a:endParaRPr dirty="0"/>
          </a:p>
        </p:txBody>
      </p:sp>
      <p:sp>
        <p:nvSpPr>
          <p:cNvPr id="2228" name="Google Shape;2228;p41"/>
          <p:cNvSpPr txBox="1">
            <a:spLocks noGrp="1"/>
          </p:cNvSpPr>
          <p:nvPr>
            <p:ph type="subTitle" idx="4"/>
          </p:nvPr>
        </p:nvSpPr>
        <p:spPr>
          <a:xfrm>
            <a:off x="5468112" y="1938528"/>
            <a:ext cx="19476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W</a:t>
            </a:r>
            <a:r>
              <a:rPr lang="en" sz="1600" dirty="0">
                <a:solidFill>
                  <a:schemeClr val="dk2"/>
                </a:solidFill>
                <a:latin typeface="Barlow Semi Condensed"/>
                <a:ea typeface="Barlow Semi Condensed"/>
                <a:cs typeface="Barlow Semi Condensed"/>
                <a:sym typeface="Barlow Semi Condensed"/>
              </a:rPr>
              <a:t>ith similar name</a:t>
            </a:r>
            <a:endParaRPr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2825496" y="3200400"/>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Access to everyone</a:t>
            </a:r>
            <a:endParaRPr dirty="0"/>
          </a:p>
        </p:txBody>
      </p:sp>
      <p:sp>
        <p:nvSpPr>
          <p:cNvPr id="2230" name="Google Shape;2230;p41"/>
          <p:cNvSpPr txBox="1">
            <a:spLocks noGrp="1"/>
          </p:cNvSpPr>
          <p:nvPr>
            <p:ph type="subTitle" idx="6"/>
          </p:nvPr>
        </p:nvSpPr>
        <p:spPr>
          <a:xfrm>
            <a:off x="2825496" y="3593592"/>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S</a:t>
            </a:r>
            <a:r>
              <a:rPr lang="en" sz="1600" dirty="0">
                <a:solidFill>
                  <a:schemeClr val="dk2"/>
                </a:solidFill>
                <a:latin typeface="Barlow Semi Condensed"/>
                <a:ea typeface="Barlow Semi Condensed"/>
                <a:cs typeface="Barlow Semi Condensed"/>
                <a:sym typeface="Barlow Semi Condensed"/>
              </a:rPr>
              <a:t>ome people will join thinking it is usual</a:t>
            </a:r>
            <a:endParaRPr dirty="0">
              <a:latin typeface="Barlow Semi Condensed"/>
              <a:ea typeface="Barlow Semi Condensed"/>
              <a:cs typeface="Barlow Semi Condensed"/>
              <a:sym typeface="Barlow Semi Condensed"/>
            </a:endParaRPr>
          </a:p>
        </p:txBody>
      </p:sp>
      <p:sp>
        <p:nvSpPr>
          <p:cNvPr id="2231" name="Google Shape;2231;p41"/>
          <p:cNvSpPr txBox="1">
            <a:spLocks noGrp="1"/>
          </p:cNvSpPr>
          <p:nvPr>
            <p:ph type="subTitle" idx="7"/>
          </p:nvPr>
        </p:nvSpPr>
        <p:spPr>
          <a:xfrm>
            <a:off x="6464808" y="3200400"/>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Finally</a:t>
            </a:r>
            <a:endParaRPr dirty="0"/>
          </a:p>
        </p:txBody>
      </p:sp>
      <p:sp>
        <p:nvSpPr>
          <p:cNvPr id="2232" name="Google Shape;2232;p41"/>
          <p:cNvSpPr txBox="1">
            <a:spLocks noGrp="1"/>
          </p:cNvSpPr>
          <p:nvPr>
            <p:ph type="subTitle" idx="8"/>
          </p:nvPr>
        </p:nvSpPr>
        <p:spPr>
          <a:xfrm>
            <a:off x="6464808" y="3593592"/>
            <a:ext cx="19935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Observe</a:t>
            </a:r>
            <a:r>
              <a:rPr lang="en" sz="1600" dirty="0">
                <a:solidFill>
                  <a:schemeClr val="dk2"/>
                </a:solidFill>
                <a:latin typeface="Barlow Semi Condensed"/>
                <a:ea typeface="Barlow Semi Condensed"/>
                <a:cs typeface="Barlow Semi Condensed"/>
                <a:sym typeface="Barlow Semi Condensed"/>
              </a:rPr>
              <a:t> the requests of users to grab personal data</a:t>
            </a:r>
            <a:endParaRPr dirty="0">
              <a:latin typeface="Barlow Semi Condensed"/>
              <a:ea typeface="Barlow Semi Condensed"/>
              <a:cs typeface="Barlow Semi Condensed"/>
              <a:sym typeface="Barlow Semi Condensed"/>
            </a:endParaRPr>
          </a:p>
        </p:txBody>
      </p:sp>
      <p:sp>
        <p:nvSpPr>
          <p:cNvPr id="2233" name="Google Shape;2233;p41"/>
          <p:cNvSpPr txBox="1"/>
          <p:nvPr/>
        </p:nvSpPr>
        <p:spPr>
          <a:xfrm>
            <a:off x="530328" y="148436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1623369"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2236" name="Google Shape;2236;p41"/>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56"/>
        <p:cNvGrpSpPr/>
        <p:nvPr/>
      </p:nvGrpSpPr>
      <p:grpSpPr>
        <a:xfrm>
          <a:off x="0" y="0"/>
          <a:ext cx="0" cy="0"/>
          <a:chOff x="0" y="0"/>
          <a:chExt cx="0" cy="0"/>
        </a:xfrm>
      </p:grpSpPr>
      <p:sp>
        <p:nvSpPr>
          <p:cNvPr id="3457" name="Google Shape;3457;p58"/>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SWOT</a:t>
            </a:r>
            <a:endParaRPr sz="6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8011-BDEE-40A5-9D86-EF099E872EA5}"/>
              </a:ext>
            </a:extLst>
          </p:cNvPr>
          <p:cNvSpPr>
            <a:spLocks noGrp="1"/>
          </p:cNvSpPr>
          <p:nvPr>
            <p:ph type="title"/>
          </p:nvPr>
        </p:nvSpPr>
        <p:spPr>
          <a:xfrm>
            <a:off x="3984073" y="-458947"/>
            <a:ext cx="3457200" cy="1292100"/>
          </a:xfrm>
        </p:spPr>
        <p:txBody>
          <a:bodyPr/>
          <a:lstStyle/>
          <a:p>
            <a:r>
              <a:rPr lang="en-US" dirty="0"/>
              <a:t>SWOT</a:t>
            </a:r>
          </a:p>
        </p:txBody>
      </p:sp>
      <p:sp>
        <p:nvSpPr>
          <p:cNvPr id="3" name="TextBox 2">
            <a:extLst>
              <a:ext uri="{FF2B5EF4-FFF2-40B4-BE49-F238E27FC236}">
                <a16:creationId xmlns:a16="http://schemas.microsoft.com/office/drawing/2014/main" id="{C4F47B71-0ED4-48FD-94CC-49A6A13248E1}"/>
              </a:ext>
            </a:extLst>
          </p:cNvPr>
          <p:cNvSpPr txBox="1"/>
          <p:nvPr/>
        </p:nvSpPr>
        <p:spPr>
          <a:xfrm>
            <a:off x="1663909" y="667063"/>
            <a:ext cx="7345180" cy="3970318"/>
          </a:xfrm>
          <a:prstGeom prst="rect">
            <a:avLst/>
          </a:prstGeom>
          <a:noFill/>
        </p:spPr>
        <p:txBody>
          <a:bodyPr wrap="square" rtlCol="0">
            <a:spAutoFit/>
          </a:bodyPr>
          <a:lstStyle/>
          <a:p>
            <a:r>
              <a:rPr lang="en-US" sz="1800" dirty="0">
                <a:solidFill>
                  <a:srgbClr val="494949"/>
                </a:solidFill>
                <a:latin typeface="Fjalla One" panose="020B0604020202020204" charset="0"/>
                <a:cs typeface="Fjalla One" panose="020B0604020202020204" charset="0"/>
              </a:rPr>
              <a:t>Strengths:</a:t>
            </a:r>
          </a:p>
          <a:p>
            <a:endParaRPr lang="en-US" sz="1800" dirty="0">
              <a:solidFill>
                <a:srgbClr val="494949"/>
              </a:solidFill>
              <a:latin typeface="Fjalla One" panose="020B0604020202020204" charset="0"/>
              <a:cs typeface="Fjalla One" panose="020B0604020202020204" charset="0"/>
            </a:endParaRP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Stealthy Nature: Evil Twin attacks can be difficult to detect since they often mimic legitimate networks, making it easier for attackers to remain undetected.</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Effective Social Engineering: These attacks rely heavily on social engineering tactics, taking advantage of human trust in familiar network names, increasing the likelihood of successful infiltration.</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Access to Sensitive Information: Once connected, attackers can intercept sensitive data including passwords, financial information, and personal details.</a:t>
            </a:r>
          </a:p>
          <a:p>
            <a:pPr marL="342900" indent="-342900">
              <a:buFont typeface="+mj-lt"/>
              <a:buAutoNum type="arabicPeriod"/>
            </a:pPr>
            <a:r>
              <a:rPr lang="en-US" sz="1800" dirty="0">
                <a:solidFill>
                  <a:srgbClr val="494949"/>
                </a:solidFill>
                <a:latin typeface="Fjalla One" panose="020B0604020202020204" charset="0"/>
                <a:cs typeface="Fjalla One" panose="020B0604020202020204" charset="0"/>
              </a:rPr>
              <a:t>Ease of Execution: With readily available tools and relatively simple techniques, executing an Evil Twin attack doesn't require advanced technical skills, making it accessible to a wide range of attackers.</a:t>
            </a:r>
          </a:p>
        </p:txBody>
      </p:sp>
    </p:spTree>
    <p:extLst>
      <p:ext uri="{BB962C8B-B14F-4D97-AF65-F5344CB8AC3E}">
        <p14:creationId xmlns:p14="http://schemas.microsoft.com/office/powerpoint/2010/main" val="4149475502"/>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AB8FDC"/>
      </a:accent1>
      <a:accent2>
        <a:srgbClr val="C7BAFC"/>
      </a:accent2>
      <a:accent3>
        <a:srgbClr val="E4D8FF"/>
      </a:accent3>
      <a:accent4>
        <a:srgbClr val="BEBEBE"/>
      </a:accent4>
      <a:accent5>
        <a:srgbClr val="20004D"/>
      </a:accent5>
      <a:accent6>
        <a:srgbClr val="9E9E9E"/>
      </a:accent6>
      <a:hlink>
        <a:srgbClr val="AB8F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808</Words>
  <Application>Microsoft Office PowerPoint</Application>
  <PresentationFormat>On-screen Show (16:9)</PresentationFormat>
  <Paragraphs>77</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Barlow Semi Condensed</vt:lpstr>
      <vt:lpstr>Barlow Semi Condensed Light</vt:lpstr>
      <vt:lpstr>Fjalla One</vt:lpstr>
      <vt:lpstr>Barlow Semi Condensed Medium</vt:lpstr>
      <vt:lpstr>Arial</vt:lpstr>
      <vt:lpstr>Technology Consulting by Slidesgo</vt:lpstr>
      <vt:lpstr>Evil Twin Attack</vt:lpstr>
      <vt:lpstr>Agenda:</vt:lpstr>
      <vt:lpstr>Intro</vt:lpstr>
      <vt:lpstr>Evil Twin Attack</vt:lpstr>
      <vt:lpstr>Awesome Words</vt:lpstr>
      <vt:lpstr>—Anusha Harish</vt:lpstr>
      <vt:lpstr>Step-by-Step</vt:lpstr>
      <vt:lpstr>SWOT</vt:lpstr>
      <vt:lpstr>SWOT</vt:lpstr>
      <vt:lpstr>SWOT</vt:lpstr>
      <vt:lpstr>SWOT</vt:lpstr>
      <vt:lpstr>SWOT</vt:lpstr>
      <vt:lpstr>Mitigation Strategies: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Evil Twin Attack</dc:title>
  <dc:creator>ERKANAT I</dc:creator>
  <cp:lastModifiedBy>Yerkanat Orynbay</cp:lastModifiedBy>
  <cp:revision>5</cp:revision>
  <dcterms:modified xsi:type="dcterms:W3CDTF">2024-04-18T13:47:55Z</dcterms:modified>
</cp:coreProperties>
</file>