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Montserrat Bold" charset="1" panose="00000800000000000000"/>
      <p:regular r:id="rId31"/>
    </p:embeddedFont>
    <p:embeddedFont>
      <p:font typeface="Montserrat" charset="1" panose="000005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6.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7.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8.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VAGb6k46qBI.mp4" Type="http://schemas.openxmlformats.org/officeDocument/2006/relationships/video"/><Relationship Id="rId4" Target="../media/VAGb6k46qBI.mp4" Type="http://schemas.microsoft.com/office/2007/relationships/media"/></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1.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7F7F7"/>
        </a:solidFill>
      </p:bgPr>
    </p:bg>
    <p:spTree>
      <p:nvGrpSpPr>
        <p:cNvPr id="1" name=""/>
        <p:cNvGrpSpPr/>
        <p:nvPr/>
      </p:nvGrpSpPr>
      <p:grpSpPr>
        <a:xfrm>
          <a:off x="0" y="0"/>
          <a:ext cx="0" cy="0"/>
          <a:chOff x="0" y="0"/>
          <a:chExt cx="0" cy="0"/>
        </a:xfrm>
      </p:grpSpPr>
      <p:sp>
        <p:nvSpPr>
          <p:cNvPr name="TextBox 2" id="2"/>
          <p:cNvSpPr txBox="true"/>
          <p:nvPr/>
        </p:nvSpPr>
        <p:spPr>
          <a:xfrm rot="0">
            <a:off x="4106515" y="3922745"/>
            <a:ext cx="10074970" cy="1642110"/>
          </a:xfrm>
          <a:prstGeom prst="rect">
            <a:avLst/>
          </a:prstGeom>
        </p:spPr>
        <p:txBody>
          <a:bodyPr anchor="t" rtlCol="false" tIns="0" lIns="0" bIns="0" rIns="0">
            <a:spAutoFit/>
          </a:bodyPr>
          <a:lstStyle/>
          <a:p>
            <a:pPr algn="ctr">
              <a:lnSpc>
                <a:spcPts val="13439"/>
              </a:lnSpc>
            </a:pPr>
            <a:r>
              <a:rPr lang="en-US" b="true" sz="9600">
                <a:solidFill>
                  <a:srgbClr val="1D1D1F"/>
                </a:solidFill>
                <a:latin typeface="Montserrat Bold"/>
                <a:ea typeface="Montserrat Bold"/>
                <a:cs typeface="Montserrat Bold"/>
                <a:sym typeface="Montserrat Bold"/>
              </a:rPr>
              <a:t>TO-DO</a:t>
            </a:r>
          </a:p>
        </p:txBody>
      </p:sp>
      <p:sp>
        <p:nvSpPr>
          <p:cNvPr name="TextBox 3" id="3"/>
          <p:cNvSpPr txBox="true"/>
          <p:nvPr/>
        </p:nvSpPr>
        <p:spPr>
          <a:xfrm rot="0">
            <a:off x="5406845" y="6014600"/>
            <a:ext cx="7474309" cy="396240"/>
          </a:xfrm>
          <a:prstGeom prst="rect">
            <a:avLst/>
          </a:prstGeom>
        </p:spPr>
        <p:txBody>
          <a:bodyPr anchor="t" rtlCol="false" tIns="0" lIns="0" bIns="0" rIns="0">
            <a:spAutoFit/>
          </a:bodyPr>
          <a:lstStyle/>
          <a:p>
            <a:pPr algn="ctr">
              <a:lnSpc>
                <a:spcPts val="3359"/>
              </a:lnSpc>
            </a:pPr>
            <a:r>
              <a:rPr lang="en-US" b="true" sz="2400" spc="480">
                <a:solidFill>
                  <a:srgbClr val="1D1D1F"/>
                </a:solidFill>
                <a:latin typeface="Montserrat Bold"/>
                <a:ea typeface="Montserrat Bold"/>
                <a:cs typeface="Montserrat Bold"/>
                <a:sym typeface="Montserrat Bold"/>
              </a:rPr>
              <a:t>SPRING BOOT API</a:t>
            </a:r>
          </a:p>
        </p:txBody>
      </p:sp>
      <p:sp>
        <p:nvSpPr>
          <p:cNvPr name="AutoShape 4" id="4"/>
          <p:cNvSpPr/>
          <p:nvPr/>
        </p:nvSpPr>
        <p:spPr>
          <a:xfrm rot="0">
            <a:off x="5553087" y="5678116"/>
            <a:ext cx="7181826" cy="0"/>
          </a:xfrm>
          <a:prstGeom prst="line">
            <a:avLst/>
          </a:prstGeom>
          <a:ln cap="flat" w="47625">
            <a:solidFill>
              <a:srgbClr val="A28231"/>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8585268" y="2482955"/>
            <a:ext cx="9014171" cy="5780337"/>
          </a:xfrm>
          <a:custGeom>
            <a:avLst/>
            <a:gdLst/>
            <a:ahLst/>
            <a:cxnLst/>
            <a:rect r="r" b="b" t="t" l="l"/>
            <a:pathLst>
              <a:path h="5780337" w="9014171">
                <a:moveTo>
                  <a:pt x="0" y="0"/>
                </a:moveTo>
                <a:lnTo>
                  <a:pt x="9014170" y="0"/>
                </a:lnTo>
                <a:lnTo>
                  <a:pt x="9014170" y="5780337"/>
                </a:lnTo>
                <a:lnTo>
                  <a:pt x="0" y="5780337"/>
                </a:lnTo>
                <a:lnTo>
                  <a:pt x="0" y="0"/>
                </a:lnTo>
                <a:close/>
              </a:path>
            </a:pathLst>
          </a:custGeom>
          <a:blipFill>
            <a:blip r:embed="rId3"/>
            <a:stretch>
              <a:fillRect l="0" t="0" r="0" b="0"/>
            </a:stretch>
          </a:blipFill>
        </p:spPr>
      </p:sp>
      <p:sp>
        <p:nvSpPr>
          <p:cNvPr name="TextBox 4" id="4"/>
          <p:cNvSpPr txBox="true"/>
          <p:nvPr/>
        </p:nvSpPr>
        <p:spPr>
          <a:xfrm rot="0">
            <a:off x="5065781"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BUSINESS</a:t>
            </a:r>
          </a:p>
        </p:txBody>
      </p:sp>
      <p:sp>
        <p:nvSpPr>
          <p:cNvPr name="TextBox 5" id="5"/>
          <p:cNvSpPr txBox="true"/>
          <p:nvPr/>
        </p:nvSpPr>
        <p:spPr>
          <a:xfrm rot="0">
            <a:off x="1993336" y="2397230"/>
            <a:ext cx="7150664" cy="2075740"/>
          </a:xfrm>
          <a:prstGeom prst="rect">
            <a:avLst/>
          </a:prstGeom>
        </p:spPr>
        <p:txBody>
          <a:bodyPr anchor="t" rtlCol="false" tIns="0" lIns="0" bIns="0" rIns="0">
            <a:spAutoFit/>
          </a:bodyPr>
          <a:lstStyle/>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DTO(Data Transfer Object)</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Validation</a:t>
            </a:r>
          </a:p>
          <a:p>
            <a:pPr algn="l" marL="1793243" indent="-448311" lvl="3">
              <a:lnSpc>
                <a:spcPts val="4152"/>
              </a:lnSpc>
              <a:buFont typeface="Arial"/>
              <a:buChar char="￭"/>
            </a:pPr>
            <a:r>
              <a:rPr lang="en-US" sz="2768">
                <a:solidFill>
                  <a:srgbClr val="606060"/>
                </a:solidFill>
                <a:latin typeface="Montserrat"/>
                <a:ea typeface="Montserrat"/>
                <a:cs typeface="Montserrat"/>
                <a:sym typeface="Montserrat"/>
              </a:rPr>
              <a:t>NotNull</a:t>
            </a:r>
          </a:p>
          <a:p>
            <a:pPr algn="l" marL="1793243" indent="-448311" lvl="3">
              <a:lnSpc>
                <a:spcPts val="4152"/>
              </a:lnSpc>
              <a:buFont typeface="Arial"/>
              <a:buChar char="￭"/>
            </a:pPr>
            <a:r>
              <a:rPr lang="en-US" sz="2768">
                <a:solidFill>
                  <a:srgbClr val="606060"/>
                </a:solidFill>
                <a:latin typeface="Montserrat"/>
                <a:ea typeface="Montserrat"/>
                <a:cs typeface="Montserrat"/>
                <a:sym typeface="Montserrat"/>
              </a:rPr>
              <a:t>Size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9404310" y="2057814"/>
            <a:ext cx="7854990" cy="8066741"/>
          </a:xfrm>
          <a:custGeom>
            <a:avLst/>
            <a:gdLst/>
            <a:ahLst/>
            <a:cxnLst/>
            <a:rect r="r" b="b" t="t" l="l"/>
            <a:pathLst>
              <a:path h="8066741" w="7854990">
                <a:moveTo>
                  <a:pt x="0" y="0"/>
                </a:moveTo>
                <a:lnTo>
                  <a:pt x="7854990" y="0"/>
                </a:lnTo>
                <a:lnTo>
                  <a:pt x="7854990" y="8066741"/>
                </a:lnTo>
                <a:lnTo>
                  <a:pt x="0" y="8066741"/>
                </a:lnTo>
                <a:lnTo>
                  <a:pt x="0" y="0"/>
                </a:lnTo>
                <a:close/>
              </a:path>
            </a:pathLst>
          </a:custGeom>
          <a:blipFill>
            <a:blip r:embed="rId3"/>
            <a:stretch>
              <a:fillRect l="0" t="0" r="0" b="0"/>
            </a:stretch>
          </a:blipFill>
        </p:spPr>
      </p:sp>
      <p:sp>
        <p:nvSpPr>
          <p:cNvPr name="TextBox 4" id="4"/>
          <p:cNvSpPr txBox="true"/>
          <p:nvPr/>
        </p:nvSpPr>
        <p:spPr>
          <a:xfrm rot="0">
            <a:off x="5065781"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CONTROLLER</a:t>
            </a:r>
          </a:p>
        </p:txBody>
      </p:sp>
      <p:sp>
        <p:nvSpPr>
          <p:cNvPr name="TextBox 5" id="5"/>
          <p:cNvSpPr txBox="true"/>
          <p:nvPr/>
        </p:nvSpPr>
        <p:spPr>
          <a:xfrm rot="0">
            <a:off x="1993336" y="1972089"/>
            <a:ext cx="7150664" cy="5742865"/>
          </a:xfrm>
          <a:prstGeom prst="rect">
            <a:avLst/>
          </a:prstGeom>
        </p:spPr>
        <p:txBody>
          <a:bodyPr anchor="t" rtlCol="false" tIns="0" lIns="0" bIns="0" rIns="0">
            <a:spAutoFit/>
          </a:bodyPr>
          <a:lstStyle/>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TodoController</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RestController</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RequsetMapping</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Post(Ekleme)</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GetList</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GetById</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Delete</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Put(Güncelleme)</a:t>
            </a:r>
          </a:p>
          <a:p>
            <a:pPr algn="l" marL="1793243" indent="-448311" lvl="3">
              <a:lnSpc>
                <a:spcPts val="4152"/>
              </a:lnSpc>
              <a:buFont typeface="Arial"/>
              <a:buChar char="￭"/>
            </a:pPr>
            <a:r>
              <a:rPr lang="en-US" sz="2768">
                <a:solidFill>
                  <a:srgbClr val="606060"/>
                </a:solidFill>
                <a:latin typeface="Montserrat"/>
                <a:ea typeface="Montserrat"/>
                <a:cs typeface="Montserrat"/>
                <a:sym typeface="Montserrat"/>
              </a:rPr>
              <a:t>RequestEntity</a:t>
            </a:r>
          </a:p>
          <a:p>
            <a:pPr algn="l">
              <a:lnSpc>
                <a:spcPts val="4152"/>
              </a:lnSpc>
            </a:pPr>
          </a:p>
          <a:p>
            <a:pPr algn="l">
              <a:lnSpc>
                <a:spcPts val="4152"/>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6733306" y="2857363"/>
            <a:ext cx="3745808" cy="5337538"/>
          </a:xfrm>
          <a:custGeom>
            <a:avLst/>
            <a:gdLst/>
            <a:ahLst/>
            <a:cxnLst/>
            <a:rect r="r" b="b" t="t" l="l"/>
            <a:pathLst>
              <a:path h="5337538" w="3745808">
                <a:moveTo>
                  <a:pt x="0" y="0"/>
                </a:moveTo>
                <a:lnTo>
                  <a:pt x="3745808" y="0"/>
                </a:lnTo>
                <a:lnTo>
                  <a:pt x="3745808" y="5337539"/>
                </a:lnTo>
                <a:lnTo>
                  <a:pt x="0" y="5337539"/>
                </a:lnTo>
                <a:lnTo>
                  <a:pt x="0" y="0"/>
                </a:lnTo>
                <a:close/>
              </a:path>
            </a:pathLst>
          </a:custGeom>
          <a:blipFill>
            <a:blip r:embed="rId3"/>
            <a:stretch>
              <a:fillRect l="0" t="0" r="0" b="0"/>
            </a:stretch>
          </a:blipFill>
        </p:spPr>
      </p:sp>
      <p:sp>
        <p:nvSpPr>
          <p:cNvPr name="Freeform 4" id="4"/>
          <p:cNvSpPr/>
          <p:nvPr/>
        </p:nvSpPr>
        <p:spPr>
          <a:xfrm flipH="false" flipV="false" rot="0">
            <a:off x="10807214" y="6153150"/>
            <a:ext cx="7305779" cy="2041752"/>
          </a:xfrm>
          <a:custGeom>
            <a:avLst/>
            <a:gdLst/>
            <a:ahLst/>
            <a:cxnLst/>
            <a:rect r="r" b="b" t="t" l="l"/>
            <a:pathLst>
              <a:path h="2041752" w="7305779">
                <a:moveTo>
                  <a:pt x="0" y="0"/>
                </a:moveTo>
                <a:lnTo>
                  <a:pt x="7305779" y="0"/>
                </a:lnTo>
                <a:lnTo>
                  <a:pt x="7305779" y="2041752"/>
                </a:lnTo>
                <a:lnTo>
                  <a:pt x="0" y="2041752"/>
                </a:lnTo>
                <a:lnTo>
                  <a:pt x="0" y="0"/>
                </a:lnTo>
                <a:close/>
              </a:path>
            </a:pathLst>
          </a:custGeom>
          <a:blipFill>
            <a:blip r:embed="rId4"/>
            <a:stretch>
              <a:fillRect l="0" t="-2536" r="0" b="-2536"/>
            </a:stretch>
          </a:blipFill>
        </p:spPr>
      </p:sp>
      <p:sp>
        <p:nvSpPr>
          <p:cNvPr name="Freeform 5" id="5"/>
          <p:cNvSpPr/>
          <p:nvPr/>
        </p:nvSpPr>
        <p:spPr>
          <a:xfrm flipH="false" flipV="false" rot="0">
            <a:off x="10807214" y="2857363"/>
            <a:ext cx="7305779" cy="2376185"/>
          </a:xfrm>
          <a:custGeom>
            <a:avLst/>
            <a:gdLst/>
            <a:ahLst/>
            <a:cxnLst/>
            <a:rect r="r" b="b" t="t" l="l"/>
            <a:pathLst>
              <a:path h="2376185" w="7305779">
                <a:moveTo>
                  <a:pt x="0" y="0"/>
                </a:moveTo>
                <a:lnTo>
                  <a:pt x="7305779" y="0"/>
                </a:lnTo>
                <a:lnTo>
                  <a:pt x="7305779" y="2376185"/>
                </a:lnTo>
                <a:lnTo>
                  <a:pt x="0" y="2376185"/>
                </a:lnTo>
                <a:lnTo>
                  <a:pt x="0" y="0"/>
                </a:lnTo>
                <a:close/>
              </a:path>
            </a:pathLst>
          </a:custGeom>
          <a:blipFill>
            <a:blip r:embed="rId5"/>
            <a:stretch>
              <a:fillRect l="0" t="-643" r="0" b="-643"/>
            </a:stretch>
          </a:blipFill>
        </p:spPr>
      </p:sp>
      <p:sp>
        <p:nvSpPr>
          <p:cNvPr name="TextBox 6" id="6"/>
          <p:cNvSpPr txBox="true"/>
          <p:nvPr/>
        </p:nvSpPr>
        <p:spPr>
          <a:xfrm rot="0">
            <a:off x="4527991"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DATA</a:t>
            </a:r>
          </a:p>
        </p:txBody>
      </p:sp>
      <p:sp>
        <p:nvSpPr>
          <p:cNvPr name="TextBox 7" id="7"/>
          <p:cNvSpPr txBox="true"/>
          <p:nvPr/>
        </p:nvSpPr>
        <p:spPr>
          <a:xfrm rot="0">
            <a:off x="1572941" y="2771638"/>
            <a:ext cx="7150664" cy="4171240"/>
          </a:xfrm>
          <a:prstGeom prst="rect">
            <a:avLst/>
          </a:prstGeom>
        </p:spPr>
        <p:txBody>
          <a:bodyPr anchor="t" rtlCol="false" tIns="0" lIns="0" bIns="0" rIns="0">
            <a:spAutoFit/>
          </a:bodyPr>
          <a:lstStyle/>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Entity</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Entity+Base</a:t>
            </a:r>
          </a:p>
          <a:p>
            <a:pPr algn="l" marL="1793243" indent="-448311" lvl="3">
              <a:lnSpc>
                <a:spcPts val="4152"/>
              </a:lnSpc>
              <a:buFont typeface="Arial"/>
              <a:buChar char="￭"/>
            </a:pPr>
          </a:p>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Mapper</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EntitytoDto</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 DtotoEntity</a:t>
            </a:r>
          </a:p>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Repository</a:t>
            </a:r>
          </a:p>
          <a:p>
            <a:pPr algn="l">
              <a:lnSpc>
                <a:spcPts val="4152"/>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7052699" y="2857363"/>
            <a:ext cx="10206601" cy="4116710"/>
          </a:xfrm>
          <a:custGeom>
            <a:avLst/>
            <a:gdLst/>
            <a:ahLst/>
            <a:cxnLst/>
            <a:rect r="r" b="b" t="t" l="l"/>
            <a:pathLst>
              <a:path h="4116710" w="10206601">
                <a:moveTo>
                  <a:pt x="0" y="0"/>
                </a:moveTo>
                <a:lnTo>
                  <a:pt x="10206601" y="0"/>
                </a:lnTo>
                <a:lnTo>
                  <a:pt x="10206601" y="4116710"/>
                </a:lnTo>
                <a:lnTo>
                  <a:pt x="0" y="4116710"/>
                </a:lnTo>
                <a:lnTo>
                  <a:pt x="0" y="0"/>
                </a:lnTo>
                <a:close/>
              </a:path>
            </a:pathLst>
          </a:custGeom>
          <a:blipFill>
            <a:blip r:embed="rId3"/>
            <a:stretch>
              <a:fillRect l="0" t="0" r="0" b="0"/>
            </a:stretch>
          </a:blipFill>
        </p:spPr>
      </p:sp>
      <p:sp>
        <p:nvSpPr>
          <p:cNvPr name="TextBox 4" id="4"/>
          <p:cNvSpPr txBox="true"/>
          <p:nvPr/>
        </p:nvSpPr>
        <p:spPr>
          <a:xfrm rot="0">
            <a:off x="4527991"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SERVICE</a:t>
            </a:r>
          </a:p>
        </p:txBody>
      </p:sp>
      <p:sp>
        <p:nvSpPr>
          <p:cNvPr name="TextBox 5" id="5"/>
          <p:cNvSpPr txBox="true"/>
          <p:nvPr/>
        </p:nvSpPr>
        <p:spPr>
          <a:xfrm rot="0">
            <a:off x="1572941" y="2771638"/>
            <a:ext cx="7150664" cy="1551865"/>
          </a:xfrm>
          <a:prstGeom prst="rect">
            <a:avLst/>
          </a:prstGeom>
        </p:spPr>
        <p:txBody>
          <a:bodyPr anchor="t" rtlCol="false" tIns="0" lIns="0" bIns="0" rIns="0">
            <a:spAutoFit/>
          </a:bodyPr>
          <a:lstStyle/>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Service</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Service</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Implements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2235006" y="2196945"/>
            <a:ext cx="14265235" cy="7471417"/>
          </a:xfrm>
          <a:custGeom>
            <a:avLst/>
            <a:gdLst/>
            <a:ahLst/>
            <a:cxnLst/>
            <a:rect r="r" b="b" t="t" l="l"/>
            <a:pathLst>
              <a:path h="7471417" w="14265235">
                <a:moveTo>
                  <a:pt x="0" y="0"/>
                </a:moveTo>
                <a:lnTo>
                  <a:pt x="14265234" y="0"/>
                </a:lnTo>
                <a:lnTo>
                  <a:pt x="14265234" y="7471416"/>
                </a:lnTo>
                <a:lnTo>
                  <a:pt x="0" y="7471416"/>
                </a:lnTo>
                <a:lnTo>
                  <a:pt x="0" y="0"/>
                </a:lnTo>
                <a:close/>
              </a:path>
            </a:pathLst>
          </a:custGeom>
          <a:blipFill>
            <a:blip r:embed="rId3"/>
            <a:stretch>
              <a:fillRect l="0" t="0" r="0" b="0"/>
            </a:stretch>
          </a:blipFill>
        </p:spPr>
      </p:sp>
      <p:sp>
        <p:nvSpPr>
          <p:cNvPr name="TextBox 4" id="4"/>
          <p:cNvSpPr txBox="true"/>
          <p:nvPr/>
        </p:nvSpPr>
        <p:spPr>
          <a:xfrm rot="0">
            <a:off x="4527991"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SERVICE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4169347" y="1754505"/>
            <a:ext cx="8873727" cy="7893891"/>
          </a:xfrm>
          <a:custGeom>
            <a:avLst/>
            <a:gdLst/>
            <a:ahLst/>
            <a:cxnLst/>
            <a:rect r="r" b="b" t="t" l="l"/>
            <a:pathLst>
              <a:path h="7893891" w="8873727">
                <a:moveTo>
                  <a:pt x="0" y="0"/>
                </a:moveTo>
                <a:lnTo>
                  <a:pt x="8873727" y="0"/>
                </a:lnTo>
                <a:lnTo>
                  <a:pt x="8873727" y="7893891"/>
                </a:lnTo>
                <a:lnTo>
                  <a:pt x="0" y="7893891"/>
                </a:lnTo>
                <a:lnTo>
                  <a:pt x="0" y="0"/>
                </a:lnTo>
                <a:close/>
              </a:path>
            </a:pathLst>
          </a:custGeom>
          <a:blipFill>
            <a:blip r:embed="rId3"/>
            <a:stretch>
              <a:fillRect l="0" t="0" r="0" b="0"/>
            </a:stretch>
          </a:blipFill>
        </p:spPr>
      </p:sp>
      <p:sp>
        <p:nvSpPr>
          <p:cNvPr name="TextBox 4" id="4"/>
          <p:cNvSpPr txBox="true"/>
          <p:nvPr/>
        </p:nvSpPr>
        <p:spPr>
          <a:xfrm rot="0">
            <a:off x="4527991"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SERVICE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4833193" y="1754505"/>
            <a:ext cx="8018264" cy="9034663"/>
          </a:xfrm>
          <a:custGeom>
            <a:avLst/>
            <a:gdLst/>
            <a:ahLst/>
            <a:cxnLst/>
            <a:rect r="r" b="b" t="t" l="l"/>
            <a:pathLst>
              <a:path h="9034663" w="8018264">
                <a:moveTo>
                  <a:pt x="0" y="0"/>
                </a:moveTo>
                <a:lnTo>
                  <a:pt x="8018264" y="0"/>
                </a:lnTo>
                <a:lnTo>
                  <a:pt x="8018264" y="9034663"/>
                </a:lnTo>
                <a:lnTo>
                  <a:pt x="0" y="9034663"/>
                </a:lnTo>
                <a:lnTo>
                  <a:pt x="0" y="0"/>
                </a:lnTo>
                <a:close/>
              </a:path>
            </a:pathLst>
          </a:custGeom>
          <a:blipFill>
            <a:blip r:embed="rId3"/>
            <a:stretch>
              <a:fillRect l="0" t="0" r="0" b="0"/>
            </a:stretch>
          </a:blipFill>
        </p:spPr>
      </p:sp>
      <p:sp>
        <p:nvSpPr>
          <p:cNvPr name="TextBox 4" id="4"/>
          <p:cNvSpPr txBox="true"/>
          <p:nvPr/>
        </p:nvSpPr>
        <p:spPr>
          <a:xfrm rot="0">
            <a:off x="4527991"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SERVICE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2733534" y="1897025"/>
            <a:ext cx="12820932" cy="8013083"/>
          </a:xfrm>
          <a:custGeom>
            <a:avLst/>
            <a:gdLst/>
            <a:ahLst/>
            <a:cxnLst/>
            <a:rect r="r" b="b" t="t" l="l"/>
            <a:pathLst>
              <a:path h="8013083" w="12820932">
                <a:moveTo>
                  <a:pt x="0" y="0"/>
                </a:moveTo>
                <a:lnTo>
                  <a:pt x="12820932" y="0"/>
                </a:lnTo>
                <a:lnTo>
                  <a:pt x="12820932" y="8013083"/>
                </a:lnTo>
                <a:lnTo>
                  <a:pt x="0" y="8013083"/>
                </a:lnTo>
                <a:lnTo>
                  <a:pt x="0" y="0"/>
                </a:lnTo>
                <a:close/>
              </a:path>
            </a:pathLst>
          </a:custGeom>
          <a:blipFill>
            <a:blip r:embed="rId3"/>
            <a:stretch>
              <a:fillRect l="0" t="0" r="0" b="0"/>
            </a:stretch>
          </a:blipFill>
        </p:spPr>
      </p:sp>
      <p:sp>
        <p:nvSpPr>
          <p:cNvPr name="TextBox 4" id="4"/>
          <p:cNvSpPr txBox="true"/>
          <p:nvPr/>
        </p:nvSpPr>
        <p:spPr>
          <a:xfrm rot="0">
            <a:off x="4676460"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SWAGGER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2499346" y="1999015"/>
            <a:ext cx="13289309" cy="7259285"/>
          </a:xfrm>
          <a:custGeom>
            <a:avLst/>
            <a:gdLst/>
            <a:ahLst/>
            <a:cxnLst/>
            <a:rect r="r" b="b" t="t" l="l"/>
            <a:pathLst>
              <a:path h="7259285" w="13289309">
                <a:moveTo>
                  <a:pt x="0" y="0"/>
                </a:moveTo>
                <a:lnTo>
                  <a:pt x="13289308" y="0"/>
                </a:lnTo>
                <a:lnTo>
                  <a:pt x="13289308" y="7259285"/>
                </a:lnTo>
                <a:lnTo>
                  <a:pt x="0" y="7259285"/>
                </a:lnTo>
                <a:lnTo>
                  <a:pt x="0" y="0"/>
                </a:lnTo>
                <a:close/>
              </a:path>
            </a:pathLst>
          </a:custGeom>
          <a:blipFill>
            <a:blip r:embed="rId3"/>
            <a:stretch>
              <a:fillRect l="0" t="0" r="0" b="0"/>
            </a:stretch>
          </a:blipFill>
        </p:spPr>
      </p:sp>
      <p:sp>
        <p:nvSpPr>
          <p:cNvPr name="TextBox 4" id="4"/>
          <p:cNvSpPr txBox="true"/>
          <p:nvPr/>
        </p:nvSpPr>
        <p:spPr>
          <a:xfrm rot="0">
            <a:off x="4676460"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POSTMAN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2474194" y="2177054"/>
            <a:ext cx="12560969" cy="7081246"/>
          </a:xfrm>
          <a:custGeom>
            <a:avLst/>
            <a:gdLst/>
            <a:ahLst/>
            <a:cxnLst/>
            <a:rect r="r" b="b" t="t" l="l"/>
            <a:pathLst>
              <a:path h="7081246" w="12560969">
                <a:moveTo>
                  <a:pt x="0" y="0"/>
                </a:moveTo>
                <a:lnTo>
                  <a:pt x="12560970" y="0"/>
                </a:lnTo>
                <a:lnTo>
                  <a:pt x="12560970" y="7081246"/>
                </a:lnTo>
                <a:lnTo>
                  <a:pt x="0" y="7081246"/>
                </a:lnTo>
                <a:lnTo>
                  <a:pt x="0" y="0"/>
                </a:lnTo>
                <a:close/>
              </a:path>
            </a:pathLst>
          </a:custGeom>
          <a:blipFill>
            <a:blip r:embed="rId3"/>
            <a:stretch>
              <a:fillRect l="0" t="0" r="0" b="0"/>
            </a:stretch>
          </a:blipFill>
        </p:spPr>
      </p:sp>
      <p:sp>
        <p:nvSpPr>
          <p:cNvPr name="TextBox 4" id="4"/>
          <p:cNvSpPr txBox="true"/>
          <p:nvPr/>
        </p:nvSpPr>
        <p:spPr>
          <a:xfrm rot="0">
            <a:off x="4676460"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POSTMAN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10845861" y="-529218"/>
            <a:ext cx="11534965" cy="11534919"/>
            <a:chOff x="0" y="0"/>
            <a:chExt cx="6350000" cy="6349975"/>
          </a:xfrm>
        </p:grpSpPr>
        <p:sp>
          <p:nvSpPr>
            <p:cNvPr name="Freeform 3" id="3"/>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59999" t="0" r="0" b="0"/>
              </a:stretch>
            </a:blipFill>
          </p:spPr>
        </p:sp>
      </p:grpSp>
      <p:sp>
        <p:nvSpPr>
          <p:cNvPr name="Freeform 4" id="4"/>
          <p:cNvSpPr/>
          <p:nvPr/>
        </p:nvSpPr>
        <p:spPr>
          <a:xfrm flipH="false" flipV="false" rot="0">
            <a:off x="677387" y="1767696"/>
            <a:ext cx="702627" cy="548049"/>
          </a:xfrm>
          <a:custGeom>
            <a:avLst/>
            <a:gdLst/>
            <a:ahLst/>
            <a:cxnLst/>
            <a:rect r="r" b="b" t="t" l="l"/>
            <a:pathLst>
              <a:path h="548049" w="702627">
                <a:moveTo>
                  <a:pt x="0" y="0"/>
                </a:moveTo>
                <a:lnTo>
                  <a:pt x="702626" y="0"/>
                </a:lnTo>
                <a:lnTo>
                  <a:pt x="702626" y="548048"/>
                </a:lnTo>
                <a:lnTo>
                  <a:pt x="0" y="5480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897071" y="1681971"/>
            <a:ext cx="7227822" cy="811530"/>
          </a:xfrm>
          <a:prstGeom prst="rect">
            <a:avLst/>
          </a:prstGeom>
        </p:spPr>
        <p:txBody>
          <a:bodyPr anchor="t" rtlCol="false" tIns="0" lIns="0" bIns="0" rIns="0">
            <a:spAutoFit/>
          </a:bodyPr>
          <a:lstStyle/>
          <a:p>
            <a:pPr algn="l">
              <a:lnSpc>
                <a:spcPts val="6719"/>
              </a:lnSpc>
            </a:pPr>
            <a:r>
              <a:rPr lang="en-US" b="true" sz="4800">
                <a:solidFill>
                  <a:srgbClr val="1D1D1F"/>
                </a:solidFill>
                <a:latin typeface="Montserrat Bold"/>
                <a:ea typeface="Montserrat Bold"/>
                <a:cs typeface="Montserrat Bold"/>
                <a:sym typeface="Montserrat Bold"/>
              </a:rPr>
              <a:t>BEN KIMIM?</a:t>
            </a:r>
          </a:p>
        </p:txBody>
      </p:sp>
      <p:sp>
        <p:nvSpPr>
          <p:cNvPr name="TextBox 6" id="6"/>
          <p:cNvSpPr txBox="true"/>
          <p:nvPr/>
        </p:nvSpPr>
        <p:spPr>
          <a:xfrm rot="0">
            <a:off x="677387" y="2860417"/>
            <a:ext cx="8899865" cy="6082200"/>
          </a:xfrm>
          <a:prstGeom prst="rect">
            <a:avLst/>
          </a:prstGeom>
        </p:spPr>
        <p:txBody>
          <a:bodyPr anchor="t" rtlCol="false" tIns="0" lIns="0" bIns="0" rIns="0">
            <a:spAutoFit/>
          </a:bodyPr>
          <a:lstStyle/>
          <a:p>
            <a:pPr algn="l">
              <a:lnSpc>
                <a:spcPts val="3200"/>
              </a:lnSpc>
            </a:pPr>
            <a:r>
              <a:rPr lang="en-US" sz="2133">
                <a:solidFill>
                  <a:srgbClr val="606060"/>
                </a:solidFill>
                <a:latin typeface="Montserrat"/>
                <a:ea typeface="Montserrat"/>
                <a:cs typeface="Montserrat"/>
                <a:sym typeface="Montserrat"/>
              </a:rPr>
              <a:t>Ben Erkan Beşkardeş, 20 Eylül 1998 İstanbul doğumluyum, lisede SATL Bilişim teknolojileri bölümü mezunuyum. Üniversitede ise Karabük Üniversitesi Bilgisayar Mühendisliği mezunuyum. Stajımı 2021 sonunda Kafein Solution bünyesinde gerçekleştirdim. 2022 başında ise Backend Developer olarak Turkcell Pasaj adlı e-ticaret projesine dahil oldum. Projenin kullanılabilirliğini arttırmak amacıyla yeni özellikler geliştirdim. Projede, farklı modüllerde Java 1.8, Java 11 ve Java 17 sürümlerini kullandım. Kullanıcı arayüzünü geliştirmek için Angular, React ve JSP teknolojilerini kullandım.  Spring framework'ünün çeşitli bileşenlerini kullandım. Veritabanı olarak OracleDB'yi ve veri paylaşımı için Hazelcast'i kullandım. Proje yönetimi ve sürüm kontrolü için Maven, Jenkins, Bitbucket ve Jira-Confluence gibi araçlardan yararlandım. Log takibini ise Splunk ve Kibana ile sağladım.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1677054" y="1881783"/>
            <a:ext cx="14155251" cy="7519977"/>
          </a:xfrm>
          <a:custGeom>
            <a:avLst/>
            <a:gdLst/>
            <a:ahLst/>
            <a:cxnLst/>
            <a:rect r="r" b="b" t="t" l="l"/>
            <a:pathLst>
              <a:path h="7519977" w="14155251">
                <a:moveTo>
                  <a:pt x="0" y="0"/>
                </a:moveTo>
                <a:lnTo>
                  <a:pt x="14155250" y="0"/>
                </a:lnTo>
                <a:lnTo>
                  <a:pt x="14155250" y="7519977"/>
                </a:lnTo>
                <a:lnTo>
                  <a:pt x="0" y="7519977"/>
                </a:lnTo>
                <a:lnTo>
                  <a:pt x="0" y="0"/>
                </a:lnTo>
                <a:close/>
              </a:path>
            </a:pathLst>
          </a:custGeom>
          <a:blipFill>
            <a:blip r:embed="rId3"/>
            <a:stretch>
              <a:fillRect l="0" t="0" r="0" b="0"/>
            </a:stretch>
          </a:blipFill>
        </p:spPr>
      </p:sp>
      <p:sp>
        <p:nvSpPr>
          <p:cNvPr name="TextBox 4" id="4"/>
          <p:cNvSpPr txBox="true"/>
          <p:nvPr/>
        </p:nvSpPr>
        <p:spPr>
          <a:xfrm rot="0">
            <a:off x="4676460"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POSTMAN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2310083" y="1754505"/>
            <a:ext cx="13667833" cy="7773580"/>
          </a:xfrm>
          <a:custGeom>
            <a:avLst/>
            <a:gdLst/>
            <a:ahLst/>
            <a:cxnLst/>
            <a:rect r="r" b="b" t="t" l="l"/>
            <a:pathLst>
              <a:path h="7773580" w="13667833">
                <a:moveTo>
                  <a:pt x="0" y="0"/>
                </a:moveTo>
                <a:lnTo>
                  <a:pt x="13667834" y="0"/>
                </a:lnTo>
                <a:lnTo>
                  <a:pt x="13667834" y="7773580"/>
                </a:lnTo>
                <a:lnTo>
                  <a:pt x="0" y="7773580"/>
                </a:lnTo>
                <a:lnTo>
                  <a:pt x="0" y="0"/>
                </a:lnTo>
                <a:close/>
              </a:path>
            </a:pathLst>
          </a:custGeom>
          <a:blipFill>
            <a:blip r:embed="rId3"/>
            <a:stretch>
              <a:fillRect l="0" t="0" r="0" b="0"/>
            </a:stretch>
          </a:blipFill>
        </p:spPr>
      </p:sp>
      <p:sp>
        <p:nvSpPr>
          <p:cNvPr name="TextBox 4" id="4"/>
          <p:cNvSpPr txBox="true"/>
          <p:nvPr/>
        </p:nvSpPr>
        <p:spPr>
          <a:xfrm rot="0">
            <a:off x="4676460"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POSTMAN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1357364" y="2683893"/>
            <a:ext cx="14794629" cy="4919214"/>
          </a:xfrm>
          <a:custGeom>
            <a:avLst/>
            <a:gdLst/>
            <a:ahLst/>
            <a:cxnLst/>
            <a:rect r="r" b="b" t="t" l="l"/>
            <a:pathLst>
              <a:path h="4919214" w="14794629">
                <a:moveTo>
                  <a:pt x="0" y="0"/>
                </a:moveTo>
                <a:lnTo>
                  <a:pt x="14794630" y="0"/>
                </a:lnTo>
                <a:lnTo>
                  <a:pt x="14794630" y="4919214"/>
                </a:lnTo>
                <a:lnTo>
                  <a:pt x="0" y="4919214"/>
                </a:lnTo>
                <a:lnTo>
                  <a:pt x="0" y="0"/>
                </a:lnTo>
                <a:close/>
              </a:path>
            </a:pathLst>
          </a:custGeom>
          <a:blipFill>
            <a:blip r:embed="rId3"/>
            <a:stretch>
              <a:fillRect l="0" t="0" r="0" b="0"/>
            </a:stretch>
          </a:blipFill>
        </p:spPr>
      </p:sp>
      <p:sp>
        <p:nvSpPr>
          <p:cNvPr name="TextBox 4" id="4"/>
          <p:cNvSpPr txBox="true"/>
          <p:nvPr/>
        </p:nvSpPr>
        <p:spPr>
          <a:xfrm rot="0">
            <a:off x="4676460"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POSTMAN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8138557" y="2700991"/>
            <a:ext cx="9388682" cy="5224053"/>
          </a:xfrm>
          <a:custGeom>
            <a:avLst/>
            <a:gdLst/>
            <a:ahLst/>
            <a:cxnLst/>
            <a:rect r="r" b="b" t="t" l="l"/>
            <a:pathLst>
              <a:path h="5224053" w="9388682">
                <a:moveTo>
                  <a:pt x="0" y="0"/>
                </a:moveTo>
                <a:lnTo>
                  <a:pt x="9388682" y="0"/>
                </a:lnTo>
                <a:lnTo>
                  <a:pt x="9388682" y="5224053"/>
                </a:lnTo>
                <a:lnTo>
                  <a:pt x="0" y="5224053"/>
                </a:lnTo>
                <a:lnTo>
                  <a:pt x="0" y="0"/>
                </a:lnTo>
                <a:close/>
              </a:path>
            </a:pathLst>
          </a:custGeom>
          <a:blipFill>
            <a:blip r:embed="rId3"/>
            <a:stretch>
              <a:fillRect l="0" t="0" r="0" b="0"/>
            </a:stretch>
          </a:blipFill>
        </p:spPr>
      </p:sp>
      <p:sp>
        <p:nvSpPr>
          <p:cNvPr name="TextBox 4" id="4"/>
          <p:cNvSpPr txBox="true"/>
          <p:nvPr/>
        </p:nvSpPr>
        <p:spPr>
          <a:xfrm rot="0">
            <a:off x="4676460"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DOCKER</a:t>
            </a:r>
          </a:p>
        </p:txBody>
      </p:sp>
      <p:sp>
        <p:nvSpPr>
          <p:cNvPr name="TextBox 5" id="5"/>
          <p:cNvSpPr txBox="true"/>
          <p:nvPr/>
        </p:nvSpPr>
        <p:spPr>
          <a:xfrm rot="0">
            <a:off x="1257446" y="2615266"/>
            <a:ext cx="7150664" cy="1551865"/>
          </a:xfrm>
          <a:prstGeom prst="rect">
            <a:avLst/>
          </a:prstGeom>
        </p:spPr>
        <p:txBody>
          <a:bodyPr anchor="t" rtlCol="false" tIns="0" lIns="0" bIns="0" rIns="0">
            <a:spAutoFit/>
          </a:bodyPr>
          <a:lstStyle/>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Docker</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dockerfile</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docker.compose</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3154261" y="1814740"/>
            <a:ext cx="11979479" cy="7443560"/>
          </a:xfrm>
          <a:custGeom>
            <a:avLst/>
            <a:gdLst/>
            <a:ahLst/>
            <a:cxnLst/>
            <a:rect r="r" b="b" t="t" l="l"/>
            <a:pathLst>
              <a:path h="7443560" w="11979479">
                <a:moveTo>
                  <a:pt x="0" y="0"/>
                </a:moveTo>
                <a:lnTo>
                  <a:pt x="11979478" y="0"/>
                </a:lnTo>
                <a:lnTo>
                  <a:pt x="11979478" y="7443560"/>
                </a:lnTo>
                <a:lnTo>
                  <a:pt x="0" y="7443560"/>
                </a:lnTo>
                <a:lnTo>
                  <a:pt x="0" y="0"/>
                </a:lnTo>
                <a:close/>
              </a:path>
            </a:pathLst>
          </a:custGeom>
          <a:blipFill>
            <a:blip r:embed="rId3"/>
            <a:stretch>
              <a:fillRect l="0" t="0" r="0" b="0"/>
            </a:stretch>
          </a:blipFill>
        </p:spPr>
      </p:sp>
      <p:sp>
        <p:nvSpPr>
          <p:cNvPr name="TextBox 4" id="4"/>
          <p:cNvSpPr txBox="true"/>
          <p:nvPr/>
        </p:nvSpPr>
        <p:spPr>
          <a:xfrm rot="0">
            <a:off x="4676460"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DOCKER</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F7F7F7"/>
        </a:solidFill>
      </p:bgPr>
    </p:bg>
    <p:spTree>
      <p:nvGrpSpPr>
        <p:cNvPr id="1" name=""/>
        <p:cNvGrpSpPr/>
        <p:nvPr/>
      </p:nvGrpSpPr>
      <p:grpSpPr>
        <a:xfrm>
          <a:off x="0" y="0"/>
          <a:ext cx="0" cy="0"/>
          <a:chOff x="0" y="0"/>
          <a:chExt cx="0" cy="0"/>
        </a:xfrm>
      </p:grpSpPr>
      <p:sp>
        <p:nvSpPr>
          <p:cNvPr name="TextBox 2" id="2"/>
          <p:cNvSpPr txBox="true"/>
          <p:nvPr/>
        </p:nvSpPr>
        <p:spPr>
          <a:xfrm rot="0">
            <a:off x="4106515" y="3922745"/>
            <a:ext cx="10074970" cy="1642110"/>
          </a:xfrm>
          <a:prstGeom prst="rect">
            <a:avLst/>
          </a:prstGeom>
        </p:spPr>
        <p:txBody>
          <a:bodyPr anchor="t" rtlCol="false" tIns="0" lIns="0" bIns="0" rIns="0">
            <a:spAutoFit/>
          </a:bodyPr>
          <a:lstStyle/>
          <a:p>
            <a:pPr algn="ctr">
              <a:lnSpc>
                <a:spcPts val="13439"/>
              </a:lnSpc>
            </a:pPr>
            <a:r>
              <a:rPr lang="en-US" b="true" sz="9600">
                <a:solidFill>
                  <a:srgbClr val="1D1D1F"/>
                </a:solidFill>
                <a:latin typeface="Montserrat Bold"/>
                <a:ea typeface="Montserrat Bold"/>
                <a:cs typeface="Montserrat Bold"/>
                <a:sym typeface="Montserrat Bold"/>
              </a:rPr>
              <a:t>THANK YOU</a:t>
            </a:r>
          </a:p>
        </p:txBody>
      </p:sp>
      <p:sp>
        <p:nvSpPr>
          <p:cNvPr name="TextBox 3" id="3"/>
          <p:cNvSpPr txBox="true"/>
          <p:nvPr/>
        </p:nvSpPr>
        <p:spPr>
          <a:xfrm rot="0">
            <a:off x="6076665" y="6097294"/>
            <a:ext cx="6134669" cy="396240"/>
          </a:xfrm>
          <a:prstGeom prst="rect">
            <a:avLst/>
          </a:prstGeom>
        </p:spPr>
        <p:txBody>
          <a:bodyPr anchor="t" rtlCol="false" tIns="0" lIns="0" bIns="0" rIns="0">
            <a:spAutoFit/>
          </a:bodyPr>
          <a:lstStyle/>
          <a:p>
            <a:pPr algn="ctr">
              <a:lnSpc>
                <a:spcPts val="3359"/>
              </a:lnSpc>
            </a:pPr>
            <a:r>
              <a:rPr lang="en-US" b="true" sz="2400" spc="480">
                <a:solidFill>
                  <a:srgbClr val="1D1D1F"/>
                </a:solidFill>
                <a:latin typeface="Montserrat Bold"/>
                <a:ea typeface="Montserrat Bold"/>
                <a:cs typeface="Montserrat Bold"/>
                <a:sym typeface="Montserrat Bold"/>
              </a:rPr>
              <a:t>FOR LISTENING</a:t>
            </a:r>
          </a:p>
        </p:txBody>
      </p:sp>
      <p:sp>
        <p:nvSpPr>
          <p:cNvPr name="AutoShape 4" id="4"/>
          <p:cNvSpPr/>
          <p:nvPr/>
        </p:nvSpPr>
        <p:spPr>
          <a:xfrm rot="0">
            <a:off x="8434614" y="5708403"/>
            <a:ext cx="1418771" cy="0"/>
          </a:xfrm>
          <a:prstGeom prst="line">
            <a:avLst/>
          </a:prstGeom>
          <a:ln cap="flat" w="47625">
            <a:solidFill>
              <a:srgbClr val="A28231"/>
            </a:solidFill>
            <a:prstDash val="solid"/>
            <a:headEnd type="none" len="sm" w="sm"/>
            <a:tailEnd type="none" len="sm" w="sm"/>
          </a:ln>
        </p:spPr>
      </p:sp>
      <p:sp>
        <p:nvSpPr>
          <p:cNvPr name="TextBox 5" id="5"/>
          <p:cNvSpPr txBox="true"/>
          <p:nvPr/>
        </p:nvSpPr>
        <p:spPr>
          <a:xfrm rot="0">
            <a:off x="11124631" y="8476719"/>
            <a:ext cx="6134669" cy="396240"/>
          </a:xfrm>
          <a:prstGeom prst="rect">
            <a:avLst/>
          </a:prstGeom>
        </p:spPr>
        <p:txBody>
          <a:bodyPr anchor="t" rtlCol="false" tIns="0" lIns="0" bIns="0" rIns="0">
            <a:spAutoFit/>
          </a:bodyPr>
          <a:lstStyle/>
          <a:p>
            <a:pPr algn="ctr">
              <a:lnSpc>
                <a:spcPts val="3359"/>
              </a:lnSpc>
            </a:pPr>
            <a:r>
              <a:rPr lang="en-US" b="true" sz="2400" spc="480">
                <a:solidFill>
                  <a:srgbClr val="1D1D1F"/>
                </a:solidFill>
                <a:latin typeface="Montserrat Bold"/>
                <a:ea typeface="Montserrat Bold"/>
                <a:cs typeface="Montserrat Bold"/>
                <a:sym typeface="Montserrat Bold"/>
              </a:rPr>
              <a:t>ERKAN BEŞKARDEŞ</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7F7F7"/>
        </a:solidFill>
      </p:bgPr>
    </p:bg>
    <p:spTree>
      <p:nvGrpSpPr>
        <p:cNvPr id="1" name=""/>
        <p:cNvGrpSpPr/>
        <p:nvPr/>
      </p:nvGrpSpPr>
      <p:grpSpPr>
        <a:xfrm>
          <a:off x="0" y="0"/>
          <a:ext cx="0" cy="0"/>
          <a:chOff x="0" y="0"/>
          <a:chExt cx="0" cy="0"/>
        </a:xfrm>
      </p:grpSpPr>
      <p:sp>
        <p:nvSpPr>
          <p:cNvPr name="TextBox 2" id="2"/>
          <p:cNvSpPr txBox="true"/>
          <p:nvPr/>
        </p:nvSpPr>
        <p:spPr>
          <a:xfrm rot="0">
            <a:off x="5032155" y="942975"/>
            <a:ext cx="822368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TODO PROJESI</a:t>
            </a:r>
          </a:p>
        </p:txBody>
      </p:sp>
      <p:sp>
        <p:nvSpPr>
          <p:cNvPr name="TextBox 3" id="3"/>
          <p:cNvSpPr txBox="true"/>
          <p:nvPr/>
        </p:nvSpPr>
        <p:spPr>
          <a:xfrm rot="0">
            <a:off x="881531" y="1937744"/>
            <a:ext cx="19679510" cy="2538227"/>
          </a:xfrm>
          <a:prstGeom prst="rect">
            <a:avLst/>
          </a:prstGeom>
        </p:spPr>
        <p:txBody>
          <a:bodyPr anchor="t" rtlCol="false" tIns="0" lIns="0" bIns="0" rIns="0">
            <a:spAutoFit/>
          </a:bodyPr>
          <a:lstStyle/>
          <a:p>
            <a:pPr algn="l" marL="579063" indent="-289531" lvl="1">
              <a:lnSpc>
                <a:spcPts val="4023"/>
              </a:lnSpc>
              <a:buFont typeface="Arial"/>
              <a:buChar char="•"/>
            </a:pPr>
            <a:r>
              <a:rPr lang="en-US" sz="2682">
                <a:solidFill>
                  <a:srgbClr val="606060"/>
                </a:solidFill>
                <a:latin typeface="Montserrat"/>
                <a:ea typeface="Montserrat"/>
                <a:cs typeface="Montserrat"/>
                <a:sym typeface="Montserrat"/>
              </a:rPr>
              <a:t>Proje, Spring Boot kullanarak geliştirilen bir Todo Backend API uygulamasıdır.</a:t>
            </a:r>
          </a:p>
          <a:p>
            <a:pPr algn="l" marL="579063" indent="-289531" lvl="1">
              <a:lnSpc>
                <a:spcPts val="4023"/>
              </a:lnSpc>
              <a:buFont typeface="Arial"/>
              <a:buChar char="•"/>
            </a:pPr>
            <a:r>
              <a:rPr lang="en-US" sz="2682">
                <a:solidFill>
                  <a:srgbClr val="606060"/>
                </a:solidFill>
                <a:latin typeface="Montserrat"/>
                <a:ea typeface="Montserrat"/>
                <a:cs typeface="Montserrat"/>
                <a:sym typeface="Montserrat"/>
              </a:rPr>
              <a:t>Proje Amacı: Kullanıcıların görev ekleme, güncelleme, silme ve listelemesine olanak sağlar.</a:t>
            </a:r>
          </a:p>
          <a:p>
            <a:pPr algn="l" marL="579063" indent="-289531" lvl="1">
              <a:lnSpc>
                <a:spcPts val="4023"/>
              </a:lnSpc>
              <a:buFont typeface="Arial"/>
              <a:buChar char="•"/>
            </a:pPr>
            <a:r>
              <a:rPr lang="en-US" sz="2682">
                <a:solidFill>
                  <a:srgbClr val="606060"/>
                </a:solidFill>
                <a:latin typeface="Montserrat"/>
                <a:ea typeface="Montserrat"/>
                <a:cs typeface="Montserrat"/>
                <a:sym typeface="Montserrat"/>
              </a:rPr>
              <a:t>Veritabanı: H2DB</a:t>
            </a:r>
          </a:p>
          <a:p>
            <a:pPr algn="l" marL="579063" indent="-289531" lvl="1">
              <a:lnSpc>
                <a:spcPts val="4023"/>
              </a:lnSpc>
              <a:buFont typeface="Arial"/>
              <a:buChar char="•"/>
            </a:pPr>
            <a:r>
              <a:rPr lang="en-US" sz="2682">
                <a:solidFill>
                  <a:srgbClr val="606060"/>
                </a:solidFill>
                <a:latin typeface="Montserrat"/>
                <a:ea typeface="Montserrat"/>
                <a:cs typeface="Montserrat"/>
                <a:sym typeface="Montserrat"/>
              </a:rPr>
              <a:t>Container tech. : Docker </a:t>
            </a:r>
          </a:p>
          <a:p>
            <a:pPr algn="l">
              <a:lnSpc>
                <a:spcPts val="4023"/>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0" r="0" b="0"/>
          <a:stretch>
            <a:fillRect/>
          </a:stretch>
        </p:blipFill>
        <p:spPr>
          <a:xfrm flipH="false" flipV="false" rot="0">
            <a:off x="7778965" y="2472820"/>
            <a:ext cx="9480335" cy="5341359"/>
          </a:xfrm>
          <a:prstGeom prst="rect">
            <a:avLst/>
          </a:prstGeom>
        </p:spPr>
      </p:pic>
      <p:sp>
        <p:nvSpPr>
          <p:cNvPr name="TextBox 3" id="3"/>
          <p:cNvSpPr txBox="true"/>
          <p:nvPr/>
        </p:nvSpPr>
        <p:spPr>
          <a:xfrm rot="0">
            <a:off x="2563868" y="580073"/>
            <a:ext cx="13512876"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KULLANILAN TEKNOLOJILER</a:t>
            </a:r>
          </a:p>
        </p:txBody>
      </p:sp>
      <p:sp>
        <p:nvSpPr>
          <p:cNvPr name="TextBox 4" id="4"/>
          <p:cNvSpPr txBox="true"/>
          <p:nvPr/>
        </p:nvSpPr>
        <p:spPr>
          <a:xfrm rot="0">
            <a:off x="1028700" y="2940704"/>
            <a:ext cx="5398597" cy="4415117"/>
          </a:xfrm>
          <a:prstGeom prst="rect">
            <a:avLst/>
          </a:prstGeom>
        </p:spPr>
        <p:txBody>
          <a:bodyPr anchor="t" rtlCol="false" tIns="0" lIns="0" bIns="0" rIns="0">
            <a:spAutoFit/>
          </a:bodyPr>
          <a:lstStyle/>
          <a:p>
            <a:pPr algn="l" marL="1055704" indent="-527852" lvl="1">
              <a:lnSpc>
                <a:spcPts val="5867"/>
              </a:lnSpc>
              <a:buFont typeface="Arial"/>
              <a:buChar char="•"/>
            </a:pPr>
            <a:r>
              <a:rPr lang="en-US" b="true" sz="4889">
                <a:solidFill>
                  <a:srgbClr val="1D1D1F"/>
                </a:solidFill>
                <a:latin typeface="Montserrat Bold"/>
                <a:ea typeface="Montserrat Bold"/>
                <a:cs typeface="Montserrat Bold"/>
                <a:sym typeface="Montserrat Bold"/>
              </a:rPr>
              <a:t> Spring DATA</a:t>
            </a:r>
          </a:p>
          <a:p>
            <a:pPr algn="l" marL="1055704" indent="-527852" lvl="1">
              <a:lnSpc>
                <a:spcPts val="5867"/>
              </a:lnSpc>
              <a:buFont typeface="Arial"/>
              <a:buChar char="•"/>
            </a:pPr>
            <a:r>
              <a:rPr lang="en-US" b="true" sz="4889">
                <a:solidFill>
                  <a:srgbClr val="1D1D1F"/>
                </a:solidFill>
                <a:latin typeface="Montserrat Bold"/>
                <a:ea typeface="Montserrat Bold"/>
                <a:cs typeface="Montserrat Bold"/>
                <a:sym typeface="Montserrat Bold"/>
              </a:rPr>
              <a:t> Lombok</a:t>
            </a:r>
          </a:p>
          <a:p>
            <a:pPr algn="l" marL="1055704" indent="-527852" lvl="1">
              <a:lnSpc>
                <a:spcPts val="5867"/>
              </a:lnSpc>
              <a:buFont typeface="Arial"/>
              <a:buChar char="•"/>
            </a:pPr>
            <a:r>
              <a:rPr lang="en-US" b="true" sz="4889">
                <a:solidFill>
                  <a:srgbClr val="1D1D1F"/>
                </a:solidFill>
                <a:latin typeface="Montserrat Bold"/>
                <a:ea typeface="Montserrat Bold"/>
                <a:cs typeface="Montserrat Bold"/>
                <a:sym typeface="Montserrat Bold"/>
              </a:rPr>
              <a:t> H2-DB</a:t>
            </a:r>
          </a:p>
          <a:p>
            <a:pPr algn="l" marL="1055704" indent="-527852" lvl="1">
              <a:lnSpc>
                <a:spcPts val="5867"/>
              </a:lnSpc>
              <a:buFont typeface="Arial"/>
              <a:buChar char="•"/>
            </a:pPr>
            <a:r>
              <a:rPr lang="en-US" b="true" sz="4889">
                <a:solidFill>
                  <a:srgbClr val="1D1D1F"/>
                </a:solidFill>
                <a:latin typeface="Montserrat Bold"/>
                <a:ea typeface="Montserrat Bold"/>
                <a:cs typeface="Montserrat Bold"/>
                <a:sym typeface="Montserrat Bold"/>
              </a:rPr>
              <a:t> Spring API</a:t>
            </a:r>
          </a:p>
          <a:p>
            <a:pPr algn="l" marL="1055704" indent="-527852" lvl="1">
              <a:lnSpc>
                <a:spcPts val="5867"/>
              </a:lnSpc>
              <a:buFont typeface="Arial"/>
              <a:buChar char="•"/>
            </a:pPr>
            <a:r>
              <a:rPr lang="en-US" b="true" sz="4889">
                <a:solidFill>
                  <a:srgbClr val="1D1D1F"/>
                </a:solidFill>
                <a:latin typeface="Montserrat Bold"/>
                <a:ea typeface="Montserrat Bold"/>
                <a:cs typeface="Montserrat Bold"/>
                <a:sym typeface="Montserrat Bold"/>
              </a:rPr>
              <a:t> Docker</a:t>
            </a:r>
          </a:p>
          <a:p>
            <a:pPr algn="l" marL="1055704" indent="-527852" lvl="1">
              <a:lnSpc>
                <a:spcPts val="5867"/>
              </a:lnSpc>
              <a:buFont typeface="Arial"/>
              <a:buChar char="•"/>
            </a:pPr>
            <a:r>
              <a:rPr lang="en-US" b="true" sz="4889">
                <a:solidFill>
                  <a:srgbClr val="1D1D1F"/>
                </a:solidFill>
                <a:latin typeface="Montserrat Bold"/>
                <a:ea typeface="Montserrat Bold"/>
                <a:cs typeface="Montserrat Bold"/>
                <a:sym typeface="Montserrat Bold"/>
              </a:rPr>
              <a:t> Swagger</a:t>
            </a:r>
          </a:p>
        </p:txBody>
      </p:sp>
    </p:spTree>
  </p:cSld>
  <p:clrMapOvr>
    <a:masterClrMapping/>
  </p:clrMapOvr>
  <p:timing>
    <p:tnLst>
      <p:par>
        <p:cTn dur="indefinite" restart="never" nodeType="tmRoot">
          <p:childTnLst>
            <p:video>
              <p:cMediaNode vol="0">
                <p:cTn fill="hold" display="false">
                  <p:stCondLst>
                    <p:cond delay="indefinite"/>
                  </p:stCondLst>
                </p:cTn>
                <p:tgtEl>
                  <p:spTgt spid="2"/>
                </p:tgtEl>
              </p:cMediaNode>
            </p:video>
          </p:childTnLst>
        </p:cTn>
      </p:par>
    </p:tnLst>
  </p:timing>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7965532" y="2931179"/>
            <a:ext cx="4936524" cy="4936524"/>
          </a:xfrm>
          <a:custGeom>
            <a:avLst/>
            <a:gdLst/>
            <a:ahLst/>
            <a:cxnLst/>
            <a:rect r="r" b="b" t="t" l="l"/>
            <a:pathLst>
              <a:path h="4936524" w="4936524">
                <a:moveTo>
                  <a:pt x="0" y="0"/>
                </a:moveTo>
                <a:lnTo>
                  <a:pt x="4936524" y="0"/>
                </a:lnTo>
                <a:lnTo>
                  <a:pt x="4936524" y="4936524"/>
                </a:lnTo>
                <a:lnTo>
                  <a:pt x="0" y="4936524"/>
                </a:lnTo>
                <a:lnTo>
                  <a:pt x="0" y="0"/>
                </a:lnTo>
                <a:close/>
              </a:path>
            </a:pathLst>
          </a:custGeom>
          <a:blipFill>
            <a:blip r:embed="rId2"/>
            <a:stretch>
              <a:fillRect l="0" t="0" r="0" b="0"/>
            </a:stretch>
          </a:blipFill>
        </p:spPr>
      </p:sp>
      <p:sp>
        <p:nvSpPr>
          <p:cNvPr name="Freeform 3" id="3"/>
          <p:cNvSpPr/>
          <p:nvPr/>
        </p:nvSpPr>
        <p:spPr>
          <a:xfrm flipH="false" flipV="false" rot="0">
            <a:off x="13190630" y="1898653"/>
            <a:ext cx="5772228" cy="6489694"/>
          </a:xfrm>
          <a:custGeom>
            <a:avLst/>
            <a:gdLst/>
            <a:ahLst/>
            <a:cxnLst/>
            <a:rect r="r" b="b" t="t" l="l"/>
            <a:pathLst>
              <a:path h="6489694" w="5772228">
                <a:moveTo>
                  <a:pt x="0" y="0"/>
                </a:moveTo>
                <a:lnTo>
                  <a:pt x="5772228" y="0"/>
                </a:lnTo>
                <a:lnTo>
                  <a:pt x="5772228" y="6489694"/>
                </a:lnTo>
                <a:lnTo>
                  <a:pt x="0" y="6489694"/>
                </a:lnTo>
                <a:lnTo>
                  <a:pt x="0" y="0"/>
                </a:lnTo>
                <a:close/>
              </a:path>
            </a:pathLst>
          </a:custGeom>
          <a:blipFill>
            <a:blip r:embed="rId3"/>
            <a:stretch>
              <a:fillRect l="-114151" t="0" r="0" b="0"/>
            </a:stretch>
          </a:blipFill>
        </p:spPr>
      </p:sp>
      <p:sp>
        <p:nvSpPr>
          <p:cNvPr name="TextBox 4" id="4"/>
          <p:cNvSpPr txBox="true"/>
          <p:nvPr/>
        </p:nvSpPr>
        <p:spPr>
          <a:xfrm rot="0">
            <a:off x="2563868" y="580073"/>
            <a:ext cx="13512876"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KULLANILAN ARAÇLAR</a:t>
            </a:r>
          </a:p>
        </p:txBody>
      </p:sp>
      <p:sp>
        <p:nvSpPr>
          <p:cNvPr name="TextBox 5" id="5"/>
          <p:cNvSpPr txBox="true"/>
          <p:nvPr/>
        </p:nvSpPr>
        <p:spPr>
          <a:xfrm rot="0">
            <a:off x="1028700" y="3934085"/>
            <a:ext cx="6337378" cy="2940236"/>
          </a:xfrm>
          <a:prstGeom prst="rect">
            <a:avLst/>
          </a:prstGeom>
        </p:spPr>
        <p:txBody>
          <a:bodyPr anchor="t" rtlCol="false" tIns="0" lIns="0" bIns="0" rIns="0">
            <a:spAutoFit/>
          </a:bodyPr>
          <a:lstStyle/>
          <a:p>
            <a:pPr algn="l" marL="1055704" indent="-527852" lvl="1">
              <a:lnSpc>
                <a:spcPts val="5867"/>
              </a:lnSpc>
              <a:buFont typeface="Arial"/>
              <a:buChar char="•"/>
            </a:pPr>
            <a:r>
              <a:rPr lang="en-US" b="true" sz="4889">
                <a:solidFill>
                  <a:srgbClr val="1D1D1F"/>
                </a:solidFill>
                <a:latin typeface="Montserrat Bold"/>
                <a:ea typeface="Montserrat Bold"/>
                <a:cs typeface="Montserrat Bold"/>
                <a:sym typeface="Montserrat Bold"/>
              </a:rPr>
              <a:t>Intellij Idea.</a:t>
            </a:r>
          </a:p>
          <a:p>
            <a:pPr algn="l" marL="1055704" indent="-527852" lvl="1">
              <a:lnSpc>
                <a:spcPts val="5867"/>
              </a:lnSpc>
              <a:buFont typeface="Arial"/>
              <a:buChar char="•"/>
            </a:pPr>
            <a:r>
              <a:rPr lang="en-US" b="true" sz="4889">
                <a:solidFill>
                  <a:srgbClr val="1D1D1F"/>
                </a:solidFill>
                <a:latin typeface="Montserrat Bold"/>
                <a:ea typeface="Montserrat Bold"/>
                <a:cs typeface="Montserrat Bold"/>
                <a:sym typeface="Montserrat Bold"/>
              </a:rPr>
              <a:t>Swagger</a:t>
            </a:r>
          </a:p>
          <a:p>
            <a:pPr algn="l" marL="1055704" indent="-527852" lvl="1">
              <a:lnSpc>
                <a:spcPts val="5867"/>
              </a:lnSpc>
              <a:buFont typeface="Arial"/>
              <a:buChar char="•"/>
            </a:pPr>
            <a:r>
              <a:rPr lang="en-US" b="true" sz="4889">
                <a:solidFill>
                  <a:srgbClr val="1D1D1F"/>
                </a:solidFill>
                <a:latin typeface="Montserrat Bold"/>
                <a:ea typeface="Montserrat Bold"/>
                <a:cs typeface="Montserrat Bold"/>
                <a:sym typeface="Montserrat Bold"/>
              </a:rPr>
              <a:t>Postman</a:t>
            </a:r>
          </a:p>
          <a:p>
            <a:pPr algn="l" marL="1055704" indent="-527852" lvl="1">
              <a:lnSpc>
                <a:spcPts val="5867"/>
              </a:lnSpc>
              <a:buFont typeface="Arial"/>
              <a:buChar char="•"/>
            </a:pPr>
            <a:r>
              <a:rPr lang="en-US" b="true" sz="4889">
                <a:solidFill>
                  <a:srgbClr val="1D1D1F"/>
                </a:solidFill>
                <a:latin typeface="Montserrat Bold"/>
                <a:ea typeface="Montserrat Bold"/>
                <a:cs typeface="Montserrat Bold"/>
                <a:sym typeface="Montserrat Bold"/>
              </a:rPr>
              <a:t>Docker Desktop</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10870090" y="1999797"/>
            <a:ext cx="4354026" cy="8001377"/>
          </a:xfrm>
          <a:custGeom>
            <a:avLst/>
            <a:gdLst/>
            <a:ahLst/>
            <a:cxnLst/>
            <a:rect r="r" b="b" t="t" l="l"/>
            <a:pathLst>
              <a:path h="8001377" w="4354026">
                <a:moveTo>
                  <a:pt x="0" y="0"/>
                </a:moveTo>
                <a:lnTo>
                  <a:pt x="4354026" y="0"/>
                </a:lnTo>
                <a:lnTo>
                  <a:pt x="4354026" y="8001377"/>
                </a:lnTo>
                <a:lnTo>
                  <a:pt x="0" y="8001377"/>
                </a:lnTo>
                <a:lnTo>
                  <a:pt x="0" y="0"/>
                </a:lnTo>
                <a:close/>
              </a:path>
            </a:pathLst>
          </a:custGeom>
          <a:blipFill>
            <a:blip r:embed="rId3"/>
            <a:stretch>
              <a:fillRect l="0" t="0" r="0" b="0"/>
            </a:stretch>
          </a:blipFill>
        </p:spPr>
      </p:sp>
      <p:sp>
        <p:nvSpPr>
          <p:cNvPr name="TextBox 4" id="4"/>
          <p:cNvSpPr txBox="true"/>
          <p:nvPr/>
        </p:nvSpPr>
        <p:spPr>
          <a:xfrm rot="0">
            <a:off x="5743168" y="942975"/>
            <a:ext cx="6801665"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PROJE YAPISI</a:t>
            </a:r>
          </a:p>
        </p:txBody>
      </p:sp>
      <p:sp>
        <p:nvSpPr>
          <p:cNvPr name="TextBox 5" id="5"/>
          <p:cNvSpPr txBox="true"/>
          <p:nvPr/>
        </p:nvSpPr>
        <p:spPr>
          <a:xfrm rot="0">
            <a:off x="2374063" y="3800687"/>
            <a:ext cx="7150664" cy="3647365"/>
          </a:xfrm>
          <a:prstGeom prst="rect">
            <a:avLst/>
          </a:prstGeom>
        </p:spPr>
        <p:txBody>
          <a:bodyPr anchor="t" rtlCol="false" tIns="0" lIns="0" bIns="0" rIns="0">
            <a:spAutoFit/>
          </a:bodyPr>
          <a:lstStyle/>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Katmanlı Mimari</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Yeniden Kullanılabilirlik</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Test Edilebilirlik</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Modülerlik</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Takım Çalışması</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Bakım Kolaylığı</a:t>
            </a:r>
          </a:p>
          <a:p>
            <a:pPr algn="l">
              <a:lnSpc>
                <a:spcPts val="415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9850287" y="2052189"/>
            <a:ext cx="7626502" cy="7734069"/>
          </a:xfrm>
          <a:custGeom>
            <a:avLst/>
            <a:gdLst/>
            <a:ahLst/>
            <a:cxnLst/>
            <a:rect r="r" b="b" t="t" l="l"/>
            <a:pathLst>
              <a:path h="7734069" w="7626502">
                <a:moveTo>
                  <a:pt x="0" y="0"/>
                </a:moveTo>
                <a:lnTo>
                  <a:pt x="7626501" y="0"/>
                </a:lnTo>
                <a:lnTo>
                  <a:pt x="7626501" y="7734068"/>
                </a:lnTo>
                <a:lnTo>
                  <a:pt x="0" y="7734068"/>
                </a:lnTo>
                <a:lnTo>
                  <a:pt x="0" y="0"/>
                </a:lnTo>
                <a:close/>
              </a:path>
            </a:pathLst>
          </a:custGeom>
          <a:blipFill>
            <a:blip r:embed="rId3"/>
            <a:stretch>
              <a:fillRect l="0" t="0" r="0" b="0"/>
            </a:stretch>
          </a:blipFill>
        </p:spPr>
      </p:sp>
      <p:sp>
        <p:nvSpPr>
          <p:cNvPr name="TextBox 4" id="4"/>
          <p:cNvSpPr txBox="true"/>
          <p:nvPr/>
        </p:nvSpPr>
        <p:spPr>
          <a:xfrm rot="0">
            <a:off x="5065781"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POM.XML</a:t>
            </a:r>
          </a:p>
        </p:txBody>
      </p:sp>
      <p:sp>
        <p:nvSpPr>
          <p:cNvPr name="TextBox 5" id="5"/>
          <p:cNvSpPr txBox="true"/>
          <p:nvPr/>
        </p:nvSpPr>
        <p:spPr>
          <a:xfrm rot="0">
            <a:off x="1993336" y="1966464"/>
            <a:ext cx="7150664" cy="3647365"/>
          </a:xfrm>
          <a:prstGeom prst="rect">
            <a:avLst/>
          </a:prstGeom>
        </p:spPr>
        <p:txBody>
          <a:bodyPr anchor="t" rtlCol="false" tIns="0" lIns="0" bIns="0" rIns="0">
            <a:spAutoFit/>
          </a:bodyPr>
          <a:lstStyle/>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Maven üzerinden projede kullanılan  dependencylerin yönetilmesi</a:t>
            </a:r>
          </a:p>
          <a:p>
            <a:pPr algn="l">
              <a:lnSpc>
                <a:spcPts val="4152"/>
              </a:lnSpc>
            </a:pP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Swagger</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Spring data-jpa</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Validation</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Lombok vs.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9408892" y="2559477"/>
            <a:ext cx="8112714" cy="6698823"/>
          </a:xfrm>
          <a:custGeom>
            <a:avLst/>
            <a:gdLst/>
            <a:ahLst/>
            <a:cxnLst/>
            <a:rect r="r" b="b" t="t" l="l"/>
            <a:pathLst>
              <a:path h="6698823" w="8112714">
                <a:moveTo>
                  <a:pt x="0" y="0"/>
                </a:moveTo>
                <a:lnTo>
                  <a:pt x="8112714" y="0"/>
                </a:lnTo>
                <a:lnTo>
                  <a:pt x="8112714" y="6698823"/>
                </a:lnTo>
                <a:lnTo>
                  <a:pt x="0" y="6698823"/>
                </a:lnTo>
                <a:lnTo>
                  <a:pt x="0" y="0"/>
                </a:lnTo>
                <a:close/>
              </a:path>
            </a:pathLst>
          </a:custGeom>
          <a:blipFill>
            <a:blip r:embed="rId3"/>
            <a:stretch>
              <a:fillRect l="0" t="0" r="0" b="0"/>
            </a:stretch>
          </a:blipFill>
        </p:spPr>
      </p:sp>
      <p:sp>
        <p:nvSpPr>
          <p:cNvPr name="TextBox 4" id="4"/>
          <p:cNvSpPr txBox="true"/>
          <p:nvPr/>
        </p:nvSpPr>
        <p:spPr>
          <a:xfrm rot="0">
            <a:off x="5743168" y="942975"/>
            <a:ext cx="8156439" cy="811530"/>
          </a:xfrm>
          <a:prstGeom prst="rect">
            <a:avLst/>
          </a:prstGeom>
        </p:spPr>
        <p:txBody>
          <a:bodyPr anchor="t" rtlCol="false" tIns="0" lIns="0" bIns="0" rIns="0">
            <a:spAutoFit/>
          </a:bodyPr>
          <a:lstStyle/>
          <a:p>
            <a:pPr algn="l">
              <a:lnSpc>
                <a:spcPts val="6719"/>
              </a:lnSpc>
            </a:pPr>
            <a:r>
              <a:rPr lang="en-US" b="true" sz="4800">
                <a:solidFill>
                  <a:srgbClr val="1D1D1F"/>
                </a:solidFill>
                <a:latin typeface="Montserrat Bold"/>
                <a:ea typeface="Montserrat Bold"/>
                <a:cs typeface="Montserrat Bold"/>
                <a:sym typeface="Montserrat Bold"/>
              </a:rPr>
              <a:t>PROJE PACKAGELARI</a:t>
            </a:r>
          </a:p>
        </p:txBody>
      </p:sp>
      <p:sp>
        <p:nvSpPr>
          <p:cNvPr name="TextBox 5" id="5"/>
          <p:cNvSpPr txBox="true"/>
          <p:nvPr/>
        </p:nvSpPr>
        <p:spPr>
          <a:xfrm rot="0">
            <a:off x="1028700" y="2550401"/>
            <a:ext cx="7150664" cy="7314490"/>
          </a:xfrm>
          <a:prstGeom prst="rect">
            <a:avLst/>
          </a:prstGeom>
        </p:spPr>
        <p:txBody>
          <a:bodyPr anchor="t" rtlCol="false" tIns="0" lIns="0" bIns="0" rIns="0">
            <a:spAutoFit/>
          </a:bodyPr>
          <a:lstStyle/>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Bean </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Swagger</a:t>
            </a:r>
          </a:p>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Business</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Dto</a:t>
            </a:r>
          </a:p>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Controller</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TodoController</a:t>
            </a:r>
          </a:p>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Data</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Entity</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Mapper</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Repository</a:t>
            </a:r>
          </a:p>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Service</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ITodoService</a:t>
            </a:r>
          </a:p>
          <a:p>
            <a:pPr algn="l" marL="1195496" indent="-398499" lvl="2">
              <a:lnSpc>
                <a:spcPts val="4152"/>
              </a:lnSpc>
              <a:buFont typeface="Arial"/>
              <a:buChar char="⚬"/>
            </a:pPr>
            <a:r>
              <a:rPr lang="en-US" sz="2768">
                <a:solidFill>
                  <a:srgbClr val="606060"/>
                </a:solidFill>
                <a:latin typeface="Montserrat"/>
                <a:ea typeface="Montserrat"/>
                <a:cs typeface="Montserrat"/>
                <a:sym typeface="Montserrat"/>
              </a:rPr>
              <a:t>TodoServiceImpl</a:t>
            </a:r>
          </a:p>
          <a:p>
            <a:pPr algn="l">
              <a:lnSpc>
                <a:spcPts val="4152"/>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1993336" y="3452278"/>
            <a:ext cx="11301259" cy="5806022"/>
          </a:xfrm>
          <a:custGeom>
            <a:avLst/>
            <a:gdLst/>
            <a:ahLst/>
            <a:cxnLst/>
            <a:rect r="r" b="b" t="t" l="l"/>
            <a:pathLst>
              <a:path h="5806022" w="11301259">
                <a:moveTo>
                  <a:pt x="0" y="0"/>
                </a:moveTo>
                <a:lnTo>
                  <a:pt x="11301259" y="0"/>
                </a:lnTo>
                <a:lnTo>
                  <a:pt x="11301259" y="5806022"/>
                </a:lnTo>
                <a:lnTo>
                  <a:pt x="0" y="5806022"/>
                </a:lnTo>
                <a:lnTo>
                  <a:pt x="0" y="0"/>
                </a:lnTo>
                <a:close/>
              </a:path>
            </a:pathLst>
          </a:custGeom>
          <a:blipFill>
            <a:blip r:embed="rId3"/>
            <a:stretch>
              <a:fillRect l="0" t="0" r="0" b="0"/>
            </a:stretch>
          </a:blipFill>
        </p:spPr>
      </p:sp>
      <p:sp>
        <p:nvSpPr>
          <p:cNvPr name="TextBox 4" id="4"/>
          <p:cNvSpPr txBox="true"/>
          <p:nvPr/>
        </p:nvSpPr>
        <p:spPr>
          <a:xfrm rot="0">
            <a:off x="5065781" y="942975"/>
            <a:ext cx="8156439" cy="811530"/>
          </a:xfrm>
          <a:prstGeom prst="rect">
            <a:avLst/>
          </a:prstGeom>
        </p:spPr>
        <p:txBody>
          <a:bodyPr anchor="t" rtlCol="false" tIns="0" lIns="0" bIns="0" rIns="0">
            <a:spAutoFit/>
          </a:bodyPr>
          <a:lstStyle/>
          <a:p>
            <a:pPr algn="ctr">
              <a:lnSpc>
                <a:spcPts val="6719"/>
              </a:lnSpc>
            </a:pPr>
            <a:r>
              <a:rPr lang="en-US" b="true" sz="4800">
                <a:solidFill>
                  <a:srgbClr val="1D1D1F"/>
                </a:solidFill>
                <a:latin typeface="Montserrat Bold"/>
                <a:ea typeface="Montserrat Bold"/>
                <a:cs typeface="Montserrat Bold"/>
                <a:sym typeface="Montserrat Bold"/>
              </a:rPr>
              <a:t>BEAN</a:t>
            </a:r>
          </a:p>
        </p:txBody>
      </p:sp>
      <p:sp>
        <p:nvSpPr>
          <p:cNvPr name="TextBox 5" id="5"/>
          <p:cNvSpPr txBox="true"/>
          <p:nvPr/>
        </p:nvSpPr>
        <p:spPr>
          <a:xfrm rot="0">
            <a:off x="1993336" y="2641729"/>
            <a:ext cx="7150664" cy="504115"/>
          </a:xfrm>
          <a:prstGeom prst="rect">
            <a:avLst/>
          </a:prstGeom>
        </p:spPr>
        <p:txBody>
          <a:bodyPr anchor="t" rtlCol="false" tIns="0" lIns="0" bIns="0" rIns="0">
            <a:spAutoFit/>
          </a:bodyPr>
          <a:lstStyle/>
          <a:p>
            <a:pPr algn="l" marL="597748" indent="-298874" lvl="1">
              <a:lnSpc>
                <a:spcPts val="4152"/>
              </a:lnSpc>
              <a:buFont typeface="Arial"/>
              <a:buChar char="•"/>
            </a:pPr>
            <a:r>
              <a:rPr lang="en-US" sz="2768">
                <a:solidFill>
                  <a:srgbClr val="606060"/>
                </a:solidFill>
                <a:latin typeface="Montserrat"/>
                <a:ea typeface="Montserrat"/>
                <a:cs typeface="Montserrat"/>
                <a:sym typeface="Montserrat"/>
              </a:rPr>
              <a:t>Swagger Bean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DAGb6egcCMc</dc:identifier>
  <dcterms:modified xsi:type="dcterms:W3CDTF">2011-08-01T06:04:30Z</dcterms:modified>
  <cp:revision>1</cp:revision>
  <dc:title>Profesyonel Sunum</dc:title>
</cp:coreProperties>
</file>