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Montserrat Bold" charset="1" panose="00000800000000000000"/>
      <p:regular r:id="rId31"/>
    </p:embeddedFont>
    <p:embeddedFont>
      <p:font typeface="Montserrat" charset="1" panose="000005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VAGb6k46qBI.mp4" Type="http://schemas.openxmlformats.org/officeDocument/2006/relationships/video"/><Relationship Id="rId4" Target="../media/VAGb6k46qBI.mp4" Type="http://schemas.microsoft.com/office/2007/relationships/media"/></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4106515" y="3922745"/>
            <a:ext cx="10074970" cy="1642110"/>
          </a:xfrm>
          <a:prstGeom prst="rect">
            <a:avLst/>
          </a:prstGeom>
        </p:spPr>
        <p:txBody>
          <a:bodyPr anchor="t" rtlCol="false" tIns="0" lIns="0" bIns="0" rIns="0">
            <a:spAutoFit/>
          </a:bodyPr>
          <a:lstStyle/>
          <a:p>
            <a:pPr algn="ctr">
              <a:lnSpc>
                <a:spcPts val="13439"/>
              </a:lnSpc>
            </a:pPr>
            <a:r>
              <a:rPr lang="en-US" b="true" sz="9600">
                <a:solidFill>
                  <a:srgbClr val="1D1D1F"/>
                </a:solidFill>
                <a:latin typeface="Montserrat Bold"/>
                <a:ea typeface="Montserrat Bold"/>
                <a:cs typeface="Montserrat Bold"/>
                <a:sym typeface="Montserrat Bold"/>
              </a:rPr>
              <a:t>TO-DO</a:t>
            </a:r>
          </a:p>
        </p:txBody>
      </p:sp>
      <p:sp>
        <p:nvSpPr>
          <p:cNvPr name="TextBox 3" id="3"/>
          <p:cNvSpPr txBox="true"/>
          <p:nvPr/>
        </p:nvSpPr>
        <p:spPr>
          <a:xfrm rot="0">
            <a:off x="5406845" y="6014600"/>
            <a:ext cx="7474309" cy="396240"/>
          </a:xfrm>
          <a:prstGeom prst="rect">
            <a:avLst/>
          </a:prstGeom>
        </p:spPr>
        <p:txBody>
          <a:bodyPr anchor="t" rtlCol="false" tIns="0" lIns="0" bIns="0" rIns="0">
            <a:spAutoFit/>
          </a:bodyPr>
          <a:lstStyle/>
          <a:p>
            <a:pPr algn="ctr">
              <a:lnSpc>
                <a:spcPts val="3359"/>
              </a:lnSpc>
            </a:pPr>
            <a:r>
              <a:rPr lang="en-US" b="true" sz="2400" spc="480">
                <a:solidFill>
                  <a:srgbClr val="1D1D1F"/>
                </a:solidFill>
                <a:latin typeface="Montserrat Bold"/>
                <a:ea typeface="Montserrat Bold"/>
                <a:cs typeface="Montserrat Bold"/>
                <a:sym typeface="Montserrat Bold"/>
              </a:rPr>
              <a:t>SPRING BOOT APPLICATION</a:t>
            </a:r>
          </a:p>
        </p:txBody>
      </p:sp>
      <p:sp>
        <p:nvSpPr>
          <p:cNvPr name="AutoShape 4" id="4"/>
          <p:cNvSpPr/>
          <p:nvPr/>
        </p:nvSpPr>
        <p:spPr>
          <a:xfrm rot="0">
            <a:off x="5553087" y="5678116"/>
            <a:ext cx="7181826" cy="0"/>
          </a:xfrm>
          <a:prstGeom prst="line">
            <a:avLst/>
          </a:prstGeom>
          <a:ln cap="flat" w="47625">
            <a:solidFill>
              <a:srgbClr val="A28231"/>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8585268" y="2482955"/>
            <a:ext cx="9014171" cy="5780337"/>
          </a:xfrm>
          <a:custGeom>
            <a:avLst/>
            <a:gdLst/>
            <a:ahLst/>
            <a:cxnLst/>
            <a:rect r="r" b="b" t="t" l="l"/>
            <a:pathLst>
              <a:path h="5780337" w="9014171">
                <a:moveTo>
                  <a:pt x="0" y="0"/>
                </a:moveTo>
                <a:lnTo>
                  <a:pt x="9014170" y="0"/>
                </a:lnTo>
                <a:lnTo>
                  <a:pt x="9014170" y="5780337"/>
                </a:lnTo>
                <a:lnTo>
                  <a:pt x="0" y="5780337"/>
                </a:lnTo>
                <a:lnTo>
                  <a:pt x="0" y="0"/>
                </a:lnTo>
                <a:close/>
              </a:path>
            </a:pathLst>
          </a:custGeom>
          <a:blipFill>
            <a:blip r:embed="rId3"/>
            <a:stretch>
              <a:fillRect l="0" t="0" r="0" b="0"/>
            </a:stretch>
          </a:blipFill>
        </p:spPr>
      </p:sp>
      <p:sp>
        <p:nvSpPr>
          <p:cNvPr name="TextBox 4" id="4"/>
          <p:cNvSpPr txBox="true"/>
          <p:nvPr/>
        </p:nvSpPr>
        <p:spPr>
          <a:xfrm rot="0">
            <a:off x="506578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BUSINESS</a:t>
            </a:r>
          </a:p>
        </p:txBody>
      </p:sp>
      <p:sp>
        <p:nvSpPr>
          <p:cNvPr name="TextBox 5" id="5"/>
          <p:cNvSpPr txBox="true"/>
          <p:nvPr/>
        </p:nvSpPr>
        <p:spPr>
          <a:xfrm rot="0">
            <a:off x="1993336" y="2397230"/>
            <a:ext cx="7150664" cy="2075740"/>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DTO(Data Transfer Object)</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Validation</a:t>
            </a:r>
          </a:p>
          <a:p>
            <a:pPr algn="l" marL="1793243" indent="-448311" lvl="3">
              <a:lnSpc>
                <a:spcPts val="4152"/>
              </a:lnSpc>
              <a:buFont typeface="Arial"/>
              <a:buChar char="￭"/>
            </a:pPr>
            <a:r>
              <a:rPr lang="en-US" sz="2768">
                <a:solidFill>
                  <a:srgbClr val="606060"/>
                </a:solidFill>
                <a:latin typeface="Montserrat"/>
                <a:ea typeface="Montserrat"/>
                <a:cs typeface="Montserrat"/>
                <a:sym typeface="Montserrat"/>
              </a:rPr>
              <a:t>NotNull</a:t>
            </a:r>
          </a:p>
          <a:p>
            <a:pPr algn="l" marL="1793243" indent="-448311" lvl="3">
              <a:lnSpc>
                <a:spcPts val="4152"/>
              </a:lnSpc>
              <a:buFont typeface="Arial"/>
              <a:buChar char="￭"/>
            </a:pPr>
            <a:r>
              <a:rPr lang="en-US" sz="2768">
                <a:solidFill>
                  <a:srgbClr val="606060"/>
                </a:solidFill>
                <a:latin typeface="Montserrat"/>
                <a:ea typeface="Montserrat"/>
                <a:cs typeface="Montserrat"/>
                <a:sym typeface="Montserrat"/>
              </a:rPr>
              <a:t>Size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9404310" y="2057814"/>
            <a:ext cx="7854990" cy="8066741"/>
          </a:xfrm>
          <a:custGeom>
            <a:avLst/>
            <a:gdLst/>
            <a:ahLst/>
            <a:cxnLst/>
            <a:rect r="r" b="b" t="t" l="l"/>
            <a:pathLst>
              <a:path h="8066741" w="7854990">
                <a:moveTo>
                  <a:pt x="0" y="0"/>
                </a:moveTo>
                <a:lnTo>
                  <a:pt x="7854990" y="0"/>
                </a:lnTo>
                <a:lnTo>
                  <a:pt x="7854990" y="8066741"/>
                </a:lnTo>
                <a:lnTo>
                  <a:pt x="0" y="8066741"/>
                </a:lnTo>
                <a:lnTo>
                  <a:pt x="0" y="0"/>
                </a:lnTo>
                <a:close/>
              </a:path>
            </a:pathLst>
          </a:custGeom>
          <a:blipFill>
            <a:blip r:embed="rId3"/>
            <a:stretch>
              <a:fillRect l="0" t="0" r="0" b="0"/>
            </a:stretch>
          </a:blipFill>
        </p:spPr>
      </p:sp>
      <p:sp>
        <p:nvSpPr>
          <p:cNvPr name="TextBox 4" id="4"/>
          <p:cNvSpPr txBox="true"/>
          <p:nvPr/>
        </p:nvSpPr>
        <p:spPr>
          <a:xfrm rot="0">
            <a:off x="506578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CONTROLLER</a:t>
            </a:r>
          </a:p>
        </p:txBody>
      </p:sp>
      <p:sp>
        <p:nvSpPr>
          <p:cNvPr name="TextBox 5" id="5"/>
          <p:cNvSpPr txBox="true"/>
          <p:nvPr/>
        </p:nvSpPr>
        <p:spPr>
          <a:xfrm rot="0">
            <a:off x="1993336" y="1972089"/>
            <a:ext cx="7150664" cy="5742865"/>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TodoController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RestController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RequsetMapping</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Post(Ekleme)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GetList</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GetById</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Delete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Put(Güncelleme)</a:t>
            </a:r>
          </a:p>
          <a:p>
            <a:pPr algn="l" marL="1793243" indent="-448311" lvl="3">
              <a:lnSpc>
                <a:spcPts val="4152"/>
              </a:lnSpc>
              <a:buFont typeface="Arial"/>
              <a:buChar char="￭"/>
            </a:pPr>
            <a:r>
              <a:rPr lang="en-US" sz="2768">
                <a:solidFill>
                  <a:srgbClr val="606060"/>
                </a:solidFill>
                <a:latin typeface="Montserrat"/>
                <a:ea typeface="Montserrat"/>
                <a:cs typeface="Montserrat"/>
                <a:sym typeface="Montserrat"/>
              </a:rPr>
              <a:t>RequestEntity</a:t>
            </a:r>
          </a:p>
          <a:p>
            <a:pPr algn="l">
              <a:lnSpc>
                <a:spcPts val="4152"/>
              </a:lnSpc>
            </a:pPr>
          </a:p>
          <a:p>
            <a:pPr algn="l">
              <a:lnSpc>
                <a:spcPts val="4152"/>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6733306" y="2857363"/>
            <a:ext cx="3745808" cy="5337538"/>
          </a:xfrm>
          <a:custGeom>
            <a:avLst/>
            <a:gdLst/>
            <a:ahLst/>
            <a:cxnLst/>
            <a:rect r="r" b="b" t="t" l="l"/>
            <a:pathLst>
              <a:path h="5337538" w="3745808">
                <a:moveTo>
                  <a:pt x="0" y="0"/>
                </a:moveTo>
                <a:lnTo>
                  <a:pt x="3745808" y="0"/>
                </a:lnTo>
                <a:lnTo>
                  <a:pt x="3745808" y="5337539"/>
                </a:lnTo>
                <a:lnTo>
                  <a:pt x="0" y="5337539"/>
                </a:lnTo>
                <a:lnTo>
                  <a:pt x="0" y="0"/>
                </a:lnTo>
                <a:close/>
              </a:path>
            </a:pathLst>
          </a:custGeom>
          <a:blipFill>
            <a:blip r:embed="rId3"/>
            <a:stretch>
              <a:fillRect l="0" t="0" r="0" b="0"/>
            </a:stretch>
          </a:blipFill>
        </p:spPr>
      </p:sp>
      <p:sp>
        <p:nvSpPr>
          <p:cNvPr name="Freeform 4" id="4"/>
          <p:cNvSpPr/>
          <p:nvPr/>
        </p:nvSpPr>
        <p:spPr>
          <a:xfrm flipH="false" flipV="false" rot="0">
            <a:off x="10807214" y="6153150"/>
            <a:ext cx="7305779" cy="2041752"/>
          </a:xfrm>
          <a:custGeom>
            <a:avLst/>
            <a:gdLst/>
            <a:ahLst/>
            <a:cxnLst/>
            <a:rect r="r" b="b" t="t" l="l"/>
            <a:pathLst>
              <a:path h="2041752" w="7305779">
                <a:moveTo>
                  <a:pt x="0" y="0"/>
                </a:moveTo>
                <a:lnTo>
                  <a:pt x="7305779" y="0"/>
                </a:lnTo>
                <a:lnTo>
                  <a:pt x="7305779" y="2041752"/>
                </a:lnTo>
                <a:lnTo>
                  <a:pt x="0" y="2041752"/>
                </a:lnTo>
                <a:lnTo>
                  <a:pt x="0" y="0"/>
                </a:lnTo>
                <a:close/>
              </a:path>
            </a:pathLst>
          </a:custGeom>
          <a:blipFill>
            <a:blip r:embed="rId4"/>
            <a:stretch>
              <a:fillRect l="0" t="-2536" r="0" b="-2536"/>
            </a:stretch>
          </a:blipFill>
        </p:spPr>
      </p:sp>
      <p:sp>
        <p:nvSpPr>
          <p:cNvPr name="Freeform 5" id="5"/>
          <p:cNvSpPr/>
          <p:nvPr/>
        </p:nvSpPr>
        <p:spPr>
          <a:xfrm flipH="false" flipV="false" rot="0">
            <a:off x="10807214" y="2857363"/>
            <a:ext cx="7305779" cy="2376185"/>
          </a:xfrm>
          <a:custGeom>
            <a:avLst/>
            <a:gdLst/>
            <a:ahLst/>
            <a:cxnLst/>
            <a:rect r="r" b="b" t="t" l="l"/>
            <a:pathLst>
              <a:path h="2376185" w="7305779">
                <a:moveTo>
                  <a:pt x="0" y="0"/>
                </a:moveTo>
                <a:lnTo>
                  <a:pt x="7305779" y="0"/>
                </a:lnTo>
                <a:lnTo>
                  <a:pt x="7305779" y="2376185"/>
                </a:lnTo>
                <a:lnTo>
                  <a:pt x="0" y="2376185"/>
                </a:lnTo>
                <a:lnTo>
                  <a:pt x="0" y="0"/>
                </a:lnTo>
                <a:close/>
              </a:path>
            </a:pathLst>
          </a:custGeom>
          <a:blipFill>
            <a:blip r:embed="rId5"/>
            <a:stretch>
              <a:fillRect l="0" t="-643" r="0" b="-643"/>
            </a:stretch>
          </a:blipFill>
        </p:spPr>
      </p:sp>
      <p:sp>
        <p:nvSpPr>
          <p:cNvPr name="TextBox 6" id="6"/>
          <p:cNvSpPr txBox="true"/>
          <p:nvPr/>
        </p:nvSpPr>
        <p:spPr>
          <a:xfrm rot="0">
            <a:off x="452799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DATA</a:t>
            </a:r>
          </a:p>
        </p:txBody>
      </p:sp>
      <p:sp>
        <p:nvSpPr>
          <p:cNvPr name="TextBox 7" id="7"/>
          <p:cNvSpPr txBox="true"/>
          <p:nvPr/>
        </p:nvSpPr>
        <p:spPr>
          <a:xfrm rot="0">
            <a:off x="1572941" y="2771638"/>
            <a:ext cx="7150664" cy="4171240"/>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Entity</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Entity+Base</a:t>
            </a:r>
          </a:p>
          <a:p>
            <a:pPr algn="l" marL="1793243" indent="-448311" lvl="3">
              <a:lnSpc>
                <a:spcPts val="4152"/>
              </a:lnSpc>
              <a:buFont typeface="Arial"/>
              <a:buChar char="￭"/>
            </a:pPr>
          </a:p>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Mapper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EntitytoDto</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 DtotoEntity</a:t>
            </a:r>
          </a:p>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Repository</a:t>
            </a:r>
          </a:p>
          <a:p>
            <a:pPr algn="l">
              <a:lnSpc>
                <a:spcPts val="415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7052699" y="2857363"/>
            <a:ext cx="10206601" cy="4116710"/>
          </a:xfrm>
          <a:custGeom>
            <a:avLst/>
            <a:gdLst/>
            <a:ahLst/>
            <a:cxnLst/>
            <a:rect r="r" b="b" t="t" l="l"/>
            <a:pathLst>
              <a:path h="4116710" w="10206601">
                <a:moveTo>
                  <a:pt x="0" y="0"/>
                </a:moveTo>
                <a:lnTo>
                  <a:pt x="10206601" y="0"/>
                </a:lnTo>
                <a:lnTo>
                  <a:pt x="10206601" y="4116710"/>
                </a:lnTo>
                <a:lnTo>
                  <a:pt x="0" y="4116710"/>
                </a:lnTo>
                <a:lnTo>
                  <a:pt x="0" y="0"/>
                </a:lnTo>
                <a:close/>
              </a:path>
            </a:pathLst>
          </a:custGeom>
          <a:blipFill>
            <a:blip r:embed="rId3"/>
            <a:stretch>
              <a:fillRect l="0" t="0" r="0" b="0"/>
            </a:stretch>
          </a:blipFill>
        </p:spPr>
      </p:sp>
      <p:sp>
        <p:nvSpPr>
          <p:cNvPr name="TextBox 4" id="4"/>
          <p:cNvSpPr txBox="true"/>
          <p:nvPr/>
        </p:nvSpPr>
        <p:spPr>
          <a:xfrm rot="0">
            <a:off x="452799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SERVICE</a:t>
            </a:r>
          </a:p>
        </p:txBody>
      </p:sp>
      <p:sp>
        <p:nvSpPr>
          <p:cNvPr name="TextBox 5" id="5"/>
          <p:cNvSpPr txBox="true"/>
          <p:nvPr/>
        </p:nvSpPr>
        <p:spPr>
          <a:xfrm rot="0">
            <a:off x="1572941" y="2771638"/>
            <a:ext cx="7150664" cy="1551865"/>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Service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Service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Implements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2235006" y="2196945"/>
            <a:ext cx="14265235" cy="7471417"/>
          </a:xfrm>
          <a:custGeom>
            <a:avLst/>
            <a:gdLst/>
            <a:ahLst/>
            <a:cxnLst/>
            <a:rect r="r" b="b" t="t" l="l"/>
            <a:pathLst>
              <a:path h="7471417" w="14265235">
                <a:moveTo>
                  <a:pt x="0" y="0"/>
                </a:moveTo>
                <a:lnTo>
                  <a:pt x="14265234" y="0"/>
                </a:lnTo>
                <a:lnTo>
                  <a:pt x="14265234" y="7471416"/>
                </a:lnTo>
                <a:lnTo>
                  <a:pt x="0" y="7471416"/>
                </a:lnTo>
                <a:lnTo>
                  <a:pt x="0" y="0"/>
                </a:lnTo>
                <a:close/>
              </a:path>
            </a:pathLst>
          </a:custGeom>
          <a:blipFill>
            <a:blip r:embed="rId3"/>
            <a:stretch>
              <a:fillRect l="0" t="0" r="0" b="0"/>
            </a:stretch>
          </a:blipFill>
        </p:spPr>
      </p:sp>
      <p:sp>
        <p:nvSpPr>
          <p:cNvPr name="TextBox 4" id="4"/>
          <p:cNvSpPr txBox="true"/>
          <p:nvPr/>
        </p:nvSpPr>
        <p:spPr>
          <a:xfrm rot="0">
            <a:off x="452799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SERVICE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4169347" y="1754505"/>
            <a:ext cx="8873727" cy="7893891"/>
          </a:xfrm>
          <a:custGeom>
            <a:avLst/>
            <a:gdLst/>
            <a:ahLst/>
            <a:cxnLst/>
            <a:rect r="r" b="b" t="t" l="l"/>
            <a:pathLst>
              <a:path h="7893891" w="8873727">
                <a:moveTo>
                  <a:pt x="0" y="0"/>
                </a:moveTo>
                <a:lnTo>
                  <a:pt x="8873727" y="0"/>
                </a:lnTo>
                <a:lnTo>
                  <a:pt x="8873727" y="7893891"/>
                </a:lnTo>
                <a:lnTo>
                  <a:pt x="0" y="7893891"/>
                </a:lnTo>
                <a:lnTo>
                  <a:pt x="0" y="0"/>
                </a:lnTo>
                <a:close/>
              </a:path>
            </a:pathLst>
          </a:custGeom>
          <a:blipFill>
            <a:blip r:embed="rId3"/>
            <a:stretch>
              <a:fillRect l="0" t="0" r="0" b="0"/>
            </a:stretch>
          </a:blipFill>
        </p:spPr>
      </p:sp>
      <p:sp>
        <p:nvSpPr>
          <p:cNvPr name="TextBox 4" id="4"/>
          <p:cNvSpPr txBox="true"/>
          <p:nvPr/>
        </p:nvSpPr>
        <p:spPr>
          <a:xfrm rot="0">
            <a:off x="452799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SERVICE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4833193" y="1754505"/>
            <a:ext cx="8018264" cy="9034663"/>
          </a:xfrm>
          <a:custGeom>
            <a:avLst/>
            <a:gdLst/>
            <a:ahLst/>
            <a:cxnLst/>
            <a:rect r="r" b="b" t="t" l="l"/>
            <a:pathLst>
              <a:path h="9034663" w="8018264">
                <a:moveTo>
                  <a:pt x="0" y="0"/>
                </a:moveTo>
                <a:lnTo>
                  <a:pt x="8018264" y="0"/>
                </a:lnTo>
                <a:lnTo>
                  <a:pt x="8018264" y="9034663"/>
                </a:lnTo>
                <a:lnTo>
                  <a:pt x="0" y="9034663"/>
                </a:lnTo>
                <a:lnTo>
                  <a:pt x="0" y="0"/>
                </a:lnTo>
                <a:close/>
              </a:path>
            </a:pathLst>
          </a:custGeom>
          <a:blipFill>
            <a:blip r:embed="rId3"/>
            <a:stretch>
              <a:fillRect l="0" t="0" r="0" b="0"/>
            </a:stretch>
          </a:blipFill>
        </p:spPr>
      </p:sp>
      <p:sp>
        <p:nvSpPr>
          <p:cNvPr name="TextBox 4" id="4"/>
          <p:cNvSpPr txBox="true"/>
          <p:nvPr/>
        </p:nvSpPr>
        <p:spPr>
          <a:xfrm rot="0">
            <a:off x="452799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SERVICE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2733534" y="1897025"/>
            <a:ext cx="12820932" cy="8013083"/>
          </a:xfrm>
          <a:custGeom>
            <a:avLst/>
            <a:gdLst/>
            <a:ahLst/>
            <a:cxnLst/>
            <a:rect r="r" b="b" t="t" l="l"/>
            <a:pathLst>
              <a:path h="8013083" w="12820932">
                <a:moveTo>
                  <a:pt x="0" y="0"/>
                </a:moveTo>
                <a:lnTo>
                  <a:pt x="12820932" y="0"/>
                </a:lnTo>
                <a:lnTo>
                  <a:pt x="12820932" y="8013083"/>
                </a:lnTo>
                <a:lnTo>
                  <a:pt x="0" y="8013083"/>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SWAGGER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2499346" y="1999015"/>
            <a:ext cx="13289309" cy="7259285"/>
          </a:xfrm>
          <a:custGeom>
            <a:avLst/>
            <a:gdLst/>
            <a:ahLst/>
            <a:cxnLst/>
            <a:rect r="r" b="b" t="t" l="l"/>
            <a:pathLst>
              <a:path h="7259285" w="13289309">
                <a:moveTo>
                  <a:pt x="0" y="0"/>
                </a:moveTo>
                <a:lnTo>
                  <a:pt x="13289308" y="0"/>
                </a:lnTo>
                <a:lnTo>
                  <a:pt x="13289308" y="7259285"/>
                </a:lnTo>
                <a:lnTo>
                  <a:pt x="0" y="7259285"/>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POSTMAN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2474194" y="2177054"/>
            <a:ext cx="12560969" cy="7081246"/>
          </a:xfrm>
          <a:custGeom>
            <a:avLst/>
            <a:gdLst/>
            <a:ahLst/>
            <a:cxnLst/>
            <a:rect r="r" b="b" t="t" l="l"/>
            <a:pathLst>
              <a:path h="7081246" w="12560969">
                <a:moveTo>
                  <a:pt x="0" y="0"/>
                </a:moveTo>
                <a:lnTo>
                  <a:pt x="12560970" y="0"/>
                </a:lnTo>
                <a:lnTo>
                  <a:pt x="12560970" y="7081246"/>
                </a:lnTo>
                <a:lnTo>
                  <a:pt x="0" y="7081246"/>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POSTMAN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0845861" y="-529218"/>
            <a:ext cx="11534965" cy="11534919"/>
            <a:chOff x="0" y="0"/>
            <a:chExt cx="6350000" cy="6349975"/>
          </a:xfrm>
        </p:grpSpPr>
        <p:sp>
          <p:nvSpPr>
            <p:cNvPr name="Freeform 3" id="3"/>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59999" t="0" r="0" b="0"/>
              </a:stretch>
            </a:blipFill>
          </p:spPr>
        </p:sp>
      </p:grpSp>
      <p:sp>
        <p:nvSpPr>
          <p:cNvPr name="Freeform 4" id="4"/>
          <p:cNvSpPr/>
          <p:nvPr/>
        </p:nvSpPr>
        <p:spPr>
          <a:xfrm flipH="false" flipV="false" rot="0">
            <a:off x="677387" y="1767696"/>
            <a:ext cx="702627" cy="548049"/>
          </a:xfrm>
          <a:custGeom>
            <a:avLst/>
            <a:gdLst/>
            <a:ahLst/>
            <a:cxnLst/>
            <a:rect r="r" b="b" t="t" l="l"/>
            <a:pathLst>
              <a:path h="548049" w="702627">
                <a:moveTo>
                  <a:pt x="0" y="0"/>
                </a:moveTo>
                <a:lnTo>
                  <a:pt x="702626" y="0"/>
                </a:lnTo>
                <a:lnTo>
                  <a:pt x="702626" y="548048"/>
                </a:lnTo>
                <a:lnTo>
                  <a:pt x="0" y="5480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897071" y="1681971"/>
            <a:ext cx="7227822"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BEN KIMIM?</a:t>
            </a:r>
          </a:p>
        </p:txBody>
      </p:sp>
      <p:sp>
        <p:nvSpPr>
          <p:cNvPr name="TextBox 6" id="6"/>
          <p:cNvSpPr txBox="true"/>
          <p:nvPr/>
        </p:nvSpPr>
        <p:spPr>
          <a:xfrm rot="0">
            <a:off x="677387" y="2860417"/>
            <a:ext cx="8899865" cy="6082200"/>
          </a:xfrm>
          <a:prstGeom prst="rect">
            <a:avLst/>
          </a:prstGeom>
        </p:spPr>
        <p:txBody>
          <a:bodyPr anchor="t" rtlCol="false" tIns="0" lIns="0" bIns="0" rIns="0">
            <a:spAutoFit/>
          </a:bodyPr>
          <a:lstStyle/>
          <a:p>
            <a:pPr algn="l">
              <a:lnSpc>
                <a:spcPts val="3200"/>
              </a:lnSpc>
            </a:pPr>
            <a:r>
              <a:rPr lang="en-US" sz="2133">
                <a:solidFill>
                  <a:srgbClr val="606060"/>
                </a:solidFill>
                <a:latin typeface="Montserrat"/>
                <a:ea typeface="Montserrat"/>
                <a:cs typeface="Montserrat"/>
                <a:sym typeface="Montserrat"/>
              </a:rPr>
              <a:t>Ben Erkan Beşkardeş, 20 Eylül 1998 İstanbul doğumluyum, lisede SATL Bilişim teknolojileri bölümü mezunuyum. Üniversitede ise Karabük Üniversitesi Bilgisayar Mühendisliği mezunuyum. Stajımı 2021 sonunda Kafein Solution bünyesinde gerçekleştirdim. 2022 başında ise Backend Developer olarak Turkcell Pasaj adlı e-ticaret projesine dahil oldum. Projenin kullanılabilirliğini arttırmak amacıyla yeni özellikler geliştirdim. Projede, farklı modüllerde Java 1.8, Java 11 ve Java 17 sürümlerini kullandım. Kullanıcı arayüzünü geliştirmek için Angular, React ve JSP teknolojilerini kullandım.  Spring framework'ünün çeşitli bileşenlerini kullandım. Veritabanı olarak OracleDB'yi ve veri paylaşımı için Hazelcast'i kullandım. Proje yönetimi ve sürüm kontrolü için Maven, Jenkins, Bitbucket ve Jira-Confluence gibi araçlardan yararlandım. Log takibini ise Splunk ve Kibana ile sağladım.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1677054" y="1881783"/>
            <a:ext cx="14155251" cy="7519977"/>
          </a:xfrm>
          <a:custGeom>
            <a:avLst/>
            <a:gdLst/>
            <a:ahLst/>
            <a:cxnLst/>
            <a:rect r="r" b="b" t="t" l="l"/>
            <a:pathLst>
              <a:path h="7519977" w="14155251">
                <a:moveTo>
                  <a:pt x="0" y="0"/>
                </a:moveTo>
                <a:lnTo>
                  <a:pt x="14155250" y="0"/>
                </a:lnTo>
                <a:lnTo>
                  <a:pt x="14155250" y="7519977"/>
                </a:lnTo>
                <a:lnTo>
                  <a:pt x="0" y="7519977"/>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POSTMAN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2310083" y="1754505"/>
            <a:ext cx="13667833" cy="7773580"/>
          </a:xfrm>
          <a:custGeom>
            <a:avLst/>
            <a:gdLst/>
            <a:ahLst/>
            <a:cxnLst/>
            <a:rect r="r" b="b" t="t" l="l"/>
            <a:pathLst>
              <a:path h="7773580" w="13667833">
                <a:moveTo>
                  <a:pt x="0" y="0"/>
                </a:moveTo>
                <a:lnTo>
                  <a:pt x="13667834" y="0"/>
                </a:lnTo>
                <a:lnTo>
                  <a:pt x="13667834" y="7773580"/>
                </a:lnTo>
                <a:lnTo>
                  <a:pt x="0" y="7773580"/>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POSTMAN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1357364" y="2683893"/>
            <a:ext cx="14794629" cy="4919214"/>
          </a:xfrm>
          <a:custGeom>
            <a:avLst/>
            <a:gdLst/>
            <a:ahLst/>
            <a:cxnLst/>
            <a:rect r="r" b="b" t="t" l="l"/>
            <a:pathLst>
              <a:path h="4919214" w="14794629">
                <a:moveTo>
                  <a:pt x="0" y="0"/>
                </a:moveTo>
                <a:lnTo>
                  <a:pt x="14794630" y="0"/>
                </a:lnTo>
                <a:lnTo>
                  <a:pt x="14794630" y="4919214"/>
                </a:lnTo>
                <a:lnTo>
                  <a:pt x="0" y="4919214"/>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POSTMAN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8138557" y="2700991"/>
            <a:ext cx="9388682" cy="5224053"/>
          </a:xfrm>
          <a:custGeom>
            <a:avLst/>
            <a:gdLst/>
            <a:ahLst/>
            <a:cxnLst/>
            <a:rect r="r" b="b" t="t" l="l"/>
            <a:pathLst>
              <a:path h="5224053" w="9388682">
                <a:moveTo>
                  <a:pt x="0" y="0"/>
                </a:moveTo>
                <a:lnTo>
                  <a:pt x="9388682" y="0"/>
                </a:lnTo>
                <a:lnTo>
                  <a:pt x="9388682" y="5224053"/>
                </a:lnTo>
                <a:lnTo>
                  <a:pt x="0" y="5224053"/>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DOCKER</a:t>
            </a:r>
          </a:p>
        </p:txBody>
      </p:sp>
      <p:sp>
        <p:nvSpPr>
          <p:cNvPr name="TextBox 5" id="5"/>
          <p:cNvSpPr txBox="true"/>
          <p:nvPr/>
        </p:nvSpPr>
        <p:spPr>
          <a:xfrm rot="0">
            <a:off x="1257446" y="2615266"/>
            <a:ext cx="7150664" cy="1551865"/>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Docker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dockerfile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docker.compose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3154261" y="1814740"/>
            <a:ext cx="11979479" cy="7443560"/>
          </a:xfrm>
          <a:custGeom>
            <a:avLst/>
            <a:gdLst/>
            <a:ahLst/>
            <a:cxnLst/>
            <a:rect r="r" b="b" t="t" l="l"/>
            <a:pathLst>
              <a:path h="7443560" w="11979479">
                <a:moveTo>
                  <a:pt x="0" y="0"/>
                </a:moveTo>
                <a:lnTo>
                  <a:pt x="11979478" y="0"/>
                </a:lnTo>
                <a:lnTo>
                  <a:pt x="11979478" y="7443560"/>
                </a:lnTo>
                <a:lnTo>
                  <a:pt x="0" y="7443560"/>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DOCKER</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4106515" y="3922745"/>
            <a:ext cx="10074970" cy="1642110"/>
          </a:xfrm>
          <a:prstGeom prst="rect">
            <a:avLst/>
          </a:prstGeom>
        </p:spPr>
        <p:txBody>
          <a:bodyPr anchor="t" rtlCol="false" tIns="0" lIns="0" bIns="0" rIns="0">
            <a:spAutoFit/>
          </a:bodyPr>
          <a:lstStyle/>
          <a:p>
            <a:pPr algn="ctr">
              <a:lnSpc>
                <a:spcPts val="13439"/>
              </a:lnSpc>
            </a:pPr>
            <a:r>
              <a:rPr lang="en-US" b="true" sz="9600">
                <a:solidFill>
                  <a:srgbClr val="1D1D1F"/>
                </a:solidFill>
                <a:latin typeface="Montserrat Bold"/>
                <a:ea typeface="Montserrat Bold"/>
                <a:cs typeface="Montserrat Bold"/>
                <a:sym typeface="Montserrat Bold"/>
              </a:rPr>
              <a:t>THANK YOU</a:t>
            </a:r>
          </a:p>
        </p:txBody>
      </p:sp>
      <p:sp>
        <p:nvSpPr>
          <p:cNvPr name="TextBox 3" id="3"/>
          <p:cNvSpPr txBox="true"/>
          <p:nvPr/>
        </p:nvSpPr>
        <p:spPr>
          <a:xfrm rot="0">
            <a:off x="6076665" y="6097294"/>
            <a:ext cx="6134669" cy="396240"/>
          </a:xfrm>
          <a:prstGeom prst="rect">
            <a:avLst/>
          </a:prstGeom>
        </p:spPr>
        <p:txBody>
          <a:bodyPr anchor="t" rtlCol="false" tIns="0" lIns="0" bIns="0" rIns="0">
            <a:spAutoFit/>
          </a:bodyPr>
          <a:lstStyle/>
          <a:p>
            <a:pPr algn="ctr">
              <a:lnSpc>
                <a:spcPts val="3359"/>
              </a:lnSpc>
            </a:pPr>
            <a:r>
              <a:rPr lang="en-US" b="true" sz="2400" spc="480">
                <a:solidFill>
                  <a:srgbClr val="1D1D1F"/>
                </a:solidFill>
                <a:latin typeface="Montserrat Bold"/>
                <a:ea typeface="Montserrat Bold"/>
                <a:cs typeface="Montserrat Bold"/>
                <a:sym typeface="Montserrat Bold"/>
              </a:rPr>
              <a:t>FOR LISTENING</a:t>
            </a:r>
          </a:p>
        </p:txBody>
      </p:sp>
      <p:sp>
        <p:nvSpPr>
          <p:cNvPr name="AutoShape 4" id="4"/>
          <p:cNvSpPr/>
          <p:nvPr/>
        </p:nvSpPr>
        <p:spPr>
          <a:xfrm rot="0">
            <a:off x="8434614" y="5708403"/>
            <a:ext cx="1418771" cy="0"/>
          </a:xfrm>
          <a:prstGeom prst="line">
            <a:avLst/>
          </a:prstGeom>
          <a:ln cap="flat" w="47625">
            <a:solidFill>
              <a:srgbClr val="A28231"/>
            </a:solidFill>
            <a:prstDash val="solid"/>
            <a:headEnd type="none" len="sm" w="sm"/>
            <a:tailEnd type="none" len="sm" w="sm"/>
          </a:ln>
        </p:spPr>
      </p:sp>
      <p:sp>
        <p:nvSpPr>
          <p:cNvPr name="TextBox 5" id="5"/>
          <p:cNvSpPr txBox="true"/>
          <p:nvPr/>
        </p:nvSpPr>
        <p:spPr>
          <a:xfrm rot="0">
            <a:off x="11124631" y="8476719"/>
            <a:ext cx="6134669" cy="396240"/>
          </a:xfrm>
          <a:prstGeom prst="rect">
            <a:avLst/>
          </a:prstGeom>
        </p:spPr>
        <p:txBody>
          <a:bodyPr anchor="t" rtlCol="false" tIns="0" lIns="0" bIns="0" rIns="0">
            <a:spAutoFit/>
          </a:bodyPr>
          <a:lstStyle/>
          <a:p>
            <a:pPr algn="ctr">
              <a:lnSpc>
                <a:spcPts val="3359"/>
              </a:lnSpc>
            </a:pPr>
            <a:r>
              <a:rPr lang="en-US" b="true" sz="2400" spc="480">
                <a:solidFill>
                  <a:srgbClr val="1D1D1F"/>
                </a:solidFill>
                <a:latin typeface="Montserrat Bold"/>
                <a:ea typeface="Montserrat Bold"/>
                <a:cs typeface="Montserrat Bold"/>
                <a:sym typeface="Montserrat Bold"/>
              </a:rPr>
              <a:t>ERKAN BEŞKARDEŞ</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5032155" y="942975"/>
            <a:ext cx="822368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TODO PROJESI</a:t>
            </a:r>
          </a:p>
        </p:txBody>
      </p:sp>
      <p:sp>
        <p:nvSpPr>
          <p:cNvPr name="TextBox 3" id="3"/>
          <p:cNvSpPr txBox="true"/>
          <p:nvPr/>
        </p:nvSpPr>
        <p:spPr>
          <a:xfrm rot="0">
            <a:off x="881531" y="1937744"/>
            <a:ext cx="19679510" cy="2538227"/>
          </a:xfrm>
          <a:prstGeom prst="rect">
            <a:avLst/>
          </a:prstGeom>
        </p:spPr>
        <p:txBody>
          <a:bodyPr anchor="t" rtlCol="false" tIns="0" lIns="0" bIns="0" rIns="0">
            <a:spAutoFit/>
          </a:bodyPr>
          <a:lstStyle/>
          <a:p>
            <a:pPr algn="l" marL="579063" indent="-289531" lvl="1">
              <a:lnSpc>
                <a:spcPts val="4023"/>
              </a:lnSpc>
              <a:buFont typeface="Arial"/>
              <a:buChar char="•"/>
            </a:pPr>
            <a:r>
              <a:rPr lang="en-US" sz="2682">
                <a:solidFill>
                  <a:srgbClr val="606060"/>
                </a:solidFill>
                <a:latin typeface="Montserrat"/>
                <a:ea typeface="Montserrat"/>
                <a:cs typeface="Montserrat"/>
                <a:sym typeface="Montserrat"/>
              </a:rPr>
              <a:t>Proje, Spring Boot kullanarak geliştirilen bir Todo Backend API uygulamasıdır.</a:t>
            </a:r>
          </a:p>
          <a:p>
            <a:pPr algn="l" marL="579063" indent="-289531" lvl="1">
              <a:lnSpc>
                <a:spcPts val="4023"/>
              </a:lnSpc>
              <a:buFont typeface="Arial"/>
              <a:buChar char="•"/>
            </a:pPr>
            <a:r>
              <a:rPr lang="en-US" sz="2682">
                <a:solidFill>
                  <a:srgbClr val="606060"/>
                </a:solidFill>
                <a:latin typeface="Montserrat"/>
                <a:ea typeface="Montserrat"/>
                <a:cs typeface="Montserrat"/>
                <a:sym typeface="Montserrat"/>
              </a:rPr>
              <a:t>Proje Amacı: Kullanıcıların görev ekleme, güncelleme, silme ve listelemesine olanak sağlar.</a:t>
            </a:r>
          </a:p>
          <a:p>
            <a:pPr algn="l" marL="579063" indent="-289531" lvl="1">
              <a:lnSpc>
                <a:spcPts val="4023"/>
              </a:lnSpc>
              <a:buFont typeface="Arial"/>
              <a:buChar char="•"/>
            </a:pPr>
            <a:r>
              <a:rPr lang="en-US" sz="2682">
                <a:solidFill>
                  <a:srgbClr val="606060"/>
                </a:solidFill>
                <a:latin typeface="Montserrat"/>
                <a:ea typeface="Montserrat"/>
                <a:cs typeface="Montserrat"/>
                <a:sym typeface="Montserrat"/>
              </a:rPr>
              <a:t>Veritabanı: H2DB</a:t>
            </a:r>
          </a:p>
          <a:p>
            <a:pPr algn="l" marL="579063" indent="-289531" lvl="1">
              <a:lnSpc>
                <a:spcPts val="4023"/>
              </a:lnSpc>
              <a:buFont typeface="Arial"/>
              <a:buChar char="•"/>
            </a:pPr>
            <a:r>
              <a:rPr lang="en-US" sz="2682">
                <a:solidFill>
                  <a:srgbClr val="606060"/>
                </a:solidFill>
                <a:latin typeface="Montserrat"/>
                <a:ea typeface="Montserrat"/>
                <a:cs typeface="Montserrat"/>
                <a:sym typeface="Montserrat"/>
              </a:rPr>
              <a:t>Container tech. : Docker </a:t>
            </a:r>
          </a:p>
          <a:p>
            <a:pPr algn="l">
              <a:lnSpc>
                <a:spcPts val="402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7778965" y="2472820"/>
            <a:ext cx="9480335" cy="5341359"/>
          </a:xfrm>
          <a:prstGeom prst="rect">
            <a:avLst/>
          </a:prstGeom>
        </p:spPr>
      </p:pic>
      <p:sp>
        <p:nvSpPr>
          <p:cNvPr name="TextBox 3" id="3"/>
          <p:cNvSpPr txBox="true"/>
          <p:nvPr/>
        </p:nvSpPr>
        <p:spPr>
          <a:xfrm rot="0">
            <a:off x="2563868" y="580073"/>
            <a:ext cx="13512876"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KULLANILAN TEKNOLOJILER</a:t>
            </a:r>
          </a:p>
        </p:txBody>
      </p:sp>
      <p:sp>
        <p:nvSpPr>
          <p:cNvPr name="TextBox 4" id="4"/>
          <p:cNvSpPr txBox="true"/>
          <p:nvPr/>
        </p:nvSpPr>
        <p:spPr>
          <a:xfrm rot="0">
            <a:off x="1028700" y="2940704"/>
            <a:ext cx="5398597" cy="4415117"/>
          </a:xfrm>
          <a:prstGeom prst="rect">
            <a:avLst/>
          </a:prstGeom>
        </p:spPr>
        <p:txBody>
          <a:bodyPr anchor="t" rtlCol="false" tIns="0" lIns="0" bIns="0" rIns="0">
            <a:spAutoFit/>
          </a:bodyPr>
          <a:lstStyle/>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 Spring DATA</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 Lombok</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 H2-DB</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 Spring API</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 Docker</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 Swagger</a:t>
            </a:r>
          </a:p>
        </p:txBody>
      </p:sp>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7965532" y="2931179"/>
            <a:ext cx="4936524" cy="4936524"/>
          </a:xfrm>
          <a:custGeom>
            <a:avLst/>
            <a:gdLst/>
            <a:ahLst/>
            <a:cxnLst/>
            <a:rect r="r" b="b" t="t" l="l"/>
            <a:pathLst>
              <a:path h="4936524" w="4936524">
                <a:moveTo>
                  <a:pt x="0" y="0"/>
                </a:moveTo>
                <a:lnTo>
                  <a:pt x="4936524" y="0"/>
                </a:lnTo>
                <a:lnTo>
                  <a:pt x="4936524" y="4936524"/>
                </a:lnTo>
                <a:lnTo>
                  <a:pt x="0" y="4936524"/>
                </a:lnTo>
                <a:lnTo>
                  <a:pt x="0" y="0"/>
                </a:lnTo>
                <a:close/>
              </a:path>
            </a:pathLst>
          </a:custGeom>
          <a:blipFill>
            <a:blip r:embed="rId2"/>
            <a:stretch>
              <a:fillRect l="0" t="0" r="0" b="0"/>
            </a:stretch>
          </a:blipFill>
        </p:spPr>
      </p:sp>
      <p:sp>
        <p:nvSpPr>
          <p:cNvPr name="Freeform 3" id="3"/>
          <p:cNvSpPr/>
          <p:nvPr/>
        </p:nvSpPr>
        <p:spPr>
          <a:xfrm flipH="false" flipV="false" rot="0">
            <a:off x="13190630" y="1898653"/>
            <a:ext cx="5772228" cy="6489694"/>
          </a:xfrm>
          <a:custGeom>
            <a:avLst/>
            <a:gdLst/>
            <a:ahLst/>
            <a:cxnLst/>
            <a:rect r="r" b="b" t="t" l="l"/>
            <a:pathLst>
              <a:path h="6489694" w="5772228">
                <a:moveTo>
                  <a:pt x="0" y="0"/>
                </a:moveTo>
                <a:lnTo>
                  <a:pt x="5772228" y="0"/>
                </a:lnTo>
                <a:lnTo>
                  <a:pt x="5772228" y="6489694"/>
                </a:lnTo>
                <a:lnTo>
                  <a:pt x="0" y="6489694"/>
                </a:lnTo>
                <a:lnTo>
                  <a:pt x="0" y="0"/>
                </a:lnTo>
                <a:close/>
              </a:path>
            </a:pathLst>
          </a:custGeom>
          <a:blipFill>
            <a:blip r:embed="rId3"/>
            <a:stretch>
              <a:fillRect l="-114151" t="0" r="0" b="0"/>
            </a:stretch>
          </a:blipFill>
        </p:spPr>
      </p:sp>
      <p:sp>
        <p:nvSpPr>
          <p:cNvPr name="TextBox 4" id="4"/>
          <p:cNvSpPr txBox="true"/>
          <p:nvPr/>
        </p:nvSpPr>
        <p:spPr>
          <a:xfrm rot="0">
            <a:off x="2563868" y="580073"/>
            <a:ext cx="13512876"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KULLANILAN ARAÇLAR</a:t>
            </a:r>
          </a:p>
        </p:txBody>
      </p:sp>
      <p:sp>
        <p:nvSpPr>
          <p:cNvPr name="TextBox 5" id="5"/>
          <p:cNvSpPr txBox="true"/>
          <p:nvPr/>
        </p:nvSpPr>
        <p:spPr>
          <a:xfrm rot="0">
            <a:off x="1028700" y="3934085"/>
            <a:ext cx="6337378" cy="2940236"/>
          </a:xfrm>
          <a:prstGeom prst="rect">
            <a:avLst/>
          </a:prstGeom>
        </p:spPr>
        <p:txBody>
          <a:bodyPr anchor="t" rtlCol="false" tIns="0" lIns="0" bIns="0" rIns="0">
            <a:spAutoFit/>
          </a:bodyPr>
          <a:lstStyle/>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Intellij Idea.</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Swagger</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Postman</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Docker Desktop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10870090" y="1999797"/>
            <a:ext cx="4354026" cy="8001377"/>
          </a:xfrm>
          <a:custGeom>
            <a:avLst/>
            <a:gdLst/>
            <a:ahLst/>
            <a:cxnLst/>
            <a:rect r="r" b="b" t="t" l="l"/>
            <a:pathLst>
              <a:path h="8001377" w="4354026">
                <a:moveTo>
                  <a:pt x="0" y="0"/>
                </a:moveTo>
                <a:lnTo>
                  <a:pt x="4354026" y="0"/>
                </a:lnTo>
                <a:lnTo>
                  <a:pt x="4354026" y="8001377"/>
                </a:lnTo>
                <a:lnTo>
                  <a:pt x="0" y="8001377"/>
                </a:lnTo>
                <a:lnTo>
                  <a:pt x="0" y="0"/>
                </a:lnTo>
                <a:close/>
              </a:path>
            </a:pathLst>
          </a:custGeom>
          <a:blipFill>
            <a:blip r:embed="rId3"/>
            <a:stretch>
              <a:fillRect l="0" t="0" r="0" b="0"/>
            </a:stretch>
          </a:blipFill>
        </p:spPr>
      </p:sp>
      <p:sp>
        <p:nvSpPr>
          <p:cNvPr name="TextBox 4" id="4"/>
          <p:cNvSpPr txBox="true"/>
          <p:nvPr/>
        </p:nvSpPr>
        <p:spPr>
          <a:xfrm rot="0">
            <a:off x="5743168" y="942975"/>
            <a:ext cx="6801665"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PROJE YAPISI</a:t>
            </a:r>
          </a:p>
        </p:txBody>
      </p:sp>
      <p:sp>
        <p:nvSpPr>
          <p:cNvPr name="TextBox 5" id="5"/>
          <p:cNvSpPr txBox="true"/>
          <p:nvPr/>
        </p:nvSpPr>
        <p:spPr>
          <a:xfrm rot="0">
            <a:off x="2374063" y="3800687"/>
            <a:ext cx="7150664" cy="3647365"/>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Katmanlı Mimari</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Yeniden Kullanılabilirlik</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Test Edilebilirlik</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Modülerlik</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Takım Çalışması</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Bakım Kolaylığı</a:t>
            </a:r>
          </a:p>
          <a:p>
            <a:pPr algn="l">
              <a:lnSpc>
                <a:spcPts val="415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9850287" y="2052189"/>
            <a:ext cx="7626502" cy="7734069"/>
          </a:xfrm>
          <a:custGeom>
            <a:avLst/>
            <a:gdLst/>
            <a:ahLst/>
            <a:cxnLst/>
            <a:rect r="r" b="b" t="t" l="l"/>
            <a:pathLst>
              <a:path h="7734069" w="7626502">
                <a:moveTo>
                  <a:pt x="0" y="0"/>
                </a:moveTo>
                <a:lnTo>
                  <a:pt x="7626501" y="0"/>
                </a:lnTo>
                <a:lnTo>
                  <a:pt x="7626501" y="7734068"/>
                </a:lnTo>
                <a:lnTo>
                  <a:pt x="0" y="7734068"/>
                </a:lnTo>
                <a:lnTo>
                  <a:pt x="0" y="0"/>
                </a:lnTo>
                <a:close/>
              </a:path>
            </a:pathLst>
          </a:custGeom>
          <a:blipFill>
            <a:blip r:embed="rId3"/>
            <a:stretch>
              <a:fillRect l="0" t="0" r="0" b="0"/>
            </a:stretch>
          </a:blipFill>
        </p:spPr>
      </p:sp>
      <p:sp>
        <p:nvSpPr>
          <p:cNvPr name="TextBox 4" id="4"/>
          <p:cNvSpPr txBox="true"/>
          <p:nvPr/>
        </p:nvSpPr>
        <p:spPr>
          <a:xfrm rot="0">
            <a:off x="7617581" y="942975"/>
            <a:ext cx="8156439"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POM.XML</a:t>
            </a:r>
          </a:p>
        </p:txBody>
      </p:sp>
      <p:sp>
        <p:nvSpPr>
          <p:cNvPr name="TextBox 5" id="5"/>
          <p:cNvSpPr txBox="true"/>
          <p:nvPr/>
        </p:nvSpPr>
        <p:spPr>
          <a:xfrm rot="0">
            <a:off x="1993336" y="1966464"/>
            <a:ext cx="7150664" cy="3647365"/>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Maven üzerinden projede kullanılan  dependencylerin yönetilmesi</a:t>
            </a:r>
          </a:p>
          <a:p>
            <a:pPr algn="l">
              <a:lnSpc>
                <a:spcPts val="4152"/>
              </a:lnSpc>
            </a:pP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Swagger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Spring data-jpa</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Validation</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Lombok vs.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9408892" y="2559477"/>
            <a:ext cx="8112714" cy="6698823"/>
          </a:xfrm>
          <a:custGeom>
            <a:avLst/>
            <a:gdLst/>
            <a:ahLst/>
            <a:cxnLst/>
            <a:rect r="r" b="b" t="t" l="l"/>
            <a:pathLst>
              <a:path h="6698823" w="8112714">
                <a:moveTo>
                  <a:pt x="0" y="0"/>
                </a:moveTo>
                <a:lnTo>
                  <a:pt x="8112714" y="0"/>
                </a:lnTo>
                <a:lnTo>
                  <a:pt x="8112714" y="6698823"/>
                </a:lnTo>
                <a:lnTo>
                  <a:pt x="0" y="6698823"/>
                </a:lnTo>
                <a:lnTo>
                  <a:pt x="0" y="0"/>
                </a:lnTo>
                <a:close/>
              </a:path>
            </a:pathLst>
          </a:custGeom>
          <a:blipFill>
            <a:blip r:embed="rId3"/>
            <a:stretch>
              <a:fillRect l="0" t="0" r="0" b="0"/>
            </a:stretch>
          </a:blipFill>
        </p:spPr>
      </p:sp>
      <p:sp>
        <p:nvSpPr>
          <p:cNvPr name="TextBox 4" id="4"/>
          <p:cNvSpPr txBox="true"/>
          <p:nvPr/>
        </p:nvSpPr>
        <p:spPr>
          <a:xfrm rot="0">
            <a:off x="5743168" y="942975"/>
            <a:ext cx="8156439"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PROJE PACKAGELARI</a:t>
            </a:r>
          </a:p>
        </p:txBody>
      </p:sp>
      <p:sp>
        <p:nvSpPr>
          <p:cNvPr name="TextBox 5" id="5"/>
          <p:cNvSpPr txBox="true"/>
          <p:nvPr/>
        </p:nvSpPr>
        <p:spPr>
          <a:xfrm rot="0">
            <a:off x="1028700" y="2550401"/>
            <a:ext cx="7150664" cy="7314490"/>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Bean </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Swagger</a:t>
            </a:r>
          </a:p>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Business</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Dto</a:t>
            </a:r>
          </a:p>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Controller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TodoController</a:t>
            </a:r>
          </a:p>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Data</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Entity</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Mapper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Repository</a:t>
            </a:r>
          </a:p>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Service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ITodoService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TodoServiceImpl</a:t>
            </a:r>
          </a:p>
          <a:p>
            <a:pPr algn="l">
              <a:lnSpc>
                <a:spcPts val="415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1993336" y="3452278"/>
            <a:ext cx="11301259" cy="5806022"/>
          </a:xfrm>
          <a:custGeom>
            <a:avLst/>
            <a:gdLst/>
            <a:ahLst/>
            <a:cxnLst/>
            <a:rect r="r" b="b" t="t" l="l"/>
            <a:pathLst>
              <a:path h="5806022" w="11301259">
                <a:moveTo>
                  <a:pt x="0" y="0"/>
                </a:moveTo>
                <a:lnTo>
                  <a:pt x="11301259" y="0"/>
                </a:lnTo>
                <a:lnTo>
                  <a:pt x="11301259" y="5806022"/>
                </a:lnTo>
                <a:lnTo>
                  <a:pt x="0" y="5806022"/>
                </a:lnTo>
                <a:lnTo>
                  <a:pt x="0" y="0"/>
                </a:lnTo>
                <a:close/>
              </a:path>
            </a:pathLst>
          </a:custGeom>
          <a:blipFill>
            <a:blip r:embed="rId3"/>
            <a:stretch>
              <a:fillRect l="0" t="0" r="0" b="0"/>
            </a:stretch>
          </a:blipFill>
        </p:spPr>
      </p:sp>
      <p:sp>
        <p:nvSpPr>
          <p:cNvPr name="TextBox 4" id="4"/>
          <p:cNvSpPr txBox="true"/>
          <p:nvPr/>
        </p:nvSpPr>
        <p:spPr>
          <a:xfrm rot="0">
            <a:off x="506578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BEAN</a:t>
            </a:r>
          </a:p>
        </p:txBody>
      </p:sp>
      <p:sp>
        <p:nvSpPr>
          <p:cNvPr name="TextBox 5" id="5"/>
          <p:cNvSpPr txBox="true"/>
          <p:nvPr/>
        </p:nvSpPr>
        <p:spPr>
          <a:xfrm rot="0">
            <a:off x="1993336" y="2641729"/>
            <a:ext cx="7150664" cy="504115"/>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Swagger Bean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DAGb6egcCMc</dc:identifier>
  <dcterms:modified xsi:type="dcterms:W3CDTF">2011-08-01T06:04:30Z</dcterms:modified>
  <cp:revision>1</cp:revision>
  <dc:title>Profesyonel Sunum</dc:title>
</cp:coreProperties>
</file>