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7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08F087-211B-476F-9D8A-3E9BE476E2C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A90187-1DDF-46F7-888E-95B3FC51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F47E-0675-4DAD-F8F8-95053BC5A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VERİ TİPLERİ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D1499-C1F0-0BA0-FFA0-494009121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461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6F-AC2D-608A-5DBA-DFF74FC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Çevirme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(Converting)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FFF4-03C5-D83B-8B4E-8AFB8ACD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Integer to Double (</a:t>
            </a:r>
            <a:r>
              <a:rPr lang="en-US" b="1" dirty="0" err="1"/>
              <a:t>Integer’dan</a:t>
            </a:r>
            <a:r>
              <a:rPr lang="en-US" b="1" dirty="0"/>
              <a:t> </a:t>
            </a:r>
            <a:r>
              <a:rPr lang="en-US" b="1" dirty="0" err="1"/>
              <a:t>Double’a</a:t>
            </a:r>
            <a:r>
              <a:rPr lang="en-US" b="1" dirty="0"/>
              <a:t> </a:t>
            </a:r>
            <a:r>
              <a:rPr lang="en-US" b="1" dirty="0" err="1"/>
              <a:t>Çevirme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sayi</a:t>
            </a:r>
            <a:r>
              <a:rPr lang="en-US" dirty="0"/>
              <a:t> = 56;</a:t>
            </a:r>
          </a:p>
          <a:p>
            <a:pPr marL="0" indent="0">
              <a:buNone/>
            </a:pPr>
            <a:r>
              <a:rPr lang="en-US" dirty="0"/>
              <a:t>double sayi2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sayi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6F-AC2D-608A-5DBA-DFF74FC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Birleştirme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FFF4-03C5-D83B-8B4E-8AFB8ACD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firstName</a:t>
            </a:r>
            <a:r>
              <a:rPr lang="en-US" b="1" dirty="0"/>
              <a:t> = “Fatma”;</a:t>
            </a:r>
          </a:p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lastName</a:t>
            </a:r>
            <a:r>
              <a:rPr lang="en-US" b="1" dirty="0"/>
              <a:t> = “Erkan”;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fullName</a:t>
            </a:r>
            <a:r>
              <a:rPr lang="en-US" b="1" dirty="0"/>
              <a:t> = </a:t>
            </a:r>
            <a:r>
              <a:rPr lang="en-US" b="1" dirty="0" err="1"/>
              <a:t>firstName</a:t>
            </a:r>
            <a:r>
              <a:rPr lang="en-US" b="1" dirty="0"/>
              <a:t> + “ ” + </a:t>
            </a:r>
            <a:r>
              <a:rPr lang="en-US" b="1" dirty="0" err="1"/>
              <a:t>lastName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0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FA422-BB15-A8AB-F021-6DF67E422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782690"/>
            <a:ext cx="10035037" cy="32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CBA6-B581-1628-9021-13280B31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28" y="1122958"/>
            <a:ext cx="3202441" cy="706964"/>
          </a:xfrm>
        </p:spPr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E3A1-3421-9E25-856A-A0B12006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866" y="2467698"/>
            <a:ext cx="4825158" cy="3416301"/>
          </a:xfrm>
        </p:spPr>
        <p:txBody>
          <a:bodyPr/>
          <a:lstStyle/>
          <a:p>
            <a:r>
              <a:rPr lang="en-US" dirty="0" err="1"/>
              <a:t>Cache’de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.</a:t>
            </a:r>
          </a:p>
          <a:p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Cache’in</a:t>
            </a:r>
            <a:r>
              <a:rPr lang="en-US" dirty="0"/>
              <a:t> stack </a:t>
            </a:r>
            <a:r>
              <a:rPr lang="en-US" dirty="0" err="1"/>
              <a:t>kısmı</a:t>
            </a:r>
            <a:endParaRPr lang="en-US" dirty="0"/>
          </a:p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ifadeler</a:t>
            </a:r>
            <a:r>
              <a:rPr lang="en-US" dirty="0"/>
              <a:t> de cache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0B89-4026-B7C9-C0CF-4284AD19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6407" y="2585394"/>
            <a:ext cx="4825159" cy="3416300"/>
          </a:xfrm>
        </p:spPr>
        <p:txBody>
          <a:bodyPr/>
          <a:lstStyle/>
          <a:p>
            <a:r>
              <a:rPr lang="en-US" dirty="0" err="1"/>
              <a:t>RAM’in</a:t>
            </a:r>
            <a:r>
              <a:rPr lang="en-US" dirty="0"/>
              <a:t> heap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. </a:t>
            </a:r>
          </a:p>
          <a:p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ifadeler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A42716-E396-07C0-80D0-F13082F076EE}"/>
              </a:ext>
            </a:extLst>
          </p:cNvPr>
          <p:cNvSpPr txBox="1">
            <a:spLocks/>
          </p:cNvSpPr>
          <p:nvPr/>
        </p:nvSpPr>
        <p:spPr bwMode="gray">
          <a:xfrm>
            <a:off x="6411200" y="1318901"/>
            <a:ext cx="443097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Reference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B69E0-3823-C127-A06A-FDF841AB99C2}"/>
              </a:ext>
            </a:extLst>
          </p:cNvPr>
          <p:cNvSpPr/>
          <p:nvPr/>
        </p:nvSpPr>
        <p:spPr>
          <a:xfrm>
            <a:off x="5859624" y="961053"/>
            <a:ext cx="120488" cy="549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B40A-7CB3-9B70-2F66-2CD7080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1F9E1E-E133-CDE6-2B77-2BF9D465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7761"/>
              </p:ext>
            </p:extLst>
          </p:nvPr>
        </p:nvGraphicFramePr>
        <p:xfrm>
          <a:off x="1279730" y="2425959"/>
          <a:ext cx="10122279" cy="421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93">
                  <a:extLst>
                    <a:ext uri="{9D8B030D-6E8A-4147-A177-3AD203B41FA5}">
                      <a16:colId xmlns:a16="http://schemas.microsoft.com/office/drawing/2014/main" val="877350548"/>
                    </a:ext>
                  </a:extLst>
                </a:gridCol>
                <a:gridCol w="3374093">
                  <a:extLst>
                    <a:ext uri="{9D8B030D-6E8A-4147-A177-3AD203B41FA5}">
                      <a16:colId xmlns:a16="http://schemas.microsoft.com/office/drawing/2014/main" val="2507967086"/>
                    </a:ext>
                  </a:extLst>
                </a:gridCol>
                <a:gridCol w="3374093">
                  <a:extLst>
                    <a:ext uri="{9D8B030D-6E8A-4147-A177-3AD203B41FA5}">
                      <a16:colId xmlns:a16="http://schemas.microsoft.com/office/drawing/2014/main" val="731163630"/>
                    </a:ext>
                  </a:extLst>
                </a:gridCol>
              </a:tblGrid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Veri 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Kullanılan</a:t>
                      </a:r>
                      <a:r>
                        <a:rPr lang="en-US" dirty="0"/>
                        <a:t> 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Aralığı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72317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~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96146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~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44790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~ +128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8044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-+32bin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76182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~ 65bin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7126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-+2.1 </a:t>
                      </a:r>
                      <a:r>
                        <a:rPr lang="en-US" dirty="0" err="1"/>
                        <a:t>milyon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4416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~ 4.2 </a:t>
                      </a:r>
                      <a:r>
                        <a:rPr lang="en-US" dirty="0" err="1"/>
                        <a:t>milyon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06835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-+9 </a:t>
                      </a:r>
                      <a:r>
                        <a:rPr lang="en-US" dirty="0" err="1"/>
                        <a:t>trilyon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13342"/>
                  </a:ext>
                </a:extLst>
              </a:tr>
              <a:tr h="42167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~ 18trilyon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2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C3218-0485-7936-8374-9312F190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078" y="1284394"/>
            <a:ext cx="9311013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B40A-7CB3-9B70-2F66-2CD7080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1F9E1E-E133-CDE6-2B77-2BF9D465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88843"/>
              </p:ext>
            </p:extLst>
          </p:nvPr>
        </p:nvGraphicFramePr>
        <p:xfrm>
          <a:off x="1307722" y="2747641"/>
          <a:ext cx="9273192" cy="232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064">
                  <a:extLst>
                    <a:ext uri="{9D8B030D-6E8A-4147-A177-3AD203B41FA5}">
                      <a16:colId xmlns:a16="http://schemas.microsoft.com/office/drawing/2014/main" val="877350548"/>
                    </a:ext>
                  </a:extLst>
                </a:gridCol>
                <a:gridCol w="3091064">
                  <a:extLst>
                    <a:ext uri="{9D8B030D-6E8A-4147-A177-3AD203B41FA5}">
                      <a16:colId xmlns:a16="http://schemas.microsoft.com/office/drawing/2014/main" val="2507967086"/>
                    </a:ext>
                  </a:extLst>
                </a:gridCol>
                <a:gridCol w="3091064">
                  <a:extLst>
                    <a:ext uri="{9D8B030D-6E8A-4147-A177-3AD203B41FA5}">
                      <a16:colId xmlns:a16="http://schemas.microsoft.com/office/drawing/2014/main" val="731163630"/>
                    </a:ext>
                  </a:extLst>
                </a:gridCol>
              </a:tblGrid>
              <a:tr h="582053">
                <a:tc>
                  <a:txBody>
                    <a:bodyPr/>
                    <a:lstStyle/>
                    <a:p>
                      <a:r>
                        <a:rPr lang="en-US" dirty="0"/>
                        <a:t>Veri 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Kullanılan</a:t>
                      </a:r>
                      <a:r>
                        <a:rPr lang="en-US" dirty="0"/>
                        <a:t> 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Aralığı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72317"/>
                  </a:ext>
                </a:extLst>
              </a:tr>
              <a:tr h="582053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0,…. (7 </a:t>
                      </a:r>
                      <a:r>
                        <a:rPr lang="en-US" dirty="0" err="1"/>
                        <a:t>basamak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96146"/>
                  </a:ext>
                </a:extLst>
              </a:tr>
              <a:tr h="582053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0,…. (15 </a:t>
                      </a:r>
                      <a:r>
                        <a:rPr lang="en-US" dirty="0" err="1"/>
                        <a:t>basamak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44790"/>
                  </a:ext>
                </a:extLst>
              </a:tr>
              <a:tr h="582053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0,…. (27 </a:t>
                      </a:r>
                      <a:r>
                        <a:rPr lang="en-US" dirty="0" err="1"/>
                        <a:t>basamak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7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B40A-7CB3-9B70-2F66-2CD7080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1F9E1E-E133-CDE6-2B77-2BF9D465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55231"/>
              </p:ext>
            </p:extLst>
          </p:nvPr>
        </p:nvGraphicFramePr>
        <p:xfrm>
          <a:off x="1307722" y="2747641"/>
          <a:ext cx="9394491" cy="241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497">
                  <a:extLst>
                    <a:ext uri="{9D8B030D-6E8A-4147-A177-3AD203B41FA5}">
                      <a16:colId xmlns:a16="http://schemas.microsoft.com/office/drawing/2014/main" val="877350548"/>
                    </a:ext>
                  </a:extLst>
                </a:gridCol>
                <a:gridCol w="3131497">
                  <a:extLst>
                    <a:ext uri="{9D8B030D-6E8A-4147-A177-3AD203B41FA5}">
                      <a16:colId xmlns:a16="http://schemas.microsoft.com/office/drawing/2014/main" val="2507967086"/>
                    </a:ext>
                  </a:extLst>
                </a:gridCol>
                <a:gridCol w="3131497">
                  <a:extLst>
                    <a:ext uri="{9D8B030D-6E8A-4147-A177-3AD203B41FA5}">
                      <a16:colId xmlns:a16="http://schemas.microsoft.com/office/drawing/2014/main" val="731163630"/>
                    </a:ext>
                  </a:extLst>
                </a:gridCol>
              </a:tblGrid>
              <a:tr h="804062">
                <a:tc>
                  <a:txBody>
                    <a:bodyPr/>
                    <a:lstStyle/>
                    <a:p>
                      <a:r>
                        <a:rPr lang="en-US" dirty="0"/>
                        <a:t>Veri 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Kullanılan</a:t>
                      </a:r>
                      <a:r>
                        <a:rPr lang="en-US" dirty="0"/>
                        <a:t> 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Aralığı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72317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Tek </a:t>
                      </a:r>
                      <a:r>
                        <a:rPr lang="en-US" dirty="0" err="1"/>
                        <a:t>karakter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96146"/>
                  </a:ext>
                </a:extLst>
              </a:tr>
              <a:tr h="80406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 (her </a:t>
                      </a:r>
                      <a:r>
                        <a:rPr lang="en-US" dirty="0" err="1"/>
                        <a:t>karakter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karakter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4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4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4312-6618-1CE7-A5BC-68A24C3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Örnekleri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4DC0-BE78-A190-BE9F-8C4A64D3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7055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byte</a:t>
            </a:r>
            <a:r>
              <a:rPr lang="en-US" dirty="0"/>
              <a:t> age = 43;</a:t>
            </a:r>
          </a:p>
          <a:p>
            <a:r>
              <a:rPr lang="en-US" b="1" dirty="0"/>
              <a:t>bool</a:t>
            </a:r>
            <a:r>
              <a:rPr lang="en-US" dirty="0"/>
              <a:t> </a:t>
            </a:r>
            <a:r>
              <a:rPr lang="en-US" dirty="0" err="1"/>
              <a:t>isActive</a:t>
            </a:r>
            <a:r>
              <a:rPr lang="en-US" dirty="0"/>
              <a:t> = false;</a:t>
            </a:r>
          </a:p>
          <a:p>
            <a:r>
              <a:rPr lang="en-US" b="1" dirty="0" err="1"/>
              <a:t>sbyte</a:t>
            </a:r>
            <a:r>
              <a:rPr lang="en-US" dirty="0"/>
              <a:t> temp = -127;</a:t>
            </a:r>
          </a:p>
          <a:p>
            <a:endParaRPr lang="en-US" dirty="0"/>
          </a:p>
          <a:p>
            <a:r>
              <a:rPr lang="en-US" b="1" dirty="0"/>
              <a:t>float</a:t>
            </a:r>
            <a:r>
              <a:rPr lang="en-US" dirty="0"/>
              <a:t> </a:t>
            </a:r>
            <a:r>
              <a:rPr lang="en-US" dirty="0" err="1"/>
              <a:t>floatNumber</a:t>
            </a:r>
            <a:r>
              <a:rPr lang="en-US" dirty="0"/>
              <a:t> = 11.24f;</a:t>
            </a:r>
          </a:p>
          <a:p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doubleNumber</a:t>
            </a:r>
            <a:r>
              <a:rPr lang="en-US" dirty="0"/>
              <a:t> = 11.24d;</a:t>
            </a:r>
          </a:p>
          <a:p>
            <a:r>
              <a:rPr lang="en-US" b="1" dirty="0"/>
              <a:t>decimal</a:t>
            </a:r>
            <a:r>
              <a:rPr lang="en-US" dirty="0"/>
              <a:t> </a:t>
            </a:r>
            <a:r>
              <a:rPr lang="en-US" dirty="0" err="1"/>
              <a:t>decimalNumber</a:t>
            </a:r>
            <a:r>
              <a:rPr lang="en-US" dirty="0"/>
              <a:t> = 11.24m;</a:t>
            </a:r>
          </a:p>
          <a:p>
            <a:endParaRPr lang="en-US" dirty="0"/>
          </a:p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tekKarakte</a:t>
            </a:r>
            <a:r>
              <a:rPr lang="en-US" dirty="0"/>
              <a:t> = ‘f’;</a:t>
            </a:r>
          </a:p>
          <a:p>
            <a:r>
              <a:rPr lang="en-US" b="1" dirty="0"/>
              <a:t>string</a:t>
            </a:r>
            <a:r>
              <a:rPr lang="en-US" dirty="0"/>
              <a:t> FirstName = “Fatma”;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5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6F-AC2D-608A-5DBA-DFF74FC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Çevirme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(Converting)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FFF4-03C5-D83B-8B4E-8AFB8ACD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Integer to String (</a:t>
            </a:r>
            <a:r>
              <a:rPr lang="en-US" b="1" dirty="0" err="1"/>
              <a:t>Integer’dan</a:t>
            </a:r>
            <a:r>
              <a:rPr lang="en-US" b="1" dirty="0"/>
              <a:t> </a:t>
            </a:r>
            <a:r>
              <a:rPr lang="en-US" b="1" dirty="0" err="1"/>
              <a:t>String’e</a:t>
            </a:r>
            <a:r>
              <a:rPr lang="en-US" b="1" dirty="0"/>
              <a:t> </a:t>
            </a:r>
            <a:r>
              <a:rPr lang="en-US" b="1" dirty="0" err="1"/>
              <a:t>Çevirme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sayi</a:t>
            </a:r>
            <a:r>
              <a:rPr lang="en-US" dirty="0"/>
              <a:t> = 56;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yas</a:t>
            </a:r>
            <a:r>
              <a:rPr lang="en-US" dirty="0"/>
              <a:t> = </a:t>
            </a:r>
            <a:r>
              <a:rPr lang="en-US" dirty="0" err="1"/>
              <a:t>Convert.ToString</a:t>
            </a:r>
            <a:r>
              <a:rPr lang="en-US" dirty="0"/>
              <a:t>(</a:t>
            </a:r>
            <a:r>
              <a:rPr lang="en-US" dirty="0" err="1"/>
              <a:t>sayi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string yas2 = </a:t>
            </a:r>
            <a:r>
              <a:rPr lang="en-US" dirty="0" err="1"/>
              <a:t>sayi.ToString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0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6F-AC2D-608A-5DBA-DFF74FC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Çevirme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(Converting)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FFF4-03C5-D83B-8B4E-8AFB8ACD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String to Integer (</a:t>
            </a:r>
            <a:r>
              <a:rPr lang="en-US" b="1" dirty="0" err="1"/>
              <a:t>String’den</a:t>
            </a:r>
            <a:r>
              <a:rPr lang="en-US" b="1" dirty="0"/>
              <a:t> </a:t>
            </a:r>
            <a:r>
              <a:rPr lang="en-US" b="1" dirty="0" err="1"/>
              <a:t>Integer’a</a:t>
            </a:r>
            <a:r>
              <a:rPr lang="en-US" b="1" dirty="0"/>
              <a:t> </a:t>
            </a:r>
            <a:r>
              <a:rPr lang="en-US" b="1" dirty="0" err="1"/>
              <a:t>Çevirme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sayi</a:t>
            </a:r>
            <a:r>
              <a:rPr lang="en-US" dirty="0"/>
              <a:t> = 56;</a:t>
            </a:r>
          </a:p>
          <a:p>
            <a:pPr marL="0" indent="0">
              <a:buNone/>
            </a:pPr>
            <a:r>
              <a:rPr lang="en-US" dirty="0"/>
              <a:t>int sayi2 = Convert.ToInt32(</a:t>
            </a:r>
            <a:r>
              <a:rPr lang="en-US" dirty="0" err="1"/>
              <a:t>sayi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1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306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VERİ TİPLERİ</vt:lpstr>
      <vt:lpstr>Value Types</vt:lpstr>
      <vt:lpstr>Value Types</vt:lpstr>
      <vt:lpstr>PowerPoint Presentation</vt:lpstr>
      <vt:lpstr>Floating Types</vt:lpstr>
      <vt:lpstr>Reference Types</vt:lpstr>
      <vt:lpstr>Tanımlama Örnekleri</vt:lpstr>
      <vt:lpstr>Çevirme işlemleri (Converting)</vt:lpstr>
      <vt:lpstr>Çevirme işlemleri (Converting)</vt:lpstr>
      <vt:lpstr>Çevirme işlemleri (Converting)</vt:lpstr>
      <vt:lpstr>String Birleştirme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TİPLERİ</dc:title>
  <dc:creator>Fatma ERKAN</dc:creator>
  <cp:lastModifiedBy>Fatma ERKAN</cp:lastModifiedBy>
  <cp:revision>16</cp:revision>
  <dcterms:created xsi:type="dcterms:W3CDTF">2022-09-25T10:00:54Z</dcterms:created>
  <dcterms:modified xsi:type="dcterms:W3CDTF">2022-09-25T10:37:14Z</dcterms:modified>
</cp:coreProperties>
</file>