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9"/>
  </p:notesMasterIdLst>
  <p:sldIdLst>
    <p:sldId id="267" r:id="rId2"/>
    <p:sldId id="298" r:id="rId3"/>
    <p:sldId id="299" r:id="rId4"/>
    <p:sldId id="301" r:id="rId5"/>
    <p:sldId id="302" r:id="rId6"/>
    <p:sldId id="303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34" r:id="rId18"/>
    <p:sldId id="343" r:id="rId19"/>
    <p:sldId id="304" r:id="rId20"/>
    <p:sldId id="308" r:id="rId21"/>
    <p:sldId id="305" r:id="rId22"/>
    <p:sldId id="306" r:id="rId23"/>
    <p:sldId id="30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9" r:id="rId43"/>
    <p:sldId id="330" r:id="rId44"/>
    <p:sldId id="331" r:id="rId45"/>
    <p:sldId id="345" r:id="rId46"/>
    <p:sldId id="344" r:id="rId47"/>
    <p:sldId id="350" r:id="rId48"/>
    <p:sldId id="346" r:id="rId49"/>
    <p:sldId id="347" r:id="rId50"/>
    <p:sldId id="351" r:id="rId51"/>
    <p:sldId id="348" r:id="rId52"/>
    <p:sldId id="362" r:id="rId53"/>
    <p:sldId id="349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292" r:id="rId65"/>
    <p:sldId id="293" r:id="rId66"/>
    <p:sldId id="294" r:id="rId67"/>
    <p:sldId id="295" r:id="rId68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113" d="100"/>
          <a:sy n="113" d="100"/>
        </p:scale>
        <p:origin x="614" y="91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417017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F5031525-2599-D1B7-17F9-DBC2F28D2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2513" y="1293518"/>
            <a:ext cx="4151126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28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1F00A23-20AA-EE45-2E4B-698BF154F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844232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8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  <p:sldLayoutId id="2147483717" r:id="rId9"/>
    <p:sldLayoutId id="2147483719" r:id="rId10"/>
    <p:sldLayoutId id="2147483718" r:id="rId11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Beispiel für Algorithmus von naiven WS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871A39-7F67-483A-F0AB-8F2A1D646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41871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56778C-3975-9C99-EA69-C56C771A0F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</p:spTree>
    <p:extLst>
      <p:ext uri="{BB962C8B-B14F-4D97-AF65-F5344CB8AC3E}">
        <p14:creationId xmlns:p14="http://schemas.microsoft.com/office/powerpoint/2010/main" val="2633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01C4A26-A93D-4D0A-3065-2CA2BD6B0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821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D8D2597-4E43-F706-0541-B38EE446F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12910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A45B0B-C07B-787B-A149-87EA677440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83630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B5E746-5B5E-EEC1-949B-0AD50269A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863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988F636-4C82-3268-9C4D-8E9233C33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14500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AA2308-2011-1BA6-DC2F-A358E096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CCB1EA-C238-A5CC-D3C1-59E0555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des naiven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7AE7-37C4-EF8D-0BF3-10F23E72F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62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AA2308-2011-1BA6-DC2F-A358E096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CCB1EA-C238-A5CC-D3C1-59E0555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Nachteile des naiven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7AE7-37C4-EF8D-0BF3-10F23E72F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die Nachteile des naiven Algorithmus nicht mehr aufweisen</a:t>
            </a:r>
          </a:p>
          <a:p>
            <a:r>
              <a:rPr lang="de-DE" dirty="0"/>
              <a:t>Zwei neue Anforderungen dafür definiert</a:t>
            </a:r>
          </a:p>
          <a:p>
            <a:pPr lvl="1"/>
            <a:r>
              <a:rPr lang="de-DE" dirty="0"/>
              <a:t>In einem Binärbaum soll jedes linke Kind links und jedes rechte Kind rechts von seinem Vater platziert werden</a:t>
            </a:r>
          </a:p>
          <a:p>
            <a:pPr lvl="1"/>
            <a:r>
              <a:rPr lang="de-DE" dirty="0"/>
              <a:t>Ein Vater soll über seinen Kindern zentriert werden</a:t>
            </a:r>
          </a:p>
          <a:p>
            <a:r>
              <a:rPr lang="de-DE" dirty="0"/>
              <a:t>Lässt sich in zwei Phasen unterteilen</a:t>
            </a:r>
          </a:p>
          <a:p>
            <a:r>
              <a:rPr lang="de-DE" dirty="0"/>
              <a:t>Zuerst vorläufige X-Koordinaten bestimmt</a:t>
            </a:r>
          </a:p>
          <a:p>
            <a:r>
              <a:rPr lang="de-DE" dirty="0"/>
              <a:t>Danach diese bei Bedarf abgeändert sowie die Y-Koordinate berechnet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45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6" b="40956"/>
          <a:stretch>
            <a:fillRect/>
          </a:stretch>
        </p:blipFill>
        <p:spPr/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 dirty="0"/>
              <a:t> (TR)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34701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72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nächste freie X-Koordinate auf Höhe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benötigter Versatz auf Höhe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modifier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(modifier,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(RIGHT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lse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Ebenen-Offsets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Koordinaten 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nächsten freien Platzes auf der Ebene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Knoten-Offsets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3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1D61F3-39A3-8C18-FBCA-3281A0F80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851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5E7288-8875-8AC0-AF51-DD4AAD845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8810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B54F08-42DA-B378-5EFB-842575FF2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546945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A5892F-9E5F-9574-2BC0-4F377D4C1F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401031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5F699FF-1452-77C2-1F84-7F6EDF039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981466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19E5D0-9C7F-D856-84D7-0CFA84FA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469" y="915988"/>
            <a:ext cx="3709987" cy="3709987"/>
          </a:xfrm>
        </p:spPr>
      </p:pic>
    </p:spTree>
    <p:extLst>
      <p:ext uri="{BB962C8B-B14F-4D97-AF65-F5344CB8AC3E}">
        <p14:creationId xmlns:p14="http://schemas.microsoft.com/office/powerpoint/2010/main" val="68028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Definition von Bäumen in der Informatik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 dirty="0"/>
              <a:t> (TR)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A88B99-FC2A-A8FC-F322-8928D2405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85292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A9CAB0-7AF4-444D-53FC-5D021B9F9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96189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Addiere alle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der Vorgänger eines Knotens</a:t>
            </a:r>
            <a:endParaRPr lang="de-DE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zurücksetzen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17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istWurzel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father.getVistStatus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right_visit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E537C2A-DC27-8A4B-EED5-2D2AFB216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438046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E0DC8C-B4E0-5033-5FAB-920EE9CAE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271256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66E5CB-A2C7-A69C-C66A-9C100CA9B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275457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701185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17639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88275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Bäumen in der Informatik</a:t>
            </a:r>
          </a:p>
          <a:p>
            <a:r>
              <a:rPr lang="de-DE" dirty="0"/>
              <a:t>Vorstellung und Erklärung von drei verschiedenen Algorithmen zum Zeichnen von Bäumen</a:t>
            </a:r>
          </a:p>
          <a:p>
            <a:r>
              <a:rPr lang="de-DE" dirty="0"/>
              <a:t>Komprimierte und sortierte Darstellung von Daten</a:t>
            </a:r>
          </a:p>
          <a:p>
            <a:r>
              <a:rPr lang="de-DE" dirty="0"/>
              <a:t>Verständnis schaffen für die 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071366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191264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E6544-81CB-0F32-2D99-7135A09E0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Linke Kinder links vom Vater</a:t>
            </a:r>
          </a:p>
          <a:p>
            <a:r>
              <a:rPr lang="de-DE" dirty="0"/>
              <a:t>Rechte Kinder rechts vom Vater</a:t>
            </a:r>
          </a:p>
          <a:p>
            <a:r>
              <a:rPr lang="de-DE" dirty="0"/>
              <a:t>Übersichtlichere und intuitivere Bäume im Vergleich zum naiven Algorithmus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2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Nachteile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0363" y="996610"/>
            <a:ext cx="4140199" cy="354874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Lange Kanten (z.B. zwischen den Knoten F und G)</a:t>
            </a:r>
          </a:p>
          <a:p>
            <a:r>
              <a:rPr lang="de-DE" dirty="0"/>
              <a:t>Produziert keine Spiegelbilder</a:t>
            </a:r>
          </a:p>
          <a:p>
            <a:r>
              <a:rPr lang="de-DE" dirty="0"/>
              <a:t>Zeichnet ohne weitere Modifikationen nur Binärbäume</a:t>
            </a:r>
          </a:p>
          <a:p>
            <a:r>
              <a:rPr lang="de-DE" dirty="0"/>
              <a:t>Verstößt gegen die Anforderung, dass Väter zentriert über Kinder sein müssen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491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Theorem (</a:t>
            </a:r>
            <a:r>
              <a:rPr lang="de-DE" dirty="0" err="1"/>
              <a:t>Uglification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Minimum width drawings exist which violate Aesthetic 3 [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Anforderung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sein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Anm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von E.G.] by arbitrary amounts”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Wetherell, Alfred Shannon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Maximal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schmale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Bäume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gleichzeitig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994440F-DA6E-F1E7-96D8-3269578968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376" y="915988"/>
            <a:ext cx="1932174" cy="3709987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6D74019-C70A-FB8C-3374-C6AA4C788C46}"/>
              </a:ext>
            </a:extLst>
          </p:cNvPr>
          <p:cNvSpPr/>
          <p:nvPr/>
        </p:nvSpPr>
        <p:spPr>
          <a:xfrm>
            <a:off x="1464376" y="2571750"/>
            <a:ext cx="1490859" cy="224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11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531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Extreme-Klasse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Extreme&lt;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Setze knoten;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909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&gt;(),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&gt;(),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RL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&gt;(),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Extreme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58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wurzel.traversPostOrder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 = 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	L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R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knoten.getRight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Bestimmen der relativen X-Koordinate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Fall-1 / Fall-2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1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10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R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von RMOST / LMOST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0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88CD7C-11B5-25F4-5ED6-5310B6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Spezielle Form von Graphen</a:t>
            </a:r>
          </a:p>
          <a:p>
            <a:r>
              <a:rPr lang="de-DE" dirty="0"/>
              <a:t>Endlich, gerichtet, zusammenhängend, azyklisch</a:t>
            </a:r>
          </a:p>
          <a:p>
            <a:r>
              <a:rPr lang="de-DE" dirty="0"/>
              <a:t>Bestehen aus zwei Elementen, Knoten und Kanten</a:t>
            </a:r>
          </a:p>
          <a:p>
            <a:r>
              <a:rPr lang="de-DE" dirty="0"/>
              <a:t>Zwei besondere Knoten:</a:t>
            </a:r>
          </a:p>
          <a:p>
            <a:pPr lvl="1"/>
            <a:r>
              <a:rPr lang="de-DE" dirty="0"/>
              <a:t>Wurzel (Knoten ohne Vorgänger)</a:t>
            </a:r>
          </a:p>
          <a:p>
            <a:pPr lvl="1"/>
            <a:r>
              <a:rPr lang="de-DE" dirty="0"/>
              <a:t>Blatt (Knoten ohne Nachfolger) 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Datenstruktur (z.B. als </a:t>
            </a:r>
            <a:r>
              <a:rPr lang="de-DE" dirty="0" err="1"/>
              <a:t>Treemap</a:t>
            </a:r>
            <a:r>
              <a:rPr lang="de-DE" dirty="0"/>
              <a:t> oder </a:t>
            </a:r>
            <a:r>
              <a:rPr lang="de-DE" dirty="0" err="1"/>
              <a:t>Treeset</a:t>
            </a:r>
            <a:r>
              <a:rPr lang="de-DE" dirty="0"/>
              <a:t> in Java)</a:t>
            </a:r>
          </a:p>
          <a:p>
            <a:pPr lvl="1"/>
            <a:r>
              <a:rPr lang="de-DE" dirty="0"/>
              <a:t>Ausdrucksbäume (für mathematische Ausdrücke)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C9EC2-9667-931C-39B6-C79AC958F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704FCD-1D74-ECDB-CC69-65E13D0A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8F7F6CE-78F5-E36E-F561-8E16F7E6E4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5668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D7693E8-9B29-8BB2-B50A-503BA690B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2</a:t>
            </a:r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Berechnen des Abstandes zwischen linkem und rechtem Kind: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effectLst/>
                <a:latin typeface="Consolas" panose="020B0609020204030204" pitchFamily="49" charset="0"/>
              </a:rPr>
              <a:t> := Abstand zwischen den Kindern 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effectLst/>
                <a:latin typeface="Consolas" panose="020B0609020204030204" pitchFamily="49" charset="0"/>
              </a:rPr>
              <a:t> = 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Setzen des Knoten-Offsets: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9" name="Inhaltsplatzhalter 18" descr="Ein Bild, das Schwert enthält.&#10;&#10;Automatisch generierte Beschreibung">
            <a:extLst>
              <a:ext uri="{FF2B5EF4-FFF2-40B4-BE49-F238E27FC236}">
                <a16:creationId xmlns:a16="http://schemas.microsoft.com/office/drawing/2014/main" id="{DD65BCA2-1542-1DEC-7CB1-5CFABCA3044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53100" y="1316038"/>
            <a:ext cx="3946788" cy="3382962"/>
          </a:xfrm>
        </p:spPr>
      </p:pic>
    </p:spTree>
    <p:extLst>
      <p:ext uri="{BB962C8B-B14F-4D97-AF65-F5344CB8AC3E}">
        <p14:creationId xmlns:p14="http://schemas.microsoft.com/office/powerpoint/2010/main" val="1088858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– Fall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Aktualisieren von LL, LR, RL, RR</a:t>
            </a:r>
          </a:p>
        </p:txBody>
      </p:sp>
    </p:spTree>
    <p:extLst>
      <p:ext uri="{BB962C8B-B14F-4D97-AF65-F5344CB8AC3E}">
        <p14:creationId xmlns:p14="http://schemas.microsoft.com/office/powerpoint/2010/main" val="2313927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Löschen des Verweises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// … Rekursiver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Prozedura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ufruf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31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knoten.isThread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</a:t>
            </a:r>
            <a:r>
              <a:rPr lang="de-DE" dirty="0" err="1">
                <a:latin typeface="Consolas" panose="020B0609020204030204" pitchFamily="49" charset="0"/>
              </a:rPr>
              <a:t>setRechts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33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51928D2-1A12-E2D7-3C47-EB15B6CDA6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2132" y="915988"/>
            <a:ext cx="1236662" cy="3709987"/>
          </a:xfr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0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FC361E-F39D-0AFA-1406-FAF4BF3382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3414168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8694B2A-EAE2-D1C8-48CC-708E3939B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1791496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DAEA03-61E5-4AF6-8255-856B87AEA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2420594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F3BEBD-9575-6345-3DA5-7159428E1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678603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81FA89-285B-F8B3-5CE5-CE303552C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0150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904EF-A08C-7BD4-E8FB-B9E48CD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Traversierung</a:t>
            </a:r>
          </a:p>
          <a:p>
            <a:pPr lvl="1"/>
            <a:r>
              <a:rPr lang="de-DE" dirty="0"/>
              <a:t>Systematische Ablaufen aller Knoten eines Baumes</a:t>
            </a:r>
          </a:p>
          <a:p>
            <a:r>
              <a:rPr lang="de-DE" dirty="0" err="1"/>
              <a:t>Pre</a:t>
            </a:r>
            <a:r>
              <a:rPr lang="de-DE" dirty="0"/>
              <a:t>-Order-Traversierung</a:t>
            </a:r>
          </a:p>
          <a:p>
            <a:pPr lvl="1"/>
            <a:r>
              <a:rPr lang="de-DE" dirty="0"/>
              <a:t>Knoten, linker Teilbaum, rechter Teilbaum</a:t>
            </a:r>
          </a:p>
          <a:p>
            <a:pPr lvl="1"/>
            <a:r>
              <a:rPr lang="de-DE" dirty="0"/>
              <a:t>Väter vor Kindern</a:t>
            </a:r>
          </a:p>
          <a:p>
            <a:r>
              <a:rPr lang="de-DE" dirty="0"/>
              <a:t>Post-Order-Traversierung</a:t>
            </a:r>
          </a:p>
          <a:p>
            <a:pPr lvl="1"/>
            <a:r>
              <a:rPr lang="de-DE" dirty="0"/>
              <a:t>Linker Teilbaum, rechter Teilbaum, Knoten</a:t>
            </a:r>
          </a:p>
          <a:p>
            <a:pPr lvl="1"/>
            <a:r>
              <a:rPr lang="de-DE" dirty="0"/>
              <a:t>Kinder vor Vätern</a:t>
            </a:r>
          </a:p>
          <a:p>
            <a:r>
              <a:rPr lang="de-DE" dirty="0"/>
              <a:t>In-Order-Traversierung</a:t>
            </a:r>
          </a:p>
          <a:p>
            <a:pPr lvl="1"/>
            <a:r>
              <a:rPr lang="de-DE" dirty="0"/>
              <a:t>Linker Teilbaum, Knoten, rechter Teilbaum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DA438-A933-4885-AF8D-5EA2CA644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2B57C-1A28-5488-4693-0232842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FEE8402-4DAE-7FBD-D9CC-4B86A5DADA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836064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A86BD6-C633-5E2C-1633-E404AA1B2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193952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B29699-4007-DCCD-A8E1-47CD8F924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11440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BD905-92DA-D87F-FB62-2E552B93E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9525574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EEEA645-C186-2B2B-7CA2-B907BD641D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DC4EE4E-AEDF-BD04-F548-50BFD79A98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Nachteile</a:t>
            </a:r>
          </a:p>
        </p:txBody>
      </p:sp>
    </p:spTree>
    <p:extLst>
      <p:ext uri="{BB962C8B-B14F-4D97-AF65-F5344CB8AC3E}">
        <p14:creationId xmlns:p14="http://schemas.microsoft.com/office/powerpoint/2010/main" val="3391785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0" r="27410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49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7" r="27427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7539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Musterüberschrift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3456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60000" y="4707773"/>
            <a:ext cx="8424000" cy="234001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 für Tabellen</a:t>
            </a: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002577"/>
              </p:ext>
            </p:extLst>
          </p:nvPr>
        </p:nvGraphicFramePr>
        <p:xfrm>
          <a:off x="360363" y="1328738"/>
          <a:ext cx="842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1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2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3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1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2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3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4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5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6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SUMME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1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86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maximaleHoehe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wurzel.traversPreOrder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+=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19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7D3928-03E3-2EB3-A974-85EE88F88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1218406"/>
            <a:ext cx="4140200" cy="3105150"/>
          </a:xfrm>
        </p:spPr>
      </p:pic>
    </p:spTree>
    <p:extLst>
      <p:ext uri="{BB962C8B-B14F-4D97-AF65-F5344CB8AC3E}">
        <p14:creationId xmlns:p14="http://schemas.microsoft.com/office/powerpoint/2010/main" val="2231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2303</Words>
  <Application>Microsoft Office PowerPoint</Application>
  <PresentationFormat>Bildschirmpräsentation (16:9)</PresentationFormat>
  <Paragraphs>368</Paragraphs>
  <Slides>67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1" baseType="lpstr">
      <vt:lpstr>Arial</vt:lpstr>
      <vt:lpstr>Calibri</vt:lpstr>
      <vt:lpstr>Consolas</vt:lpstr>
      <vt:lpstr>Office-Design</vt:lpstr>
      <vt:lpstr>Bäume zeichnen im Ebenen-Layout</vt:lpstr>
      <vt:lpstr>Inhaltsverzeichnis</vt:lpstr>
      <vt:lpstr>Inhaltsverzeichnis</vt:lpstr>
      <vt:lpstr>Einleitung</vt:lpstr>
      <vt:lpstr>Definition von Bäumen in der Informatik</vt:lpstr>
      <vt:lpstr>Definition von Bäumen in der Informatik</vt:lpstr>
      <vt:lpstr>Naiver Algorithmus von WS</vt:lpstr>
      <vt:lpstr>Naiver Algorithmus von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Vorteile des naiven Algorithmus von WS</vt:lpstr>
      <vt:lpstr>Nachteile des naiven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Verbesserter Algorithmus von Wetherell und Shannon</vt:lpstr>
      <vt:lpstr>Verbesserter Algorithmus von Wetherell und Shannon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Vorteile des verbesserten Algorithmus von WS</vt:lpstr>
      <vt:lpstr>Nachteile des verbesserten Algorithmus von WS</vt:lpstr>
      <vt:lpstr>Theorem (Uglification)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Musterüberschrift</vt:lpstr>
      <vt:lpstr>Musterüberschrift</vt:lpstr>
      <vt:lpstr>Musterüberschrift</vt:lpstr>
      <vt:lpstr>Muster für Tabellen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Justin Treulieb</cp:lastModifiedBy>
  <cp:revision>99</cp:revision>
  <dcterms:created xsi:type="dcterms:W3CDTF">2022-05-16T11:49:56Z</dcterms:created>
  <dcterms:modified xsi:type="dcterms:W3CDTF">2022-05-18T16:26:56Z</dcterms:modified>
</cp:coreProperties>
</file>