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6"/>
  </p:notesMasterIdLst>
  <p:sldIdLst>
    <p:sldId id="267" r:id="rId2"/>
    <p:sldId id="299" r:id="rId3"/>
    <p:sldId id="301" r:id="rId4"/>
    <p:sldId id="302" r:id="rId5"/>
    <p:sldId id="303" r:id="rId6"/>
    <p:sldId id="332" r:id="rId7"/>
    <p:sldId id="363" r:id="rId8"/>
    <p:sldId id="333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34" r:id="rId18"/>
    <p:sldId id="304" r:id="rId19"/>
    <p:sldId id="308" r:id="rId20"/>
    <p:sldId id="305" r:id="rId21"/>
    <p:sldId id="306" r:id="rId22"/>
    <p:sldId id="307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9" r:id="rId42"/>
    <p:sldId id="330" r:id="rId43"/>
    <p:sldId id="331" r:id="rId44"/>
    <p:sldId id="368" r:id="rId45"/>
    <p:sldId id="344" r:id="rId46"/>
    <p:sldId id="350" r:id="rId47"/>
    <p:sldId id="346" r:id="rId48"/>
    <p:sldId id="347" r:id="rId49"/>
    <p:sldId id="351" r:id="rId50"/>
    <p:sldId id="348" r:id="rId51"/>
    <p:sldId id="362" r:id="rId52"/>
    <p:sldId id="349" r:id="rId53"/>
    <p:sldId id="352" r:id="rId54"/>
    <p:sldId id="353" r:id="rId55"/>
    <p:sldId id="354" r:id="rId56"/>
    <p:sldId id="355" r:id="rId57"/>
    <p:sldId id="356" r:id="rId58"/>
    <p:sldId id="357" r:id="rId59"/>
    <p:sldId id="358" r:id="rId60"/>
    <p:sldId id="359" r:id="rId61"/>
    <p:sldId id="360" r:id="rId62"/>
    <p:sldId id="364" r:id="rId63"/>
    <p:sldId id="366" r:id="rId64"/>
    <p:sldId id="367" r:id="rId65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5B727"/>
    <a:srgbClr val="003677"/>
    <a:srgbClr val="B4B5B4"/>
    <a:srgbClr val="009EE3"/>
    <a:srgbClr val="EF7C00"/>
    <a:srgbClr val="E3000E"/>
    <a:srgbClr val="777776"/>
    <a:srgbClr val="003A79"/>
    <a:srgbClr val="4D4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5"/>
  </p:normalViewPr>
  <p:slideViewPr>
    <p:cSldViewPr snapToGrid="0" snapToObjects="1" showGuides="1">
      <p:cViewPr varScale="1">
        <p:scale>
          <a:sx n="120" d="100"/>
          <a:sy n="120" d="100"/>
        </p:scale>
        <p:origin x="571" y="75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54150-E35A-F044-90AD-ECC41E38C440}" type="datetimeFigureOut">
              <a:rPr lang="de-DE" smtClean="0"/>
              <a:t>18.05.2022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8162E-B66C-D44F-A0E8-F28DF7DA23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57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8162E-B66C-D44F-A0E8-F28DF7DA237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173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a | 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1962000"/>
            <a:ext cx="8424000" cy="36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2376000"/>
            <a:ext cx="8424000" cy="252000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777776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10" name="Bild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549758" cy="540000"/>
          </a:xfrm>
          <a:prstGeom prst="rect">
            <a:avLst/>
          </a:prstGeom>
        </p:spPr>
      </p:pic>
      <p:sp>
        <p:nvSpPr>
          <p:cNvPr id="14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19175" y="1170000"/>
            <a:ext cx="3552825" cy="25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4"/>
                </a:solidFill>
              </a:defRPr>
            </a:lvl1pPr>
            <a:lvl2pPr marL="270900" indent="0">
              <a:buNone/>
              <a:defRPr/>
            </a:lvl2pPr>
            <a:lvl3pPr marL="613800" indent="0">
              <a:buNone/>
              <a:defRPr/>
            </a:lvl3pPr>
            <a:lvl4pPr marL="956700" indent="0">
              <a:buNone/>
              <a:defRPr/>
            </a:lvl4pPr>
            <a:lvl5pPr marL="1299600" indent="0">
              <a:buNone/>
              <a:defRPr/>
            </a:lvl5pPr>
          </a:lstStyle>
          <a:p>
            <a:pPr lvl="0"/>
            <a:r>
              <a:rPr lang="de-DE" dirty="0"/>
              <a:t>Informatik</a:t>
            </a:r>
          </a:p>
        </p:txBody>
      </p:sp>
      <p:cxnSp>
        <p:nvCxnSpPr>
          <p:cNvPr id="8" name="Gerade Verbindung 8"/>
          <p:cNvCxnSpPr/>
          <p:nvPr userDrawn="1"/>
        </p:nvCxnSpPr>
        <p:spPr>
          <a:xfrm>
            <a:off x="1019175" y="1097997"/>
            <a:ext cx="251704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 userDrawn="1"/>
        </p:nvSpPr>
        <p:spPr>
          <a:xfrm>
            <a:off x="8382878" y="4786313"/>
            <a:ext cx="401702" cy="113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pos="642">
          <p15:clr>
            <a:srgbClr val="FBAE40"/>
          </p15:clr>
        </p15:guide>
        <p15:guide id="5" orient="horz" pos="139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BD7F9-FB81-8D6F-93CF-ADA35934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181681-6E63-4FF7-3204-60AAB74E6B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8A145E-AA13-D025-928B-8F007FD262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1313" y="895350"/>
            <a:ext cx="8442325" cy="286775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10040F1-2329-1A4B-D05B-BFD439F1DA2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41313" y="1316038"/>
            <a:ext cx="4170175" cy="338308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Inhaltsplatzhalter 6">
            <a:extLst>
              <a:ext uri="{FF2B5EF4-FFF2-40B4-BE49-F238E27FC236}">
                <a16:creationId xmlns:a16="http://schemas.microsoft.com/office/drawing/2014/main" id="{F5031525-2599-D1B7-17F9-DBC2F28D21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2513" y="1293518"/>
            <a:ext cx="4151126" cy="338308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1288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81F00A23-20AA-EE45-2E4B-698BF154F88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24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a | 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60000" y="3625577"/>
            <a:ext cx="8424000" cy="36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60000" y="4039577"/>
            <a:ext cx="8424000" cy="252000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777776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4" name="Bildplatzhalter 4"/>
          <p:cNvSpPr>
            <a:spLocks noGrp="1"/>
          </p:cNvSpPr>
          <p:nvPr>
            <p:ph type="pic" sz="quarter" idx="12"/>
          </p:nvPr>
        </p:nvSpPr>
        <p:spPr>
          <a:xfrm>
            <a:off x="358775" y="1640545"/>
            <a:ext cx="8426450" cy="18002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0" name="Bild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549758" cy="540000"/>
          </a:xfrm>
          <a:prstGeom prst="rect">
            <a:avLst/>
          </a:prstGeom>
        </p:spPr>
      </p:pic>
      <p:cxnSp>
        <p:nvCxnSpPr>
          <p:cNvPr id="15" name="Gerade Verbindung 8"/>
          <p:cNvCxnSpPr/>
          <p:nvPr userDrawn="1"/>
        </p:nvCxnSpPr>
        <p:spPr>
          <a:xfrm>
            <a:off x="1019175" y="1097997"/>
            <a:ext cx="251704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 userDrawn="1"/>
        </p:nvSpPr>
        <p:spPr>
          <a:xfrm>
            <a:off x="8382878" y="4786313"/>
            <a:ext cx="401702" cy="113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19175" y="1170000"/>
            <a:ext cx="3552825" cy="25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4"/>
                </a:solidFill>
              </a:defRPr>
            </a:lvl1pPr>
            <a:lvl2pPr marL="270900" indent="0">
              <a:buNone/>
              <a:defRPr/>
            </a:lvl2pPr>
            <a:lvl3pPr marL="613800" indent="0">
              <a:buNone/>
              <a:defRPr/>
            </a:lvl3pPr>
            <a:lvl4pPr marL="956700" indent="0">
              <a:buNone/>
              <a:defRPr/>
            </a:lvl4pPr>
            <a:lvl5pPr marL="1299600" indent="0">
              <a:buNone/>
              <a:defRPr/>
            </a:lvl5pPr>
          </a:lstStyle>
          <a:p>
            <a:pPr lvl="0"/>
            <a:r>
              <a:rPr lang="de-DE" dirty="0"/>
              <a:t>Informatik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804">
          <p15:clr>
            <a:srgbClr val="FBAE40"/>
          </p15:clr>
        </p15:guide>
        <p15:guide id="3" pos="6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2571750"/>
            <a:ext cx="8424000" cy="2054249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- Bäume zeichnen im Ebenen-Layout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358775" y="915989"/>
            <a:ext cx="8426450" cy="1474412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0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Fußzeilenplatzhalter 6"/>
          <p:cNvSpPr>
            <a:spLocks noGrp="1"/>
          </p:cNvSpPr>
          <p:nvPr>
            <p:ph type="ftr" sz="quarter" idx="10"/>
          </p:nvPr>
        </p:nvSpPr>
        <p:spPr>
          <a:xfrm>
            <a:off x="360000" y="4788000"/>
            <a:ext cx="8424000" cy="72000"/>
          </a:xfrm>
        </p:spPr>
        <p:txBody>
          <a:bodyPr/>
          <a:lstStyle/>
          <a:p>
            <a:r>
              <a:rPr lang="de-DE" dirty="0"/>
              <a:t>Erkan Garan, Justin Treulieb – Bäume zeichnen im Ebenen-Layout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725" y="915562"/>
            <a:ext cx="5904275" cy="37104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–Bäume zeichnen im Ebenen-Layout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>
          <a:xfrm>
            <a:off x="358774" y="915988"/>
            <a:ext cx="2160000" cy="37099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87" userDrawn="1">
          <p15:clr>
            <a:srgbClr val="FBAE40"/>
          </p15:clr>
        </p15:guide>
        <p15:guide id="2" pos="181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915988"/>
            <a:ext cx="5904275" cy="3710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– Bäume zeichnen im Ebenen-Layout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>
          <a:xfrm>
            <a:off x="6624000" y="916062"/>
            <a:ext cx="2160000" cy="3709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46" userDrawn="1">
          <p15:clr>
            <a:srgbClr val="FBAE40"/>
          </p15:clr>
        </p15:guide>
        <p15:guide id="2" pos="417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915988"/>
            <a:ext cx="4140000" cy="3710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0" y="916326"/>
            <a:ext cx="4140000" cy="3710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– Bäume zeichnen im Ebenen-Layout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– Bäume zeichnen im Ebenen-Layout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BD7F9-FB81-8D6F-93CF-ADA35934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181681-6E63-4FF7-3204-60AAB74E6B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8A145E-AA13-D025-928B-8F007FD262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1313" y="895350"/>
            <a:ext cx="8442325" cy="286775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10040F1-2329-1A4B-D05B-BFD439F1DA2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41313" y="1316038"/>
            <a:ext cx="8442325" cy="338308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288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915988"/>
            <a:ext cx="8424000" cy="37100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360000" y="4788000"/>
            <a:ext cx="7920000" cy="7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777776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Erkan Garan, Justin Treulieb – Bäume zeichnen im Ebenen-Layout</a:t>
            </a:r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342000" y="444373"/>
            <a:ext cx="8442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8396278" y="4787268"/>
            <a:ext cx="388248" cy="72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800">
                <a:solidFill>
                  <a:srgbClr val="777776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 algn="r"/>
            <a:fld id="{94623F17-5AEB-41EE-AAE8-7BA5509E6E15}" type="slidenum">
              <a:rPr lang="de-DE" smtClean="0"/>
              <a:pPr lvl="0" algn="r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19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6" r:id="rId2"/>
    <p:sldLayoutId id="2147483716" r:id="rId3"/>
    <p:sldLayoutId id="2147483662" r:id="rId4"/>
    <p:sldLayoutId id="2147483677" r:id="rId5"/>
    <p:sldLayoutId id="2147483678" r:id="rId6"/>
    <p:sldLayoutId id="2147483664" r:id="rId7"/>
    <p:sldLayoutId id="2147483666" r:id="rId8"/>
    <p:sldLayoutId id="2147483717" r:id="rId9"/>
    <p:sldLayoutId id="2147483719" r:id="rId10"/>
    <p:sldLayoutId id="2147483718" r:id="rId11"/>
  </p:sldLayoutIdLst>
  <p:hf hdr="0" dt="0"/>
  <p:txStyles>
    <p:titleStyle>
      <a:lvl1pPr algn="l" defTabSz="685800" rtl="0" eaLnBrk="1" latinLnBrk="0" hangingPunct="1">
        <a:lnSpc>
          <a:spcPts val="3400"/>
        </a:lnSpc>
        <a:spcBef>
          <a:spcPct val="0"/>
        </a:spcBef>
        <a:buNone/>
        <a:defRPr sz="2800" kern="1200">
          <a:solidFill>
            <a:srgbClr val="003677"/>
          </a:solidFill>
          <a:latin typeface="Arial" charset="0"/>
          <a:ea typeface="Arial" charset="0"/>
          <a:cs typeface="Arial" charset="0"/>
        </a:defRPr>
      </a:lvl1pPr>
    </p:titleStyle>
    <p:bodyStyle>
      <a:lvl1pPr marL="243450" indent="-243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8635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92925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92880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92880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28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5534" userDrawn="1">
          <p15:clr>
            <a:srgbClr val="F26B43"/>
          </p15:clr>
        </p15:guide>
        <p15:guide id="5" orient="horz" pos="3015" userDrawn="1">
          <p15:clr>
            <a:srgbClr val="F26B43"/>
          </p15:clr>
        </p15:guide>
        <p15:guide id="9" orient="horz" pos="463" userDrawn="1">
          <p15:clr>
            <a:srgbClr val="F26B43"/>
          </p15:clr>
        </p15:guide>
        <p15:guide id="10" orient="horz" pos="2913" userDrawn="1">
          <p15:clr>
            <a:srgbClr val="F26B43"/>
          </p15:clr>
        </p15:guide>
        <p15:guide id="11" orient="horz" pos="577" userDrawn="1">
          <p15:clr>
            <a:srgbClr val="F26B43"/>
          </p15:clr>
        </p15:guide>
        <p15:guide id="15" orient="horz" pos="16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poincare.matf.bg.ac.rs/~tijana/geometrija/seminarski/tree_drawing.pdf" TargetMode="External"/><Relationship Id="rId2" Type="http://schemas.openxmlformats.org/officeDocument/2006/relationships/hyperlink" Target="https://educ.ethz.ch/unterrichtsmaterialien/informatik/baeume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eingold.co/tidier-drawings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Bäume zeichnen im Ebenen-Layout</a:t>
            </a:r>
          </a:p>
        </p:txBody>
      </p:sp>
      <p:sp>
        <p:nvSpPr>
          <p:cNvPr id="24" name="Untertitel 23"/>
          <p:cNvSpPr>
            <a:spLocks noGrp="1"/>
          </p:cNvSpPr>
          <p:nvPr>
            <p:ph type="subTitle" idx="1"/>
          </p:nvPr>
        </p:nvSpPr>
        <p:spPr>
          <a:xfrm>
            <a:off x="360000" y="2375999"/>
            <a:ext cx="8424000" cy="445501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Erkan Garan</a:t>
            </a:r>
          </a:p>
          <a:p>
            <a:r>
              <a:rPr lang="de-DE" dirty="0"/>
              <a:t>Justin Treulieb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4294967295"/>
          </p:nvPr>
        </p:nvSpPr>
        <p:spPr>
          <a:xfrm>
            <a:off x="1019175" y="1170000"/>
            <a:ext cx="3552825" cy="25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000" b="1" dirty="0">
                <a:solidFill>
                  <a:schemeClr val="accent4"/>
                </a:solidFill>
              </a:rPr>
              <a:t>Informatik</a:t>
            </a:r>
          </a:p>
        </p:txBody>
      </p:sp>
    </p:spTree>
    <p:extLst>
      <p:ext uri="{BB962C8B-B14F-4D97-AF65-F5344CB8AC3E}">
        <p14:creationId xmlns:p14="http://schemas.microsoft.com/office/powerpoint/2010/main" val="486782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Beispiel für Algorithmus von naiven WS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3871A39-7F67-483A-F0AB-8F2A1D646B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418714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856778C-3975-9C99-EA69-C56C771A0F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06021" y="915988"/>
            <a:ext cx="1648883" cy="3709987"/>
          </a:xfrm>
        </p:spPr>
      </p:pic>
    </p:spTree>
    <p:extLst>
      <p:ext uri="{BB962C8B-B14F-4D97-AF65-F5344CB8AC3E}">
        <p14:creationId xmlns:p14="http://schemas.microsoft.com/office/powerpoint/2010/main" val="263360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01C4A26-A93D-4D0A-3065-2CA2BD6B06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282117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D8D2597-4E43-F706-0541-B38EE446FA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2129108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3A45B0B-C07B-787B-A149-87EA677440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81580" y="915988"/>
            <a:ext cx="3297766" cy="3709987"/>
          </a:xfrm>
        </p:spPr>
      </p:pic>
    </p:spTree>
    <p:extLst>
      <p:ext uri="{BB962C8B-B14F-4D97-AF65-F5344CB8AC3E}">
        <p14:creationId xmlns:p14="http://schemas.microsoft.com/office/powerpoint/2010/main" val="2836302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7B5E746-5B5E-EEC1-949B-0AD50269A6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186304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988F636-4C82-3268-9C4D-8E9233C336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1145003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5DEAB3F-83FD-5BF6-4F1D-437BD44283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r>
              <a:rPr lang="de-DE" dirty="0"/>
              <a:t>Maximal schmaler Baum</a:t>
            </a:r>
          </a:p>
          <a:p>
            <a:r>
              <a:rPr lang="de-DE" dirty="0"/>
              <a:t>Anwendbar für beliebige Bäume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r>
              <a:rPr lang="de-DE" dirty="0"/>
              <a:t>Linke bzw. Rechte Kinder nicht Links bzw. Rechts vom Vater</a:t>
            </a:r>
          </a:p>
          <a:p>
            <a:r>
              <a:rPr lang="de-DE" dirty="0"/>
              <a:t>Kontraintuitiv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7CCB1EA-C238-A5CC-D3C1-59E05557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Naiver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207AE7-37C4-EF8D-0BF3-10F23E72FF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9">
            <a:extLst>
              <a:ext uri="{FF2B5EF4-FFF2-40B4-BE49-F238E27FC236}">
                <a16:creationId xmlns:a16="http://schemas.microsoft.com/office/drawing/2014/main" id="{E51EE6D0-45E6-50C4-0125-E66D7A6FAF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476876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2577629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AD008CD-3E38-4873-2237-225ACE4C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Soll die Nachteile des naiven Algorithmus nicht mehr aufweisen</a:t>
            </a:r>
          </a:p>
          <a:p>
            <a:r>
              <a:rPr lang="de-DE" dirty="0"/>
              <a:t>Zwei neue Anforderungen dafür definiert</a:t>
            </a:r>
          </a:p>
          <a:p>
            <a:pPr lvl="1"/>
            <a:r>
              <a:rPr lang="de-DE" dirty="0"/>
              <a:t>In einem Binärbaum soll jedes linke Kind links und jedes rechte Kind rechts von seinem Vater platziert werden</a:t>
            </a:r>
          </a:p>
          <a:p>
            <a:pPr lvl="1"/>
            <a:r>
              <a:rPr lang="de-DE" dirty="0"/>
              <a:t>Ein Vater soll über seinen Kindern zentriert werden</a:t>
            </a:r>
          </a:p>
          <a:p>
            <a:r>
              <a:rPr lang="de-DE" dirty="0"/>
              <a:t>Lässt sich in zwei Phasen unterteilen</a:t>
            </a:r>
          </a:p>
          <a:p>
            <a:r>
              <a:rPr lang="de-DE" dirty="0"/>
              <a:t>Zuerst vorläufige X-Koordinaten sowie finale Y-Koordinate bestimmen</a:t>
            </a:r>
          </a:p>
          <a:p>
            <a:r>
              <a:rPr lang="de-DE" dirty="0"/>
              <a:t>Danach, bei Bedarf, X-Koordinate ändern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7FBB13-BC24-E865-E65F-8F264670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ED9663-9E18-18A0-AEC8-48726ACF4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2457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Knoten-Klasse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Knoten&lt;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y;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daten;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vater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kinder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672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A6D6A53-F10F-1C8D-6D46-FEC2DC2B9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915990"/>
            <a:ext cx="8424000" cy="371001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Einleitung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Definition von Bäumen in der Informatik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Algorithmen zum Zeichnen von Bäumen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Naiver Algorithmus von </a:t>
            </a:r>
            <a:r>
              <a:rPr lang="de-DE" dirty="0" err="1"/>
              <a:t>Wetherell</a:t>
            </a:r>
            <a:r>
              <a:rPr lang="de-DE" dirty="0"/>
              <a:t> und Shannon (WS)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Verbesserter Algorithmus von WS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Algorithmus von </a:t>
            </a:r>
            <a:r>
              <a:rPr lang="de-DE" dirty="0" err="1"/>
              <a:t>Reingold</a:t>
            </a:r>
            <a:r>
              <a:rPr lang="de-DE" dirty="0"/>
              <a:t> und </a:t>
            </a:r>
            <a:r>
              <a:rPr lang="de-DE" dirty="0" err="1"/>
              <a:t>Tilford</a:t>
            </a:r>
            <a:r>
              <a:rPr lang="de-DE"/>
              <a:t> (RT)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Vergleich und Konklusion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E457E3-909A-BB36-F91E-21D1E20AA5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- Bäume zeichnen im Ebenen-Layout 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FB2163D-B7F4-FF40-D342-27678C5A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Inhaltsverzeichnis</a:t>
            </a:r>
          </a:p>
        </p:txBody>
      </p:sp>
    </p:spTree>
    <p:extLst>
      <p:ext uri="{BB962C8B-B14F-4D97-AF65-F5344CB8AC3E}">
        <p14:creationId xmlns:p14="http://schemas.microsoft.com/office/powerpoint/2010/main" val="1262473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Initialisierung erste Phase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nächste freie X-Koordinate auf Höhe</a:t>
            </a:r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hoehe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benötigter Versatz auf Höhe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[]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modifier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hoehe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Arrays.fill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Arrays.fill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(modifier,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275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isLeaf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(LEFT ==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(RIGHT ==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e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lse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/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019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 II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Setzen des Ebenen-Offsets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Math.max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[h],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 -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Koordinaten setzen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isLeaf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Setzen des nächsten freien Platzes auf der Ebene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Setzen des Knoten-Offsets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[h]);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336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 descr="Ein Bild, das Text enthält.&#10;&#10;Automatisch generierte Beschreibung">
            <a:extLst>
              <a:ext uri="{FF2B5EF4-FFF2-40B4-BE49-F238E27FC236}">
                <a16:creationId xmlns:a16="http://schemas.microsoft.com/office/drawing/2014/main" id="{931D61F3-39A3-8C18-FBCA-3281A0F80A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06021" y="915988"/>
            <a:ext cx="1648883" cy="3709987"/>
          </a:xfr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9851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F5E7288-8875-8AC0-AF51-DD4AAD845E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81580" y="915988"/>
            <a:ext cx="3297766" cy="3709987"/>
          </a:xfrm>
        </p:spPr>
      </p:pic>
    </p:spTree>
    <p:extLst>
      <p:ext uri="{BB962C8B-B14F-4D97-AF65-F5344CB8AC3E}">
        <p14:creationId xmlns:p14="http://schemas.microsoft.com/office/powerpoint/2010/main" val="8810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AB54F08-42DA-B378-5EFB-842575FF27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81580" y="915988"/>
            <a:ext cx="3297766" cy="3709987"/>
          </a:xfrm>
        </p:spPr>
      </p:pic>
    </p:spTree>
    <p:extLst>
      <p:ext uri="{BB962C8B-B14F-4D97-AF65-F5344CB8AC3E}">
        <p14:creationId xmlns:p14="http://schemas.microsoft.com/office/powerpoint/2010/main" val="2546945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AA5892F-9E5F-9574-2BC0-4F377D4C1F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1401031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5F699FF-1452-77C2-1F84-7F6EDF039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2981466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319E5D0-9C7F-D856-84D7-0CFA84FAA1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75469" y="915988"/>
            <a:ext cx="3709987" cy="3709987"/>
          </a:xfrm>
        </p:spPr>
      </p:pic>
    </p:spTree>
    <p:extLst>
      <p:ext uri="{BB962C8B-B14F-4D97-AF65-F5344CB8AC3E}">
        <p14:creationId xmlns:p14="http://schemas.microsoft.com/office/powerpoint/2010/main" val="680281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0A88B99-FC2A-A8FC-F322-8928D2405D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85292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122D5C5-7FCB-87B0-6B7A-A83F0AB7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/>
              <a:t>Wieso wollen wir </a:t>
            </a:r>
            <a:r>
              <a:rPr lang="de-DE" dirty="0" err="1"/>
              <a:t>Bomprimierte</a:t>
            </a:r>
            <a:r>
              <a:rPr lang="de-DE" dirty="0"/>
              <a:t> und sortierte Darstellung von Daten</a:t>
            </a:r>
          </a:p>
          <a:p>
            <a:r>
              <a:rPr lang="de-DE" dirty="0"/>
              <a:t>Verständnis schaffen für die Algorithmen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1B523B-214D-6892-FCFC-CB96158705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–Bäume zeichnen im Ebenen-Layout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1D9AC3F-3925-37A7-084A-534FDD2B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Einleitung</a:t>
            </a:r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6D4AD00E-C0A5-5779-F57C-414BBFBB969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1168" r="11168"/>
          <a:stretch>
            <a:fillRect/>
          </a:stretch>
        </p:blipFill>
        <p:spPr>
          <a:xfrm>
            <a:off x="358775" y="915988"/>
            <a:ext cx="2305050" cy="3709987"/>
          </a:xfrm>
        </p:spPr>
      </p:pic>
    </p:spTree>
    <p:extLst>
      <p:ext uri="{BB962C8B-B14F-4D97-AF65-F5344CB8AC3E}">
        <p14:creationId xmlns:p14="http://schemas.microsoft.com/office/powerpoint/2010/main" val="1347986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5A9CAB0-7AF4-444D-53FC-5D021B9F96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1696189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</a:t>
            </a:r>
            <a:r>
              <a:rPr lang="de-DE" dirty="0" err="1"/>
              <a:t>Wetherell</a:t>
            </a:r>
            <a:r>
              <a:rPr lang="de-DE" dirty="0"/>
              <a:t> und Shannon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Initialisierung zweite Phase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Addiere alle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der Vorgänger eines Knotens</a:t>
            </a:r>
            <a:endParaRPr lang="de-DE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modifierSum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Array zurücksetzen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Arrays.fill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217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</a:t>
            </a:r>
            <a:r>
              <a:rPr lang="de-DE" dirty="0" err="1"/>
              <a:t>Wetherell</a:t>
            </a:r>
            <a:r>
              <a:rPr lang="de-DE" dirty="0"/>
              <a:t> und Shannon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Zweite Phase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Math.min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modifierSum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knoten.getLeft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Math.max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knoten.getLeft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istWurzel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father.getVistStatus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right_visit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Math.max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father.getX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05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E537C2A-DC27-8A4B-EED5-2D2AFB216F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3438046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AE0DC8C-B4E0-5033-5FAB-920EE9CAE9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3271256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C66E5CB-A2C7-A69C-C66A-9C100CA9B4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4275457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3701185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360363" y="996610"/>
            <a:ext cx="4140199" cy="3548742"/>
          </a:xfrm>
        </p:spPr>
      </p:pic>
    </p:spTree>
    <p:extLst>
      <p:ext uri="{BB962C8B-B14F-4D97-AF65-F5344CB8AC3E}">
        <p14:creationId xmlns:p14="http://schemas.microsoft.com/office/powerpoint/2010/main" val="217639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360363" y="996610"/>
            <a:ext cx="4140199" cy="3548742"/>
          </a:xfrm>
        </p:spPr>
      </p:pic>
    </p:spTree>
    <p:extLst>
      <p:ext uri="{BB962C8B-B14F-4D97-AF65-F5344CB8AC3E}">
        <p14:creationId xmlns:p14="http://schemas.microsoft.com/office/powerpoint/2010/main" val="2882754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360363" y="996610"/>
            <a:ext cx="4140199" cy="3548742"/>
          </a:xfrm>
        </p:spPr>
      </p:pic>
    </p:spTree>
    <p:extLst>
      <p:ext uri="{BB962C8B-B14F-4D97-AF65-F5344CB8AC3E}">
        <p14:creationId xmlns:p14="http://schemas.microsoft.com/office/powerpoint/2010/main" val="307136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049897E7-8A4B-C4E4-446D-7E76CC90C40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5757505" y="916577"/>
            <a:ext cx="3162227" cy="3310935"/>
          </a:xfr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F88CD7C-11B5-25F4-5ED6-5310B6C17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Spezielle Form von Graphen</a:t>
            </a:r>
          </a:p>
          <a:p>
            <a:r>
              <a:rPr lang="de-DE" dirty="0"/>
              <a:t>Endlich, gerichtet, zusammenhängend, azyklisch</a:t>
            </a:r>
          </a:p>
          <a:p>
            <a:r>
              <a:rPr lang="de-DE" dirty="0"/>
              <a:t>Bestehen aus zwei Elementen, Knoten und Kanten</a:t>
            </a:r>
          </a:p>
          <a:p>
            <a:r>
              <a:rPr lang="de-DE" dirty="0"/>
              <a:t>Zwei besondere Knoten:</a:t>
            </a:r>
          </a:p>
          <a:p>
            <a:pPr lvl="1"/>
            <a:r>
              <a:rPr lang="de-DE" dirty="0"/>
              <a:t>Wurzel (Knoten ohne Vorgänger)</a:t>
            </a:r>
          </a:p>
          <a:p>
            <a:pPr lvl="1"/>
            <a:r>
              <a:rPr lang="de-DE" dirty="0"/>
              <a:t>Blatt (Knoten ohne Nachfolger) </a:t>
            </a:r>
          </a:p>
          <a:p>
            <a:r>
              <a:rPr lang="de-DE" dirty="0"/>
              <a:t>Binärbäume: Jeder Knoten hat max. 2 Kinder</a:t>
            </a:r>
          </a:p>
          <a:p>
            <a:r>
              <a:rPr lang="de-DE" dirty="0"/>
              <a:t>Höhe: Anzahl an Kanten zwischen Knoten und Wurzel</a:t>
            </a:r>
          </a:p>
          <a:p>
            <a:r>
              <a:rPr lang="de-DE" dirty="0"/>
              <a:t>Anwendungsgebiete:</a:t>
            </a:r>
          </a:p>
          <a:p>
            <a:pPr lvl="1"/>
            <a:r>
              <a:rPr lang="de-DE" dirty="0"/>
              <a:t>Datenstruktur (z.B. als </a:t>
            </a:r>
            <a:r>
              <a:rPr lang="de-DE" dirty="0" err="1"/>
              <a:t>Treemap</a:t>
            </a:r>
            <a:r>
              <a:rPr lang="de-DE" dirty="0"/>
              <a:t> oder </a:t>
            </a:r>
            <a:r>
              <a:rPr lang="de-DE" dirty="0" err="1"/>
              <a:t>Treeset</a:t>
            </a:r>
            <a:r>
              <a:rPr lang="de-DE" dirty="0"/>
              <a:t> in Java)</a:t>
            </a:r>
          </a:p>
          <a:p>
            <a:pPr lvl="1"/>
            <a:r>
              <a:rPr lang="de-DE" dirty="0"/>
              <a:t>Ausdrucksbäume (für mathematische Ausdrücke)</a:t>
            </a:r>
          </a:p>
          <a:p>
            <a:pPr lvl="1"/>
            <a:r>
              <a:rPr lang="de-DE" dirty="0"/>
              <a:t>u.v.m.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1C9EC2-9667-931C-39B6-C79AC958F2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0704FCD-1D74-ECDB-CC69-65E13D0A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Definition von Bäumen in der Informatik</a:t>
            </a:r>
          </a:p>
        </p:txBody>
      </p:sp>
    </p:spTree>
    <p:extLst>
      <p:ext uri="{BB962C8B-B14F-4D97-AF65-F5344CB8AC3E}">
        <p14:creationId xmlns:p14="http://schemas.microsoft.com/office/powerpoint/2010/main" val="4156688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360363" y="996610"/>
            <a:ext cx="4140199" cy="3548742"/>
          </a:xfrm>
        </p:spPr>
      </p:pic>
    </p:spTree>
    <p:extLst>
      <p:ext uri="{BB962C8B-B14F-4D97-AF65-F5344CB8AC3E}">
        <p14:creationId xmlns:p14="http://schemas.microsoft.com/office/powerpoint/2010/main" val="3191264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Vorteile des verbesserten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BE6544-81CB-0F32-2D99-7135A09E0D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de-DE" dirty="0"/>
              <a:t>Linke Kinder links vom Vater</a:t>
            </a:r>
          </a:p>
          <a:p>
            <a:r>
              <a:rPr lang="de-DE" dirty="0"/>
              <a:t>Rechte Kinder rechts vom Vater</a:t>
            </a:r>
          </a:p>
          <a:p>
            <a:r>
              <a:rPr lang="de-DE" dirty="0"/>
              <a:t>Übersichtlichere und intuitivere Bäume im Vergleich zum naiven Algorithmus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042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Nachteile des verbesserten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360363" y="996610"/>
            <a:ext cx="4140199" cy="3548742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A5393A-0728-C292-EE1F-37A619C5D1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de-DE" dirty="0"/>
              <a:t>Lange Kanten (z.B. zwischen den Knoten F und G)</a:t>
            </a:r>
          </a:p>
          <a:p>
            <a:r>
              <a:rPr lang="de-DE" dirty="0"/>
              <a:t>Produziert keine Spiegelbilder</a:t>
            </a:r>
          </a:p>
          <a:p>
            <a:r>
              <a:rPr lang="de-DE" dirty="0"/>
              <a:t>Zeichnet ohne weitere Modifikationen nur Binärbäume</a:t>
            </a:r>
          </a:p>
          <a:p>
            <a:r>
              <a:rPr lang="de-DE" dirty="0"/>
              <a:t>Verstößt gegen die Anforderung, dass Väter zentriert über Kinder sein müssen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4912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Theorem (</a:t>
            </a:r>
            <a:r>
              <a:rPr lang="de-DE" dirty="0" err="1"/>
              <a:t>Uglification</a:t>
            </a:r>
            <a:r>
              <a:rPr lang="de-DE" dirty="0"/>
              <a:t>)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A5393A-0728-C292-EE1F-37A619C5D1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l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„ 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Minimum width drawings exist which violate Aesthetic 3 [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Anforderung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dass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Väter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zentriert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sein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müssen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Anm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von E.G.] by arbitrary amounts”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Charles 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Wetherell, Alfred Shannon</a:t>
            </a:r>
          </a:p>
          <a:p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Trade-Off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zwischen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Breite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Zentrierung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Väter</a:t>
            </a:r>
            <a:endParaRPr lang="en-US" sz="1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994440F-DA6E-F1E7-96D8-3269578968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64376" y="915988"/>
            <a:ext cx="1932174" cy="3709987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F6D74019-C70A-FB8C-3374-C6AA4C788C46}"/>
              </a:ext>
            </a:extLst>
          </p:cNvPr>
          <p:cNvSpPr/>
          <p:nvPr/>
        </p:nvSpPr>
        <p:spPr>
          <a:xfrm>
            <a:off x="1464376" y="2571750"/>
            <a:ext cx="1490859" cy="2244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29113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AD008CD-3E38-4873-2237-225ACE4C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Verbesserung des verbesserten Algorithmus von WS</a:t>
            </a:r>
          </a:p>
          <a:p>
            <a:r>
              <a:rPr lang="de-DE" dirty="0"/>
              <a:t>Erfüllen der drei Anforderungen an die Ästhetik und einer weiteren vierten</a:t>
            </a:r>
          </a:p>
          <a:p>
            <a:r>
              <a:rPr lang="de-DE" dirty="0"/>
              <a:t>Physikalisches Limit ist hierbei zweitrangig 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7FBB13-BC24-E865-E65F-8F264670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ED9663-9E18-18A0-AEC8-48726ACF4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AB5D891-4EC2-3812-5778-9F9E0AA64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01" y="2312100"/>
            <a:ext cx="1542600" cy="231389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1A39A4F-2D18-AAF5-DCAE-C8935D12F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400" y="2318293"/>
            <a:ext cx="1542600" cy="2313899"/>
          </a:xfrm>
          <a:prstGeom prst="rect">
            <a:avLst/>
          </a:prstGeom>
        </p:spPr>
      </p:pic>
      <p:pic>
        <p:nvPicPr>
          <p:cNvPr id="10" name="Grafik 9" descr="Ein Bild, das Outdoorobjekt, Stern, Nacht enthält.&#10;&#10;Automatisch generierte Beschreibung">
            <a:extLst>
              <a:ext uri="{FF2B5EF4-FFF2-40B4-BE49-F238E27FC236}">
                <a16:creationId xmlns:a16="http://schemas.microsoft.com/office/drawing/2014/main" id="{8BDB9A22-CFBE-6CD2-CA51-7D20892FE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856" y="1786050"/>
            <a:ext cx="3471943" cy="303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230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Extreme-Klasse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Extreme&lt;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BinaryKnoten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knoten;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BinaryKnoten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k,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Setze knoten;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8909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Variablen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de-DE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Extreme-Typ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LL / LR –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eitesten links bzw. rechts stehende Knoten im linken Teilbaum eines Knotens auf höchster Höhe</a:t>
            </a:r>
          </a:p>
          <a:p>
            <a:pPr lvl="1"/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RL / RR –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eitesten links bzw. rechts stehende Knoten im rechten Teilbaum eines Knotens auf höchster Höhe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LMOST / RMOST – Weitesten links bzw. rechts stehende Knoten auf höchster Höhe</a:t>
            </a:r>
          </a:p>
          <a:p>
            <a:pPr lvl="1"/>
            <a:endParaRPr lang="de-DE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Knoten-Typ</a:t>
            </a:r>
          </a:p>
          <a:p>
            <a:pPr lvl="1"/>
            <a:r>
              <a:rPr lang="de-DE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 – Linkes Kind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eines Knotens</a:t>
            </a:r>
          </a:p>
          <a:p>
            <a:pPr lvl="1"/>
            <a:r>
              <a:rPr lang="de-DE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 – Rechtes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Kind eines Knotens</a:t>
            </a:r>
            <a:endParaRPr lang="de-DE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4586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 I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wurzel.traversPostOrder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BinaryKnoten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knoten = (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BinaryKnoten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&lt;T&gt;) k;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BinaryKnoten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	L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knoten.getLeft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	R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knoten.getRight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Bestimmen der relativen X-Koordinate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… Fall-1 / Fall-2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10000"/>
              </a:lnSpc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4102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 II – Fall 1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 ==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R ==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setzen von RMOST / LMOST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RMOST.set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(knoten,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LMOST.set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(knoten,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offset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6000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D7693E8-9B29-8BB2-B50A-503BA690B7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 II – Fall 2</a:t>
            </a:r>
          </a:p>
          <a:p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Berechnen des Abstandes zwischen linkem und rechtem Kind:</a:t>
            </a:r>
            <a:endParaRPr lang="de-DE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effectLst/>
                <a:latin typeface="Consolas" panose="020B0609020204030204" pitchFamily="49" charset="0"/>
              </a:rPr>
              <a:t>kinderAbstand</a:t>
            </a:r>
            <a:r>
              <a:rPr lang="de-DE" b="0" dirty="0">
                <a:effectLst/>
                <a:latin typeface="Consolas" panose="020B0609020204030204" pitchFamily="49" charset="0"/>
              </a:rPr>
              <a:t> := Abstand zwischen den Kindern (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default</a:t>
            </a:r>
            <a:r>
              <a:rPr lang="de-DE" b="0" dirty="0">
                <a:effectLst/>
                <a:latin typeface="Consolas" panose="020B0609020204030204" pitchFamily="49" charset="0"/>
              </a:rPr>
              <a:t> = 1)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Setzen des Knoten-Offsets: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kinderAbstand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9" name="Inhaltsplatzhalter 18" descr="Ein Bild, das Schwert enthält.&#10;&#10;Automatisch generierte Beschreibung">
            <a:extLst>
              <a:ext uri="{FF2B5EF4-FFF2-40B4-BE49-F238E27FC236}">
                <a16:creationId xmlns:a16="http://schemas.microsoft.com/office/drawing/2014/main" id="{DD65BCA2-1542-1DEC-7CB1-5CFABCA30449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453100" y="1316038"/>
            <a:ext cx="3946788" cy="3382962"/>
          </a:xfrm>
        </p:spPr>
      </p:pic>
    </p:spTree>
    <p:extLst>
      <p:ext uri="{BB962C8B-B14F-4D97-AF65-F5344CB8AC3E}">
        <p14:creationId xmlns:p14="http://schemas.microsoft.com/office/powerpoint/2010/main" val="108885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06904EF-A08C-7BD4-E8FB-B9E48CDB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Traversierung</a:t>
            </a:r>
          </a:p>
          <a:p>
            <a:pPr lvl="1"/>
            <a:r>
              <a:rPr lang="de-DE" dirty="0"/>
              <a:t>Systematische Ablaufen aller Knoten eines Baumes</a:t>
            </a:r>
          </a:p>
          <a:p>
            <a:r>
              <a:rPr lang="de-DE" dirty="0" err="1"/>
              <a:t>Pre</a:t>
            </a:r>
            <a:r>
              <a:rPr lang="de-DE" dirty="0"/>
              <a:t>-Order-Traversierung</a:t>
            </a:r>
          </a:p>
          <a:p>
            <a:pPr lvl="1"/>
            <a:r>
              <a:rPr lang="de-DE" dirty="0"/>
              <a:t>Knoten, linker Teilbaum, rechter Teilbaum</a:t>
            </a:r>
          </a:p>
          <a:p>
            <a:pPr lvl="1"/>
            <a:r>
              <a:rPr lang="de-DE" dirty="0"/>
              <a:t>Väter vor Kindern</a:t>
            </a:r>
          </a:p>
          <a:p>
            <a:pPr lvl="1"/>
            <a:r>
              <a:rPr lang="de-DE" dirty="0"/>
              <a:t>A – B – D – C – E – G …</a:t>
            </a:r>
          </a:p>
          <a:p>
            <a:r>
              <a:rPr lang="de-DE" dirty="0"/>
              <a:t>Post-Order-Traversierung</a:t>
            </a:r>
          </a:p>
          <a:p>
            <a:pPr lvl="1"/>
            <a:r>
              <a:rPr lang="de-DE" dirty="0"/>
              <a:t>Linker Teilbaum, rechter Teilbaum, Knoten</a:t>
            </a:r>
          </a:p>
          <a:p>
            <a:pPr lvl="1"/>
            <a:r>
              <a:rPr lang="de-DE" dirty="0"/>
              <a:t>Kinder vor Vätern</a:t>
            </a:r>
          </a:p>
          <a:p>
            <a:pPr lvl="1"/>
            <a:r>
              <a:rPr lang="de-DE" dirty="0"/>
              <a:t>D – B – J – I – G – H …</a:t>
            </a:r>
          </a:p>
          <a:p>
            <a:r>
              <a:rPr lang="de-DE" dirty="0"/>
              <a:t>In-Order-Traversierung</a:t>
            </a:r>
          </a:p>
          <a:p>
            <a:pPr lvl="1"/>
            <a:r>
              <a:rPr lang="de-DE" dirty="0"/>
              <a:t>Linker Teilbaum, Knoten, rechter Teilbaum</a:t>
            </a:r>
          </a:p>
          <a:p>
            <a:pPr lvl="1"/>
            <a:r>
              <a:rPr lang="de-DE" dirty="0"/>
              <a:t>D – B – A – J – G – I …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EDA438-A933-4885-AF8D-5EA2CA6440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872B57C-1A28-5488-4693-02328424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Definition von Bäumen in der Informatik</a:t>
            </a:r>
          </a:p>
        </p:txBody>
      </p:sp>
      <p:pic>
        <p:nvPicPr>
          <p:cNvPr id="6" name="Bildplatzhalter 10">
            <a:extLst>
              <a:ext uri="{FF2B5EF4-FFF2-40B4-BE49-F238E27FC236}">
                <a16:creationId xmlns:a16="http://schemas.microsoft.com/office/drawing/2014/main" id="{1A80EA4E-1AD8-A573-2FA6-EBF716A1B22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5887350" y="804373"/>
            <a:ext cx="2914650" cy="3643313"/>
          </a:xfrm>
        </p:spPr>
      </p:pic>
    </p:spTree>
    <p:extLst>
      <p:ext uri="{BB962C8B-B14F-4D97-AF65-F5344CB8AC3E}">
        <p14:creationId xmlns:p14="http://schemas.microsoft.com/office/powerpoint/2010/main" val="38360644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 – Fall 2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de-DE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Aktualisieren von LL, LR, RL, RR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Thread setzen, falls ein Teilbaum kleiner ist, als der andere</a:t>
            </a:r>
          </a:p>
        </p:txBody>
      </p:sp>
    </p:spTree>
    <p:extLst>
      <p:ext uri="{BB962C8B-B14F-4D97-AF65-F5344CB8AC3E}">
        <p14:creationId xmlns:p14="http://schemas.microsoft.com/office/powerpoint/2010/main" val="23139277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Zweite Phase – Teil 1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petrify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BinaryKnoten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knoten,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(knoten !=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	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… Löschen des Verweises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	// … Rekursiver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Prozedura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ufruf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731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Zweite Phase – Teil 2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knoten.isThread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knoten.setThread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</a:t>
            </a:r>
            <a:r>
              <a:rPr lang="de-DE" dirty="0" err="1">
                <a:latin typeface="Consolas" panose="020B0609020204030204" pitchFamily="49" charset="0"/>
              </a:rPr>
              <a:t>setRechts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knoten.setLinks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petrify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knoten.getLinks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petrify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knoten.getRechts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5335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A51928D2-1A12-E2D7-3C47-EB15B6CDA6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12132" y="915988"/>
            <a:ext cx="1236662" cy="3709987"/>
          </a:xfrm>
        </p:spPr>
      </p:pic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8104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AFC361E-F39D-0AFA-1406-FAF4BF3382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34141688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8694B2A-EAE2-D1C8-48CC-708E3939B4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84635" y="915988"/>
            <a:ext cx="3091655" cy="3709987"/>
          </a:xfrm>
        </p:spPr>
      </p:pic>
    </p:spTree>
    <p:extLst>
      <p:ext uri="{BB962C8B-B14F-4D97-AF65-F5344CB8AC3E}">
        <p14:creationId xmlns:p14="http://schemas.microsoft.com/office/powerpoint/2010/main" val="17914967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2DAEA03-61E5-4AF6-8255-856B87AEA5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84635" y="915988"/>
            <a:ext cx="3091655" cy="3709987"/>
          </a:xfrm>
        </p:spPr>
      </p:pic>
    </p:spTree>
    <p:extLst>
      <p:ext uri="{BB962C8B-B14F-4D97-AF65-F5344CB8AC3E}">
        <p14:creationId xmlns:p14="http://schemas.microsoft.com/office/powerpoint/2010/main" val="24205942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BF3BEBD-9575-6345-3DA5-7159428E13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6786032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281FA89-285B-F8B3-5CE5-CE303552C1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4015024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4A86BD6-C633-5E2C-1633-E404AA1B2A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41939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AD008CD-3E38-4873-2237-225ACE4C6F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de-DE" dirty="0"/>
              <a:t>Naivität liegt in seiner Simplizität</a:t>
            </a:r>
          </a:p>
          <a:p>
            <a:r>
              <a:rPr lang="de-DE" dirty="0"/>
              <a:t>Erfüllt zwei Anforderungen</a:t>
            </a:r>
          </a:p>
          <a:p>
            <a:pPr lvl="1"/>
            <a:r>
              <a:rPr lang="de-DE" dirty="0"/>
              <a:t>Physikalisches Limit</a:t>
            </a:r>
          </a:p>
          <a:p>
            <a:pPr lvl="1"/>
            <a:r>
              <a:rPr lang="de-DE" dirty="0"/>
              <a:t>Ästhetische-Anforderung 1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DA43A6A-FB91-7C3F-057B-40250FF761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3542" y="915988"/>
            <a:ext cx="2119992" cy="3709987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DA7FBB13-BC24-E865-E65F-8F264670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Naiver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ED9663-9E18-18A0-AEC8-48726ACF4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68694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5B29699-4007-DCCD-A8E1-47CD8F924C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16114405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4BD905-92DA-D87F-FB62-2E552B93EC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r>
              <a:rPr lang="de-DE" dirty="0"/>
              <a:t>Produziert ästhetisch ansprechende Bäume</a:t>
            </a:r>
          </a:p>
          <a:p>
            <a:r>
              <a:rPr lang="de-DE" dirty="0"/>
              <a:t>Intuitiv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r>
              <a:rPr lang="de-DE" dirty="0"/>
              <a:t>Nichterfüllen des physikalischen Limits</a:t>
            </a:r>
          </a:p>
          <a:p>
            <a:r>
              <a:rPr lang="de-DE" dirty="0"/>
              <a:t>Komplex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25574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1A0F4DA-6529-4F4D-B8A5-D065BC0C6A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61785" y="951261"/>
            <a:ext cx="2200209" cy="3300314"/>
          </a:xfr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B927FB9-CEC3-F9F8-68BC-CD20BBA131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45264" y="951261"/>
            <a:ext cx="3850365" cy="3300312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DDA3CAA1-C16B-6990-7D01-DFFB2578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Vergleich und Konklusion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324E7-A872-AD70-D2FD-0237C70148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1B46403-0928-5109-9D27-5D6357BE5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408" y="951261"/>
            <a:ext cx="3850366" cy="330031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7A58952-A830-4B2F-F30E-44B36C009D9F}"/>
              </a:ext>
            </a:extLst>
          </p:cNvPr>
          <p:cNvSpPr txBox="1"/>
          <p:nvPr/>
        </p:nvSpPr>
        <p:spPr>
          <a:xfrm>
            <a:off x="-61785" y="4270507"/>
            <a:ext cx="22002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Naiver WS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16621CA-6D5A-25D6-64FD-C847FD457A84}"/>
              </a:ext>
            </a:extLst>
          </p:cNvPr>
          <p:cNvSpPr txBox="1"/>
          <p:nvPr/>
        </p:nvSpPr>
        <p:spPr>
          <a:xfrm>
            <a:off x="1945264" y="4271814"/>
            <a:ext cx="38503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Verbesserter  WS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9697383-46AB-3382-0F95-A5C21DF75E41}"/>
              </a:ext>
            </a:extLst>
          </p:cNvPr>
          <p:cNvSpPr txBox="1"/>
          <p:nvPr/>
        </p:nvSpPr>
        <p:spPr>
          <a:xfrm>
            <a:off x="5212408" y="4224681"/>
            <a:ext cx="38503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RT</a:t>
            </a:r>
          </a:p>
        </p:txBody>
      </p:sp>
    </p:spTree>
    <p:extLst>
      <p:ext uri="{BB962C8B-B14F-4D97-AF65-F5344CB8AC3E}">
        <p14:creationId xmlns:p14="http://schemas.microsoft.com/office/powerpoint/2010/main" val="28135252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F542FF3-94A1-DD5B-58F5-4DBC6B48B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71BEE6A0-C977-1FA1-C10F-E041F141E7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Bäume zeichnen im Ebenen-Layout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99D417B-2565-E404-5EF6-3832BB62E9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B50B1E-CE4D-DA50-88B4-B1DFECB8BDB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58985" y="4787900"/>
            <a:ext cx="7920038" cy="71438"/>
          </a:xfrm>
        </p:spPr>
        <p:txBody>
          <a:bodyPr/>
          <a:lstStyle/>
          <a:p>
            <a:r>
              <a:rPr lang="de-DE" dirty="0"/>
              <a:t>Erkan </a:t>
            </a:r>
            <a:r>
              <a:rPr lang="de-DE" dirty="0" err="1"/>
              <a:t>Garan</a:t>
            </a:r>
            <a:r>
              <a:rPr lang="de-DE" dirty="0"/>
              <a:t>, Justin Treulieb – Bäume zeichnen im Ebenen-Layout</a:t>
            </a:r>
          </a:p>
        </p:txBody>
      </p:sp>
    </p:spTree>
    <p:extLst>
      <p:ext uri="{BB962C8B-B14F-4D97-AF65-F5344CB8AC3E}">
        <p14:creationId xmlns:p14="http://schemas.microsoft.com/office/powerpoint/2010/main" val="19802231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F2FDC2A-E4E8-0A67-B9D9-CDCFE26B7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de-DE" sz="1800" b="0" i="0" u="none" strike="noStrike" baseline="0" dirty="0">
                <a:solidFill>
                  <a:srgbClr val="000000"/>
                </a:solidFill>
                <a:latin typeface="NimbusRomNo9L-Regu"/>
              </a:rPr>
              <a:t>[1] 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NimbusRomNo9L-Regu"/>
              </a:rPr>
              <a:t>M.Niklaus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 „</a:t>
            </a:r>
            <a:r>
              <a:rPr lang="de-DE" sz="1800" b="0" i="0" u="none" strike="noStrike" baseline="0" dirty="0">
                <a:solidFill>
                  <a:srgbClr val="00FFFF"/>
                </a:solidFill>
                <a:latin typeface="NimbusRomNo9L-ReguItal"/>
                <a:hlinkClick r:id="rId2"/>
              </a:rPr>
              <a:t>Baume in der Informatik</a:t>
            </a:r>
            <a:r>
              <a:rPr lang="de-DE" sz="1800" b="0" i="0" u="none" strike="noStrike" baseline="0" dirty="0">
                <a:latin typeface="NimbusRomNo9L-ReguItal"/>
              </a:rPr>
              <a:t>“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NimbusRomNo9L-Regu"/>
              </a:rPr>
              <a:t>. 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NimbusRomNo9L-Regu"/>
              </a:rPr>
              <a:t>EducETH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 2007.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[2]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NimbusRomNo9L-Regu"/>
              </a:rPr>
              <a:t>C.Wetherell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 and A. Shannon, “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  <a:hlinkClick r:id="rId3"/>
              </a:rPr>
              <a:t>Tidy drawings of trees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,”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IEEE Trans.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NimbusRomNo9L-ReguItal"/>
              </a:rPr>
              <a:t>Softw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NimbusRomNo9L-ReguItal"/>
              </a:rPr>
              <a:t>Eng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</a:t>
            </a:r>
          </a:p>
          <a:p>
            <a:pPr marL="0" indent="0" algn="l">
              <a:buNone/>
            </a:pPr>
            <a:r>
              <a:rPr lang="de-DE" sz="1800" b="0" i="0" u="none" strike="noStrike" baseline="0" dirty="0">
                <a:solidFill>
                  <a:srgbClr val="000000"/>
                </a:solidFill>
                <a:latin typeface="NimbusRomNo9L-Regu"/>
              </a:rPr>
              <a:t>vol. SE-5(5), pp. 514–520, 1979.</a:t>
            </a:r>
          </a:p>
          <a:p>
            <a:pPr marL="0" indent="0" algn="l">
              <a:buNone/>
            </a:pPr>
            <a:r>
              <a:rPr lang="de-DE" sz="1800" b="0" i="0" u="none" strike="noStrike" baseline="0" dirty="0">
                <a:solidFill>
                  <a:srgbClr val="000000"/>
                </a:solidFill>
                <a:latin typeface="NimbusRomNo9L-Regu"/>
              </a:rPr>
              <a:t>[3]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E.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NimbusRomNo9L-Regu"/>
              </a:rPr>
              <a:t>Reingold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 and J. Tilford, “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  <a:hlinkClick r:id="rId4"/>
              </a:rPr>
              <a:t>Tidier drawings of trees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,” IEEE Trans.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NimbusRomNo9L-Regu"/>
              </a:rPr>
              <a:t>Softw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NimbusRomNo9L-Regu"/>
              </a:rPr>
              <a:t>Eng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vol. SE-7(2), pp. 223–228, 1981.</a:t>
            </a: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3019E7B-46DC-0A9A-5FA8-0B22BBC8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Quellenverzeichnis</a:t>
            </a:r>
          </a:p>
        </p:txBody>
      </p:sp>
    </p:spTree>
    <p:extLst>
      <p:ext uri="{BB962C8B-B14F-4D97-AF65-F5344CB8AC3E}">
        <p14:creationId xmlns:p14="http://schemas.microsoft.com/office/powerpoint/2010/main" val="423528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Naiver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Knoten-Klasse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Knoten&lt;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y;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daten;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vater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kinder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50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AD008CD-3E38-4873-2237-225ACE4C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maximaleHoehe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Arrays.fill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wurzel.traversPreOrder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(knoten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knoten.setY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 +=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7FBB13-BC24-E865-E65F-8F264670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Naiver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ED9663-9E18-18A0-AEC8-48726ACF4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519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D7D3928-03E3-2EB3-A974-85EE88F882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1218406"/>
            <a:ext cx="4140200" cy="3105150"/>
          </a:xfrm>
        </p:spPr>
      </p:pic>
    </p:spTree>
    <p:extLst>
      <p:ext uri="{BB962C8B-B14F-4D97-AF65-F5344CB8AC3E}">
        <p14:creationId xmlns:p14="http://schemas.microsoft.com/office/powerpoint/2010/main" val="22317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stfalia">
      <a:dk1>
        <a:srgbClr val="003A79"/>
      </a:dk1>
      <a:lt1>
        <a:sysClr val="window" lastClr="FFFFFF"/>
      </a:lt1>
      <a:dk2>
        <a:srgbClr val="33538D"/>
      </a:dk2>
      <a:lt2>
        <a:srgbClr val="FFFFFF"/>
      </a:lt2>
      <a:accent1>
        <a:srgbClr val="003A79"/>
      </a:accent1>
      <a:accent2>
        <a:srgbClr val="7AB51D"/>
      </a:accent2>
      <a:accent3>
        <a:srgbClr val="E2001A"/>
      </a:accent3>
      <a:accent4>
        <a:srgbClr val="009EE0"/>
      </a:accent4>
      <a:accent5>
        <a:srgbClr val="EE7F00"/>
      </a:accent5>
      <a:accent6>
        <a:srgbClr val="6576A6"/>
      </a:accent6>
      <a:hlink>
        <a:srgbClr val="3333CC"/>
      </a:hlink>
      <a:folHlink>
        <a:srgbClr val="990099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_Praesentation_Abschlussarbeit_Studies_WF.potx" id="{5411414F-0365-42D9-B38A-D945F10BB043}" vid="{E900471D-684A-49C5-800A-2FCE040F885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OF_Praesentation_Abschlussarbeit_Studies_WF</Template>
  <TotalTime>0</TotalTime>
  <Words>2346</Words>
  <Application>Microsoft Office PowerPoint</Application>
  <PresentationFormat>Bildschirmpräsentation (16:9)</PresentationFormat>
  <Paragraphs>349</Paragraphs>
  <Slides>64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64</vt:i4>
      </vt:variant>
    </vt:vector>
  </HeadingPairs>
  <TitlesOfParts>
    <vt:vector size="70" baseType="lpstr">
      <vt:lpstr>Arial</vt:lpstr>
      <vt:lpstr>Calibri</vt:lpstr>
      <vt:lpstr>Consolas</vt:lpstr>
      <vt:lpstr>NimbusRomNo9L-Regu</vt:lpstr>
      <vt:lpstr>NimbusRomNo9L-ReguItal</vt:lpstr>
      <vt:lpstr>Office-Design</vt:lpstr>
      <vt:lpstr>Bäume zeichnen im Ebenen-Layout</vt:lpstr>
      <vt:lpstr>Inhaltsverzeichnis</vt:lpstr>
      <vt:lpstr>Einleitung</vt:lpstr>
      <vt:lpstr>Definition von Bäumen in der Informatik</vt:lpstr>
      <vt:lpstr>Definition von Bäumen in der Informatik</vt:lpstr>
      <vt:lpstr>Naiver Algorithmus von WS</vt:lpstr>
      <vt:lpstr>Naiver Algorithmus von WS</vt:lpstr>
      <vt:lpstr>Naiver Algorithmus von WS</vt:lpstr>
      <vt:lpstr>Beispiel für Algorithmus von naiven WS</vt:lpstr>
      <vt:lpstr>Beispiel für Algorithmus von naiven WS</vt:lpstr>
      <vt:lpstr>Beispiel für Algorithmus von naiven WS</vt:lpstr>
      <vt:lpstr>Beispiel für Algorithmus von naiven WS</vt:lpstr>
      <vt:lpstr>Beispiel für Algorithmus von naiven WS</vt:lpstr>
      <vt:lpstr>Beispiel für Algorithmus von naiven WS</vt:lpstr>
      <vt:lpstr>Beispiel für Algorithmus von naiven WS</vt:lpstr>
      <vt:lpstr>Beispiel für Algorithmus von naiven WS</vt:lpstr>
      <vt:lpstr>Naiver Algorithmus von WS</vt:lpstr>
      <vt:lpstr>Verbesserter Algorithmus von WS</vt:lpstr>
      <vt:lpstr>Verbesserter Algorithmus von WS</vt:lpstr>
      <vt:lpstr>Verbesserter Algorithmus von WS</vt:lpstr>
      <vt:lpstr>Verbesserter Algorithmus von WS</vt:lpstr>
      <vt:lpstr>Verbesserter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Verbesserter Algorithmus von Wetherell und Shannon</vt:lpstr>
      <vt:lpstr>Verbesserter Algorithmus von Wetherell und Shannon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Vorteile des verbesserten Algorithmus von WS</vt:lpstr>
      <vt:lpstr>Nachteile des verbesserten Algorithmus von WS</vt:lpstr>
      <vt:lpstr>Theorem (Uglification)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Vergleich und Konklusion</vt:lpstr>
      <vt:lpstr>Vielen Dank für Ihre Aufmerksamkeit</vt:lpstr>
      <vt:lpstr>Quellenverzeichnis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Bäume zeichnen im Ebenen-Layout</dc:title>
  <dc:creator>Erkan Garan</dc:creator>
  <cp:lastModifiedBy>Erkan Garan</cp:lastModifiedBy>
  <cp:revision>157</cp:revision>
  <dcterms:created xsi:type="dcterms:W3CDTF">2022-05-16T11:49:56Z</dcterms:created>
  <dcterms:modified xsi:type="dcterms:W3CDTF">2022-05-18T20:46:41Z</dcterms:modified>
</cp:coreProperties>
</file>