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0" r:id="rId8"/>
    <p:sldId id="331"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1" d="100"/>
          <a:sy n="81" d="100"/>
        </p:scale>
        <p:origin x="108"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sldChg chg="modSp modAnim">
        <pc:chgData name="Erkan ŞİRİN" userId="7f10ce1d6aaf8c5d" providerId="LiveId" clId="{9B0FE44A-60BF-4ED3-A9BD-90942CEEE884}" dt="2019-05-06T06:22:31.660" v="528" actId="20577"/>
        <pc:sldMkLst>
          <pc:docMk/>
          <pc:sldMk cId="2954098698" sldId="330"/>
        </pc:sldMkLst>
        <pc:spChg chg="mod">
          <ac:chgData name="Erkan ŞİRİN" userId="7f10ce1d6aaf8c5d" providerId="LiveId" clId="{9B0FE44A-60BF-4ED3-A9BD-90942CEEE884}" dt="2019-05-06T06:22:31.660" v="528" actId="20577"/>
          <ac:spMkLst>
            <pc:docMk/>
            <pc:sldMk cId="2954098698" sldId="330"/>
            <ac:spMk id="3" creationId="{2DC8A280-C738-452F-B627-12CB68E50CC1}"/>
          </ac:spMkLst>
        </pc:spChg>
      </pc:sldChg>
      <pc:sldChg chg="modSp modAnim">
        <pc:chgData name="Erkan ŞİRİN" userId="7f10ce1d6aaf8c5d" providerId="LiveId" clId="{9B0FE44A-60BF-4ED3-A9BD-90942CEEE884}" dt="2019-05-06T06:21:53.028" v="470" actId="20577"/>
        <pc:sldMkLst>
          <pc:docMk/>
          <pc:sldMk cId="2650681269" sldId="331"/>
        </pc:sldMkLst>
        <pc:spChg chg="mod">
          <ac:chgData name="Erkan ŞİRİN" userId="7f10ce1d6aaf8c5d" providerId="LiveId" clId="{9B0FE44A-60BF-4ED3-A9BD-90942CEEE884}" dt="2019-05-06T06:21:53.028" v="470" actId="20577"/>
          <ac:spMkLst>
            <pc:docMk/>
            <pc:sldMk cId="2650681269" sldId="331"/>
            <ac:spMk id="3" creationId="{2DC8A280-C738-452F-B627-12CB68E50CC1}"/>
          </ac:spMkLst>
        </pc:spChg>
      </pc:sldChg>
      <pc:sldChg chg="delSp modSp delAnim modAnim">
        <pc:chgData name="Erkan ŞİRİN" userId="7f10ce1d6aaf8c5d" providerId="LiveId" clId="{9B0FE44A-60BF-4ED3-A9BD-90942CEEE884}" dt="2019-05-06T06:23:04.122" v="532"/>
        <pc:sldMkLst>
          <pc:docMk/>
          <pc:sldMk cId="13828811" sldId="332"/>
        </pc:sldMkLst>
        <pc:spChg chg="del mod">
          <ac:chgData name="Erkan ŞİRİN" userId="7f10ce1d6aaf8c5d" providerId="LiveId" clId="{9B0FE44A-60BF-4ED3-A9BD-90942CEEE884}" dt="2019-05-06T06:23:04.122" v="532"/>
          <ac:spMkLst>
            <pc:docMk/>
            <pc:sldMk cId="13828811" sldId="332"/>
            <ac:spMk id="3" creationId="{2DC8A280-C738-452F-B627-12CB68E50C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15.10.2019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15.10.2019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erkansirin78@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hadoop-spark-for-developer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767853" y="1069967"/>
            <a:ext cx="7037294" cy="1768107"/>
          </a:xfrm>
        </p:spPr>
        <p:txBody>
          <a:bodyPr>
            <a:noAutofit/>
          </a:bodyPr>
          <a:lstStyle/>
          <a:p>
            <a:r>
              <a:rPr lang="tr-TR" b="1" dirty="0">
                <a:solidFill>
                  <a:srgbClr val="FF4D4D"/>
                </a:solidFill>
                <a:latin typeface="Roboto"/>
                <a:ea typeface="+mn-ea"/>
                <a:cs typeface="+mn-cs"/>
              </a:rPr>
              <a:t>Hadoop </a:t>
            </a:r>
            <a:r>
              <a:rPr lang="tr-TR" b="1" dirty="0" err="1">
                <a:solidFill>
                  <a:srgbClr val="FF4D4D"/>
                </a:solidFill>
                <a:latin typeface="Roboto"/>
                <a:ea typeface="+mn-ea"/>
                <a:cs typeface="+mn-cs"/>
              </a:rPr>
              <a:t>and</a:t>
            </a:r>
            <a:r>
              <a:rPr lang="tr-TR" b="1" dirty="0">
                <a:solidFill>
                  <a:srgbClr val="FF4D4D"/>
                </a:solidFill>
                <a:latin typeface="Roboto"/>
                <a:ea typeface="+mn-ea"/>
                <a:cs typeface="+mn-cs"/>
              </a:rPr>
              <a:t> Spark </a:t>
            </a:r>
            <a:r>
              <a:rPr lang="tr-TR" b="1" dirty="0" err="1">
                <a:solidFill>
                  <a:srgbClr val="FF4D4D"/>
                </a:solidFill>
                <a:latin typeface="Roboto"/>
                <a:ea typeface="+mn-ea"/>
                <a:cs typeface="+mn-cs"/>
              </a:rPr>
              <a:t>For</a:t>
            </a:r>
            <a:r>
              <a:rPr lang="tr-TR" b="1" dirty="0">
                <a:solidFill>
                  <a:srgbClr val="FF4D4D"/>
                </a:solidFill>
                <a:latin typeface="Roboto"/>
                <a:ea typeface="+mn-ea"/>
                <a:cs typeface="+mn-cs"/>
              </a:rPr>
              <a:t> Developers</a:t>
            </a:r>
            <a:endParaRPr lang="en-US" b="1" dirty="0">
              <a:solidFill>
                <a:srgbClr val="FF4D4D"/>
              </a:solidFill>
              <a:latin typeface="Roboto"/>
              <a:ea typeface="+mn-ea"/>
              <a:cs typeface="+mn-cs"/>
            </a:endParaRPr>
          </a:p>
        </p:txBody>
      </p:sp>
      <p:sp>
        <p:nvSpPr>
          <p:cNvPr id="5" name="Dikdörtgen 4">
            <a:extLst>
              <a:ext uri="{FF2B5EF4-FFF2-40B4-BE49-F238E27FC236}">
                <a16:creationId xmlns:a16="http://schemas.microsoft.com/office/drawing/2014/main" id="{2F3F6B1B-C576-4C5E-89BF-9AA33D5D6F7A}"/>
              </a:ext>
            </a:extLst>
          </p:cNvPr>
          <p:cNvSpPr/>
          <p:nvPr/>
        </p:nvSpPr>
        <p:spPr>
          <a:xfrm>
            <a:off x="3536645" y="3071962"/>
            <a:ext cx="5118709" cy="1323439"/>
          </a:xfrm>
          <a:prstGeom prst="rect">
            <a:avLst/>
          </a:prstGeom>
          <a:noFill/>
        </p:spPr>
        <p:txBody>
          <a:bodyPr wrap="none">
            <a:spAutoFit/>
          </a:bodyPr>
          <a:lstStyle/>
          <a:p>
            <a:pPr algn="ctr"/>
            <a:r>
              <a:rPr lang="tr-TR" sz="4000" b="1" dirty="0">
                <a:solidFill>
                  <a:srgbClr val="2A2829"/>
                </a:solidFill>
                <a:latin typeface="Verdana" panose="020B0604030504040204" pitchFamily="34" charset="0"/>
                <a:ea typeface="Verdana" panose="020B0604030504040204" pitchFamily="34" charset="0"/>
              </a:rPr>
              <a:t>Erkan ŞİRİN</a:t>
            </a:r>
          </a:p>
          <a:p>
            <a:pPr algn="ctr"/>
            <a:r>
              <a:rPr lang="tr-TR" sz="4000" b="1" dirty="0">
                <a:solidFill>
                  <a:srgbClr val="2A2829"/>
                </a:solidFill>
                <a:latin typeface="Verdana" panose="020B0604030504040204" pitchFamily="34" charset="0"/>
                <a:ea typeface="Verdana" panose="020B0604030504040204" pitchFamily="34" charset="0"/>
              </a:rPr>
              <a:t>15-18 Ekim 2019</a:t>
            </a:r>
          </a:p>
        </p:txBody>
      </p:sp>
      <p:pic>
        <p:nvPicPr>
          <p:cNvPr id="1026" name="Picture 2" descr="amadeus logo ile ilgili görsel sonucu">
            <a:extLst>
              <a:ext uri="{FF2B5EF4-FFF2-40B4-BE49-F238E27FC236}">
                <a16:creationId xmlns:a16="http://schemas.microsoft.com/office/drawing/2014/main" id="{60EB7687-F948-4619-B5EA-668147F4C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9" y="4578041"/>
            <a:ext cx="2857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21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01407" y="1059184"/>
            <a:ext cx="5276193" cy="3970318"/>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endParaRPr lang="tr-TR" sz="3600" dirty="0">
              <a:solidFill>
                <a:srgbClr val="404041"/>
              </a:solidFill>
              <a:latin typeface="Verdana" panose="020B0604030504040204" pitchFamily="34" charset="0"/>
              <a:ea typeface="Verdana" panose="020B0604030504040204" pitchFamily="34" charset="0"/>
            </a:endParaRP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2440468" y="1842367"/>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733292" y="502950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2170422" y="5983481"/>
            <a:ext cx="2762295" cy="461665"/>
          </a:xfrm>
          <a:prstGeom prst="rect">
            <a:avLst/>
          </a:prstGeom>
        </p:spPr>
        <p:txBody>
          <a:bodyPr wrap="none">
            <a:spAutoFit/>
          </a:bodyPr>
          <a:lstStyle/>
          <a:p>
            <a:r>
              <a:rPr lang="tr-TR" sz="2400" b="1" dirty="0">
                <a:solidFill>
                  <a:srgbClr val="404041"/>
                </a:solidFill>
                <a:latin typeface="Roboto"/>
              </a:rPr>
              <a:t>+90 506 543 2731</a:t>
            </a: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3600" b="1" dirty="0">
                <a:solidFill>
                  <a:srgbClr val="FF4D4D"/>
                </a:solidFill>
                <a:latin typeface="Roboto"/>
                <a:ea typeface="+mn-ea"/>
                <a:cs typeface="+mn-cs"/>
              </a:rPr>
              <a:t>Eğitim Verilen Bazı Kurum ve Şirketler</a:t>
            </a:r>
            <a:endParaRPr lang="en-US" sz="36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Gazi Üniversitesi</a:t>
            </a:r>
          </a:p>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İş Bankası</a:t>
            </a:r>
          </a:p>
          <a:p>
            <a:pPr marL="365125" indent="-365125" defTabSz="365125">
              <a:lnSpc>
                <a:spcPct val="150000"/>
              </a:lnSpc>
              <a:buFont typeface="+mj-lt"/>
              <a:buAutoNum type="arabicPeriod"/>
              <a:tabLst>
                <a:tab pos="449263" algn="l"/>
              </a:tabLst>
            </a:pPr>
            <a:r>
              <a:rPr lang="tr-TR" sz="2200" dirty="0">
                <a:latin typeface="Roboto"/>
              </a:rPr>
              <a:t>Sahibinden.com</a:t>
            </a:r>
          </a:p>
          <a:p>
            <a:pPr marL="365125" indent="-365125" defTabSz="365125">
              <a:lnSpc>
                <a:spcPct val="150000"/>
              </a:lnSpc>
              <a:buFont typeface="+mj-lt"/>
              <a:buAutoNum type="arabicPeriod"/>
              <a:tabLst>
                <a:tab pos="449263" algn="l"/>
              </a:tabLst>
            </a:pP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Tarım ve Kredi Kooperatifleri Birliği</a:t>
            </a:r>
          </a:p>
          <a:p>
            <a:pPr marL="365125" indent="-365125" defTabSz="365125">
              <a:lnSpc>
                <a:spcPct val="150000"/>
              </a:lnSpc>
              <a:buFont typeface="+mj-lt"/>
              <a:buAutoNum type="arabicPeriod"/>
              <a:tabLst>
                <a:tab pos="449263" algn="l"/>
              </a:tabLst>
            </a:pPr>
            <a:r>
              <a:rPr lang="tr-TR" sz="2200" dirty="0" err="1">
                <a:latin typeface="Roboto"/>
              </a:rPr>
              <a:t>Enerjisa</a:t>
            </a:r>
            <a:r>
              <a:rPr lang="tr-TR" sz="2200" dirty="0">
                <a:latin typeface="Roboto"/>
              </a:rPr>
              <a:t> Üretim</a:t>
            </a:r>
          </a:p>
          <a:p>
            <a:pPr marL="365125" indent="-365125" defTabSz="365125">
              <a:lnSpc>
                <a:spcPct val="150000"/>
              </a:lnSpc>
              <a:buFont typeface="+mj-lt"/>
              <a:buAutoNum type="arabicPeriod"/>
              <a:tabLst>
                <a:tab pos="449263" algn="l"/>
              </a:tabLst>
            </a:pPr>
            <a:r>
              <a:rPr lang="tr-TR" sz="2200" dirty="0">
                <a:latin typeface="Roboto"/>
              </a:rPr>
              <a:t>Hacettepe Üniversitesi</a:t>
            </a: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pic>
        <p:nvPicPr>
          <p:cNvPr id="6" name="Resim 5">
            <a:extLst>
              <a:ext uri="{FF2B5EF4-FFF2-40B4-BE49-F238E27FC236}">
                <a16:creationId xmlns:a16="http://schemas.microsoft.com/office/drawing/2014/main" id="{37F8F709-9E01-4A2A-879C-4192CA609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803563"/>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09:30 – 12:00</a:t>
            </a:r>
          </a:p>
          <a:p>
            <a:pPr marL="342900" indent="-342900">
              <a:lnSpc>
                <a:spcPct val="150000"/>
              </a:lnSpc>
              <a:buAutoNum type="arabicPeriod"/>
            </a:pPr>
            <a:r>
              <a:rPr lang="tr-TR" sz="3200" dirty="0">
                <a:latin typeface="Roboto"/>
              </a:rPr>
              <a:t>Öğle Arası		: 12:00 - 13:00</a:t>
            </a:r>
          </a:p>
          <a:p>
            <a:pPr marL="342900" indent="-342900">
              <a:lnSpc>
                <a:spcPct val="150000"/>
              </a:lnSpc>
              <a:buAutoNum type="arabicPeriod"/>
            </a:pPr>
            <a:r>
              <a:rPr lang="tr-TR" sz="3200" dirty="0">
                <a:latin typeface="Roboto"/>
              </a:rPr>
              <a:t>Öğleden Sonra	: 13:00 – 16:30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4455835"/>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https://github.com/erkansirin78/hadoop-spark-for-developers</a:t>
            </a:r>
            <a:endParaRPr lang="tr-TR" sz="2400" dirty="0"/>
          </a:p>
          <a:p>
            <a:pPr>
              <a:lnSpc>
                <a:spcPct val="150000"/>
              </a:lnSpc>
            </a:pPr>
            <a:r>
              <a:rPr lang="tr-TR" sz="2400" dirty="0">
                <a:latin typeface="Roboto"/>
              </a:rPr>
              <a:t>2. Eğitim notları buraya eklenmektedir.</a:t>
            </a:r>
          </a:p>
          <a:p>
            <a:pPr>
              <a:lnSpc>
                <a:spcPct val="150000"/>
              </a:lnSpc>
            </a:pPr>
            <a:r>
              <a:rPr lang="tr-TR" sz="2400" dirty="0">
                <a:latin typeface="Roboto"/>
              </a:rPr>
              <a:t>3. IDE olarak Jupyter, </a:t>
            </a:r>
            <a:r>
              <a:rPr lang="tr-TR" sz="2400" dirty="0" err="1">
                <a:latin typeface="Roboto"/>
              </a:rPr>
              <a:t>Zeppelin</a:t>
            </a:r>
            <a:r>
              <a:rPr lang="tr-TR" sz="2400" dirty="0">
                <a:latin typeface="Roboto"/>
              </a:rPr>
              <a:t>, </a:t>
            </a:r>
            <a:r>
              <a:rPr lang="tr-TR" sz="2400" dirty="0" err="1">
                <a:latin typeface="Roboto"/>
              </a:rPr>
              <a:t>IntelliJ</a:t>
            </a:r>
            <a:r>
              <a:rPr lang="tr-TR" sz="2400" dirty="0">
                <a:latin typeface="Roboto"/>
              </a:rPr>
              <a:t> IDEA </a:t>
            </a:r>
          </a:p>
          <a:p>
            <a:pPr>
              <a:lnSpc>
                <a:spcPct val="150000"/>
              </a:lnSpc>
            </a:pPr>
            <a:r>
              <a:rPr lang="tr-TR" sz="2400" dirty="0">
                <a:latin typeface="Roboto"/>
              </a:rPr>
              <a:t>4. Hadoop için </a:t>
            </a:r>
          </a:p>
          <a:p>
            <a:pPr>
              <a:lnSpc>
                <a:spcPct val="150000"/>
              </a:lnSpc>
            </a:pPr>
            <a:r>
              <a:rPr lang="tr-TR" sz="2400" dirty="0">
                <a:latin typeface="Roboto"/>
              </a:rPr>
              <a:t>	HDP 2.6.5 Sandbox</a:t>
            </a:r>
          </a:p>
          <a:p>
            <a:pPr>
              <a:lnSpc>
                <a:spcPct val="150000"/>
              </a:lnSpc>
            </a:pPr>
            <a:r>
              <a:rPr lang="tr-TR" sz="2400" dirty="0">
                <a:latin typeface="Roboto"/>
              </a:rPr>
              <a:t>	Cloudera </a:t>
            </a:r>
            <a:r>
              <a:rPr lang="tr-TR" sz="2400" dirty="0" err="1">
                <a:latin typeface="Roboto"/>
              </a:rPr>
              <a:t>Quickstart</a:t>
            </a:r>
            <a:r>
              <a:rPr lang="tr-TR" sz="2400" dirty="0">
                <a:latin typeface="Roboto"/>
              </a:rPr>
              <a:t> VM 5.13</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2954098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3901837"/>
          </a:xfrm>
          <a:prstGeom prst="rect">
            <a:avLst/>
          </a:prstGeom>
          <a:noFill/>
        </p:spPr>
        <p:txBody>
          <a:bodyPr wrap="square" rtlCol="0">
            <a:spAutoFit/>
          </a:bodyPr>
          <a:lstStyle/>
          <a:p>
            <a:pPr marL="342900" indent="-342900">
              <a:lnSpc>
                <a:spcPct val="150000"/>
              </a:lnSpc>
              <a:buAutoNum type="arabicPeriod"/>
            </a:pPr>
            <a:r>
              <a:rPr lang="tr-TR" sz="2400" dirty="0">
                <a:latin typeface="Roboto"/>
              </a:rPr>
              <a:t>Büyük Veri Kavramları Anlamak</a:t>
            </a:r>
          </a:p>
          <a:p>
            <a:pPr marL="342900" indent="-342900">
              <a:lnSpc>
                <a:spcPct val="150000"/>
              </a:lnSpc>
              <a:buAutoNum type="arabicPeriod"/>
            </a:pPr>
            <a:r>
              <a:rPr lang="tr-TR" sz="2400" dirty="0">
                <a:latin typeface="Roboto"/>
              </a:rPr>
              <a:t>Hadoop ve Ekosistemini Tanımak</a:t>
            </a:r>
          </a:p>
          <a:p>
            <a:pPr marL="342900" indent="-342900">
              <a:lnSpc>
                <a:spcPct val="150000"/>
              </a:lnSpc>
              <a:buAutoNum type="arabicPeriod"/>
            </a:pPr>
            <a:r>
              <a:rPr lang="tr-TR" sz="2400" dirty="0">
                <a:latin typeface="Roboto"/>
              </a:rPr>
              <a:t>Hadoop ve Temel Bileşenleri Üzerinde Uygulama Pratiği Kazanmak</a:t>
            </a:r>
          </a:p>
          <a:p>
            <a:pPr marL="342900" indent="-342900">
              <a:lnSpc>
                <a:spcPct val="150000"/>
              </a:lnSpc>
              <a:buAutoNum type="arabicPeriod"/>
            </a:pPr>
            <a:r>
              <a:rPr lang="tr-TR" sz="2400" dirty="0">
                <a:latin typeface="Roboto"/>
              </a:rPr>
              <a:t>Apache Spark ve Temel Kavramlarını Anlamak</a:t>
            </a:r>
          </a:p>
          <a:p>
            <a:pPr marL="342900" indent="-342900">
              <a:lnSpc>
                <a:spcPct val="150000"/>
              </a:lnSpc>
              <a:buAutoNum type="arabicPeriod"/>
            </a:pPr>
            <a:r>
              <a:rPr lang="tr-TR" sz="2400" dirty="0">
                <a:latin typeface="Roboto"/>
              </a:rPr>
              <a:t>Apache Spark ile Başlangıç Seviyesinde Uygulamalar Geliştirmek</a:t>
            </a:r>
          </a:p>
        </p:txBody>
      </p:sp>
    </p:spTree>
    <p:extLst>
      <p:ext uri="{BB962C8B-B14F-4D97-AF65-F5344CB8AC3E}">
        <p14:creationId xmlns:p14="http://schemas.microsoft.com/office/powerpoint/2010/main" val="2650681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244</Words>
  <Application>Microsoft Office PowerPoint</Application>
  <PresentationFormat>Geniş ekran</PresentationFormat>
  <Paragraphs>58</Paragraphs>
  <Slides>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Calibri</vt:lpstr>
      <vt:lpstr>Calibri Light</vt:lpstr>
      <vt:lpstr>Roboto</vt:lpstr>
      <vt:lpstr>Verdana</vt:lpstr>
      <vt:lpstr>Wingdings</vt:lpstr>
      <vt:lpstr>Office Teması</vt:lpstr>
      <vt:lpstr>Hadoop and Spark For Developers</vt:lpstr>
      <vt:lpstr>PowerPoint Sunusu</vt:lpstr>
      <vt:lpstr>Diğer Eğitimler</vt:lpstr>
      <vt:lpstr>Eğitim Verilen Bazı Kurum ve Şirketler</vt:lpstr>
      <vt:lpstr>Kursları</vt:lpstr>
      <vt:lpstr>Zaman</vt:lpstr>
      <vt:lpstr>Eğitim Hakkında</vt:lpstr>
      <vt:lpstr>Eğitim Hedefi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9</cp:revision>
  <dcterms:created xsi:type="dcterms:W3CDTF">2019-03-16T06:56:25Z</dcterms:created>
  <dcterms:modified xsi:type="dcterms:W3CDTF">2019-10-15T06:42:13Z</dcterms:modified>
</cp:coreProperties>
</file>