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780zPQEPTqX4QnyQHcQJZXhq5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457F4D-2BD2-4DFF-808E-AC89E6A3A0CD}">
  <a:tblStyle styleId="{7A457F4D-2BD2-4DFF-808E-AC89E6A3A0C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8861e8d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8861e8d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 name="Shape 13"/>
        <p:cNvGrpSpPr/>
        <p:nvPr/>
      </p:nvGrpSpPr>
      <p:grpSpPr>
        <a:xfrm>
          <a:off x="0" y="0"/>
          <a:ext cx="0" cy="0"/>
          <a:chOff x="0" y="0"/>
          <a:chExt cx="0" cy="0"/>
        </a:xfrm>
      </p:grpSpPr>
      <p:sp>
        <p:nvSpPr>
          <p:cNvPr id="14" name="Google Shape;14;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 name="Google Shape;15;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eeexplore.ieee.org/document/726791" TargetMode="External"/><Relationship Id="rId4" Type="http://schemas.openxmlformats.org/officeDocument/2006/relationships/image" Target="../media/image6.png"/><Relationship Id="rId5" Type="http://schemas.openxmlformats.org/officeDocument/2006/relationships/hyperlink" Target="http://www.youtube.com/watch?v=FwFduRA_L6Q" TargetMode="External"/><Relationship Id="rId6"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proceedings.neurips.cc/paper/2012/file/c399862d3b9d6b76c8436e924a68c45b-Paper.pdf" TargetMode="External"/><Relationship Id="rId4" Type="http://schemas.openxmlformats.org/officeDocument/2006/relationships/hyperlink" Target="https://proceedings.neurips.cc/paper/2012/file/c399862d3b9d6b76c8436e924a68c45b-Paper.pdf" TargetMode="External"/><Relationship Id="rId5" Type="http://schemas.openxmlformats.org/officeDocument/2006/relationships/hyperlink" Target="https://proceedings.neurips.cc/paper/2012/file/c399862d3b9d6b76c8436e924a68c45b-Paper.pdf" TargetMode="External"/><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arxiv.org/abs/1409.1556"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arxiv.org/abs/1512.03385"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2736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Convolutional Neural Networks(CNN)</a:t>
            </a:r>
            <a:endParaRPr/>
          </a:p>
        </p:txBody>
      </p:sp>
      <p:sp>
        <p:nvSpPr>
          <p:cNvPr id="55" name="Google Shape;55;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Clr>
                <a:srgbClr val="000000"/>
              </a:buClr>
              <a:buSzPts val="1800"/>
              <a:buAutoNum type="arabicPeriod"/>
            </a:pPr>
            <a:r>
              <a:rPr lang="en">
                <a:solidFill>
                  <a:srgbClr val="000000"/>
                </a:solidFill>
              </a:rPr>
              <a:t>Convolution Operation</a:t>
            </a:r>
            <a:endParaRPr>
              <a:solidFill>
                <a:srgbClr val="000000"/>
              </a:solidFill>
            </a:endParaRPr>
          </a:p>
          <a:p>
            <a:pPr indent="-342900" lvl="0" marL="457200" rtl="0" algn="l">
              <a:lnSpc>
                <a:spcPct val="200000"/>
              </a:lnSpc>
              <a:spcBef>
                <a:spcPts val="0"/>
              </a:spcBef>
              <a:spcAft>
                <a:spcPts val="0"/>
              </a:spcAft>
              <a:buClr>
                <a:srgbClr val="000000"/>
              </a:buClr>
              <a:buSzPts val="1800"/>
              <a:buAutoNum type="arabicPeriod"/>
            </a:pPr>
            <a:r>
              <a:rPr lang="en">
                <a:solidFill>
                  <a:srgbClr val="000000"/>
                </a:solidFill>
              </a:rPr>
              <a:t>Convolutional Neural Networks</a:t>
            </a:r>
            <a:endParaRPr>
              <a:solidFill>
                <a:srgbClr val="000000"/>
              </a:solidFill>
            </a:endParaRPr>
          </a:p>
          <a:p>
            <a:pPr indent="-342900" lvl="0" marL="457200" rtl="0" algn="l">
              <a:lnSpc>
                <a:spcPct val="200000"/>
              </a:lnSpc>
              <a:spcBef>
                <a:spcPts val="0"/>
              </a:spcBef>
              <a:spcAft>
                <a:spcPts val="0"/>
              </a:spcAft>
              <a:buClr>
                <a:srgbClr val="000000"/>
              </a:buClr>
              <a:buSzPts val="1800"/>
              <a:buAutoNum type="arabicPeriod"/>
            </a:pPr>
            <a:r>
              <a:rPr lang="en">
                <a:solidFill>
                  <a:srgbClr val="000000"/>
                </a:solidFill>
              </a:rPr>
              <a:t>Famous CNN Models</a:t>
            </a:r>
            <a:endParaRPr>
              <a:solidFill>
                <a:srgbClr val="000000"/>
              </a:solidFill>
            </a:endParaRPr>
          </a:p>
          <a:p>
            <a:pPr indent="-317500" lvl="1" marL="914400" rtl="0" algn="l">
              <a:lnSpc>
                <a:spcPct val="200000"/>
              </a:lnSpc>
              <a:spcBef>
                <a:spcPts val="0"/>
              </a:spcBef>
              <a:spcAft>
                <a:spcPts val="0"/>
              </a:spcAft>
              <a:buClr>
                <a:schemeClr val="dk1"/>
              </a:buClr>
              <a:buSzPts val="1400"/>
              <a:buAutoNum type="alphaLcPeriod"/>
            </a:pPr>
            <a:r>
              <a:rPr lang="en">
                <a:solidFill>
                  <a:schemeClr val="dk1"/>
                </a:solidFill>
              </a:rPr>
              <a:t>LeNet: 51,000 citations</a:t>
            </a:r>
            <a:endParaRPr>
              <a:solidFill>
                <a:srgbClr val="000000"/>
              </a:solidFill>
            </a:endParaRPr>
          </a:p>
          <a:p>
            <a:pPr indent="-317500" lvl="1" marL="914400" rtl="0" algn="l">
              <a:lnSpc>
                <a:spcPct val="200000"/>
              </a:lnSpc>
              <a:spcBef>
                <a:spcPts val="0"/>
              </a:spcBef>
              <a:spcAft>
                <a:spcPts val="0"/>
              </a:spcAft>
              <a:buClr>
                <a:srgbClr val="000000"/>
              </a:buClr>
              <a:buSzPts val="1400"/>
              <a:buAutoNum type="alphaLcPeriod"/>
            </a:pPr>
            <a:r>
              <a:rPr lang="en">
                <a:solidFill>
                  <a:srgbClr val="000000"/>
                </a:solidFill>
              </a:rPr>
              <a:t>AlexNet: 92,000 citations</a:t>
            </a:r>
            <a:endParaRPr>
              <a:solidFill>
                <a:srgbClr val="000000"/>
              </a:solidFill>
            </a:endParaRPr>
          </a:p>
          <a:p>
            <a:pPr indent="-317500" lvl="1" marL="914400" rtl="0" algn="l">
              <a:lnSpc>
                <a:spcPct val="200000"/>
              </a:lnSpc>
              <a:spcBef>
                <a:spcPts val="0"/>
              </a:spcBef>
              <a:spcAft>
                <a:spcPts val="0"/>
              </a:spcAft>
              <a:buClr>
                <a:srgbClr val="000000"/>
              </a:buClr>
              <a:buSzPts val="1400"/>
              <a:buAutoNum type="alphaLcPeriod"/>
            </a:pPr>
            <a:r>
              <a:rPr lang="en">
                <a:solidFill>
                  <a:srgbClr val="000000"/>
                </a:solidFill>
              </a:rPr>
              <a:t>VGG: 92,000 citations</a:t>
            </a:r>
            <a:endParaRPr>
              <a:solidFill>
                <a:srgbClr val="000000"/>
              </a:solidFill>
            </a:endParaRPr>
          </a:p>
          <a:p>
            <a:pPr indent="-317500" lvl="1" marL="914400" rtl="0" algn="l">
              <a:lnSpc>
                <a:spcPct val="200000"/>
              </a:lnSpc>
              <a:spcBef>
                <a:spcPts val="0"/>
              </a:spcBef>
              <a:spcAft>
                <a:spcPts val="0"/>
              </a:spcAft>
              <a:buClr>
                <a:srgbClr val="000000"/>
              </a:buClr>
              <a:buSzPts val="1400"/>
              <a:buAutoNum type="alphaLcPeriod"/>
            </a:pPr>
            <a:r>
              <a:rPr lang="en">
                <a:solidFill>
                  <a:srgbClr val="000000"/>
                </a:solidFill>
              </a:rPr>
              <a:t>ResNet: 150,000 citations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232050" y="292625"/>
            <a:ext cx="608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490"/>
              <a:t>LeNet-5: </a:t>
            </a:r>
            <a:r>
              <a:rPr i="1" lang="en" sz="1490" u="sng">
                <a:solidFill>
                  <a:schemeClr val="hlink"/>
                </a:solidFill>
                <a:hlinkClick r:id="rId3"/>
              </a:rPr>
              <a:t>Gradient-Based Learning Applied to Document Recognition</a:t>
            </a:r>
            <a:r>
              <a:rPr lang="en" sz="1490"/>
              <a:t> by Y. Lecun, L. Bottou, Y. Bengio and P. Haffner (1998)</a:t>
            </a:r>
            <a:endParaRPr sz="3020"/>
          </a:p>
        </p:txBody>
      </p:sp>
      <p:pic>
        <p:nvPicPr>
          <p:cNvPr id="125" name="Google Shape;125;p10"/>
          <p:cNvPicPr preferRelativeResize="0"/>
          <p:nvPr/>
        </p:nvPicPr>
        <p:blipFill rotWithShape="1">
          <a:blip r:embed="rId4">
            <a:alphaModFix/>
          </a:blip>
          <a:srcRect b="0" l="0" r="0" t="0"/>
          <a:stretch/>
        </p:blipFill>
        <p:spPr>
          <a:xfrm>
            <a:off x="152400" y="1170125"/>
            <a:ext cx="5425450" cy="2338250"/>
          </a:xfrm>
          <a:prstGeom prst="rect">
            <a:avLst/>
          </a:prstGeom>
          <a:noFill/>
          <a:ln>
            <a:noFill/>
          </a:ln>
        </p:spPr>
      </p:pic>
      <p:sp>
        <p:nvSpPr>
          <p:cNvPr id="126" name="Google Shape;126;p10"/>
          <p:cNvSpPr txBox="1"/>
          <p:nvPr/>
        </p:nvSpPr>
        <p:spPr>
          <a:xfrm>
            <a:off x="91450" y="4198625"/>
            <a:ext cx="3017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Number of parameters:  ~ 60K</a:t>
            </a:r>
            <a:endParaRPr b="0" i="0" sz="1300" u="none" cap="none" strike="noStrike">
              <a:solidFill>
                <a:srgbClr val="000000"/>
              </a:solidFill>
              <a:latin typeface="Arial"/>
              <a:ea typeface="Arial"/>
              <a:cs typeface="Arial"/>
              <a:sym typeface="Arial"/>
            </a:endParaRPr>
          </a:p>
        </p:txBody>
      </p:sp>
      <p:sp>
        <p:nvSpPr>
          <p:cNvPr id="127" name="Google Shape;127;p10"/>
          <p:cNvSpPr txBox="1"/>
          <p:nvPr/>
        </p:nvSpPr>
        <p:spPr>
          <a:xfrm>
            <a:off x="5742450" y="3444250"/>
            <a:ext cx="3188075" cy="3693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Yann LeCun demonstrating LeNet-1(1989)</a:t>
            </a:r>
            <a:endParaRPr b="0" i="0" sz="1600" u="none" cap="none" strike="noStrike">
              <a:solidFill>
                <a:srgbClr val="000000"/>
              </a:solidFill>
              <a:latin typeface="Arial"/>
              <a:ea typeface="Arial"/>
              <a:cs typeface="Arial"/>
              <a:sym typeface="Arial"/>
            </a:endParaRPr>
          </a:p>
        </p:txBody>
      </p:sp>
      <p:pic>
        <p:nvPicPr>
          <p:cNvPr descr="This is a demo of &quot;LeNet 1&quot;, the first convolutional network that could recognize handwritten digits with good speed and accuracy.&#10;&#10;It was developed in early 1989 in the Adaptive System Research Department, headed by Larry Jackel, at Bell Labs in Holmdel, NJ.&#10;&#10;This &quot;real time&quot; demo ran on a DSP card sitting in a 486 PC with a video camera and frame grabber card. The DSP card had an AT&amp;T DSP32C chip, which was the first 32-bit floating-point DSP and could reach an amazing 12.5 million multiply-accumulate operations per second.&#10;&#10;The network was trained using the SN environment (a Lisp-based neural net simulator, the predecessor of Lush, itself a kind of ancestor to Torch7, itself the ancestor of PyTorch).&#10;We wrote a kind of &quot;compiler&quot; in SN that produced a self-contained piece of C code that could run the network. The network weights were array literals inside the C source code. &#10;&#10;The network architecture was a ConvNet with 2 layers of 5x5 convolution with stride 2, and two fully-connected layers on top. There were no separate pooling layer (it was too expensive).&#10;It had 9760 parameters and 64,660 connections.&#10;&#10;Shortly after this demo was put together, we started working with a development group and a product group at NCR (then a subsidiary of AT&amp;T). NCR soon deployed ATM machines that could read the numerical amounts on checks, initially in Europe and then in the US. The ConvNet was running on the DSP32C card sitting in a PC inside the ATM. Later, NCR deployed a similar system in large check reading machines that banks use in their back offices. At some point in the late 90's these machines were processing 10 to 20% of all the checks in the US. &#10;&#10;The network shown in this demo is described in our NIPS 1989 paper &quot;Handwritten digit recognition with a back-propagation network&quot;.&#10;https://direct.mit.edu/neco/article-abstract/1/4/541/5515/Backpropagation-Applied-to-Handwritten-Zip-Code&#10;&#10;&#10;The check reading system is described in our 1998 Proc. IEEE paper &quot;Gradient-Based Learning Applied to Document Recognition&quot; and in various shorter papers before that.&#10;&#10;Thanks to Larry Jackel for digitizing and editing the old VHS tape (and for holding the camera). There are cameo appearances by Donnie Henderson (who put together much of the demo) and Rich Howard, our lab director." id="128" name="Google Shape;128;p10" title="Convolutional Network Demo from 1989">
            <a:hlinkClick r:id="rId5"/>
          </p:cNvPr>
          <p:cNvPicPr preferRelativeResize="0"/>
          <p:nvPr/>
        </p:nvPicPr>
        <p:blipFill>
          <a:blip r:embed="rId6">
            <a:alphaModFix/>
          </a:blip>
          <a:stretch>
            <a:fillRect/>
          </a:stretch>
        </p:blipFill>
        <p:spPr>
          <a:xfrm>
            <a:off x="5730250" y="811991"/>
            <a:ext cx="3413750" cy="19202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2736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400" u="sng">
                <a:solidFill>
                  <a:schemeClr val="hlink"/>
                </a:solidFill>
                <a:hlinkClick r:id="rId3"/>
              </a:rPr>
              <a:t>Alex-Net:</a:t>
            </a:r>
            <a:r>
              <a:rPr lang="en" sz="1400" u="sng">
                <a:solidFill>
                  <a:schemeClr val="hlink"/>
                </a:solidFill>
                <a:hlinkClick r:id="rId4"/>
              </a:rPr>
              <a:t> </a:t>
            </a:r>
            <a:r>
              <a:rPr i="1" lang="en" sz="1400" u="sng">
                <a:solidFill>
                  <a:schemeClr val="hlink"/>
                </a:solidFill>
                <a:hlinkClick r:id="rId5"/>
              </a:rPr>
              <a:t>ImageNet Classification with Deep Convolutional Neural Networks</a:t>
            </a:r>
            <a:r>
              <a:rPr lang="en" sz="1400"/>
              <a:t>, by Alex Krizhevsky, Geoffrey Hinton, and Ilya Sutskever (2012)</a:t>
            </a:r>
            <a:endParaRPr sz="1400"/>
          </a:p>
        </p:txBody>
      </p:sp>
      <p:pic>
        <p:nvPicPr>
          <p:cNvPr id="134" name="Google Shape;134;p11"/>
          <p:cNvPicPr preferRelativeResize="0"/>
          <p:nvPr/>
        </p:nvPicPr>
        <p:blipFill rotWithShape="1">
          <a:blip r:embed="rId6">
            <a:alphaModFix/>
          </a:blip>
          <a:srcRect b="0" l="0" r="0" t="0"/>
          <a:stretch/>
        </p:blipFill>
        <p:spPr>
          <a:xfrm>
            <a:off x="152400" y="1170125"/>
            <a:ext cx="8839204" cy="3103217"/>
          </a:xfrm>
          <a:prstGeom prst="rect">
            <a:avLst/>
          </a:prstGeom>
          <a:noFill/>
          <a:ln>
            <a:noFill/>
          </a:ln>
        </p:spPr>
      </p:pic>
      <p:sp>
        <p:nvSpPr>
          <p:cNvPr id="135" name="Google Shape;135;p11"/>
          <p:cNvSpPr txBox="1"/>
          <p:nvPr/>
        </p:nvSpPr>
        <p:spPr>
          <a:xfrm>
            <a:off x="152400" y="4625350"/>
            <a:ext cx="3177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Number of parameters:  ~ 60M</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94500"/>
            <a:ext cx="8466600" cy="5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500"/>
              <a:t>VGG-16: </a:t>
            </a:r>
            <a:r>
              <a:rPr i="1" lang="en" sz="1500" u="sng">
                <a:solidFill>
                  <a:schemeClr val="hlink"/>
                </a:solidFill>
                <a:hlinkClick r:id="rId3"/>
              </a:rPr>
              <a:t>Very Deep Convolutional Networks for Large-Scale Image Recognition</a:t>
            </a:r>
            <a:r>
              <a:rPr lang="en" sz="1500"/>
              <a:t> paper by Karen Simonyan and Andrew Zisserman (2014)</a:t>
            </a:r>
            <a:endParaRPr sz="1500"/>
          </a:p>
        </p:txBody>
      </p:sp>
      <p:pic>
        <p:nvPicPr>
          <p:cNvPr id="141" name="Google Shape;141;p12"/>
          <p:cNvPicPr preferRelativeResize="0"/>
          <p:nvPr/>
        </p:nvPicPr>
        <p:blipFill rotWithShape="1">
          <a:blip r:embed="rId4">
            <a:alphaModFix/>
          </a:blip>
          <a:srcRect b="0" l="0" r="0" t="0"/>
          <a:stretch/>
        </p:blipFill>
        <p:spPr>
          <a:xfrm>
            <a:off x="646975" y="754375"/>
            <a:ext cx="7224474" cy="4046850"/>
          </a:xfrm>
          <a:prstGeom prst="rect">
            <a:avLst/>
          </a:prstGeom>
          <a:noFill/>
          <a:ln>
            <a:noFill/>
          </a:ln>
        </p:spPr>
      </p:pic>
      <p:sp>
        <p:nvSpPr>
          <p:cNvPr id="142" name="Google Shape;142;p12"/>
          <p:cNvSpPr txBox="1"/>
          <p:nvPr/>
        </p:nvSpPr>
        <p:spPr>
          <a:xfrm>
            <a:off x="5989500" y="4495825"/>
            <a:ext cx="278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 of parameters:  ~ 138M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520"/>
              <a:t>ResNet: </a:t>
            </a:r>
            <a:r>
              <a:rPr lang="en" sz="1520" u="sng">
                <a:solidFill>
                  <a:schemeClr val="hlink"/>
                </a:solidFill>
                <a:hlinkClick r:id="rId3"/>
              </a:rPr>
              <a:t>Deep Residual Learning for Image Recognition</a:t>
            </a:r>
            <a:r>
              <a:rPr lang="en" sz="1520"/>
              <a:t> by Kaiming He, Xiangyu Zhang, Shaoqing Ren, Jian Sun</a:t>
            </a:r>
            <a:endParaRPr sz="1520"/>
          </a:p>
        </p:txBody>
      </p:sp>
      <p:pic>
        <p:nvPicPr>
          <p:cNvPr id="148" name="Google Shape;148;p13"/>
          <p:cNvPicPr preferRelativeResize="0"/>
          <p:nvPr/>
        </p:nvPicPr>
        <p:blipFill rotWithShape="1">
          <a:blip r:embed="rId4">
            <a:alphaModFix/>
          </a:blip>
          <a:srcRect b="0" l="0" r="0" t="0"/>
          <a:stretch/>
        </p:blipFill>
        <p:spPr>
          <a:xfrm>
            <a:off x="152400" y="1170125"/>
            <a:ext cx="8810996" cy="3820975"/>
          </a:xfrm>
          <a:prstGeom prst="rect">
            <a:avLst/>
          </a:prstGeom>
          <a:noFill/>
          <a:ln>
            <a:noFill/>
          </a:ln>
        </p:spPr>
      </p:pic>
      <p:sp>
        <p:nvSpPr>
          <p:cNvPr id="149" name="Google Shape;149;p13"/>
          <p:cNvSpPr txBox="1"/>
          <p:nvPr/>
        </p:nvSpPr>
        <p:spPr>
          <a:xfrm>
            <a:off x="6355200" y="4791000"/>
            <a:ext cx="278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 of parameters:  ~ 60M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4"/>
          <p:cNvPicPr preferRelativeResize="0"/>
          <p:nvPr/>
        </p:nvPicPr>
        <p:blipFill rotWithShape="1">
          <a:blip r:embed="rId3">
            <a:alphaModFix/>
          </a:blip>
          <a:srcRect b="0" l="0" r="0" t="0"/>
          <a:stretch/>
        </p:blipFill>
        <p:spPr>
          <a:xfrm>
            <a:off x="373375" y="114300"/>
            <a:ext cx="7421875" cy="4958225"/>
          </a:xfrm>
          <a:prstGeom prst="rect">
            <a:avLst/>
          </a:prstGeom>
          <a:noFill/>
          <a:ln>
            <a:noFill/>
          </a:ln>
        </p:spPr>
      </p:pic>
      <p:sp>
        <p:nvSpPr>
          <p:cNvPr id="155" name="Google Shape;155;p14"/>
          <p:cNvSpPr txBox="1"/>
          <p:nvPr/>
        </p:nvSpPr>
        <p:spPr>
          <a:xfrm>
            <a:off x="6103625" y="4777725"/>
            <a:ext cx="2636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https://heartbeat.comet.ml/deep-learning-has-a-size-problem-ea601304cd8</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228861e8ddc_0_2"/>
          <p:cNvPicPr preferRelativeResize="0"/>
          <p:nvPr/>
        </p:nvPicPr>
        <p:blipFill>
          <a:blip r:embed="rId3">
            <a:alphaModFix/>
          </a:blip>
          <a:stretch>
            <a:fillRect/>
          </a:stretch>
        </p:blipFill>
        <p:spPr>
          <a:xfrm>
            <a:off x="191900" y="1214250"/>
            <a:ext cx="4764051" cy="2826825"/>
          </a:xfrm>
          <a:prstGeom prst="rect">
            <a:avLst/>
          </a:prstGeom>
          <a:noFill/>
          <a:ln>
            <a:noFill/>
          </a:ln>
        </p:spPr>
      </p:pic>
      <p:pic>
        <p:nvPicPr>
          <p:cNvPr id="161" name="Google Shape;161;g228861e8ddc_0_2"/>
          <p:cNvPicPr preferRelativeResize="0"/>
          <p:nvPr/>
        </p:nvPicPr>
        <p:blipFill>
          <a:blip r:embed="rId4">
            <a:alphaModFix/>
          </a:blip>
          <a:stretch>
            <a:fillRect/>
          </a:stretch>
        </p:blipFill>
        <p:spPr>
          <a:xfrm rot="-5400000">
            <a:off x="5324387" y="1260337"/>
            <a:ext cx="4705975" cy="2734650"/>
          </a:xfrm>
          <a:prstGeom prst="rect">
            <a:avLst/>
          </a:prstGeom>
          <a:noFill/>
          <a:ln>
            <a:noFill/>
          </a:ln>
        </p:spPr>
      </p:pic>
      <p:sp>
        <p:nvSpPr>
          <p:cNvPr id="162" name="Google Shape;162;g228861e8ddc_0_2"/>
          <p:cNvSpPr txBox="1"/>
          <p:nvPr/>
        </p:nvSpPr>
        <p:spPr>
          <a:xfrm>
            <a:off x="258350" y="87575"/>
            <a:ext cx="5350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t>A Modern Tool: </a:t>
            </a:r>
            <a:r>
              <a:rPr b="1" lang="en" sz="2900"/>
              <a:t>Batch Normalization</a:t>
            </a:r>
            <a:endParaRPr b="1" sz="2900"/>
          </a:p>
        </p:txBody>
      </p:sp>
      <p:sp>
        <p:nvSpPr>
          <p:cNvPr id="163" name="Google Shape;163;g228861e8ddc_0_2"/>
          <p:cNvSpPr txBox="1"/>
          <p:nvPr/>
        </p:nvSpPr>
        <p:spPr>
          <a:xfrm>
            <a:off x="307700" y="4090450"/>
            <a:ext cx="5350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Almost all modern CNN </a:t>
            </a:r>
            <a:r>
              <a:rPr lang="en">
                <a:latin typeface="Times New Roman"/>
                <a:ea typeface="Times New Roman"/>
                <a:cs typeface="Times New Roman"/>
                <a:sym typeface="Times New Roman"/>
              </a:rPr>
              <a:t>architectures</a:t>
            </a:r>
            <a:r>
              <a:rPr lang="en">
                <a:latin typeface="Times New Roman"/>
                <a:ea typeface="Times New Roman"/>
                <a:cs typeface="Times New Roman"/>
                <a:sym typeface="Times New Roman"/>
              </a:rPr>
              <a:t> have Batch Normalization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atch normalization improves the training speed, generalization, stability, and performance of deep neural networks.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20975"/>
            <a:ext cx="2652600" cy="79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620"/>
              <a:t>Problem with Fully Connected Networks</a:t>
            </a:r>
            <a:endParaRPr sz="1620"/>
          </a:p>
        </p:txBody>
      </p:sp>
      <p:sp>
        <p:nvSpPr>
          <p:cNvPr id="61" name="Google Shape;61;p2"/>
          <p:cNvSpPr txBox="1"/>
          <p:nvPr>
            <p:ph idx="1" type="body"/>
          </p:nvPr>
        </p:nvSpPr>
        <p:spPr>
          <a:xfrm>
            <a:off x="311700" y="1152475"/>
            <a:ext cx="2652600" cy="2840400"/>
          </a:xfrm>
          <a:prstGeom prst="rect">
            <a:avLst/>
          </a:prstGeom>
          <a:noFill/>
          <a:ln>
            <a:noFill/>
          </a:ln>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Clr>
                <a:schemeClr val="dk1"/>
              </a:buClr>
              <a:buSzPts val="1500"/>
              <a:buChar char="●"/>
            </a:pPr>
            <a:r>
              <a:rPr lang="en" sz="1500">
                <a:solidFill>
                  <a:schemeClr val="dk1"/>
                </a:solidFill>
              </a:rPr>
              <a:t>They don’t really care about what’s in the image.</a:t>
            </a:r>
            <a:br>
              <a:rPr lang="en" sz="1500">
                <a:solidFill>
                  <a:schemeClr val="dk1"/>
                </a:solidFill>
              </a:rPr>
            </a:b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Few FCNN can have millions of parameters.</a:t>
            </a:r>
            <a:br>
              <a:rPr lang="en" sz="1500">
                <a:solidFill>
                  <a:schemeClr val="dk1"/>
                </a:solidFill>
              </a:rPr>
            </a:b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We need something that can learn meaningful information from the images </a:t>
            </a:r>
            <a:endParaRPr sz="1500">
              <a:solidFill>
                <a:schemeClr val="dk1"/>
              </a:solidFill>
            </a:endParaRPr>
          </a:p>
        </p:txBody>
      </p:sp>
      <p:pic>
        <p:nvPicPr>
          <p:cNvPr id="62" name="Google Shape;62;p2"/>
          <p:cNvPicPr preferRelativeResize="0"/>
          <p:nvPr/>
        </p:nvPicPr>
        <p:blipFill rotWithShape="1">
          <a:blip r:embed="rId3">
            <a:alphaModFix/>
          </a:blip>
          <a:srcRect b="0" l="0" r="0" t="0"/>
          <a:stretch/>
        </p:blipFill>
        <p:spPr>
          <a:xfrm>
            <a:off x="3109075" y="220975"/>
            <a:ext cx="5715000" cy="4314825"/>
          </a:xfrm>
          <a:prstGeom prst="rect">
            <a:avLst/>
          </a:prstGeom>
          <a:noFill/>
          <a:ln>
            <a:noFill/>
          </a:ln>
        </p:spPr>
      </p:pic>
      <p:sp>
        <p:nvSpPr>
          <p:cNvPr id="63" name="Google Shape;63;p2"/>
          <p:cNvSpPr txBox="1"/>
          <p:nvPr/>
        </p:nvSpPr>
        <p:spPr>
          <a:xfrm>
            <a:off x="7444750" y="4678675"/>
            <a:ext cx="15393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https://www.tomasbeuzen.com/</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448875" y="243825"/>
            <a:ext cx="2808000" cy="35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200000"/>
              </a:lnSpc>
              <a:spcBef>
                <a:spcPts val="0"/>
              </a:spcBef>
              <a:spcAft>
                <a:spcPts val="1200"/>
              </a:spcAft>
              <a:buClr>
                <a:schemeClr val="dk1"/>
              </a:buClr>
              <a:buSzPct val="61109"/>
              <a:buFont typeface="Arial"/>
              <a:buNone/>
            </a:pPr>
            <a:r>
              <a:rPr lang="en" sz="1800"/>
              <a:t>Convolution Operation</a:t>
            </a:r>
            <a:endParaRPr/>
          </a:p>
        </p:txBody>
      </p:sp>
      <p:sp>
        <p:nvSpPr>
          <p:cNvPr id="69" name="Google Shape;69;p3"/>
          <p:cNvSpPr txBox="1"/>
          <p:nvPr>
            <p:ph idx="1" type="body"/>
          </p:nvPr>
        </p:nvSpPr>
        <p:spPr>
          <a:xfrm>
            <a:off x="372675" y="642850"/>
            <a:ext cx="3109800" cy="4500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chemeClr val="dk1"/>
              </a:buClr>
              <a:buSzPts val="1200"/>
              <a:buChar char="●"/>
            </a:pPr>
            <a:r>
              <a:rPr lang="en">
                <a:solidFill>
                  <a:schemeClr val="dk1"/>
                </a:solidFill>
              </a:rPr>
              <a:t>In compute vision, convolution operation is used to </a:t>
            </a:r>
            <a:r>
              <a:rPr b="1" lang="en">
                <a:solidFill>
                  <a:schemeClr val="dk1"/>
                </a:solidFill>
              </a:rPr>
              <a:t>extract features</a:t>
            </a:r>
            <a:r>
              <a:rPr lang="en">
                <a:solidFill>
                  <a:schemeClr val="dk1"/>
                </a:solidFill>
              </a:rPr>
              <a:t> from the images.</a:t>
            </a:r>
            <a:br>
              <a:rPr lang="en">
                <a:solidFill>
                  <a:schemeClr val="dk1"/>
                </a:solidFill>
              </a:rPr>
            </a:b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
                <a:solidFill>
                  <a:schemeClr val="dk1"/>
                </a:solidFill>
              </a:rPr>
              <a:t>In convolution operation, a matrix called </a:t>
            </a:r>
            <a:r>
              <a:rPr b="1" lang="en">
                <a:solidFill>
                  <a:schemeClr val="dk1"/>
                </a:solidFill>
              </a:rPr>
              <a:t>“kernel/filter”</a:t>
            </a:r>
            <a:r>
              <a:rPr lang="en">
                <a:solidFill>
                  <a:schemeClr val="dk1"/>
                </a:solidFill>
              </a:rPr>
              <a:t> is hovered over the input image. Output image is called a </a:t>
            </a:r>
            <a:r>
              <a:rPr b="1" lang="en">
                <a:solidFill>
                  <a:schemeClr val="dk1"/>
                </a:solidFill>
              </a:rPr>
              <a:t>“feature map”.</a:t>
            </a:r>
            <a:r>
              <a:rPr lang="en">
                <a:solidFill>
                  <a:schemeClr val="dk1"/>
                </a:solidFill>
              </a:rPr>
              <a:t> In fact, this is just a dot product…</a:t>
            </a:r>
            <a:br>
              <a:rPr lang="en">
                <a:solidFill>
                  <a:schemeClr val="dk1"/>
                </a:solidFill>
              </a:rPr>
            </a:br>
            <a:endParaRPr b="1">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Stride</a:t>
            </a:r>
            <a:r>
              <a:rPr lang="en">
                <a:solidFill>
                  <a:schemeClr val="dk1"/>
                </a:solidFill>
              </a:rPr>
              <a:t> is the amount of shift after each convolution.</a:t>
            </a:r>
            <a:br>
              <a:rPr lang="en">
                <a:solidFill>
                  <a:schemeClr val="dk1"/>
                </a:solidFill>
              </a:rPr>
            </a:b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
                <a:solidFill>
                  <a:schemeClr val="dk1"/>
                </a:solidFill>
              </a:rPr>
              <a:t>To keep more info at the image borders, we can apply 0 </a:t>
            </a:r>
            <a:r>
              <a:rPr b="1" lang="en">
                <a:solidFill>
                  <a:schemeClr val="dk1"/>
                </a:solidFill>
              </a:rPr>
              <a:t>padding</a:t>
            </a:r>
            <a:r>
              <a:rPr lang="en">
                <a:solidFill>
                  <a:schemeClr val="dk1"/>
                </a:solidFill>
              </a:rPr>
              <a:t> around the image.</a:t>
            </a:r>
            <a:br>
              <a:rPr lang="en">
                <a:solidFill>
                  <a:schemeClr val="dk1"/>
                </a:solidFill>
              </a:rPr>
            </a:b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
                <a:solidFill>
                  <a:schemeClr val="dk1"/>
                </a:solidFill>
              </a:rPr>
              <a:t>Output size formula</a:t>
            </a:r>
            <a:br>
              <a:rPr lang="en">
                <a:solidFill>
                  <a:schemeClr val="dk1"/>
                </a:solidFill>
              </a:rPr>
            </a:br>
            <a:br>
              <a:rPr lang="en">
                <a:solidFill>
                  <a:schemeClr val="dk1"/>
                </a:solidFill>
              </a:rPr>
            </a:br>
            <a:r>
              <a:rPr lang="en">
                <a:solidFill>
                  <a:schemeClr val="dk1"/>
                </a:solidFill>
              </a:rPr>
              <a:t> </a:t>
            </a:r>
            <a:endParaRPr>
              <a:solidFill>
                <a:schemeClr val="dk1"/>
              </a:solidFill>
            </a:endParaRPr>
          </a:p>
        </p:txBody>
      </p:sp>
      <p:pic>
        <p:nvPicPr>
          <p:cNvPr id="70" name="Google Shape;70;p3"/>
          <p:cNvPicPr preferRelativeResize="0"/>
          <p:nvPr/>
        </p:nvPicPr>
        <p:blipFill rotWithShape="1">
          <a:blip r:embed="rId3">
            <a:alphaModFix/>
          </a:blip>
          <a:srcRect b="0" l="0" r="0" t="0"/>
          <a:stretch/>
        </p:blipFill>
        <p:spPr>
          <a:xfrm>
            <a:off x="3634875" y="152400"/>
            <a:ext cx="5356724" cy="2249678"/>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3634875" y="2554478"/>
            <a:ext cx="5356726" cy="2265172"/>
          </a:xfrm>
          <a:prstGeom prst="rect">
            <a:avLst/>
          </a:prstGeom>
          <a:noFill/>
          <a:ln>
            <a:noFill/>
          </a:ln>
        </p:spPr>
      </p:pic>
      <p:pic>
        <p:nvPicPr>
          <p:cNvPr descr="{&quot;mathml&quot;:&quot;&lt;math style=\&quot;font-family:stix;font-size:16px;\&quot; xmlns=\&quot;http://www.w3.org/1998/Math/MathML\&quot;&gt;&lt;mstyle mathsize=\&quot;16px\&quot;&gt;&lt;mfenced open=\&quot;[\&quot; close=\&quot;]\&quot;&gt;&lt;mfrac&gt;&lt;mrow&gt;&lt;mi&gt;W&lt;/mi&gt;&lt;mo&gt;&amp;#x2212;&lt;/mo&gt;&lt;mi&gt;K&lt;/mi&gt;&lt;mo&gt;+&lt;/mo&gt;&lt;mn&gt;2&lt;/mn&gt;&lt;mi&gt;P&lt;/mi&gt;&lt;/mrow&gt;&lt;mi&gt;S&lt;/mi&gt;&lt;/mfrac&gt;&lt;/mfenced&gt;&lt;mo&gt;&amp;#xA0;&lt;/mo&gt;&lt;mo&gt;+&lt;/mo&gt;&lt;mn&gt;1&lt;/mn&gt;&lt;/mstyle&gt;&lt;/math&gt;&quot;,&quot;truncated&quot;:false}" id="72" name="Google Shape;72;p3" title="open square brackets fraction numerator W minus K plus 2 P over denominator S end fraction close square brackets space plus 1"/>
          <p:cNvPicPr preferRelativeResize="0"/>
          <p:nvPr/>
        </p:nvPicPr>
        <p:blipFill rotWithShape="1">
          <a:blip r:embed="rId5">
            <a:alphaModFix/>
          </a:blip>
          <a:srcRect b="0" l="0" r="0" t="0"/>
          <a:stretch/>
        </p:blipFill>
        <p:spPr>
          <a:xfrm>
            <a:off x="919283" y="4506476"/>
            <a:ext cx="1649984" cy="536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 type="body"/>
          </p:nvPr>
        </p:nvSpPr>
        <p:spPr>
          <a:xfrm>
            <a:off x="-377025" y="612375"/>
            <a:ext cx="3486000" cy="3418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a:t> </a:t>
            </a:r>
            <a:endParaRPr/>
          </a:p>
        </p:txBody>
      </p:sp>
      <p:pic>
        <p:nvPicPr>
          <p:cNvPr id="78" name="Google Shape;78;p4"/>
          <p:cNvPicPr preferRelativeResize="0"/>
          <p:nvPr/>
        </p:nvPicPr>
        <p:blipFill rotWithShape="1">
          <a:blip r:embed="rId4">
            <a:alphaModFix/>
          </a:blip>
          <a:srcRect b="0" l="0" r="0" t="0"/>
          <a:stretch/>
        </p:blipFill>
        <p:spPr>
          <a:xfrm>
            <a:off x="3108975" y="61825"/>
            <a:ext cx="6035025" cy="4236725"/>
          </a:xfrm>
          <a:prstGeom prst="rect">
            <a:avLst/>
          </a:prstGeom>
          <a:noFill/>
          <a:ln>
            <a:noFill/>
          </a:ln>
        </p:spPr>
      </p:pic>
      <p:sp>
        <p:nvSpPr>
          <p:cNvPr id="79" name="Google Shape;79;p4"/>
          <p:cNvSpPr txBox="1"/>
          <p:nvPr/>
        </p:nvSpPr>
        <p:spPr>
          <a:xfrm>
            <a:off x="7315200" y="4686300"/>
            <a:ext cx="16002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https://www.tomasbeuzen.com/</a:t>
            </a:r>
            <a:endParaRPr b="0" i="0" sz="700" u="none" cap="none" strike="noStrike">
              <a:solidFill>
                <a:srgbClr val="000000"/>
              </a:solidFill>
              <a:latin typeface="Arial"/>
              <a:ea typeface="Arial"/>
              <a:cs typeface="Arial"/>
              <a:sym typeface="Arial"/>
            </a:endParaRPr>
          </a:p>
        </p:txBody>
      </p:sp>
      <p:sp>
        <p:nvSpPr>
          <p:cNvPr id="80" name="Google Shape;80;p4"/>
          <p:cNvSpPr txBox="1"/>
          <p:nvPr/>
        </p:nvSpPr>
        <p:spPr>
          <a:xfrm>
            <a:off x="59225" y="3912000"/>
            <a:ext cx="3642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Feature map size: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t>
            </a:r>
            <a:r>
              <a:rPr lang="en" sz="1700"/>
              <a:t>(W-K+2*P)/S]+1 = [(5-3+2*1)/2]+1</a:t>
            </a:r>
            <a:endParaRPr sz="1700"/>
          </a:p>
          <a:p>
            <a:pPr indent="0" lvl="0" marL="0" rtl="0" algn="l">
              <a:spcBef>
                <a:spcPts val="0"/>
              </a:spcBef>
              <a:spcAft>
                <a:spcPts val="0"/>
              </a:spcAft>
              <a:buNone/>
            </a:pPr>
            <a:r>
              <a:rPr lang="en" sz="1700"/>
              <a:t>			     = [2]+1 = </a:t>
            </a:r>
            <a:r>
              <a:rPr b="1" lang="en" sz="1700"/>
              <a:t>3</a:t>
            </a:r>
            <a:r>
              <a:rPr lang="en" sz="1700"/>
              <a:t>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5"/>
          <p:cNvGraphicFramePr/>
          <p:nvPr/>
        </p:nvGraphicFramePr>
        <p:xfrm>
          <a:off x="3423450" y="221072"/>
          <a:ext cx="3000000" cy="3000000"/>
        </p:xfrm>
        <a:graphic>
          <a:graphicData uri="http://schemas.openxmlformats.org/drawingml/2006/table">
            <a:tbl>
              <a:tblPr>
                <a:noFill/>
                <a:tableStyleId>{7A457F4D-2BD2-4DFF-808E-AC89E6A3A0CD}</a:tableStyleId>
              </a:tblPr>
              <a:tblGrid>
                <a:gridCol w="408875"/>
                <a:gridCol w="408875"/>
                <a:gridCol w="408875"/>
              </a:tblGrid>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0</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r>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0</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0</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0</a:t>
                      </a:r>
                      <a:endParaRPr b="1" sz="1400" u="none" cap="none" strike="noStrike"/>
                    </a:p>
                  </a:txBody>
                  <a:tcPr marT="91425" marB="91425" marR="91425" marL="91425"/>
                </a:tc>
              </a:tr>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0</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r>
            </a:tbl>
          </a:graphicData>
        </a:graphic>
      </p:graphicFrame>
      <p:pic>
        <p:nvPicPr>
          <p:cNvPr id="86" name="Google Shape;86;p5"/>
          <p:cNvPicPr preferRelativeResize="0"/>
          <p:nvPr/>
        </p:nvPicPr>
        <p:blipFill rotWithShape="1">
          <a:blip r:embed="rId3">
            <a:alphaModFix/>
          </a:blip>
          <a:srcRect b="0" l="0" r="0" t="0"/>
          <a:stretch/>
        </p:blipFill>
        <p:spPr>
          <a:xfrm>
            <a:off x="0" y="1409700"/>
            <a:ext cx="2968889" cy="1767825"/>
          </a:xfrm>
          <a:prstGeom prst="rect">
            <a:avLst/>
          </a:prstGeom>
          <a:noFill/>
          <a:ln>
            <a:noFill/>
          </a:ln>
        </p:spPr>
      </p:pic>
      <p:pic>
        <p:nvPicPr>
          <p:cNvPr id="87" name="Google Shape;87;p5"/>
          <p:cNvPicPr preferRelativeResize="0"/>
          <p:nvPr/>
        </p:nvPicPr>
        <p:blipFill rotWithShape="1">
          <a:blip r:embed="rId4">
            <a:alphaModFix/>
          </a:blip>
          <a:srcRect b="0" l="0" r="0" t="0"/>
          <a:stretch/>
        </p:blipFill>
        <p:spPr>
          <a:xfrm>
            <a:off x="5711975" y="62375"/>
            <a:ext cx="2533799" cy="1506034"/>
          </a:xfrm>
          <a:prstGeom prst="rect">
            <a:avLst/>
          </a:prstGeom>
          <a:noFill/>
          <a:ln>
            <a:noFill/>
          </a:ln>
        </p:spPr>
      </p:pic>
      <p:pic>
        <p:nvPicPr>
          <p:cNvPr id="88" name="Google Shape;88;p5"/>
          <p:cNvPicPr preferRelativeResize="0"/>
          <p:nvPr/>
        </p:nvPicPr>
        <p:blipFill rotWithShape="1">
          <a:blip r:embed="rId5">
            <a:alphaModFix/>
          </a:blip>
          <a:srcRect b="0" l="0" r="0" t="0"/>
          <a:stretch/>
        </p:blipFill>
        <p:spPr>
          <a:xfrm>
            <a:off x="5711964" y="1639637"/>
            <a:ext cx="2533799" cy="1506050"/>
          </a:xfrm>
          <a:prstGeom prst="rect">
            <a:avLst/>
          </a:prstGeom>
          <a:noFill/>
          <a:ln>
            <a:noFill/>
          </a:ln>
        </p:spPr>
      </p:pic>
      <p:graphicFrame>
        <p:nvGraphicFramePr>
          <p:cNvPr id="89" name="Google Shape;89;p5"/>
          <p:cNvGraphicFramePr/>
          <p:nvPr/>
        </p:nvGraphicFramePr>
        <p:xfrm>
          <a:off x="3383275" y="1710728"/>
          <a:ext cx="3000000" cy="3000000"/>
        </p:xfrm>
        <a:graphic>
          <a:graphicData uri="http://schemas.openxmlformats.org/drawingml/2006/table">
            <a:tbl>
              <a:tblPr>
                <a:noFill/>
                <a:tableStyleId>{7A457F4D-2BD2-4DFF-808E-AC89E6A3A0CD}</a:tableStyleId>
              </a:tblPr>
              <a:tblGrid>
                <a:gridCol w="422275"/>
                <a:gridCol w="422275"/>
                <a:gridCol w="422275"/>
              </a:tblGrid>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r>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8</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r>
              <a:tr h="410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tc>
              </a:tr>
            </a:tbl>
          </a:graphicData>
        </a:graphic>
      </p:graphicFrame>
      <p:graphicFrame>
        <p:nvGraphicFramePr>
          <p:cNvPr id="90" name="Google Shape;90;p5"/>
          <p:cNvGraphicFramePr/>
          <p:nvPr/>
        </p:nvGraphicFramePr>
        <p:xfrm>
          <a:off x="3345375" y="3550973"/>
          <a:ext cx="3000000" cy="3000000"/>
        </p:xfrm>
        <a:graphic>
          <a:graphicData uri="http://schemas.openxmlformats.org/drawingml/2006/table">
            <a:tbl>
              <a:tblPr>
                <a:noFill/>
                <a:tableStyleId>{7A457F4D-2BD2-4DFF-808E-AC89E6A3A0CD}</a:tableStyleId>
              </a:tblPr>
              <a:tblGrid>
                <a:gridCol w="434900"/>
                <a:gridCol w="434900"/>
                <a:gridCol w="434900"/>
              </a:tblGrid>
              <a:tr h="4071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-0.1</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-0.2</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-0.3</a:t>
                      </a:r>
                      <a:endParaRPr b="1" sz="1000" u="none" cap="none" strike="noStrike"/>
                    </a:p>
                  </a:txBody>
                  <a:tcPr marT="91425" marB="91425" marR="91425" marL="91425">
                    <a:solidFill>
                      <a:srgbClr val="FFFF00"/>
                    </a:solidFill>
                  </a:tcPr>
                </a:tc>
              </a:tr>
              <a:tr h="2894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0.9</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0.6</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-0.4</a:t>
                      </a:r>
                      <a:endParaRPr b="1" sz="1000" u="none" cap="none" strike="noStrike"/>
                    </a:p>
                  </a:txBody>
                  <a:tcPr marT="91425" marB="91425" marR="91425" marL="91425">
                    <a:solidFill>
                      <a:srgbClr val="FFFF00"/>
                    </a:solidFill>
                  </a:tcPr>
                </a:tc>
              </a:tr>
              <a:tr h="2894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0.4</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-1.3</a:t>
                      </a:r>
                      <a:endParaRPr b="1" sz="1000" u="none" cap="none" strike="noStrike">
                        <a:solidFill>
                          <a:schemeClr val="dk1"/>
                        </a:solidFill>
                      </a:endParaRPr>
                    </a:p>
                  </a:txBody>
                  <a:tcPr marT="91425" marB="91425" marR="91425" marL="91425">
                    <a:solidFill>
                      <a:srgbClr val="FFFF0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-1.5</a:t>
                      </a:r>
                      <a:endParaRPr b="1" sz="1000" u="none" cap="none" strike="noStrike"/>
                    </a:p>
                  </a:txBody>
                  <a:tcPr marT="91425" marB="91425" marR="91425" marL="91425">
                    <a:solidFill>
                      <a:srgbClr val="FFFF00"/>
                    </a:solidFill>
                  </a:tcPr>
                </a:tc>
              </a:tr>
            </a:tbl>
          </a:graphicData>
        </a:graphic>
      </p:graphicFrame>
      <p:pic>
        <p:nvPicPr>
          <p:cNvPr id="91" name="Google Shape;91;p5"/>
          <p:cNvPicPr preferRelativeResize="0"/>
          <p:nvPr/>
        </p:nvPicPr>
        <p:blipFill rotWithShape="1">
          <a:blip r:embed="rId6">
            <a:alphaModFix/>
          </a:blip>
          <a:srcRect b="0" l="0" r="0" t="0"/>
          <a:stretch/>
        </p:blipFill>
        <p:spPr>
          <a:xfrm>
            <a:off x="5726442" y="3485050"/>
            <a:ext cx="2533783" cy="150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281275"/>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Pooling Layer</a:t>
            </a:r>
            <a:endParaRPr/>
          </a:p>
        </p:txBody>
      </p:sp>
      <p:sp>
        <p:nvSpPr>
          <p:cNvPr id="97" name="Google Shape;97;p6"/>
          <p:cNvSpPr txBox="1"/>
          <p:nvPr>
            <p:ph idx="1" type="body"/>
          </p:nvPr>
        </p:nvSpPr>
        <p:spPr>
          <a:xfrm>
            <a:off x="-122675" y="1389600"/>
            <a:ext cx="3145200" cy="1585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Usually after the convolution, we apply pooling to condense the information more and also to reduce the image size.</a:t>
            </a:r>
            <a:endParaRPr sz="1900">
              <a:solidFill>
                <a:schemeClr val="dk1"/>
              </a:solidFill>
            </a:endParaRPr>
          </a:p>
        </p:txBody>
      </p:sp>
      <p:pic>
        <p:nvPicPr>
          <p:cNvPr id="98" name="Google Shape;98;p6"/>
          <p:cNvPicPr preferRelativeResize="0"/>
          <p:nvPr/>
        </p:nvPicPr>
        <p:blipFill rotWithShape="1">
          <a:blip r:embed="rId3">
            <a:alphaModFix/>
          </a:blip>
          <a:srcRect b="0" l="0" r="0" t="0"/>
          <a:stretch/>
        </p:blipFill>
        <p:spPr>
          <a:xfrm>
            <a:off x="3572950" y="617275"/>
            <a:ext cx="5459274" cy="257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0" y="163950"/>
            <a:ext cx="4009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620"/>
              <a:t>Convolutional Neural Networks</a:t>
            </a:r>
            <a:endParaRPr sz="1620"/>
          </a:p>
        </p:txBody>
      </p:sp>
      <p:sp>
        <p:nvSpPr>
          <p:cNvPr id="104" name="Google Shape;104;p7"/>
          <p:cNvSpPr txBox="1"/>
          <p:nvPr>
            <p:ph idx="1" type="body"/>
          </p:nvPr>
        </p:nvSpPr>
        <p:spPr>
          <a:xfrm>
            <a:off x="0" y="906775"/>
            <a:ext cx="2805000" cy="3596700"/>
          </a:xfrm>
          <a:prstGeom prst="rect">
            <a:avLst/>
          </a:prstGeom>
          <a:noFill/>
          <a:ln>
            <a:noFill/>
          </a:ln>
        </p:spPr>
        <p:txBody>
          <a:bodyPr anchorCtr="0" anchor="t" bIns="91425" lIns="91425" spcFirstLastPara="1" rIns="91425" wrap="square" tIns="91425">
            <a:normAutofit lnSpcReduction="20000"/>
          </a:bodyPr>
          <a:lstStyle/>
          <a:p>
            <a:pPr indent="-304482" lvl="0" marL="457200" rtl="0" algn="l">
              <a:lnSpc>
                <a:spcPct val="115000"/>
              </a:lnSpc>
              <a:spcBef>
                <a:spcPts val="0"/>
              </a:spcBef>
              <a:spcAft>
                <a:spcPts val="0"/>
              </a:spcAft>
              <a:buClr>
                <a:schemeClr val="dk1"/>
              </a:buClr>
              <a:buSzPts val="1195"/>
              <a:buChar char="●"/>
            </a:pPr>
            <a:r>
              <a:rPr lang="en" sz="1195">
                <a:solidFill>
                  <a:schemeClr val="dk1"/>
                </a:solidFill>
              </a:rPr>
              <a:t>Each kernel kxk kernels(filters) have </a:t>
            </a:r>
            <a:r>
              <a:rPr b="1" lang="en" sz="1195">
                <a:solidFill>
                  <a:schemeClr val="dk1"/>
                </a:solidFill>
              </a:rPr>
              <a:t>weights  and biases</a:t>
            </a:r>
            <a:r>
              <a:rPr lang="en" sz="1195">
                <a:solidFill>
                  <a:schemeClr val="dk1"/>
                </a:solidFill>
              </a:rPr>
              <a:t> to be learned from data.</a:t>
            </a:r>
            <a:br>
              <a:rPr lang="en" sz="1195">
                <a:solidFill>
                  <a:schemeClr val="dk1"/>
                </a:solidFill>
              </a:rPr>
            </a:br>
            <a:endParaRPr sz="1195">
              <a:solidFill>
                <a:schemeClr val="dk1"/>
              </a:solidFill>
            </a:endParaRPr>
          </a:p>
          <a:p>
            <a:pPr indent="-304482" lvl="0" marL="457200" rtl="0" algn="l">
              <a:lnSpc>
                <a:spcPct val="115000"/>
              </a:lnSpc>
              <a:spcBef>
                <a:spcPts val="0"/>
              </a:spcBef>
              <a:spcAft>
                <a:spcPts val="0"/>
              </a:spcAft>
              <a:buClr>
                <a:schemeClr val="dk1"/>
              </a:buClr>
              <a:buSzPts val="1195"/>
              <a:buChar char="●"/>
            </a:pPr>
            <a:r>
              <a:rPr lang="en" sz="1195">
                <a:solidFill>
                  <a:schemeClr val="dk1"/>
                </a:solidFill>
              </a:rPr>
              <a:t>As we apply forward pass and backpropagation, these weights are updated just like regular neurons.</a:t>
            </a:r>
            <a:br>
              <a:rPr lang="en" sz="1195">
                <a:solidFill>
                  <a:schemeClr val="dk1"/>
                </a:solidFill>
              </a:rPr>
            </a:br>
            <a:endParaRPr sz="1195">
              <a:solidFill>
                <a:schemeClr val="dk1"/>
              </a:solidFill>
            </a:endParaRPr>
          </a:p>
          <a:p>
            <a:pPr indent="-304482" lvl="0" marL="457200" rtl="0" algn="l">
              <a:lnSpc>
                <a:spcPct val="115000"/>
              </a:lnSpc>
              <a:spcBef>
                <a:spcPts val="0"/>
              </a:spcBef>
              <a:spcAft>
                <a:spcPts val="0"/>
              </a:spcAft>
              <a:buClr>
                <a:schemeClr val="dk1"/>
              </a:buClr>
              <a:buSzPts val="1195"/>
              <a:buChar char="●"/>
            </a:pPr>
            <a:r>
              <a:rPr lang="en" sz="1195">
                <a:solidFill>
                  <a:schemeClr val="dk1"/>
                </a:solidFill>
              </a:rPr>
              <a:t>At the end, they usually reveal </a:t>
            </a:r>
            <a:r>
              <a:rPr lang="en" sz="1195" u="sng">
                <a:solidFill>
                  <a:schemeClr val="dk1"/>
                </a:solidFill>
              </a:rPr>
              <a:t>meaningful </a:t>
            </a:r>
            <a:r>
              <a:rPr lang="en" sz="1195">
                <a:solidFill>
                  <a:schemeClr val="dk1"/>
                </a:solidFill>
              </a:rPr>
              <a:t>patterns.</a:t>
            </a:r>
            <a:br>
              <a:rPr lang="en" sz="1195">
                <a:solidFill>
                  <a:schemeClr val="dk1"/>
                </a:solidFill>
              </a:rPr>
            </a:br>
            <a:endParaRPr sz="1195">
              <a:solidFill>
                <a:schemeClr val="dk1"/>
              </a:solidFill>
            </a:endParaRPr>
          </a:p>
          <a:p>
            <a:pPr indent="-304482" lvl="0" marL="457200" rtl="0" algn="l">
              <a:lnSpc>
                <a:spcPct val="100000"/>
              </a:lnSpc>
              <a:spcBef>
                <a:spcPts val="0"/>
              </a:spcBef>
              <a:spcAft>
                <a:spcPts val="0"/>
              </a:spcAft>
              <a:buClr>
                <a:schemeClr val="dk1"/>
              </a:buClr>
              <a:buSzPts val="1195"/>
              <a:buChar char="●"/>
            </a:pPr>
            <a:r>
              <a:rPr lang="en" sz="1200">
                <a:solidFill>
                  <a:schemeClr val="dk1"/>
                </a:solidFill>
              </a:rPr>
              <a:t>We have </a:t>
            </a:r>
            <a:r>
              <a:rPr b="1" lang="en" sz="1200">
                <a:solidFill>
                  <a:schemeClr val="accent4"/>
                </a:solidFill>
              </a:rPr>
              <a:t>4 3x3 filters </a:t>
            </a:r>
            <a:r>
              <a:rPr lang="en" sz="1200">
                <a:solidFill>
                  <a:schemeClr val="dk1"/>
                </a:solidFill>
              </a:rPr>
              <a:t>resulting </a:t>
            </a:r>
            <a:r>
              <a:rPr b="1" lang="en" sz="1200">
                <a:solidFill>
                  <a:schemeClr val="accent4"/>
                </a:solidFill>
              </a:rPr>
              <a:t>4 feature maps</a:t>
            </a:r>
            <a:r>
              <a:rPr lang="en" sz="1200">
                <a:solidFill>
                  <a:schemeClr val="dk1"/>
                </a:solidFill>
              </a:rPr>
              <a:t>. We can see how the those filters are revealing meaningful patterns as the training progresses and we update them. </a:t>
            </a:r>
            <a:endParaRPr sz="1200">
              <a:solidFill>
                <a:schemeClr val="dk1"/>
              </a:solidFill>
            </a:endParaRPr>
          </a:p>
          <a:p>
            <a:pPr indent="0" lvl="0" marL="457200" rtl="0" algn="l">
              <a:lnSpc>
                <a:spcPct val="115000"/>
              </a:lnSpc>
              <a:spcBef>
                <a:spcPts val="0"/>
              </a:spcBef>
              <a:spcAft>
                <a:spcPts val="1200"/>
              </a:spcAft>
              <a:buSzPts val="1800"/>
              <a:buNone/>
            </a:pPr>
            <a:r>
              <a:t/>
            </a:r>
            <a:endParaRPr sz="1195">
              <a:solidFill>
                <a:schemeClr val="dk1"/>
              </a:solidFill>
            </a:endParaRPr>
          </a:p>
        </p:txBody>
      </p:sp>
      <p:pic>
        <p:nvPicPr>
          <p:cNvPr id="105" name="Google Shape;105;p7"/>
          <p:cNvPicPr preferRelativeResize="0"/>
          <p:nvPr/>
        </p:nvPicPr>
        <p:blipFill rotWithShape="1">
          <a:blip r:embed="rId3">
            <a:alphaModFix/>
          </a:blip>
          <a:srcRect b="0" l="0" r="0" t="0"/>
          <a:stretch/>
        </p:blipFill>
        <p:spPr>
          <a:xfrm>
            <a:off x="2933425" y="653075"/>
            <a:ext cx="6160674" cy="3734049"/>
          </a:xfrm>
          <a:prstGeom prst="rect">
            <a:avLst/>
          </a:prstGeom>
          <a:noFill/>
          <a:ln>
            <a:noFill/>
          </a:ln>
        </p:spPr>
      </p:pic>
      <p:sp>
        <p:nvSpPr>
          <p:cNvPr id="106" name="Google Shape;106;p7"/>
          <p:cNvSpPr/>
          <p:nvPr/>
        </p:nvSpPr>
        <p:spPr>
          <a:xfrm>
            <a:off x="6768000" y="2571750"/>
            <a:ext cx="158400" cy="4571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7"/>
          <p:cNvSpPr/>
          <p:nvPr/>
        </p:nvSpPr>
        <p:spPr>
          <a:xfrm>
            <a:off x="7942800" y="2548890"/>
            <a:ext cx="158400" cy="4571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8"/>
          <p:cNvPicPr preferRelativeResize="0"/>
          <p:nvPr/>
        </p:nvPicPr>
        <p:blipFill rotWithShape="1">
          <a:blip r:embed="rId3">
            <a:alphaModFix/>
          </a:blip>
          <a:srcRect b="0" l="0" r="0" t="0"/>
          <a:stretch/>
        </p:blipFill>
        <p:spPr>
          <a:xfrm>
            <a:off x="56275" y="392400"/>
            <a:ext cx="8804101" cy="3638825"/>
          </a:xfrm>
          <a:prstGeom prst="rect">
            <a:avLst/>
          </a:prstGeom>
          <a:noFill/>
          <a:ln>
            <a:noFill/>
          </a:ln>
        </p:spPr>
      </p:pic>
      <p:sp>
        <p:nvSpPr>
          <p:cNvPr id="113" name="Google Shape;113;p8"/>
          <p:cNvSpPr txBox="1"/>
          <p:nvPr/>
        </p:nvSpPr>
        <p:spPr>
          <a:xfrm>
            <a:off x="347450" y="4517100"/>
            <a:ext cx="6782400" cy="307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Generic model design: CNN layers followed by fully connected layers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9"/>
          <p:cNvPicPr preferRelativeResize="0"/>
          <p:nvPr/>
        </p:nvPicPr>
        <p:blipFill rotWithShape="1">
          <a:blip r:embed="rId3">
            <a:alphaModFix/>
          </a:blip>
          <a:srcRect b="0" l="0" r="0" t="0"/>
          <a:stretch/>
        </p:blipFill>
        <p:spPr>
          <a:xfrm>
            <a:off x="-16225" y="190500"/>
            <a:ext cx="9176451" cy="4701575"/>
          </a:xfrm>
          <a:prstGeom prst="rect">
            <a:avLst/>
          </a:prstGeom>
          <a:noFill/>
          <a:ln>
            <a:noFill/>
          </a:ln>
        </p:spPr>
      </p:pic>
      <p:sp>
        <p:nvSpPr>
          <p:cNvPr id="119" name="Google Shape;119;p9"/>
          <p:cNvSpPr txBox="1"/>
          <p:nvPr/>
        </p:nvSpPr>
        <p:spPr>
          <a:xfrm>
            <a:off x="6004550" y="4876800"/>
            <a:ext cx="3238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https://developersbreach.com/convolution-neural-network-deep-learning/</a:t>
            </a:r>
            <a:endParaRPr b="0" i="0" sz="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