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oboto"/>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regular.fntdata"/><Relationship Id="rId10" Type="http://schemas.openxmlformats.org/officeDocument/2006/relationships/slide" Target="slides/slide5.xml"/><Relationship Id="rId13" Type="http://schemas.openxmlformats.org/officeDocument/2006/relationships/font" Target="fonts/Roboto-italic.fntdata"/><Relationship Id="rId12"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2a090d3af9_0_1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2a090d3af9_0_1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2a4ebba2a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2a4ebba2a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376ca135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376ca135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376ca1352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376ca1352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youtu.be/Z7YM-HAz-IY" TargetMode="External"/><Relationship Id="rId4" Type="http://schemas.openxmlformats.org/officeDocument/2006/relationships/hyperlink" Target="https://youtu.be/ZLIPkmmDJAc" TargetMode="External"/><Relationship Id="rId5" Type="http://schemas.openxmlformats.org/officeDocument/2006/relationships/hyperlink" Target="https://youtu.be/mHPpCXqQd7Y"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9900"/>
                </a:solidFill>
              </a:rPr>
              <a:t>Project: Political Identification By Speech</a:t>
            </a:r>
            <a:endParaRPr b="1">
              <a:solidFill>
                <a:srgbClr val="FF9900"/>
              </a:solidFill>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55" name="Google Shape;55;p13"/>
          <p:cNvSpPr txBox="1"/>
          <p:nvPr>
            <p:ph idx="1" type="body"/>
          </p:nvPr>
        </p:nvSpPr>
        <p:spPr>
          <a:xfrm>
            <a:off x="311700" y="1152475"/>
            <a:ext cx="8520600" cy="3885600"/>
          </a:xfrm>
          <a:prstGeom prst="rect">
            <a:avLst/>
          </a:prstGeom>
        </p:spPr>
        <p:txBody>
          <a:bodyPr anchorCtr="0" anchor="t" bIns="91425" lIns="91425" spcFirstLastPara="1" rIns="91425" wrap="square" tIns="91425">
            <a:normAutofit fontScale="85000"/>
          </a:bodyPr>
          <a:lstStyle/>
          <a:p>
            <a:pPr indent="-325755" lvl="0" marL="457200" rtl="0" algn="l">
              <a:lnSpc>
                <a:spcPct val="150000"/>
              </a:lnSpc>
              <a:spcBef>
                <a:spcPts val="0"/>
              </a:spcBef>
              <a:spcAft>
                <a:spcPts val="0"/>
              </a:spcAft>
              <a:buClr>
                <a:schemeClr val="dk1"/>
              </a:buClr>
              <a:buSzPct val="100000"/>
              <a:buAutoNum type="arabicPeriod"/>
            </a:pPr>
            <a:r>
              <a:rPr lang="en">
                <a:solidFill>
                  <a:schemeClr val="dk1"/>
                </a:solidFill>
              </a:rPr>
              <a:t>Idea is to train a model to predict whether a politician, from an English speaking countries(</a:t>
            </a:r>
            <a:r>
              <a:rPr i="1" lang="en">
                <a:solidFill>
                  <a:schemeClr val="dk1"/>
                </a:solidFill>
              </a:rPr>
              <a:t>US, UK, New Zealand, Australia and Canada),</a:t>
            </a:r>
            <a:r>
              <a:rPr lang="en">
                <a:solidFill>
                  <a:schemeClr val="dk1"/>
                </a:solidFill>
              </a:rPr>
              <a:t>  is </a:t>
            </a:r>
            <a:r>
              <a:rPr b="1" lang="en">
                <a:solidFill>
                  <a:schemeClr val="dk1"/>
                </a:solidFill>
              </a:rPr>
              <a:t>left, right or central</a:t>
            </a:r>
            <a:r>
              <a:rPr lang="en">
                <a:solidFill>
                  <a:schemeClr val="dk1"/>
                </a:solidFill>
              </a:rPr>
              <a:t> leaning. </a:t>
            </a:r>
            <a:endParaRPr>
              <a:solidFill>
                <a:schemeClr val="dk1"/>
              </a:solidFill>
            </a:endParaRPr>
          </a:p>
          <a:p>
            <a:pPr indent="-325755" lvl="0" marL="457200" rtl="0" algn="l">
              <a:lnSpc>
                <a:spcPct val="150000"/>
              </a:lnSpc>
              <a:spcBef>
                <a:spcPts val="0"/>
              </a:spcBef>
              <a:spcAft>
                <a:spcPts val="0"/>
              </a:spcAft>
              <a:buClr>
                <a:schemeClr val="dk1"/>
              </a:buClr>
              <a:buSzPct val="100000"/>
              <a:buAutoNum type="arabicPeriod"/>
            </a:pPr>
            <a:r>
              <a:rPr lang="en">
                <a:solidFill>
                  <a:schemeClr val="dk1"/>
                </a:solidFill>
              </a:rPr>
              <a:t>We are NOT looking at the context of the speech but consider it as pure audio data.</a:t>
            </a:r>
            <a:endParaRPr>
              <a:solidFill>
                <a:schemeClr val="dk1"/>
              </a:solidFill>
            </a:endParaRPr>
          </a:p>
          <a:p>
            <a:pPr indent="-325755" lvl="0" marL="457200" rtl="0" algn="l">
              <a:lnSpc>
                <a:spcPct val="150000"/>
              </a:lnSpc>
              <a:spcBef>
                <a:spcPts val="0"/>
              </a:spcBef>
              <a:spcAft>
                <a:spcPts val="0"/>
              </a:spcAft>
              <a:buClr>
                <a:schemeClr val="dk1"/>
              </a:buClr>
              <a:buSzPct val="100000"/>
              <a:buAutoNum type="arabicPeriod"/>
            </a:pPr>
            <a:r>
              <a:rPr lang="en">
                <a:solidFill>
                  <a:schemeClr val="dk1"/>
                </a:solidFill>
              </a:rPr>
              <a:t>Next slide clearly explains how you should collect your data.</a:t>
            </a:r>
            <a:endParaRPr>
              <a:solidFill>
                <a:schemeClr val="dk1"/>
              </a:solidFill>
            </a:endParaRPr>
          </a:p>
          <a:p>
            <a:pPr indent="-325755" lvl="0" marL="457200" rtl="0" algn="l">
              <a:lnSpc>
                <a:spcPct val="150000"/>
              </a:lnSpc>
              <a:spcBef>
                <a:spcPts val="0"/>
              </a:spcBef>
              <a:spcAft>
                <a:spcPts val="0"/>
              </a:spcAft>
              <a:buClr>
                <a:schemeClr val="dk1"/>
              </a:buClr>
              <a:buSzPct val="100000"/>
              <a:buAutoNum type="arabicPeriod"/>
            </a:pPr>
            <a:r>
              <a:rPr lang="en">
                <a:solidFill>
                  <a:schemeClr val="dk1"/>
                </a:solidFill>
              </a:rPr>
              <a:t>Make sure to finish data collection by </a:t>
            </a:r>
            <a:r>
              <a:rPr b="1" lang="en">
                <a:solidFill>
                  <a:srgbClr val="FF00FF"/>
                </a:solidFill>
              </a:rPr>
              <a:t>April 14, Monday.</a:t>
            </a:r>
            <a:r>
              <a:rPr lang="en">
                <a:solidFill>
                  <a:schemeClr val="dk1"/>
                </a:solidFill>
              </a:rPr>
              <a:t> It is a matter of finding the videos and downloading them. Add data to the </a:t>
            </a:r>
            <a:r>
              <a:rPr lang="en">
                <a:solidFill>
                  <a:schemeClr val="dk1"/>
                </a:solidFill>
              </a:rPr>
              <a:t>corresponding</a:t>
            </a:r>
            <a:r>
              <a:rPr lang="en">
                <a:solidFill>
                  <a:schemeClr val="dk1"/>
                </a:solidFill>
              </a:rPr>
              <a:t> folders as you find them. By this way, we can start working on it.</a:t>
            </a:r>
            <a:endParaRPr>
              <a:solidFill>
                <a:schemeClr val="dk1"/>
              </a:solidFill>
            </a:endParaRPr>
          </a:p>
          <a:p>
            <a:pPr indent="-325755" lvl="0" marL="457200" rtl="0" algn="l">
              <a:lnSpc>
                <a:spcPct val="150000"/>
              </a:lnSpc>
              <a:spcBef>
                <a:spcPts val="0"/>
              </a:spcBef>
              <a:spcAft>
                <a:spcPts val="0"/>
              </a:spcAft>
              <a:buClr>
                <a:schemeClr val="dk1"/>
              </a:buClr>
              <a:buSzPct val="100000"/>
              <a:buAutoNum type="arabicPeriod"/>
            </a:pPr>
            <a:r>
              <a:rPr lang="en">
                <a:solidFill>
                  <a:schemeClr val="dk1"/>
                </a:solidFill>
              </a:rPr>
              <a:t>We will have a </a:t>
            </a:r>
            <a:r>
              <a:rPr lang="en">
                <a:solidFill>
                  <a:schemeClr val="dk1"/>
                </a:solidFill>
              </a:rPr>
              <a:t>separate</a:t>
            </a:r>
            <a:r>
              <a:rPr lang="en">
                <a:solidFill>
                  <a:schemeClr val="dk1"/>
                </a:solidFill>
              </a:rPr>
              <a:t> discussion about the project. But you can start collecting data right away.</a:t>
            </a:r>
            <a:endParaRPr>
              <a:solidFill>
                <a:schemeClr val="dk1"/>
              </a:solidFill>
            </a:endParaRPr>
          </a:p>
          <a:p>
            <a:pPr indent="0" lvl="0" marL="457200" rtl="0" algn="l">
              <a:lnSpc>
                <a:spcPct val="150000"/>
              </a:lnSpc>
              <a:spcBef>
                <a:spcPts val="1200"/>
              </a:spcBef>
              <a:spcAft>
                <a:spcPts val="1200"/>
              </a:spcAft>
              <a:buNone/>
            </a:pPr>
            <a:r>
              <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grpSp>
        <p:nvGrpSpPr>
          <p:cNvPr id="60" name="Google Shape;60;p14"/>
          <p:cNvGrpSpPr/>
          <p:nvPr/>
        </p:nvGrpSpPr>
        <p:grpSpPr>
          <a:xfrm>
            <a:off x="609850" y="102094"/>
            <a:ext cx="8534479" cy="2033609"/>
            <a:chOff x="100303" y="881925"/>
            <a:chExt cx="7046300" cy="2992362"/>
          </a:xfrm>
        </p:grpSpPr>
        <p:cxnSp>
          <p:nvCxnSpPr>
            <p:cNvPr id="61" name="Google Shape;61;p14"/>
            <p:cNvCxnSpPr>
              <a:stCxn id="62" idx="6"/>
              <a:endCxn id="63" idx="2"/>
            </p:cNvCxnSpPr>
            <p:nvPr/>
          </p:nvCxnSpPr>
          <p:spPr>
            <a:xfrm>
              <a:off x="1340790" y="3048139"/>
              <a:ext cx="431400" cy="686400"/>
            </a:xfrm>
            <a:prstGeom prst="bentConnector3">
              <a:avLst>
                <a:gd fmla="val 49986" name="adj1"/>
              </a:avLst>
            </a:prstGeom>
            <a:noFill/>
            <a:ln cap="flat" cmpd="sng" w="9525">
              <a:solidFill>
                <a:srgbClr val="C2C2C2"/>
              </a:solidFill>
              <a:prstDash val="solid"/>
              <a:round/>
              <a:headEnd len="sm" w="sm" type="none"/>
              <a:tailEnd len="sm" w="sm" type="none"/>
            </a:ln>
          </p:spPr>
        </p:cxnSp>
        <p:cxnSp>
          <p:nvCxnSpPr>
            <p:cNvPr id="64" name="Google Shape;64;p14"/>
            <p:cNvCxnSpPr>
              <a:stCxn id="62" idx="6"/>
              <a:endCxn id="65" idx="2"/>
            </p:cNvCxnSpPr>
            <p:nvPr/>
          </p:nvCxnSpPr>
          <p:spPr>
            <a:xfrm flipH="1" rot="10800000">
              <a:off x="1340790" y="2361739"/>
              <a:ext cx="431400" cy="686400"/>
            </a:xfrm>
            <a:prstGeom prst="bentConnector3">
              <a:avLst>
                <a:gd fmla="val 49986" name="adj1"/>
              </a:avLst>
            </a:prstGeom>
            <a:noFill/>
            <a:ln cap="flat" cmpd="sng" w="9525">
              <a:solidFill>
                <a:srgbClr val="C2C2C2"/>
              </a:solidFill>
              <a:prstDash val="solid"/>
              <a:round/>
              <a:headEnd len="sm" w="sm" type="none"/>
              <a:tailEnd len="sm" w="sm" type="none"/>
            </a:ln>
          </p:spPr>
        </p:cxnSp>
        <p:grpSp>
          <p:nvGrpSpPr>
            <p:cNvPr id="66" name="Google Shape;66;p14"/>
            <p:cNvGrpSpPr/>
            <p:nvPr/>
          </p:nvGrpSpPr>
          <p:grpSpPr>
            <a:xfrm>
              <a:off x="2491692" y="1888272"/>
              <a:ext cx="1235047" cy="279587"/>
              <a:chOff x="3802488" y="1247550"/>
              <a:chExt cx="1356300" cy="319200"/>
            </a:xfrm>
          </p:grpSpPr>
          <p:sp>
            <p:nvSpPr>
              <p:cNvPr id="67" name="Google Shape;67;p14"/>
              <p:cNvSpPr/>
              <p:nvPr/>
            </p:nvSpPr>
            <p:spPr>
              <a:xfrm>
                <a:off x="3976488" y="1247550"/>
                <a:ext cx="1182300" cy="319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0B7140"/>
                    </a:solidFill>
                    <a:latin typeface="Roboto"/>
                    <a:ea typeface="Roboto"/>
                    <a:cs typeface="Roboto"/>
                    <a:sym typeface="Roboto"/>
                  </a:rPr>
                  <a:t>Labour Party</a:t>
                </a:r>
                <a:endParaRPr sz="1100">
                  <a:solidFill>
                    <a:srgbClr val="0B7140"/>
                  </a:solidFill>
                  <a:latin typeface="Roboto"/>
                  <a:ea typeface="Roboto"/>
                  <a:cs typeface="Roboto"/>
                  <a:sym typeface="Roboto"/>
                </a:endParaRPr>
              </a:p>
            </p:txBody>
          </p:sp>
          <p:sp>
            <p:nvSpPr>
              <p:cNvPr id="68" name="Google Shape;68;p14"/>
              <p:cNvSpPr/>
              <p:nvPr/>
            </p:nvSpPr>
            <p:spPr>
              <a:xfrm>
                <a:off x="3802488" y="1320150"/>
                <a:ext cx="174000" cy="174000"/>
              </a:xfrm>
              <a:prstGeom prst="ellipse">
                <a:avLst/>
              </a:prstGeom>
              <a:solidFill>
                <a:srgbClr val="0B77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 name="Google Shape;69;p14"/>
            <p:cNvGrpSpPr/>
            <p:nvPr/>
          </p:nvGrpSpPr>
          <p:grpSpPr>
            <a:xfrm>
              <a:off x="1772073" y="2221990"/>
              <a:ext cx="1235047" cy="279587"/>
              <a:chOff x="1936188" y="1628550"/>
              <a:chExt cx="1356300" cy="319200"/>
            </a:xfrm>
          </p:grpSpPr>
          <p:sp>
            <p:nvSpPr>
              <p:cNvPr id="70" name="Google Shape;70;p14"/>
              <p:cNvSpPr/>
              <p:nvPr/>
            </p:nvSpPr>
            <p:spPr>
              <a:xfrm>
                <a:off x="2110188" y="1628550"/>
                <a:ext cx="1182300" cy="319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0B7140"/>
                    </a:solidFill>
                    <a:latin typeface="Roboto"/>
                    <a:ea typeface="Roboto"/>
                    <a:cs typeface="Roboto"/>
                    <a:sym typeface="Roboto"/>
                  </a:rPr>
                  <a:t>Left</a:t>
                </a:r>
                <a:endParaRPr sz="1100">
                  <a:solidFill>
                    <a:srgbClr val="0B7140"/>
                  </a:solidFill>
                  <a:latin typeface="Roboto"/>
                  <a:ea typeface="Roboto"/>
                  <a:cs typeface="Roboto"/>
                  <a:sym typeface="Roboto"/>
                </a:endParaRPr>
              </a:p>
            </p:txBody>
          </p:sp>
          <p:sp>
            <p:nvSpPr>
              <p:cNvPr id="65" name="Google Shape;65;p14"/>
              <p:cNvSpPr/>
              <p:nvPr/>
            </p:nvSpPr>
            <p:spPr>
              <a:xfrm>
                <a:off x="1936188" y="1701150"/>
                <a:ext cx="174000" cy="174000"/>
              </a:xfrm>
              <a:prstGeom prst="ellipse">
                <a:avLst/>
              </a:prstGeom>
              <a:solidFill>
                <a:srgbClr val="0B71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14"/>
            <p:cNvGrpSpPr/>
            <p:nvPr/>
          </p:nvGrpSpPr>
          <p:grpSpPr>
            <a:xfrm>
              <a:off x="100303" y="2908345"/>
              <a:ext cx="1240488" cy="279587"/>
              <a:chOff x="100288" y="2412150"/>
              <a:chExt cx="1362275" cy="319200"/>
            </a:xfrm>
          </p:grpSpPr>
          <p:sp>
            <p:nvSpPr>
              <p:cNvPr id="72" name="Google Shape;72;p14"/>
              <p:cNvSpPr/>
              <p:nvPr/>
            </p:nvSpPr>
            <p:spPr>
              <a:xfrm>
                <a:off x="100288" y="2412150"/>
                <a:ext cx="1182300" cy="319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100">
                    <a:solidFill>
                      <a:srgbClr val="0B7140"/>
                    </a:solidFill>
                    <a:latin typeface="Roboto"/>
                    <a:ea typeface="Roboto"/>
                    <a:cs typeface="Roboto"/>
                    <a:sym typeface="Roboto"/>
                  </a:rPr>
                  <a:t>England</a:t>
                </a:r>
                <a:endParaRPr sz="1100">
                  <a:solidFill>
                    <a:srgbClr val="0B7140"/>
                  </a:solidFill>
                  <a:latin typeface="Roboto"/>
                  <a:ea typeface="Roboto"/>
                  <a:cs typeface="Roboto"/>
                  <a:sym typeface="Roboto"/>
                </a:endParaRPr>
              </a:p>
            </p:txBody>
          </p:sp>
          <p:sp>
            <p:nvSpPr>
              <p:cNvPr id="62" name="Google Shape;62;p14"/>
              <p:cNvSpPr/>
              <p:nvPr/>
            </p:nvSpPr>
            <p:spPr>
              <a:xfrm>
                <a:off x="1288563" y="2484750"/>
                <a:ext cx="174000" cy="174000"/>
              </a:xfrm>
              <a:prstGeom prst="ellipse">
                <a:avLst/>
              </a:prstGeom>
              <a:solidFill>
                <a:srgbClr val="085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 name="Google Shape;73;p14"/>
            <p:cNvGrpSpPr/>
            <p:nvPr/>
          </p:nvGrpSpPr>
          <p:grpSpPr>
            <a:xfrm>
              <a:off x="1772073" y="3594700"/>
              <a:ext cx="1235047" cy="279587"/>
              <a:chOff x="1936188" y="3195750"/>
              <a:chExt cx="1356300" cy="319200"/>
            </a:xfrm>
          </p:grpSpPr>
          <p:sp>
            <p:nvSpPr>
              <p:cNvPr id="74" name="Google Shape;74;p14"/>
              <p:cNvSpPr/>
              <p:nvPr/>
            </p:nvSpPr>
            <p:spPr>
              <a:xfrm>
                <a:off x="2110188" y="3195750"/>
                <a:ext cx="1182300" cy="319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0B7140"/>
                    </a:solidFill>
                    <a:latin typeface="Roboto"/>
                    <a:ea typeface="Roboto"/>
                    <a:cs typeface="Roboto"/>
                    <a:sym typeface="Roboto"/>
                  </a:rPr>
                  <a:t>Right</a:t>
                </a:r>
                <a:endParaRPr sz="1100">
                  <a:solidFill>
                    <a:srgbClr val="0B7140"/>
                  </a:solidFill>
                  <a:latin typeface="Roboto"/>
                  <a:ea typeface="Roboto"/>
                  <a:cs typeface="Roboto"/>
                  <a:sym typeface="Roboto"/>
                </a:endParaRPr>
              </a:p>
            </p:txBody>
          </p:sp>
          <p:sp>
            <p:nvSpPr>
              <p:cNvPr id="63" name="Google Shape;63;p14"/>
              <p:cNvSpPr/>
              <p:nvPr/>
            </p:nvSpPr>
            <p:spPr>
              <a:xfrm>
                <a:off x="1936188" y="3268350"/>
                <a:ext cx="174000" cy="174000"/>
              </a:xfrm>
              <a:prstGeom prst="ellipse">
                <a:avLst/>
              </a:prstGeom>
              <a:solidFill>
                <a:srgbClr val="0B71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14"/>
            <p:cNvSpPr/>
            <p:nvPr/>
          </p:nvSpPr>
          <p:spPr>
            <a:xfrm>
              <a:off x="4448202" y="1881004"/>
              <a:ext cx="1076700" cy="2796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0B7140"/>
                  </a:solidFill>
                  <a:latin typeface="Roboto"/>
                  <a:ea typeface="Roboto"/>
                  <a:cs typeface="Roboto"/>
                  <a:sym typeface="Roboto"/>
                </a:rPr>
                <a:t>David Evans</a:t>
              </a:r>
              <a:endParaRPr sz="1100">
                <a:solidFill>
                  <a:srgbClr val="0B7140"/>
                </a:solidFill>
                <a:latin typeface="Roboto"/>
                <a:ea typeface="Roboto"/>
                <a:cs typeface="Roboto"/>
                <a:sym typeface="Roboto"/>
              </a:endParaRPr>
            </a:p>
          </p:txBody>
        </p:sp>
        <p:sp>
          <p:nvSpPr>
            <p:cNvPr id="76" name="Google Shape;76;p14"/>
            <p:cNvSpPr/>
            <p:nvPr/>
          </p:nvSpPr>
          <p:spPr>
            <a:xfrm>
              <a:off x="4289764" y="1944592"/>
              <a:ext cx="158400" cy="152400"/>
            </a:xfrm>
            <a:prstGeom prst="ellipse">
              <a:avLst/>
            </a:prstGeom>
            <a:solidFill>
              <a:srgbClr val="0C81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 name="Google Shape;77;p14"/>
            <p:cNvGrpSpPr/>
            <p:nvPr/>
          </p:nvGrpSpPr>
          <p:grpSpPr>
            <a:xfrm>
              <a:off x="2491692" y="2555708"/>
              <a:ext cx="1235047" cy="279587"/>
              <a:chOff x="3802488" y="2009550"/>
              <a:chExt cx="1356300" cy="319200"/>
            </a:xfrm>
          </p:grpSpPr>
          <p:sp>
            <p:nvSpPr>
              <p:cNvPr id="78" name="Google Shape;78;p14"/>
              <p:cNvSpPr/>
              <p:nvPr/>
            </p:nvSpPr>
            <p:spPr>
              <a:xfrm>
                <a:off x="3976488" y="2009550"/>
                <a:ext cx="1182300" cy="319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0B7140"/>
                    </a:solidFill>
                    <a:latin typeface="Roboto"/>
                    <a:ea typeface="Roboto"/>
                    <a:cs typeface="Roboto"/>
                    <a:sym typeface="Roboto"/>
                  </a:rPr>
                  <a:t>Greens</a:t>
                </a:r>
                <a:endParaRPr sz="1100">
                  <a:solidFill>
                    <a:srgbClr val="0B7140"/>
                  </a:solidFill>
                  <a:latin typeface="Roboto"/>
                  <a:ea typeface="Roboto"/>
                  <a:cs typeface="Roboto"/>
                  <a:sym typeface="Roboto"/>
                </a:endParaRPr>
              </a:p>
            </p:txBody>
          </p:sp>
          <p:sp>
            <p:nvSpPr>
              <p:cNvPr id="79" name="Google Shape;79;p14"/>
              <p:cNvSpPr/>
              <p:nvPr/>
            </p:nvSpPr>
            <p:spPr>
              <a:xfrm>
                <a:off x="3802488" y="2067450"/>
                <a:ext cx="174000" cy="174000"/>
              </a:xfrm>
              <a:prstGeom prst="ellipse">
                <a:avLst/>
              </a:prstGeom>
              <a:solidFill>
                <a:srgbClr val="0B77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 name="Google Shape;80;p14"/>
            <p:cNvSpPr/>
            <p:nvPr/>
          </p:nvSpPr>
          <p:spPr>
            <a:xfrm>
              <a:off x="4448236" y="1321851"/>
              <a:ext cx="1076700" cy="2796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0B7140"/>
                  </a:solidFill>
                  <a:latin typeface="Roboto"/>
                  <a:ea typeface="Roboto"/>
                  <a:cs typeface="Roboto"/>
                  <a:sym typeface="Roboto"/>
                </a:rPr>
                <a:t>Keir Starmer</a:t>
              </a:r>
              <a:endParaRPr sz="1100">
                <a:solidFill>
                  <a:srgbClr val="0B7140"/>
                </a:solidFill>
                <a:latin typeface="Roboto"/>
                <a:ea typeface="Roboto"/>
                <a:cs typeface="Roboto"/>
                <a:sym typeface="Roboto"/>
              </a:endParaRPr>
            </a:p>
          </p:txBody>
        </p:sp>
        <p:sp>
          <p:nvSpPr>
            <p:cNvPr id="81" name="Google Shape;81;p14"/>
            <p:cNvSpPr/>
            <p:nvPr/>
          </p:nvSpPr>
          <p:spPr>
            <a:xfrm>
              <a:off x="4289798" y="1385439"/>
              <a:ext cx="158400" cy="152400"/>
            </a:xfrm>
            <a:prstGeom prst="ellipse">
              <a:avLst/>
            </a:prstGeom>
            <a:solidFill>
              <a:srgbClr val="0C81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 name="Google Shape;82;p14"/>
            <p:cNvGrpSpPr/>
            <p:nvPr/>
          </p:nvGrpSpPr>
          <p:grpSpPr>
            <a:xfrm>
              <a:off x="1772073" y="2908371"/>
              <a:ext cx="1235047" cy="279587"/>
              <a:chOff x="1936188" y="3195750"/>
              <a:chExt cx="1356300" cy="319200"/>
            </a:xfrm>
          </p:grpSpPr>
          <p:sp>
            <p:nvSpPr>
              <p:cNvPr id="83" name="Google Shape;83;p14"/>
              <p:cNvSpPr/>
              <p:nvPr/>
            </p:nvSpPr>
            <p:spPr>
              <a:xfrm>
                <a:off x="2110188" y="3195750"/>
                <a:ext cx="1182300" cy="319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0B7140"/>
                    </a:solidFill>
                    <a:latin typeface="Roboto"/>
                    <a:ea typeface="Roboto"/>
                    <a:cs typeface="Roboto"/>
                    <a:sym typeface="Roboto"/>
                  </a:rPr>
                  <a:t>Center</a:t>
                </a:r>
                <a:endParaRPr sz="1100">
                  <a:solidFill>
                    <a:srgbClr val="0B7140"/>
                  </a:solidFill>
                  <a:latin typeface="Roboto"/>
                  <a:ea typeface="Roboto"/>
                  <a:cs typeface="Roboto"/>
                  <a:sym typeface="Roboto"/>
                </a:endParaRPr>
              </a:p>
            </p:txBody>
          </p:sp>
          <p:sp>
            <p:nvSpPr>
              <p:cNvPr id="84" name="Google Shape;84;p14"/>
              <p:cNvSpPr/>
              <p:nvPr/>
            </p:nvSpPr>
            <p:spPr>
              <a:xfrm>
                <a:off x="1936188" y="3268350"/>
                <a:ext cx="174000" cy="174000"/>
              </a:xfrm>
              <a:prstGeom prst="ellipse">
                <a:avLst/>
              </a:prstGeom>
              <a:solidFill>
                <a:srgbClr val="0B71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 name="Google Shape;85;p14"/>
            <p:cNvSpPr/>
            <p:nvPr/>
          </p:nvSpPr>
          <p:spPr>
            <a:xfrm>
              <a:off x="4448202" y="1601427"/>
              <a:ext cx="1076700" cy="2796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0B7140"/>
                  </a:solidFill>
                  <a:latin typeface="Roboto"/>
                  <a:ea typeface="Roboto"/>
                  <a:cs typeface="Roboto"/>
                  <a:sym typeface="Roboto"/>
                </a:rPr>
                <a:t>Angela Rayner</a:t>
              </a:r>
              <a:endParaRPr sz="1100">
                <a:solidFill>
                  <a:srgbClr val="0B7140"/>
                </a:solidFill>
                <a:latin typeface="Roboto"/>
                <a:ea typeface="Roboto"/>
                <a:cs typeface="Roboto"/>
                <a:sym typeface="Roboto"/>
              </a:endParaRPr>
            </a:p>
          </p:txBody>
        </p:sp>
        <p:sp>
          <p:nvSpPr>
            <p:cNvPr id="86" name="Google Shape;86;p14"/>
            <p:cNvSpPr/>
            <p:nvPr/>
          </p:nvSpPr>
          <p:spPr>
            <a:xfrm>
              <a:off x="4289764" y="1665015"/>
              <a:ext cx="158400" cy="152400"/>
            </a:xfrm>
            <a:prstGeom prst="ellipse">
              <a:avLst/>
            </a:prstGeom>
            <a:solidFill>
              <a:srgbClr val="0C81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4"/>
            <p:cNvSpPr/>
            <p:nvPr/>
          </p:nvSpPr>
          <p:spPr>
            <a:xfrm>
              <a:off x="4448228" y="2175032"/>
              <a:ext cx="1369500" cy="2796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0B7140"/>
                  </a:solidFill>
                  <a:latin typeface="Roboto"/>
                  <a:ea typeface="Roboto"/>
                  <a:cs typeface="Roboto"/>
                  <a:sym typeface="Roboto"/>
                </a:rPr>
                <a:t>Anneliese Dodds</a:t>
              </a:r>
              <a:endParaRPr sz="1100">
                <a:solidFill>
                  <a:srgbClr val="0B7140"/>
                </a:solidFill>
                <a:latin typeface="Roboto"/>
                <a:ea typeface="Roboto"/>
                <a:cs typeface="Roboto"/>
                <a:sym typeface="Roboto"/>
              </a:endParaRPr>
            </a:p>
          </p:txBody>
        </p:sp>
        <p:sp>
          <p:nvSpPr>
            <p:cNvPr id="88" name="Google Shape;88;p14"/>
            <p:cNvSpPr/>
            <p:nvPr/>
          </p:nvSpPr>
          <p:spPr>
            <a:xfrm>
              <a:off x="4289776" y="2238620"/>
              <a:ext cx="158400" cy="152400"/>
            </a:xfrm>
            <a:prstGeom prst="ellipse">
              <a:avLst/>
            </a:prstGeom>
            <a:solidFill>
              <a:srgbClr val="0C81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9" name="Google Shape;89;p14"/>
            <p:cNvCxnSpPr>
              <a:endCxn id="81" idx="3"/>
            </p:cNvCxnSpPr>
            <p:nvPr/>
          </p:nvCxnSpPr>
          <p:spPr>
            <a:xfrm flipH="1" rot="10800000">
              <a:off x="3507495" y="1515520"/>
              <a:ext cx="805500" cy="450000"/>
            </a:xfrm>
            <a:prstGeom prst="straightConnector1">
              <a:avLst/>
            </a:prstGeom>
            <a:noFill/>
            <a:ln cap="flat" cmpd="sng" w="9525">
              <a:solidFill>
                <a:schemeClr val="dk2"/>
              </a:solidFill>
              <a:prstDash val="solid"/>
              <a:round/>
              <a:headEnd len="med" w="med" type="none"/>
              <a:tailEnd len="med" w="med" type="triangle"/>
            </a:ln>
          </p:spPr>
        </p:cxnSp>
        <p:cxnSp>
          <p:nvCxnSpPr>
            <p:cNvPr id="90" name="Google Shape;90;p14"/>
            <p:cNvCxnSpPr>
              <a:endCxn id="86" idx="2"/>
            </p:cNvCxnSpPr>
            <p:nvPr/>
          </p:nvCxnSpPr>
          <p:spPr>
            <a:xfrm flipH="1" rot="10800000">
              <a:off x="3534064" y="1741215"/>
              <a:ext cx="755700" cy="293700"/>
            </a:xfrm>
            <a:prstGeom prst="straightConnector1">
              <a:avLst/>
            </a:prstGeom>
            <a:noFill/>
            <a:ln cap="flat" cmpd="sng" w="9525">
              <a:solidFill>
                <a:schemeClr val="dk2"/>
              </a:solidFill>
              <a:prstDash val="solid"/>
              <a:round/>
              <a:headEnd len="med" w="med" type="none"/>
              <a:tailEnd len="med" w="med" type="triangle"/>
            </a:ln>
          </p:spPr>
        </p:cxnSp>
        <p:cxnSp>
          <p:nvCxnSpPr>
            <p:cNvPr id="91" name="Google Shape;91;p14"/>
            <p:cNvCxnSpPr>
              <a:endCxn id="76" idx="2"/>
            </p:cNvCxnSpPr>
            <p:nvPr/>
          </p:nvCxnSpPr>
          <p:spPr>
            <a:xfrm flipH="1" rot="10800000">
              <a:off x="3534064" y="2020792"/>
              <a:ext cx="755700" cy="39900"/>
            </a:xfrm>
            <a:prstGeom prst="straightConnector1">
              <a:avLst/>
            </a:prstGeom>
            <a:noFill/>
            <a:ln cap="flat" cmpd="sng" w="9525">
              <a:solidFill>
                <a:schemeClr val="dk2"/>
              </a:solidFill>
              <a:prstDash val="solid"/>
              <a:round/>
              <a:headEnd len="med" w="med" type="none"/>
              <a:tailEnd len="med" w="med" type="triangle"/>
            </a:ln>
          </p:spPr>
        </p:cxnSp>
        <p:cxnSp>
          <p:nvCxnSpPr>
            <p:cNvPr id="92" name="Google Shape;92;p14"/>
            <p:cNvCxnSpPr>
              <a:endCxn id="88" idx="2"/>
            </p:cNvCxnSpPr>
            <p:nvPr/>
          </p:nvCxnSpPr>
          <p:spPr>
            <a:xfrm>
              <a:off x="3534076" y="2095520"/>
              <a:ext cx="755700" cy="219300"/>
            </a:xfrm>
            <a:prstGeom prst="straightConnector1">
              <a:avLst/>
            </a:prstGeom>
            <a:noFill/>
            <a:ln cap="flat" cmpd="sng" w="9525">
              <a:solidFill>
                <a:schemeClr val="dk2"/>
              </a:solidFill>
              <a:prstDash val="solid"/>
              <a:round/>
              <a:headEnd len="med" w="med" type="none"/>
              <a:tailEnd len="med" w="med" type="triangle"/>
            </a:ln>
          </p:spPr>
        </p:cxnSp>
        <p:sp>
          <p:nvSpPr>
            <p:cNvPr id="93" name="Google Shape;93;p14"/>
            <p:cNvSpPr/>
            <p:nvPr/>
          </p:nvSpPr>
          <p:spPr>
            <a:xfrm>
              <a:off x="6069903" y="881925"/>
              <a:ext cx="1076700" cy="2796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0B7140"/>
                  </a:solidFill>
                  <a:latin typeface="Roboto"/>
                  <a:ea typeface="Roboto"/>
                  <a:cs typeface="Roboto"/>
                  <a:sym typeface="Roboto"/>
                </a:rPr>
                <a:t>Speech1</a:t>
              </a:r>
              <a:endParaRPr sz="1100">
                <a:solidFill>
                  <a:srgbClr val="0B7140"/>
                </a:solidFill>
                <a:latin typeface="Roboto"/>
                <a:ea typeface="Roboto"/>
                <a:cs typeface="Roboto"/>
                <a:sym typeface="Roboto"/>
              </a:endParaRPr>
            </a:p>
          </p:txBody>
        </p:sp>
        <p:sp>
          <p:nvSpPr>
            <p:cNvPr id="94" name="Google Shape;94;p14"/>
            <p:cNvSpPr/>
            <p:nvPr/>
          </p:nvSpPr>
          <p:spPr>
            <a:xfrm>
              <a:off x="6069903" y="1105862"/>
              <a:ext cx="1076700" cy="2796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0B7140"/>
                  </a:solidFill>
                  <a:latin typeface="Roboto"/>
                  <a:ea typeface="Roboto"/>
                  <a:cs typeface="Roboto"/>
                  <a:sym typeface="Roboto"/>
                </a:rPr>
                <a:t>Speech2</a:t>
              </a:r>
              <a:endParaRPr sz="1100">
                <a:solidFill>
                  <a:srgbClr val="0B7140"/>
                </a:solidFill>
                <a:latin typeface="Roboto"/>
                <a:ea typeface="Roboto"/>
                <a:cs typeface="Roboto"/>
                <a:sym typeface="Roboto"/>
              </a:endParaRPr>
            </a:p>
          </p:txBody>
        </p:sp>
        <p:cxnSp>
          <p:nvCxnSpPr>
            <p:cNvPr id="95" name="Google Shape;95;p14"/>
            <p:cNvCxnSpPr/>
            <p:nvPr/>
          </p:nvCxnSpPr>
          <p:spPr>
            <a:xfrm flipH="1" rot="10800000">
              <a:off x="5161400" y="1040700"/>
              <a:ext cx="970800" cy="363000"/>
            </a:xfrm>
            <a:prstGeom prst="straightConnector1">
              <a:avLst/>
            </a:prstGeom>
            <a:noFill/>
            <a:ln cap="flat" cmpd="sng" w="9525">
              <a:solidFill>
                <a:schemeClr val="dk2"/>
              </a:solidFill>
              <a:prstDash val="solid"/>
              <a:round/>
              <a:headEnd len="med" w="med" type="none"/>
              <a:tailEnd len="med" w="med" type="triangle"/>
            </a:ln>
          </p:spPr>
        </p:cxnSp>
        <p:cxnSp>
          <p:nvCxnSpPr>
            <p:cNvPr id="96" name="Google Shape;96;p14"/>
            <p:cNvCxnSpPr>
              <a:endCxn id="94" idx="1"/>
            </p:cNvCxnSpPr>
            <p:nvPr/>
          </p:nvCxnSpPr>
          <p:spPr>
            <a:xfrm flipH="1" rot="10800000">
              <a:off x="5152203" y="1245662"/>
              <a:ext cx="917700" cy="175200"/>
            </a:xfrm>
            <a:prstGeom prst="straightConnector1">
              <a:avLst/>
            </a:prstGeom>
            <a:noFill/>
            <a:ln cap="flat" cmpd="sng" w="9525">
              <a:solidFill>
                <a:schemeClr val="dk2"/>
              </a:solidFill>
              <a:prstDash val="solid"/>
              <a:round/>
              <a:headEnd len="med" w="med" type="none"/>
              <a:tailEnd len="med" w="med" type="stealth"/>
            </a:ln>
          </p:spPr>
        </p:cxnSp>
        <p:sp>
          <p:nvSpPr>
            <p:cNvPr id="97" name="Google Shape;97;p14"/>
            <p:cNvSpPr/>
            <p:nvPr/>
          </p:nvSpPr>
          <p:spPr>
            <a:xfrm>
              <a:off x="6069903" y="1321851"/>
              <a:ext cx="1076700" cy="2796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0B7140"/>
                  </a:solidFill>
                  <a:latin typeface="Roboto"/>
                  <a:ea typeface="Roboto"/>
                  <a:cs typeface="Roboto"/>
                  <a:sym typeface="Roboto"/>
                </a:rPr>
                <a:t>……..</a:t>
              </a:r>
              <a:endParaRPr sz="1100">
                <a:solidFill>
                  <a:srgbClr val="0B7140"/>
                </a:solidFill>
                <a:latin typeface="Roboto"/>
                <a:ea typeface="Roboto"/>
                <a:cs typeface="Roboto"/>
                <a:sym typeface="Roboto"/>
              </a:endParaRPr>
            </a:p>
          </p:txBody>
        </p:sp>
        <p:sp>
          <p:nvSpPr>
            <p:cNvPr id="98" name="Google Shape;98;p14"/>
            <p:cNvSpPr/>
            <p:nvPr/>
          </p:nvSpPr>
          <p:spPr>
            <a:xfrm>
              <a:off x="6069903" y="1537839"/>
              <a:ext cx="1076700" cy="2796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0B7140"/>
                  </a:solidFill>
                  <a:latin typeface="Roboto"/>
                  <a:ea typeface="Roboto"/>
                  <a:cs typeface="Roboto"/>
                  <a:sym typeface="Roboto"/>
                </a:rPr>
                <a:t>Speech5</a:t>
              </a:r>
              <a:endParaRPr sz="1100">
                <a:solidFill>
                  <a:srgbClr val="0B7140"/>
                </a:solidFill>
                <a:latin typeface="Roboto"/>
                <a:ea typeface="Roboto"/>
                <a:cs typeface="Roboto"/>
                <a:sym typeface="Roboto"/>
              </a:endParaRPr>
            </a:p>
          </p:txBody>
        </p:sp>
        <p:cxnSp>
          <p:nvCxnSpPr>
            <p:cNvPr id="99" name="Google Shape;99;p14"/>
            <p:cNvCxnSpPr>
              <a:endCxn id="98" idx="1"/>
            </p:cNvCxnSpPr>
            <p:nvPr/>
          </p:nvCxnSpPr>
          <p:spPr>
            <a:xfrm>
              <a:off x="5170503" y="1420839"/>
              <a:ext cx="899400" cy="256800"/>
            </a:xfrm>
            <a:prstGeom prst="straightConnector1">
              <a:avLst/>
            </a:prstGeom>
            <a:noFill/>
            <a:ln cap="flat" cmpd="sng" w="9525">
              <a:solidFill>
                <a:schemeClr val="dk2"/>
              </a:solidFill>
              <a:prstDash val="solid"/>
              <a:round/>
              <a:headEnd len="med" w="med" type="none"/>
              <a:tailEnd len="med" w="med" type="triangle"/>
            </a:ln>
          </p:spPr>
        </p:cxnSp>
      </p:grpSp>
      <p:sp>
        <p:nvSpPr>
          <p:cNvPr id="100" name="Google Shape;100;p14"/>
          <p:cNvSpPr txBox="1"/>
          <p:nvPr/>
        </p:nvSpPr>
        <p:spPr>
          <a:xfrm>
            <a:off x="227100" y="2086325"/>
            <a:ext cx="8689800" cy="36942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Char char="➢"/>
            </a:pPr>
            <a:r>
              <a:rPr lang="en" sz="1200"/>
              <a:t>Create a folder named </a:t>
            </a:r>
            <a:r>
              <a:rPr i="1" lang="en" sz="1200" u="sng"/>
              <a:t>england</a:t>
            </a:r>
            <a:r>
              <a:rPr lang="en" sz="1200"/>
              <a:t> and three subfolders in it, </a:t>
            </a:r>
            <a:r>
              <a:rPr i="1" lang="en" sz="1200"/>
              <a:t>l</a:t>
            </a:r>
            <a:r>
              <a:rPr i="1" lang="en" sz="1200" u="sng"/>
              <a:t>eft,</a:t>
            </a:r>
            <a:r>
              <a:rPr i="1" lang="en" sz="1200"/>
              <a:t> </a:t>
            </a:r>
            <a:r>
              <a:rPr i="1" lang="en" sz="1200" u="sng"/>
              <a:t>center </a:t>
            </a:r>
            <a:r>
              <a:rPr i="1" lang="en" sz="1200"/>
              <a:t>and </a:t>
            </a:r>
            <a:r>
              <a:rPr i="1" lang="en" sz="1200" u="sng"/>
              <a:t>right</a:t>
            </a:r>
            <a:r>
              <a:rPr lang="en" sz="1200"/>
              <a:t>. </a:t>
            </a:r>
            <a:endParaRPr sz="1200"/>
          </a:p>
          <a:p>
            <a:pPr indent="-304800" lvl="0" marL="457200" rtl="0" algn="l">
              <a:spcBef>
                <a:spcPts val="0"/>
              </a:spcBef>
              <a:spcAft>
                <a:spcPts val="0"/>
              </a:spcAft>
              <a:buSzPts val="1200"/>
              <a:buChar char="➢"/>
            </a:pPr>
            <a:r>
              <a:rPr lang="en" sz="1200"/>
              <a:t>Each speech goes to its corresponding affiliation folder, left, center or right with the following name convention: [party]-[last_name]-[speech_number]. For example, speech2 goes to left folder with the name</a:t>
            </a:r>
            <a:br>
              <a:rPr lang="en" sz="1200"/>
            </a:br>
            <a:r>
              <a:rPr lang="en" sz="1200"/>
              <a:t>				</a:t>
            </a:r>
            <a:r>
              <a:rPr b="1" lang="en" sz="1200"/>
              <a:t>labour_starmer_2</a:t>
            </a:r>
            <a:endParaRPr b="1" sz="1200"/>
          </a:p>
          <a:p>
            <a:pPr indent="-304800" lvl="0" marL="457200" rtl="0" algn="l">
              <a:spcBef>
                <a:spcPts val="0"/>
              </a:spcBef>
              <a:spcAft>
                <a:spcPts val="0"/>
              </a:spcAft>
              <a:buSzPts val="1200"/>
              <a:buChar char="➢"/>
            </a:pPr>
            <a:r>
              <a:rPr lang="en" sz="1200"/>
              <a:t>Speakers must be the senior member of the party, such as party leader, speaker, deputy etc. Speeches could be from interviews, debates, rallies etc. You can </a:t>
            </a:r>
            <a:r>
              <a:rPr lang="en" sz="1200"/>
              <a:t>download</a:t>
            </a:r>
            <a:r>
              <a:rPr lang="en" sz="1200"/>
              <a:t> them from youtube and aim for videos between 3-10 mins. Make sure it is a solo speech. If not, cut pieces of the talk including only the corresponding </a:t>
            </a:r>
            <a:r>
              <a:rPr lang="en" sz="1200"/>
              <a:t>politician</a:t>
            </a:r>
            <a:r>
              <a:rPr lang="en" sz="1200"/>
              <a:t>. You can use any video editing tool to do this. </a:t>
            </a:r>
            <a:endParaRPr sz="1200"/>
          </a:p>
          <a:p>
            <a:pPr indent="-304800" lvl="0" marL="457200" rtl="0" algn="l">
              <a:spcBef>
                <a:spcPts val="0"/>
              </a:spcBef>
              <a:spcAft>
                <a:spcPts val="0"/>
              </a:spcAft>
              <a:buSzPts val="1200"/>
              <a:buChar char="➢"/>
            </a:pPr>
            <a:r>
              <a:rPr lang="en" sz="1200"/>
              <a:t>Repeat</a:t>
            </a:r>
            <a:r>
              <a:rPr lang="en" sz="1200"/>
              <a:t> the same </a:t>
            </a:r>
            <a:r>
              <a:rPr lang="en" sz="1200"/>
              <a:t>procedure</a:t>
            </a:r>
            <a:r>
              <a:rPr lang="en" sz="1200"/>
              <a:t> for Greens to complete left folder. Then do the same thing for center and right to complete England folder. </a:t>
            </a:r>
            <a:endParaRPr sz="1200"/>
          </a:p>
          <a:p>
            <a:pPr indent="-304800" lvl="0" marL="457200" rtl="0" algn="l">
              <a:spcBef>
                <a:spcPts val="0"/>
              </a:spcBef>
              <a:spcAft>
                <a:spcPts val="0"/>
              </a:spcAft>
              <a:buSzPts val="1200"/>
              <a:buChar char="➢"/>
            </a:pPr>
            <a:r>
              <a:rPr lang="en" sz="1200"/>
              <a:t>Once this is over, repeat exactly the same </a:t>
            </a:r>
            <a:r>
              <a:rPr lang="en" sz="1200"/>
              <a:t>procedure</a:t>
            </a:r>
            <a:r>
              <a:rPr lang="en" sz="1200"/>
              <a:t> for US, New Zealand, Australia and Canada. </a:t>
            </a:r>
            <a:endParaRPr sz="1200"/>
          </a:p>
          <a:p>
            <a:pPr indent="-304800" lvl="0" marL="457200" rtl="0" algn="l">
              <a:spcBef>
                <a:spcPts val="0"/>
              </a:spcBef>
              <a:spcAft>
                <a:spcPts val="0"/>
              </a:spcAft>
              <a:buSzPts val="1200"/>
              <a:buChar char="➢"/>
            </a:pPr>
            <a:r>
              <a:rPr lang="en" sz="1200"/>
              <a:t>It may be that there is no central party in that country, like US, you can skip that category for that country. Also if it is not possible to find more than two parties for </a:t>
            </a:r>
            <a:r>
              <a:rPr lang="en" sz="1200"/>
              <a:t>affiliation</a:t>
            </a:r>
            <a:r>
              <a:rPr lang="en" sz="1200"/>
              <a:t> category, use the one you can find. Same story goes </a:t>
            </a:r>
            <a:r>
              <a:rPr lang="en" sz="1200"/>
              <a:t>with</a:t>
            </a:r>
            <a:r>
              <a:rPr lang="en" sz="1200"/>
              <a:t> </a:t>
            </a:r>
            <a:r>
              <a:rPr lang="en" sz="1200"/>
              <a:t>the</a:t>
            </a:r>
            <a:r>
              <a:rPr lang="en" sz="1200"/>
              <a:t> number of </a:t>
            </a:r>
            <a:r>
              <a:rPr lang="en" sz="1200"/>
              <a:t>politicians and speeches. </a:t>
            </a:r>
            <a:endParaRPr sz="1200"/>
          </a:p>
          <a:p>
            <a:pPr indent="-304800" lvl="0" marL="457200" rtl="0" algn="l">
              <a:spcBef>
                <a:spcPts val="0"/>
              </a:spcBef>
              <a:spcAft>
                <a:spcPts val="0"/>
              </a:spcAft>
              <a:buSzPts val="1200"/>
              <a:buChar char="➢"/>
            </a:pPr>
            <a:r>
              <a:rPr lang="en" sz="1200"/>
              <a:t>Please be methodical with your data and make sure to share the labor work among your members. Use “project/data” folder in your group’s Google Drive.</a:t>
            </a:r>
            <a:br>
              <a:rPr lang="en" sz="1200"/>
            </a:br>
            <a:br>
              <a:rPr lang="en" sz="1200"/>
            </a:br>
            <a:r>
              <a:rPr lang="en" sz="1200"/>
              <a:t>	</a:t>
            </a:r>
            <a:br>
              <a:rPr lang="en" sz="1200"/>
            </a:br>
            <a:r>
              <a:rPr lang="en" sz="1200"/>
              <a:t>		</a:t>
            </a:r>
            <a:endParaRPr sz="1200"/>
          </a:p>
        </p:txBody>
      </p:sp>
      <p:cxnSp>
        <p:nvCxnSpPr>
          <p:cNvPr id="101" name="Google Shape;101;p14"/>
          <p:cNvCxnSpPr>
            <a:stCxn id="65" idx="6"/>
            <a:endCxn id="68" idx="2"/>
          </p:cNvCxnSpPr>
          <p:nvPr/>
        </p:nvCxnSpPr>
        <p:spPr>
          <a:xfrm flipH="1" rot="10800000">
            <a:off x="2826606" y="881006"/>
            <a:ext cx="679800" cy="226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5"/>
          <p:cNvSpPr txBox="1"/>
          <p:nvPr>
            <p:ph type="title"/>
          </p:nvPr>
        </p:nvSpPr>
        <p:spPr>
          <a:xfrm>
            <a:off x="311700" y="99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Things to Watch</a:t>
            </a:r>
            <a:endParaRPr/>
          </a:p>
        </p:txBody>
      </p:sp>
      <p:sp>
        <p:nvSpPr>
          <p:cNvPr id="107" name="Google Shape;107;p15"/>
          <p:cNvSpPr txBox="1"/>
          <p:nvPr>
            <p:ph idx="1" type="body"/>
          </p:nvPr>
        </p:nvSpPr>
        <p:spPr>
          <a:xfrm>
            <a:off x="311700" y="6721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u="sng">
                <a:solidFill>
                  <a:schemeClr val="hlink"/>
                </a:solidFill>
                <a:hlinkClick r:id="rId3"/>
              </a:rPr>
              <a:t>Deep Learning for Audio Classification</a:t>
            </a:r>
            <a:br>
              <a:rPr lang="en"/>
            </a:br>
            <a:endParaRPr/>
          </a:p>
          <a:p>
            <a:pPr indent="-342900" lvl="0" marL="457200" rtl="0" algn="l">
              <a:spcBef>
                <a:spcPts val="0"/>
              </a:spcBef>
              <a:spcAft>
                <a:spcPts val="0"/>
              </a:spcAft>
              <a:buSzPts val="1800"/>
              <a:buChar char="●"/>
            </a:pPr>
            <a:r>
              <a:rPr lang="en" u="sng">
                <a:solidFill>
                  <a:schemeClr val="hlink"/>
                </a:solidFill>
                <a:hlinkClick r:id="rId4"/>
              </a:rPr>
              <a:t> Build a Deep Audio Classifier with Python and Tensorflow</a:t>
            </a:r>
            <a:br>
              <a:rPr lang="en"/>
            </a:br>
            <a:endParaRPr/>
          </a:p>
          <a:p>
            <a:pPr indent="-342900" lvl="0" marL="457200" rtl="0" algn="l">
              <a:spcBef>
                <a:spcPts val="0"/>
              </a:spcBef>
              <a:spcAft>
                <a:spcPts val="0"/>
              </a:spcAft>
              <a:buSzPts val="1800"/>
              <a:buChar char="●"/>
            </a:pPr>
            <a:r>
              <a:rPr lang="en" u="sng">
                <a:solidFill>
                  <a:schemeClr val="hlink"/>
                </a:solidFill>
                <a:hlinkClick r:id="rId5"/>
              </a:rPr>
              <a:t>Data Analysis-Audio Classification Project Using Deep Learning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6"/>
          <p:cNvSpPr txBox="1"/>
          <p:nvPr>
            <p:ph type="title"/>
          </p:nvPr>
        </p:nvSpPr>
        <p:spPr>
          <a:xfrm>
            <a:off x="311700" y="129125"/>
            <a:ext cx="8520600" cy="24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320"/>
              <a:t>Things to Explore</a:t>
            </a:r>
            <a:endParaRPr sz="2320"/>
          </a:p>
        </p:txBody>
      </p:sp>
      <p:sp>
        <p:nvSpPr>
          <p:cNvPr id="113" name="Google Shape;113;p16"/>
          <p:cNvSpPr txBox="1"/>
          <p:nvPr>
            <p:ph idx="1" type="body"/>
          </p:nvPr>
        </p:nvSpPr>
        <p:spPr>
          <a:xfrm>
            <a:off x="311700" y="625250"/>
            <a:ext cx="8520600" cy="3943500"/>
          </a:xfrm>
          <a:prstGeom prst="rect">
            <a:avLst/>
          </a:prstGeom>
        </p:spPr>
        <p:txBody>
          <a:bodyPr anchorCtr="0" anchor="t" bIns="91425" lIns="91425" spcFirstLastPara="1" rIns="91425" wrap="square" tIns="91425">
            <a:normAutofit fontScale="70000" lnSpcReduction="10000"/>
          </a:bodyPr>
          <a:lstStyle/>
          <a:p>
            <a:pPr indent="-308610" lvl="0" marL="457200" rtl="0" algn="l">
              <a:spcBef>
                <a:spcPts val="0"/>
              </a:spcBef>
              <a:spcAft>
                <a:spcPts val="0"/>
              </a:spcAft>
              <a:buSzPct val="100000"/>
              <a:buAutoNum type="arabicPeriod"/>
            </a:pPr>
            <a:r>
              <a:rPr lang="en"/>
              <a:t>Stick to the following columns in data collection</a:t>
            </a:r>
            <a:br>
              <a:rPr lang="en"/>
            </a:br>
            <a:r>
              <a:rPr i="1" lang="en"/>
              <a:t>label    party    person    speech_url</a:t>
            </a:r>
            <a:br>
              <a:rPr i="1" lang="en"/>
            </a:br>
            <a:endParaRPr i="1"/>
          </a:p>
          <a:p>
            <a:pPr indent="-308610" lvl="0" marL="457200" rtl="0" algn="l">
              <a:spcBef>
                <a:spcPts val="0"/>
              </a:spcBef>
              <a:spcAft>
                <a:spcPts val="0"/>
              </a:spcAft>
              <a:buSzPct val="100000"/>
              <a:buAutoNum type="arabicPeriod"/>
            </a:pPr>
            <a:r>
              <a:rPr lang="en"/>
              <a:t>Do not use any white space in any of the excel entries</a:t>
            </a:r>
            <a:br>
              <a:rPr lang="en"/>
            </a:br>
            <a:endParaRPr/>
          </a:p>
          <a:p>
            <a:pPr indent="-308610" lvl="0" marL="457200" rtl="0" algn="l">
              <a:spcBef>
                <a:spcPts val="0"/>
              </a:spcBef>
              <a:spcAft>
                <a:spcPts val="0"/>
              </a:spcAft>
              <a:buSzPct val="100000"/>
              <a:buAutoNum type="arabicPeriod"/>
            </a:pPr>
            <a:r>
              <a:rPr lang="en"/>
              <a:t>Do more search to decide the best label classes; center, left or right…</a:t>
            </a:r>
            <a:br>
              <a:rPr lang="en"/>
            </a:br>
            <a:endParaRPr/>
          </a:p>
          <a:p>
            <a:pPr indent="-308610" lvl="0" marL="457200" rtl="0" algn="l">
              <a:spcBef>
                <a:spcPts val="0"/>
              </a:spcBef>
              <a:spcAft>
                <a:spcPts val="0"/>
              </a:spcAft>
              <a:buSzPct val="100000"/>
              <a:buAutoNum type="arabicPeriod"/>
            </a:pPr>
            <a:r>
              <a:rPr lang="en"/>
              <a:t>Find more party or </a:t>
            </a:r>
            <a:r>
              <a:rPr lang="en"/>
              <a:t>speakers and do a better search. England is the birthplace of politics so we should be able to get more data.</a:t>
            </a:r>
            <a:br>
              <a:rPr lang="en"/>
            </a:br>
            <a:endParaRPr/>
          </a:p>
          <a:p>
            <a:pPr indent="-308610" lvl="0" marL="457200" rtl="0" algn="l">
              <a:spcBef>
                <a:spcPts val="0"/>
              </a:spcBef>
              <a:spcAft>
                <a:spcPts val="0"/>
              </a:spcAft>
              <a:buSzPct val="100000"/>
              <a:buAutoNum type="arabicPeriod"/>
            </a:pPr>
            <a:r>
              <a:rPr i="1" lang="en"/>
              <a:t>Can you find a way to display the video and pie graph we saved at the end of our simulation together in one window? This would be so cool</a:t>
            </a:r>
            <a:r>
              <a:rPr lang="en"/>
              <a:t>.  </a:t>
            </a:r>
            <a:br>
              <a:rPr lang="en"/>
            </a:br>
            <a:endParaRPr/>
          </a:p>
          <a:p>
            <a:pPr indent="-308610" lvl="0" marL="457200" rtl="0" algn="l">
              <a:spcBef>
                <a:spcPts val="0"/>
              </a:spcBef>
              <a:spcAft>
                <a:spcPts val="0"/>
              </a:spcAft>
              <a:buSzPct val="100000"/>
              <a:buAutoNum type="arabicPeriod"/>
            </a:pPr>
            <a:r>
              <a:rPr lang="en"/>
              <a:t>Play with MAX_DURATION, DURATION and OFFSET to see if we can get a better classification accuracy. </a:t>
            </a:r>
            <a:br>
              <a:rPr lang="en"/>
            </a:br>
            <a:endParaRPr/>
          </a:p>
          <a:p>
            <a:pPr indent="-308610" lvl="0" marL="457200" rtl="0" algn="l">
              <a:spcBef>
                <a:spcPts val="0"/>
              </a:spcBef>
              <a:spcAft>
                <a:spcPts val="0"/>
              </a:spcAft>
              <a:buSzPct val="100000"/>
              <a:buAutoNum type="arabicPeriod"/>
            </a:pPr>
            <a:r>
              <a:rPr lang="en" u="sng"/>
              <a:t>Can you deploy this model using Gradio just like we did in our class?</a:t>
            </a:r>
            <a:endParaRPr u="sng"/>
          </a:p>
          <a:p>
            <a:pPr indent="0" lvl="0" marL="91440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7"/>
          <p:cNvSpPr txBox="1"/>
          <p:nvPr>
            <p:ph type="title"/>
          </p:nvPr>
        </p:nvSpPr>
        <p:spPr>
          <a:xfrm>
            <a:off x="252475" y="69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should I have in my </a:t>
            </a:r>
            <a:r>
              <a:rPr lang="en"/>
              <a:t>presentation</a:t>
            </a:r>
            <a:r>
              <a:rPr lang="en"/>
              <a:t>?</a:t>
            </a:r>
            <a:endParaRPr/>
          </a:p>
        </p:txBody>
      </p:sp>
      <p:sp>
        <p:nvSpPr>
          <p:cNvPr id="119" name="Google Shape;119;p17"/>
          <p:cNvSpPr txBox="1"/>
          <p:nvPr>
            <p:ph idx="1" type="body"/>
          </p:nvPr>
        </p:nvSpPr>
        <p:spPr>
          <a:xfrm>
            <a:off x="311700" y="863550"/>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AutoNum type="arabicPeriod"/>
            </a:pPr>
            <a:r>
              <a:rPr lang="en"/>
              <a:t>First of all, make sure to watch all tutorial in Slide-2 to see what we are doing.</a:t>
            </a:r>
            <a:br>
              <a:rPr lang="en"/>
            </a:br>
            <a:endParaRPr/>
          </a:p>
          <a:p>
            <a:pPr indent="-342900" lvl="0" marL="457200" rtl="0" algn="l">
              <a:spcBef>
                <a:spcPts val="0"/>
              </a:spcBef>
              <a:spcAft>
                <a:spcPts val="0"/>
              </a:spcAft>
              <a:buSzPts val="1800"/>
              <a:buAutoNum type="arabicPeriod"/>
            </a:pPr>
            <a:r>
              <a:rPr lang="en"/>
              <a:t>Cover key concepts such as; what is audio data? </a:t>
            </a:r>
            <a:r>
              <a:rPr lang="en"/>
              <a:t>How/Why</a:t>
            </a:r>
            <a:r>
              <a:rPr lang="en"/>
              <a:t> do we convert it to Mel-</a:t>
            </a:r>
            <a:r>
              <a:rPr lang="en"/>
              <a:t>spectrogram</a:t>
            </a:r>
            <a:r>
              <a:rPr lang="en"/>
              <a:t>?</a:t>
            </a:r>
            <a:br>
              <a:rPr lang="en"/>
            </a:br>
            <a:endParaRPr/>
          </a:p>
          <a:p>
            <a:pPr indent="-342900" lvl="0" marL="457200" rtl="0" algn="l">
              <a:spcBef>
                <a:spcPts val="0"/>
              </a:spcBef>
              <a:spcAft>
                <a:spcPts val="0"/>
              </a:spcAft>
              <a:buSzPts val="1800"/>
              <a:buAutoNum type="arabicPeriod"/>
            </a:pPr>
            <a:r>
              <a:rPr lang="en"/>
              <a:t>What is the input and </a:t>
            </a:r>
            <a:r>
              <a:rPr lang="en"/>
              <a:t>output</a:t>
            </a:r>
            <a:r>
              <a:rPr lang="en"/>
              <a:t> of </a:t>
            </a:r>
            <a:r>
              <a:rPr lang="en"/>
              <a:t>the</a:t>
            </a:r>
            <a:r>
              <a:rPr lang="en"/>
              <a:t> model? How many </a:t>
            </a:r>
            <a:r>
              <a:rPr lang="en"/>
              <a:t>parameters</a:t>
            </a:r>
            <a:r>
              <a:rPr lang="en"/>
              <a:t> does the model have?</a:t>
            </a:r>
            <a:br>
              <a:rPr lang="en"/>
            </a:br>
            <a:endParaRPr/>
          </a:p>
          <a:p>
            <a:pPr indent="-342900" lvl="0" marL="457200" rtl="0" algn="l">
              <a:spcBef>
                <a:spcPts val="0"/>
              </a:spcBef>
              <a:spcAft>
                <a:spcPts val="0"/>
              </a:spcAft>
              <a:buSzPts val="1800"/>
              <a:buAutoNum type="arabicPeriod"/>
            </a:pPr>
            <a:r>
              <a:rPr lang="en"/>
              <a:t>Why is this </a:t>
            </a:r>
            <a:r>
              <a:rPr lang="en"/>
              <a:t>project</a:t>
            </a:r>
            <a:r>
              <a:rPr lang="en"/>
              <a:t> useful? What would be the use cases if we </a:t>
            </a:r>
            <a:r>
              <a:rPr lang="en"/>
              <a:t>carry it out</a:t>
            </a:r>
            <a:r>
              <a:rPr lang="en"/>
              <a:t> in a more </a:t>
            </a:r>
            <a:r>
              <a:rPr lang="en"/>
              <a:t>professional</a:t>
            </a:r>
            <a:r>
              <a:rPr lang="en"/>
              <a:t> setting?</a:t>
            </a:r>
            <a:endParaRPr/>
          </a:p>
          <a:p>
            <a:pPr indent="-342900" lvl="0" marL="457200" rtl="0" algn="l">
              <a:spcBef>
                <a:spcPts val="0"/>
              </a:spcBef>
              <a:spcAft>
                <a:spcPts val="0"/>
              </a:spcAft>
              <a:buSzPts val="1800"/>
              <a:buAutoNum type="arabicPeriod"/>
            </a:pPr>
            <a:r>
              <a:rPr lang="en"/>
              <a:t>What</a:t>
            </a:r>
            <a:r>
              <a:rPr lang="en"/>
              <a:t> else can we do to improve/enrich our project?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