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5" roundtripDataSignature="AMtx7mihNHeHniCABgYij1pTob8Kzhlb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E4A0AE-3DE9-4711-8332-B48119ED570F}">
  <a:tblStyle styleId="{74E4A0AE-3DE9-4711-8332-B48119ED570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customschemas.google.com/relationships/presentationmetadata" Target="metadata"/><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Don’t accept zombies in safe-zone. do not have any false-positives.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do not want to classify a C as NC, disaster! So we care about False Negatives. Thus recall matters! Notice that he accuracy is near 100%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Covid recall is the most problematic issue. Out of 100 covid cases, we can catch only 40. Rest of them think they are fine but they are not. Too many false-negatives for Covid!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 name="Shape 13"/>
        <p:cNvGrpSpPr/>
        <p:nvPr/>
      </p:nvGrpSpPr>
      <p:grpSpPr>
        <a:xfrm>
          <a:off x="0" y="0"/>
          <a:ext cx="0" cy="0"/>
          <a:chOff x="0" y="0"/>
          <a:chExt cx="0" cy="0"/>
        </a:xfrm>
      </p:grpSpPr>
      <p:sp>
        <p:nvSpPr>
          <p:cNvPr id="14" name="Google Shape;1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5" name="Google Shape;1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 name="Google Shape;18;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 name="Google Shape;1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Performance Metrics for Image Classification Problems</a:t>
            </a:r>
            <a:endParaRPr/>
          </a:p>
        </p:txBody>
      </p:sp>
      <p:sp>
        <p:nvSpPr>
          <p:cNvPr id="55" name="Google Shape;55;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Clr>
                <a:schemeClr val="dk1"/>
              </a:buClr>
              <a:buSzPts val="2200"/>
              <a:buFont typeface="Times New Roman"/>
              <a:buAutoNum type="arabicPeriod"/>
            </a:pPr>
            <a:r>
              <a:rPr lang="en" sz="2200">
                <a:solidFill>
                  <a:schemeClr val="dk1"/>
                </a:solidFill>
                <a:latin typeface="Times New Roman"/>
                <a:ea typeface="Times New Roman"/>
                <a:cs typeface="Times New Roman"/>
                <a:sym typeface="Times New Roman"/>
              </a:rPr>
              <a:t>True Positive/Negative, False Positive/Negative</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AutoNum type="arabicPeriod"/>
            </a:pPr>
            <a:r>
              <a:rPr lang="en" sz="2200">
                <a:solidFill>
                  <a:schemeClr val="dk1"/>
                </a:solidFill>
                <a:latin typeface="Times New Roman"/>
                <a:ea typeface="Times New Roman"/>
                <a:cs typeface="Times New Roman"/>
                <a:sym typeface="Times New Roman"/>
              </a:rPr>
              <a:t>Confusion Matrix</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AutoNum type="arabicPeriod"/>
            </a:pPr>
            <a:r>
              <a:rPr lang="en" sz="2200">
                <a:solidFill>
                  <a:schemeClr val="dk1"/>
                </a:solidFill>
                <a:latin typeface="Times New Roman"/>
                <a:ea typeface="Times New Roman"/>
                <a:cs typeface="Times New Roman"/>
                <a:sym typeface="Times New Roman"/>
              </a:rPr>
              <a:t>Multilabel Case</a:t>
            </a:r>
            <a:endParaRPr sz="22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AutoNum type="alphaLcPeriod"/>
            </a:pPr>
            <a:r>
              <a:rPr lang="en" sz="1800">
                <a:solidFill>
                  <a:schemeClr val="dk1"/>
                </a:solidFill>
                <a:latin typeface="Times New Roman"/>
                <a:ea typeface="Times New Roman"/>
                <a:cs typeface="Times New Roman"/>
                <a:sym typeface="Times New Roman"/>
              </a:rPr>
              <a:t>Accuracy</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AutoNum type="alphaLcPeriod"/>
            </a:pPr>
            <a:r>
              <a:rPr lang="en" sz="1800">
                <a:solidFill>
                  <a:schemeClr val="dk1"/>
                </a:solidFill>
                <a:latin typeface="Times New Roman"/>
                <a:ea typeface="Times New Roman"/>
                <a:cs typeface="Times New Roman"/>
                <a:sym typeface="Times New Roman"/>
              </a:rPr>
              <a:t>Recall</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AutoNum type="alphaLcPeriod"/>
            </a:pPr>
            <a:r>
              <a:rPr lang="en" sz="1800">
                <a:solidFill>
                  <a:schemeClr val="dk1"/>
                </a:solidFill>
                <a:latin typeface="Times New Roman"/>
                <a:ea typeface="Times New Roman"/>
                <a:cs typeface="Times New Roman"/>
                <a:sym typeface="Times New Roman"/>
              </a:rPr>
              <a:t>Precision</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AutoNum type="alphaLcPeriod"/>
            </a:pPr>
            <a:r>
              <a:rPr lang="en" sz="1800">
                <a:solidFill>
                  <a:schemeClr val="dk1"/>
                </a:solidFill>
                <a:latin typeface="Times New Roman"/>
                <a:ea typeface="Times New Roman"/>
                <a:cs typeface="Times New Roman"/>
                <a:sym typeface="Times New Roman"/>
              </a:rPr>
              <a:t>F-1 Score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217200" y="140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Task: Dog(D) vs Non-Dog(X) classification</a:t>
            </a:r>
            <a:endParaRPr/>
          </a:p>
        </p:txBody>
      </p:sp>
      <p:graphicFrame>
        <p:nvGraphicFramePr>
          <p:cNvPr id="61" name="Google Shape;61;p2"/>
          <p:cNvGraphicFramePr/>
          <p:nvPr/>
        </p:nvGraphicFramePr>
        <p:xfrm>
          <a:off x="217200" y="971675"/>
          <a:ext cx="3000000" cy="3000000"/>
        </p:xfrm>
        <a:graphic>
          <a:graphicData uri="http://schemas.openxmlformats.org/drawingml/2006/table">
            <a:tbl>
              <a:tblPr>
                <a:noFill/>
                <a:tableStyleId>{74E4A0AE-3DE9-4711-8332-B48119ED570F}</a:tableStyleId>
              </a:tblPr>
              <a:tblGrid>
                <a:gridCol w="1165250"/>
                <a:gridCol w="474300"/>
                <a:gridCol w="545475"/>
                <a:gridCol w="514975"/>
                <a:gridCol w="675000"/>
                <a:gridCol w="675000"/>
                <a:gridCol w="675000"/>
                <a:gridCol w="675000"/>
                <a:gridCol w="675000"/>
                <a:gridCol w="675000"/>
                <a:gridCol w="675000"/>
              </a:tblGrid>
              <a:tr h="3962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tc>
              </a:tr>
              <a:tr h="4114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Label</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X</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X</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X</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X</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Prediction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X</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X</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X</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Type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FF00"/>
                          </a:solidFill>
                        </a:rPr>
                        <a:t>TP</a:t>
                      </a:r>
                      <a:endParaRPr b="1" sz="1400" u="none" cap="none" strike="noStrike">
                        <a:solidFill>
                          <a:srgbClr val="00FF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00FF"/>
                          </a:solidFill>
                        </a:rPr>
                        <a:t>FP</a:t>
                      </a:r>
                      <a:endParaRPr b="1" sz="1400" u="none" cap="none" strike="noStrike">
                        <a:solidFill>
                          <a:srgbClr val="00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FF00"/>
                          </a:solidFill>
                        </a:rPr>
                        <a:t>TP</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FN</a:t>
                      </a:r>
                      <a:endParaRPr b="1" sz="1400" u="none" cap="none" strike="noStrike">
                        <a:solidFill>
                          <a:srgbClr val="FF99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FF00"/>
                          </a:solidFill>
                        </a:rPr>
                        <a:t>TP</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00FF"/>
                          </a:solidFill>
                        </a:rPr>
                        <a:t>TN</a:t>
                      </a:r>
                      <a:endParaRPr b="1" sz="1400" u="none" cap="none" strike="noStrike">
                        <a:solidFill>
                          <a:srgbClr val="0000FF"/>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00FF"/>
                          </a:solidFill>
                        </a:rPr>
                        <a:t>FP</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FN</a:t>
                      </a:r>
                      <a:endParaRPr b="1" sz="1400" u="none" cap="none" strike="noStrike">
                        <a:solidFill>
                          <a:srgbClr val="FF9900"/>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FF00"/>
                          </a:solidFill>
                        </a:rPr>
                        <a:t>TP</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0000FF"/>
                          </a:solidFill>
                        </a:rPr>
                        <a:t>FP</a:t>
                      </a:r>
                      <a:endParaRPr sz="1400" u="none" cap="none" strike="noStrike"/>
                    </a:p>
                  </a:txBody>
                  <a:tcPr marT="91425" marB="91425" marR="91425" marL="91425"/>
                </a:tc>
              </a:tr>
            </a:tbl>
          </a:graphicData>
        </a:graphic>
      </p:graphicFrame>
      <p:sp>
        <p:nvSpPr>
          <p:cNvPr id="62" name="Google Shape;62;p2"/>
          <p:cNvSpPr txBox="1"/>
          <p:nvPr/>
        </p:nvSpPr>
        <p:spPr>
          <a:xfrm>
            <a:off x="160025" y="3177550"/>
            <a:ext cx="42138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FF00"/>
                </a:solidFill>
                <a:latin typeface="Arial"/>
                <a:ea typeface="Arial"/>
                <a:cs typeface="Arial"/>
                <a:sym typeface="Arial"/>
              </a:rPr>
              <a:t>True Positive(TP):</a:t>
            </a:r>
            <a:r>
              <a:rPr b="0" i="0" lang="en" sz="1400" u="none" cap="none" strike="noStrike">
                <a:solidFill>
                  <a:srgbClr val="000000"/>
                </a:solidFill>
                <a:latin typeface="Arial"/>
                <a:ea typeface="Arial"/>
                <a:cs typeface="Arial"/>
                <a:sym typeface="Arial"/>
              </a:rPr>
              <a:t>    </a:t>
            </a:r>
            <a:r>
              <a:rPr b="1" i="0" lang="en" sz="1400" u="none" cap="none" strike="noStrike">
                <a:solidFill>
                  <a:srgbClr val="000000"/>
                </a:solidFill>
                <a:latin typeface="Arial"/>
                <a:ea typeface="Arial"/>
                <a:cs typeface="Arial"/>
                <a:sym typeface="Arial"/>
              </a:rPr>
              <a:t>4</a:t>
            </a:r>
            <a:r>
              <a:rPr b="0" i="0" lang="en" sz="1400" u="none" cap="none" strike="noStrike">
                <a:solidFill>
                  <a:srgbClr val="000000"/>
                </a:solidFill>
                <a:latin typeface="Arial"/>
                <a:ea typeface="Arial"/>
                <a:cs typeface="Arial"/>
                <a:sym typeface="Arial"/>
              </a:rPr>
              <a:t> (Prediction D and Truth 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FF"/>
                </a:solidFill>
                <a:latin typeface="Arial"/>
                <a:ea typeface="Arial"/>
                <a:cs typeface="Arial"/>
                <a:sym typeface="Arial"/>
              </a:rPr>
              <a:t>False Positive(FP)</a:t>
            </a:r>
            <a:r>
              <a:rPr b="0" i="0" lang="en" sz="1400" u="none" cap="none" strike="noStrike">
                <a:solidFill>
                  <a:srgbClr val="000000"/>
                </a:solidFill>
                <a:latin typeface="Arial"/>
                <a:ea typeface="Arial"/>
                <a:cs typeface="Arial"/>
                <a:sym typeface="Arial"/>
              </a:rPr>
              <a:t>:  </a:t>
            </a:r>
            <a:r>
              <a:rPr b="1" i="0" lang="en" sz="1400" u="none" cap="none" strike="noStrike">
                <a:solidFill>
                  <a:srgbClr val="000000"/>
                </a:solidFill>
                <a:latin typeface="Arial"/>
                <a:ea typeface="Arial"/>
                <a:cs typeface="Arial"/>
                <a:sym typeface="Arial"/>
              </a:rPr>
              <a:t>3</a:t>
            </a:r>
            <a:r>
              <a:rPr b="0" i="0" lang="en" sz="1400" u="none" cap="none" strike="noStrike">
                <a:solidFill>
                  <a:srgbClr val="000000"/>
                </a:solidFill>
                <a:latin typeface="Arial"/>
                <a:ea typeface="Arial"/>
                <a:cs typeface="Arial"/>
                <a:sym typeface="Arial"/>
              </a:rPr>
              <a:t> </a:t>
            </a:r>
            <a:r>
              <a:rPr b="0" i="0" lang="en" sz="1400" u="none" cap="none" strike="noStrike">
                <a:solidFill>
                  <a:schemeClr val="dk1"/>
                </a:solidFill>
                <a:latin typeface="Arial"/>
                <a:ea typeface="Arial"/>
                <a:cs typeface="Arial"/>
                <a:sym typeface="Arial"/>
              </a:rPr>
              <a:t>(Prediction D and Truth X)</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FF"/>
                </a:solidFill>
                <a:latin typeface="Arial"/>
                <a:ea typeface="Arial"/>
                <a:cs typeface="Arial"/>
                <a:sym typeface="Arial"/>
              </a:rPr>
              <a:t>True Negative(TN):</a:t>
            </a:r>
            <a:r>
              <a:rPr b="0" i="0" lang="en" sz="1400" u="none" cap="none" strike="noStrike">
                <a:solidFill>
                  <a:schemeClr val="dk1"/>
                </a:solidFill>
                <a:latin typeface="Arial"/>
                <a:ea typeface="Arial"/>
                <a:cs typeface="Arial"/>
                <a:sym typeface="Arial"/>
              </a:rPr>
              <a:t>  </a:t>
            </a:r>
            <a:r>
              <a:rPr b="1" i="0" lang="en" sz="1400" u="none" cap="none" strike="noStrike">
                <a:solidFill>
                  <a:schemeClr val="dk1"/>
                </a:solidFill>
                <a:latin typeface="Arial"/>
                <a:ea typeface="Arial"/>
                <a:cs typeface="Arial"/>
                <a:sym typeface="Arial"/>
              </a:rPr>
              <a:t>1</a:t>
            </a:r>
            <a:r>
              <a:rPr b="0" i="0" lang="en" sz="1400" u="none" cap="none" strike="noStrike">
                <a:solidFill>
                  <a:schemeClr val="dk1"/>
                </a:solidFill>
                <a:latin typeface="Arial"/>
                <a:ea typeface="Arial"/>
                <a:cs typeface="Arial"/>
                <a:sym typeface="Arial"/>
              </a:rPr>
              <a:t> (Prediction X and Truth X)</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9900"/>
                </a:solidFill>
                <a:latin typeface="Arial"/>
                <a:ea typeface="Arial"/>
                <a:cs typeface="Arial"/>
                <a:sym typeface="Arial"/>
              </a:rPr>
              <a:t>False Negative(FN):</a:t>
            </a:r>
            <a:r>
              <a:rPr b="0" i="0" lang="en" sz="1400" u="none" cap="none" strike="noStrike">
                <a:solidFill>
                  <a:schemeClr val="dk1"/>
                </a:solidFill>
                <a:latin typeface="Arial"/>
                <a:ea typeface="Arial"/>
                <a:cs typeface="Arial"/>
                <a:sym typeface="Arial"/>
              </a:rPr>
              <a:t> </a:t>
            </a:r>
            <a:r>
              <a:rPr b="1" i="0" lang="en" sz="1400" u="none" cap="none" strike="noStrike">
                <a:solidFill>
                  <a:schemeClr val="dk1"/>
                </a:solidFill>
                <a:latin typeface="Arial"/>
                <a:ea typeface="Arial"/>
                <a:cs typeface="Arial"/>
                <a:sym typeface="Arial"/>
              </a:rPr>
              <a:t>2</a:t>
            </a:r>
            <a:r>
              <a:rPr b="0" i="0" lang="en" sz="1400" u="none" cap="none" strike="noStrike">
                <a:solidFill>
                  <a:schemeClr val="dk1"/>
                </a:solidFill>
                <a:latin typeface="Arial"/>
                <a:ea typeface="Arial"/>
                <a:cs typeface="Arial"/>
                <a:sym typeface="Arial"/>
              </a:rPr>
              <a:t> ( Prediction X and Truth D)</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graphicFrame>
        <p:nvGraphicFramePr>
          <p:cNvPr id="67" name="Google Shape;67;p3"/>
          <p:cNvGraphicFramePr/>
          <p:nvPr/>
        </p:nvGraphicFramePr>
        <p:xfrm>
          <a:off x="6134115" y="941050"/>
          <a:ext cx="3000000" cy="3000000"/>
        </p:xfrm>
        <a:graphic>
          <a:graphicData uri="http://schemas.openxmlformats.org/drawingml/2006/table">
            <a:tbl>
              <a:tblPr>
                <a:noFill/>
                <a:tableStyleId>{74E4A0AE-3DE9-4711-8332-B48119ED570F}</a:tableStyleId>
              </a:tblPr>
              <a:tblGrid>
                <a:gridCol w="842025"/>
                <a:gridCol w="842025"/>
                <a:gridCol w="842025"/>
              </a:tblGrid>
              <a:tr h="58102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D</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4</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2</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8102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X</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3</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810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D</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X</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68" name="Google Shape;68;p3"/>
          <p:cNvSpPr txBox="1"/>
          <p:nvPr/>
        </p:nvSpPr>
        <p:spPr>
          <a:xfrm>
            <a:off x="3048000" y="0"/>
            <a:ext cx="3048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Confusion Matrix</a:t>
            </a:r>
            <a:endParaRPr b="1" i="0" sz="2000" u="none" cap="none" strike="noStrike">
              <a:solidFill>
                <a:srgbClr val="000000"/>
              </a:solidFill>
              <a:latin typeface="Arial"/>
              <a:ea typeface="Arial"/>
              <a:cs typeface="Arial"/>
              <a:sym typeface="Arial"/>
            </a:endParaRPr>
          </a:p>
        </p:txBody>
      </p:sp>
      <p:pic>
        <p:nvPicPr>
          <p:cNvPr id="69" name="Google Shape;69;p3"/>
          <p:cNvPicPr preferRelativeResize="0"/>
          <p:nvPr/>
        </p:nvPicPr>
        <p:blipFill rotWithShape="1">
          <a:blip r:embed="rId3">
            <a:alphaModFix/>
          </a:blip>
          <a:srcRect b="0" l="0" r="0" t="0"/>
          <a:stretch/>
        </p:blipFill>
        <p:spPr>
          <a:xfrm>
            <a:off x="-32375" y="382200"/>
            <a:ext cx="4924401" cy="2774799"/>
          </a:xfrm>
          <a:prstGeom prst="rect">
            <a:avLst/>
          </a:prstGeom>
          <a:noFill/>
          <a:ln>
            <a:noFill/>
          </a:ln>
        </p:spPr>
      </p:pic>
      <p:sp>
        <p:nvSpPr>
          <p:cNvPr id="70" name="Google Shape;70;p3"/>
          <p:cNvSpPr/>
          <p:nvPr/>
        </p:nvSpPr>
        <p:spPr>
          <a:xfrm>
            <a:off x="5448300" y="1577350"/>
            <a:ext cx="777300" cy="198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
          <p:cNvSpPr txBox="1"/>
          <p:nvPr/>
        </p:nvSpPr>
        <p:spPr>
          <a:xfrm>
            <a:off x="5897875" y="2827050"/>
            <a:ext cx="30786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4 dog images classified as dog</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2 dog images as X</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3 X images classified as dog</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1 X images classified as X</a:t>
            </a:r>
            <a:endParaRPr b="0" i="0" sz="1400" u="none" cap="none" strike="noStrike">
              <a:solidFill>
                <a:srgbClr val="000000"/>
              </a:solidFill>
              <a:latin typeface="Arial"/>
              <a:ea typeface="Arial"/>
              <a:cs typeface="Arial"/>
              <a:sym typeface="Arial"/>
            </a:endParaRPr>
          </a:p>
        </p:txBody>
      </p:sp>
      <p:sp>
        <p:nvSpPr>
          <p:cNvPr id="72" name="Google Shape;72;p3"/>
          <p:cNvSpPr txBox="1"/>
          <p:nvPr/>
        </p:nvSpPr>
        <p:spPr>
          <a:xfrm>
            <a:off x="632450" y="3299450"/>
            <a:ext cx="43587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Accuracy = </a:t>
            </a:r>
            <a:r>
              <a:rPr lang="en"/>
              <a:t>(4+1)</a:t>
            </a:r>
            <a:r>
              <a:rPr b="0" i="0" lang="en" sz="1400" u="none" cap="none" strike="noStrike">
                <a:latin typeface="Arial"/>
                <a:ea typeface="Arial"/>
                <a:cs typeface="Arial"/>
                <a:sym typeface="Arial"/>
              </a:rPr>
              <a:t>/10 = 0</a:t>
            </a:r>
            <a:r>
              <a:rPr lang="en"/>
              <a:t>.5</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Recall = 4/(4+2) = 0.67</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Precision = 4/(4+3) = 0.57</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F1-Score = 2/(1/Recall+1/Precision) = 0.61</a:t>
            </a:r>
            <a:endParaRPr b="0" i="0" sz="1400" u="none" cap="none" strike="noStrike">
              <a:latin typeface="Arial"/>
              <a:ea typeface="Arial"/>
              <a:cs typeface="Arial"/>
              <a:sym typeface="Arial"/>
            </a:endParaRPr>
          </a:p>
        </p:txBody>
      </p:sp>
      <p:sp>
        <p:nvSpPr>
          <p:cNvPr id="73" name="Google Shape;73;p3"/>
          <p:cNvSpPr txBox="1"/>
          <p:nvPr/>
        </p:nvSpPr>
        <p:spPr>
          <a:xfrm>
            <a:off x="7040875" y="4770125"/>
            <a:ext cx="1882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https://manisha-sirsat.blogspot.com/2019/04/confusion-matrix.html</a:t>
            </a:r>
            <a:endParaRPr b="0" i="0" sz="600" u="none" cap="none" strike="noStrike">
              <a:solidFill>
                <a:srgbClr val="000000"/>
              </a:solidFill>
              <a:latin typeface="Arial"/>
              <a:ea typeface="Arial"/>
              <a:cs typeface="Arial"/>
              <a:sym typeface="Arial"/>
            </a:endParaRPr>
          </a:p>
        </p:txBody>
      </p:sp>
      <p:sp>
        <p:nvSpPr>
          <p:cNvPr id="74" name="Google Shape;74;p3"/>
          <p:cNvSpPr/>
          <p:nvPr/>
        </p:nvSpPr>
        <p:spPr>
          <a:xfrm>
            <a:off x="3841850" y="994000"/>
            <a:ext cx="998100" cy="875700"/>
          </a:xfrm>
          <a:prstGeom prst="ellipse">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3"/>
          <p:cNvCxnSpPr/>
          <p:nvPr/>
        </p:nvCxnSpPr>
        <p:spPr>
          <a:xfrm flipH="1" rot="10800000">
            <a:off x="4693782" y="820443"/>
            <a:ext cx="339300" cy="301800"/>
          </a:xfrm>
          <a:prstGeom prst="straightConnector1">
            <a:avLst/>
          </a:prstGeom>
          <a:noFill/>
          <a:ln cap="flat" cmpd="sng" w="9525">
            <a:solidFill>
              <a:schemeClr val="dk2"/>
            </a:solidFill>
            <a:prstDash val="solid"/>
            <a:round/>
            <a:headEnd len="med" w="med" type="none"/>
            <a:tailEnd len="med" w="med" type="triangle"/>
          </a:ln>
        </p:spPr>
      </p:cxnSp>
      <p:sp>
        <p:nvSpPr>
          <p:cNvPr id="76" name="Google Shape;76;p3"/>
          <p:cNvSpPr txBox="1"/>
          <p:nvPr/>
        </p:nvSpPr>
        <p:spPr>
          <a:xfrm>
            <a:off x="4839950" y="543200"/>
            <a:ext cx="998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9900"/>
                </a:solidFill>
              </a:rPr>
              <a:t>Recall</a:t>
            </a:r>
            <a:endParaRPr b="1" sz="1500">
              <a:solidFill>
                <a:srgbClr val="FF9900"/>
              </a:solidFill>
            </a:endParaRPr>
          </a:p>
        </p:txBody>
      </p:sp>
      <p:sp>
        <p:nvSpPr>
          <p:cNvPr id="77" name="Google Shape;77;p3"/>
          <p:cNvSpPr/>
          <p:nvPr/>
        </p:nvSpPr>
        <p:spPr>
          <a:xfrm>
            <a:off x="1588175" y="2337600"/>
            <a:ext cx="998100" cy="875700"/>
          </a:xfrm>
          <a:prstGeom prst="ellipse">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3765950" y="2337600"/>
            <a:ext cx="1149900" cy="1013100"/>
          </a:xfrm>
          <a:prstGeom prst="ellipse">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1998300" y="0"/>
            <a:ext cx="4383900" cy="433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Proceed with Caution!</a:t>
            </a:r>
            <a:endParaRPr/>
          </a:p>
        </p:txBody>
      </p:sp>
      <p:sp>
        <p:nvSpPr>
          <p:cNvPr id="84" name="Google Shape;84;p4"/>
          <p:cNvSpPr txBox="1"/>
          <p:nvPr>
            <p:ph idx="1" type="body"/>
          </p:nvPr>
        </p:nvSpPr>
        <p:spPr>
          <a:xfrm>
            <a:off x="311700" y="512225"/>
            <a:ext cx="8520600" cy="4228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 sz="1595">
                <a:solidFill>
                  <a:schemeClr val="dk1"/>
                </a:solidFill>
                <a:latin typeface="Times New Roman"/>
                <a:ea typeface="Times New Roman"/>
                <a:cs typeface="Times New Roman"/>
                <a:sym typeface="Times New Roman"/>
              </a:rPr>
              <a:t>Accuracy:</a:t>
            </a:r>
            <a:r>
              <a:rPr lang="en" sz="1595">
                <a:solidFill>
                  <a:schemeClr val="dk1"/>
                </a:solidFill>
                <a:latin typeface="Times New Roman"/>
                <a:ea typeface="Times New Roman"/>
                <a:cs typeface="Times New Roman"/>
                <a:sym typeface="Times New Roman"/>
              </a:rPr>
              <a:t> general measure but is NOT reliable for certain applications. In our case, it is 0.5 means “given 100 dog and X images we got 50 right”. Why not enough?</a:t>
            </a:r>
            <a:endParaRPr sz="159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br>
              <a:rPr lang="en" sz="1595">
                <a:solidFill>
                  <a:schemeClr val="dk1"/>
                </a:solidFill>
                <a:latin typeface="Times New Roman"/>
                <a:ea typeface="Times New Roman"/>
                <a:cs typeface="Times New Roman"/>
                <a:sym typeface="Times New Roman"/>
              </a:rPr>
            </a:br>
            <a:r>
              <a:rPr b="1" lang="en" sz="1595">
                <a:solidFill>
                  <a:schemeClr val="dk1"/>
                </a:solidFill>
                <a:latin typeface="Times New Roman"/>
                <a:ea typeface="Times New Roman"/>
                <a:cs typeface="Times New Roman"/>
                <a:sym typeface="Times New Roman"/>
              </a:rPr>
              <a:t>Recall:</a:t>
            </a:r>
            <a:r>
              <a:rPr lang="en" sz="1595">
                <a:solidFill>
                  <a:schemeClr val="dk1"/>
                </a:solidFill>
                <a:latin typeface="Times New Roman"/>
                <a:ea typeface="Times New Roman"/>
                <a:cs typeface="Times New Roman"/>
                <a:sym typeface="Times New Roman"/>
              </a:rPr>
              <a:t> </a:t>
            </a:r>
            <a:r>
              <a:rPr b="1" lang="en" sz="1595">
                <a:solidFill>
                  <a:srgbClr val="FF9900"/>
                </a:solidFill>
                <a:latin typeface="Times New Roman"/>
                <a:ea typeface="Times New Roman"/>
                <a:cs typeface="Times New Roman"/>
                <a:sym typeface="Times New Roman"/>
              </a:rPr>
              <a:t>truth-based measur</a:t>
            </a:r>
            <a:r>
              <a:rPr lang="en" sz="1595">
                <a:solidFill>
                  <a:schemeClr val="dk1"/>
                </a:solidFill>
                <a:latin typeface="Times New Roman"/>
                <a:ea typeface="Times New Roman"/>
                <a:cs typeface="Times New Roman"/>
                <a:sym typeface="Times New Roman"/>
              </a:rPr>
              <a:t>e, think of it like a class accuracy. In our case, 0.67 recall for dog means “</a:t>
            </a:r>
            <a:r>
              <a:rPr b="1" lang="en" sz="1595">
                <a:solidFill>
                  <a:srgbClr val="FF9900"/>
                </a:solidFill>
                <a:latin typeface="Times New Roman"/>
                <a:ea typeface="Times New Roman"/>
                <a:cs typeface="Times New Roman"/>
                <a:sym typeface="Times New Roman"/>
              </a:rPr>
              <a:t>out of all dog labels we got 67% right</a:t>
            </a:r>
            <a:r>
              <a:rPr lang="en" sz="1595">
                <a:solidFill>
                  <a:schemeClr val="dk1"/>
                </a:solidFill>
                <a:latin typeface="Times New Roman"/>
                <a:ea typeface="Times New Roman"/>
                <a:cs typeface="Times New Roman"/>
                <a:sym typeface="Times New Roman"/>
              </a:rPr>
              <a:t>”. Low recall indicates the model is struggling to recognize that class. Why matters? Minimizing false-negatives is the </a:t>
            </a:r>
            <a:r>
              <a:rPr lang="en" sz="1595">
                <a:solidFill>
                  <a:schemeClr val="dk1"/>
                </a:solidFill>
                <a:latin typeface="Times New Roman"/>
                <a:ea typeface="Times New Roman"/>
                <a:cs typeface="Times New Roman"/>
                <a:sym typeface="Times New Roman"/>
              </a:rPr>
              <a:t>priority. E.g. medical diagnosis, false negative can be fatal.</a:t>
            </a:r>
            <a:endParaRPr sz="159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en" sz="1595">
                <a:solidFill>
                  <a:schemeClr val="dk1"/>
                </a:solidFill>
                <a:latin typeface="Times New Roman"/>
                <a:ea typeface="Times New Roman"/>
                <a:cs typeface="Times New Roman"/>
                <a:sym typeface="Times New Roman"/>
              </a:rPr>
              <a:t>Recall = TP/(TP+FN)</a:t>
            </a:r>
            <a:endParaRPr sz="159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b="1" lang="en" sz="1595">
                <a:solidFill>
                  <a:schemeClr val="dk1"/>
                </a:solidFill>
                <a:latin typeface="Times New Roman"/>
                <a:ea typeface="Times New Roman"/>
                <a:cs typeface="Times New Roman"/>
                <a:sym typeface="Times New Roman"/>
              </a:rPr>
              <a:t>Precision:</a:t>
            </a:r>
            <a:r>
              <a:rPr lang="en" sz="1595">
                <a:solidFill>
                  <a:schemeClr val="dk1"/>
                </a:solidFill>
                <a:latin typeface="Times New Roman"/>
                <a:ea typeface="Times New Roman"/>
                <a:cs typeface="Times New Roman"/>
                <a:sym typeface="Times New Roman"/>
              </a:rPr>
              <a:t> </a:t>
            </a:r>
            <a:r>
              <a:rPr b="1" lang="en" sz="1595">
                <a:solidFill>
                  <a:srgbClr val="0000FF"/>
                </a:solidFill>
                <a:latin typeface="Times New Roman"/>
                <a:ea typeface="Times New Roman"/>
                <a:cs typeface="Times New Roman"/>
                <a:sym typeface="Times New Roman"/>
              </a:rPr>
              <a:t>prediction-based measure</a:t>
            </a:r>
            <a:r>
              <a:rPr b="1" lang="en" sz="1595">
                <a:solidFill>
                  <a:srgbClr val="4A86E8"/>
                </a:solidFill>
                <a:latin typeface="Times New Roman"/>
                <a:ea typeface="Times New Roman"/>
                <a:cs typeface="Times New Roman"/>
                <a:sym typeface="Times New Roman"/>
              </a:rPr>
              <a:t>.</a:t>
            </a:r>
            <a:r>
              <a:rPr lang="en" sz="1595">
                <a:solidFill>
                  <a:schemeClr val="dk1"/>
                </a:solidFill>
                <a:latin typeface="Times New Roman"/>
                <a:ea typeface="Times New Roman"/>
                <a:cs typeface="Times New Roman"/>
                <a:sym typeface="Times New Roman"/>
              </a:rPr>
              <a:t> In our case, 0.57 precision for dog means, </a:t>
            </a:r>
            <a:r>
              <a:rPr b="1" lang="en" sz="1595">
                <a:solidFill>
                  <a:srgbClr val="0000FF"/>
                </a:solidFill>
                <a:latin typeface="Times New Roman"/>
                <a:ea typeface="Times New Roman"/>
                <a:cs typeface="Times New Roman"/>
                <a:sym typeface="Times New Roman"/>
              </a:rPr>
              <a:t>out of 100 dog predictions</a:t>
            </a:r>
            <a:r>
              <a:rPr lang="en" sz="1595">
                <a:solidFill>
                  <a:schemeClr val="dk1"/>
                </a:solidFill>
                <a:latin typeface="Times New Roman"/>
                <a:ea typeface="Times New Roman"/>
                <a:cs typeface="Times New Roman"/>
                <a:sym typeface="Times New Roman"/>
              </a:rPr>
              <a:t>, we correct 57% of the time. Low precision indicates the model keeps labelling non-dog images as dog,i.e, too many false positives. Why matters? </a:t>
            </a:r>
            <a:r>
              <a:rPr lang="en" sz="1595">
                <a:solidFill>
                  <a:schemeClr val="dk1"/>
                </a:solidFill>
                <a:latin typeface="Times New Roman"/>
                <a:ea typeface="Times New Roman"/>
                <a:cs typeface="Times New Roman"/>
                <a:sym typeface="Times New Roman"/>
              </a:rPr>
              <a:t>Minimizing false-positives is the priority. </a:t>
            </a:r>
            <a:r>
              <a:rPr lang="en" sz="1595">
                <a:solidFill>
                  <a:schemeClr val="dk1"/>
                </a:solidFill>
                <a:latin typeface="Times New Roman"/>
                <a:ea typeface="Times New Roman"/>
                <a:cs typeface="Times New Roman"/>
                <a:sym typeface="Times New Roman"/>
              </a:rPr>
              <a:t>Precision = TP/(TP+FP)</a:t>
            </a:r>
            <a:br>
              <a:rPr lang="en" sz="1595">
                <a:solidFill>
                  <a:schemeClr val="dk1"/>
                </a:solidFill>
                <a:latin typeface="Times New Roman"/>
                <a:ea typeface="Times New Roman"/>
                <a:cs typeface="Times New Roman"/>
                <a:sym typeface="Times New Roman"/>
              </a:rPr>
            </a:br>
            <a:endParaRPr sz="159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b="1" lang="en" sz="1595">
                <a:solidFill>
                  <a:schemeClr val="dk1"/>
                </a:solidFill>
                <a:latin typeface="Times New Roman"/>
                <a:ea typeface="Times New Roman"/>
                <a:cs typeface="Times New Roman"/>
                <a:sym typeface="Times New Roman"/>
              </a:rPr>
              <a:t>F1-Score:</a:t>
            </a:r>
            <a:r>
              <a:rPr lang="en" sz="1595">
                <a:solidFill>
                  <a:schemeClr val="dk1"/>
                </a:solidFill>
                <a:latin typeface="Times New Roman"/>
                <a:ea typeface="Times New Roman"/>
                <a:cs typeface="Times New Roman"/>
                <a:sym typeface="Times New Roman"/>
              </a:rPr>
              <a:t> harmonic average of recall and precision. Generally reliable measure.</a:t>
            </a:r>
            <a:endParaRPr sz="159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852"/>
              <a:buNone/>
            </a:pPr>
            <a:r>
              <a:t/>
            </a:r>
            <a:endParaRPr sz="1595">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Zombie Apocalypse </a:t>
            </a:r>
            <a:endParaRPr/>
          </a:p>
        </p:txBody>
      </p:sp>
      <p:sp>
        <p:nvSpPr>
          <p:cNvPr id="90" name="Google Shape;90;p5"/>
          <p:cNvSpPr txBox="1"/>
          <p:nvPr>
            <p:ph idx="1" type="body"/>
          </p:nvPr>
        </p:nvSpPr>
        <p:spPr>
          <a:xfrm>
            <a:off x="311700" y="954350"/>
            <a:ext cx="36201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solidFill>
                  <a:schemeClr val="dk1"/>
                </a:solidFill>
              </a:rPr>
              <a:t>There is a zombie apocalypse going on and we have a safe zone. We need a model that classifies people as human(positive class) or zombie(negative class) to accept to this zone. </a:t>
            </a:r>
            <a:endParaRPr>
              <a:solidFill>
                <a:schemeClr val="dk1"/>
              </a:solidFill>
            </a:endParaRPr>
          </a:p>
          <a:p>
            <a:pPr indent="0" lvl="0" marL="0" rtl="0" algn="l">
              <a:lnSpc>
                <a:spcPct val="115000"/>
              </a:lnSpc>
              <a:spcBef>
                <a:spcPts val="1200"/>
              </a:spcBef>
              <a:spcAft>
                <a:spcPts val="1200"/>
              </a:spcAft>
              <a:buSzPct val="108108"/>
              <a:buNone/>
            </a:pPr>
            <a:r>
              <a:rPr lang="en">
                <a:solidFill>
                  <a:schemeClr val="dk1"/>
                </a:solidFill>
              </a:rPr>
              <a:t>Two teams created image classification models and we tried it in our dataset to obtain following confusion matrices. Which score do we care most? Based on that, which model should be accepted?</a:t>
            </a:r>
            <a:endParaRPr>
              <a:solidFill>
                <a:schemeClr val="dk1"/>
              </a:solidFill>
            </a:endParaRPr>
          </a:p>
        </p:txBody>
      </p:sp>
      <p:graphicFrame>
        <p:nvGraphicFramePr>
          <p:cNvPr id="91" name="Google Shape;91;p5"/>
          <p:cNvGraphicFramePr/>
          <p:nvPr/>
        </p:nvGraphicFramePr>
        <p:xfrm>
          <a:off x="4404390" y="491475"/>
          <a:ext cx="3000000" cy="3000000"/>
        </p:xfrm>
        <a:graphic>
          <a:graphicData uri="http://schemas.openxmlformats.org/drawingml/2006/table">
            <a:tbl>
              <a:tblPr>
                <a:noFill/>
                <a:tableStyleId>{74E4A0AE-3DE9-4711-8332-B48119ED570F}</a:tableStyleId>
              </a:tblPr>
              <a:tblGrid>
                <a:gridCol w="842025"/>
                <a:gridCol w="842025"/>
                <a:gridCol w="842025"/>
              </a:tblGrid>
              <a:tr h="58102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Human</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1000</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8102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Zombie</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20</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150</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810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Human</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Zombie</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92" name="Google Shape;92;p5"/>
          <p:cNvGraphicFramePr/>
          <p:nvPr/>
        </p:nvGraphicFramePr>
        <p:xfrm>
          <a:off x="4404390" y="2627675"/>
          <a:ext cx="3000000" cy="3000000"/>
        </p:xfrm>
        <a:graphic>
          <a:graphicData uri="http://schemas.openxmlformats.org/drawingml/2006/table">
            <a:tbl>
              <a:tblPr>
                <a:noFill/>
                <a:tableStyleId>{74E4A0AE-3DE9-4711-8332-B48119ED570F}</a:tableStyleId>
              </a:tblPr>
              <a:tblGrid>
                <a:gridCol w="842025"/>
                <a:gridCol w="842025"/>
                <a:gridCol w="842025"/>
              </a:tblGrid>
              <a:tr h="581025">
                <a:tc>
                  <a:txBody>
                    <a:bodyPr/>
                    <a:lstStyle/>
                    <a:p>
                      <a:pPr indent="0" lvl="0" marL="0" marR="0" rtl="0" algn="ctr">
                        <a:lnSpc>
                          <a:spcPct val="100000"/>
                        </a:lnSpc>
                        <a:spcBef>
                          <a:spcPts val="0"/>
                        </a:spcBef>
                        <a:spcAft>
                          <a:spcPts val="0"/>
                        </a:spcAft>
                        <a:buClr>
                          <a:schemeClr val="dk1"/>
                        </a:buClr>
                        <a:buSzPts val="1100"/>
                        <a:buFont typeface="Arial"/>
                        <a:buNone/>
                      </a:pPr>
                      <a:r>
                        <a:rPr b="1" lang="en" sz="1400" u="none" cap="none" strike="noStrike">
                          <a:solidFill>
                            <a:srgbClr val="FF9900"/>
                          </a:solidFill>
                        </a:rPr>
                        <a:t>Human</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1000</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a:solidFill>
                            <a:schemeClr val="dk1"/>
                          </a:solidFill>
                        </a:rPr>
                        <a:t>2</a:t>
                      </a:r>
                      <a:r>
                        <a:rPr b="1" lang="en" sz="1400" u="none" cap="none" strike="noStrike">
                          <a:solidFill>
                            <a:schemeClr val="dk1"/>
                          </a:solidFill>
                        </a:rPr>
                        <a:t>0</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8102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Zombie</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150</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810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b="1" lang="en" sz="1400" u="none" cap="none" strike="noStrike">
                          <a:solidFill>
                            <a:srgbClr val="FF9900"/>
                          </a:solidFill>
                        </a:rPr>
                        <a:t>Human</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Zombie</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Rare Disease Prediction</a:t>
            </a:r>
            <a:endParaRPr/>
          </a:p>
        </p:txBody>
      </p:sp>
      <p:sp>
        <p:nvSpPr>
          <p:cNvPr id="98" name="Google Shape;98;p6"/>
          <p:cNvSpPr txBox="1"/>
          <p:nvPr>
            <p:ph idx="1" type="body"/>
          </p:nvPr>
        </p:nvSpPr>
        <p:spPr>
          <a:xfrm>
            <a:off x="311700" y="954350"/>
            <a:ext cx="36201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We have a model to classify tissue sample as cancerous(C) or non-cancerous(NC). Which metric do we care most? </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If we have the following confusion matrices based on two models, which model should be accepted?</a:t>
            </a:r>
            <a:endParaRPr>
              <a:solidFill>
                <a:schemeClr val="dk1"/>
              </a:solidFill>
            </a:endParaRPr>
          </a:p>
        </p:txBody>
      </p:sp>
      <p:graphicFrame>
        <p:nvGraphicFramePr>
          <p:cNvPr id="99" name="Google Shape;99;p6"/>
          <p:cNvGraphicFramePr/>
          <p:nvPr/>
        </p:nvGraphicFramePr>
        <p:xfrm>
          <a:off x="4404390" y="491475"/>
          <a:ext cx="3000000" cy="3000000"/>
        </p:xfrm>
        <a:graphic>
          <a:graphicData uri="http://schemas.openxmlformats.org/drawingml/2006/table">
            <a:tbl>
              <a:tblPr>
                <a:noFill/>
                <a:tableStyleId>{74E4A0AE-3DE9-4711-8332-B48119ED570F}</a:tableStyleId>
              </a:tblPr>
              <a:tblGrid>
                <a:gridCol w="842025"/>
                <a:gridCol w="842025"/>
                <a:gridCol w="842025"/>
              </a:tblGrid>
              <a:tr h="58102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C</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3</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2</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8102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NC</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1000</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810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C</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NC</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00" name="Google Shape;100;p6"/>
          <p:cNvGraphicFramePr/>
          <p:nvPr/>
        </p:nvGraphicFramePr>
        <p:xfrm>
          <a:off x="4404390" y="2627675"/>
          <a:ext cx="3000000" cy="3000000"/>
        </p:xfrm>
        <a:graphic>
          <a:graphicData uri="http://schemas.openxmlformats.org/drawingml/2006/table">
            <a:tbl>
              <a:tblPr>
                <a:noFill/>
                <a:tableStyleId>{74E4A0AE-3DE9-4711-8332-B48119ED570F}</a:tableStyleId>
              </a:tblPr>
              <a:tblGrid>
                <a:gridCol w="842025"/>
                <a:gridCol w="842025"/>
                <a:gridCol w="842025"/>
              </a:tblGrid>
              <a:tr h="58102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C</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3</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8102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NC</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2</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1000</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810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C</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rgbClr val="FF9900"/>
                          </a:solidFill>
                        </a:rPr>
                        <a:t>NC</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aphicFrame>
        <p:nvGraphicFramePr>
          <p:cNvPr id="105" name="Google Shape;105;p7"/>
          <p:cNvGraphicFramePr/>
          <p:nvPr/>
        </p:nvGraphicFramePr>
        <p:xfrm>
          <a:off x="55152" y="1167325"/>
          <a:ext cx="3000000" cy="3000000"/>
        </p:xfrm>
        <a:graphic>
          <a:graphicData uri="http://schemas.openxmlformats.org/drawingml/2006/table">
            <a:tbl>
              <a:tblPr>
                <a:noFill/>
                <a:tableStyleId>{74E4A0AE-3DE9-4711-8332-B48119ED570F}</a:tableStyleId>
              </a:tblPr>
              <a:tblGrid>
                <a:gridCol w="612500"/>
                <a:gridCol w="612500"/>
                <a:gridCol w="612500"/>
                <a:gridCol w="612500"/>
              </a:tblGrid>
              <a:tr h="583250">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solidFill>
                            <a:srgbClr val="FF9900"/>
                          </a:solidFill>
                        </a:rPr>
                        <a:t>Covid</a:t>
                      </a:r>
                      <a:endParaRPr sz="10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20</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25</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5</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464525">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solidFill>
                            <a:srgbClr val="FF9900"/>
                          </a:solidFill>
                        </a:rPr>
                        <a:t>Flu</a:t>
                      </a:r>
                      <a:endParaRPr b="1" sz="1400" u="none" cap="none" strike="noStrike">
                        <a:solidFill>
                          <a:srgbClr val="FF99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7</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50</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12</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73000">
                <a:tc>
                  <a:txBody>
                    <a:bodyPr/>
                    <a:lstStyle/>
                    <a:p>
                      <a:pPr indent="0" lvl="0" marL="0" marR="0" rtl="0" algn="ctr">
                        <a:lnSpc>
                          <a:spcPct val="100000"/>
                        </a:lnSpc>
                        <a:spcBef>
                          <a:spcPts val="0"/>
                        </a:spcBef>
                        <a:spcAft>
                          <a:spcPts val="0"/>
                        </a:spcAft>
                        <a:buClr>
                          <a:srgbClr val="000000"/>
                        </a:buClr>
                        <a:buSzPts val="900"/>
                        <a:buFont typeface="Arial"/>
                        <a:buNone/>
                      </a:pPr>
                      <a:r>
                        <a:rPr b="1" lang="en" sz="900" u="none" cap="none" strike="noStrike">
                          <a:solidFill>
                            <a:srgbClr val="FF9900"/>
                          </a:solidFill>
                        </a:rPr>
                        <a:t>Normal</a:t>
                      </a:r>
                      <a:endParaRPr sz="13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4</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1000</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8325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solidFill>
                            <a:srgbClr val="FF9900"/>
                          </a:solidFill>
                        </a:rPr>
                        <a:t>Covid</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solidFill>
                            <a:srgbClr val="FF9900"/>
                          </a:solidFill>
                        </a:rPr>
                        <a:t>Flu</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u="none" cap="none" strike="noStrike">
                          <a:solidFill>
                            <a:srgbClr val="FF9900"/>
                          </a:solidFill>
                        </a:rPr>
                        <a:t>Normal</a:t>
                      </a:r>
                      <a:endParaRPr b="1" sz="1300" u="none" cap="none" strike="noStrike">
                        <a:solidFill>
                          <a:srgbClr val="FF99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06" name="Google Shape;106;p7"/>
          <p:cNvGraphicFramePr/>
          <p:nvPr/>
        </p:nvGraphicFramePr>
        <p:xfrm>
          <a:off x="3307078" y="133775"/>
          <a:ext cx="3000000" cy="3000000"/>
        </p:xfrm>
        <a:graphic>
          <a:graphicData uri="http://schemas.openxmlformats.org/drawingml/2006/table">
            <a:tbl>
              <a:tblPr>
                <a:noFill/>
                <a:tableStyleId>{74E4A0AE-3DE9-4711-8332-B48119ED570F}</a:tableStyleId>
              </a:tblPr>
              <a:tblGrid>
                <a:gridCol w="638225"/>
                <a:gridCol w="638225"/>
                <a:gridCol w="638225"/>
              </a:tblGrid>
              <a:tr h="441825">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solidFill>
                            <a:srgbClr val="FF9900"/>
                          </a:solidFill>
                        </a:rPr>
                        <a:t>Covid</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20</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30</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421125">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solidFill>
                            <a:srgbClr val="FF9900"/>
                          </a:solidFill>
                        </a:rPr>
                        <a:t>Others</a:t>
                      </a:r>
                      <a:endParaRPr b="1" sz="1400" u="none" cap="none" strike="noStrike">
                        <a:solidFill>
                          <a:srgbClr val="FF99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8</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1066</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4418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solidFill>
                            <a:srgbClr val="FF9900"/>
                          </a:solidFill>
                        </a:rPr>
                        <a:t>Covid</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solidFill>
                            <a:srgbClr val="FF9900"/>
                          </a:solidFill>
                        </a:rPr>
                        <a:t>Others</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07" name="Google Shape;107;p7"/>
          <p:cNvGraphicFramePr/>
          <p:nvPr/>
        </p:nvGraphicFramePr>
        <p:xfrm>
          <a:off x="3242353" y="1525275"/>
          <a:ext cx="3000000" cy="3000000"/>
        </p:xfrm>
        <a:graphic>
          <a:graphicData uri="http://schemas.openxmlformats.org/drawingml/2006/table">
            <a:tbl>
              <a:tblPr>
                <a:noFill/>
                <a:tableStyleId>{74E4A0AE-3DE9-4711-8332-B48119ED570F}</a:tableStyleId>
              </a:tblPr>
              <a:tblGrid>
                <a:gridCol w="659800"/>
                <a:gridCol w="659800"/>
                <a:gridCol w="659800"/>
              </a:tblGrid>
              <a:tr h="474800">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solidFill>
                            <a:srgbClr val="FF9900"/>
                          </a:solidFill>
                        </a:rPr>
                        <a:t>Flu</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50</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19</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452550">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solidFill>
                            <a:srgbClr val="FF9900"/>
                          </a:solidFill>
                        </a:rPr>
                        <a:t>Others</a:t>
                      </a:r>
                      <a:endParaRPr b="1" sz="1400" u="none" cap="none" strike="noStrike">
                        <a:solidFill>
                          <a:srgbClr val="FF99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29</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1026</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4748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solidFill>
                            <a:srgbClr val="FF9900"/>
                          </a:solidFill>
                        </a:rPr>
                        <a:t>Flu</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solidFill>
                            <a:srgbClr val="FF9900"/>
                          </a:solidFill>
                        </a:rPr>
                        <a:t>Others</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08" name="Google Shape;108;p7"/>
          <p:cNvGraphicFramePr/>
          <p:nvPr/>
        </p:nvGraphicFramePr>
        <p:xfrm>
          <a:off x="3354690" y="3145425"/>
          <a:ext cx="3000000" cy="3000000"/>
        </p:xfrm>
        <a:graphic>
          <a:graphicData uri="http://schemas.openxmlformats.org/drawingml/2006/table">
            <a:tbl>
              <a:tblPr>
                <a:noFill/>
                <a:tableStyleId>{74E4A0AE-3DE9-4711-8332-B48119ED570F}</a:tableStyleId>
              </a:tblPr>
              <a:tblGrid>
                <a:gridCol w="659800"/>
                <a:gridCol w="659800"/>
                <a:gridCol w="659800"/>
              </a:tblGrid>
              <a:tr h="525675">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solidFill>
                            <a:srgbClr val="FF9900"/>
                          </a:solidFill>
                        </a:rPr>
                        <a:t>Normal</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1000</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5</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01075">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solidFill>
                            <a:srgbClr val="FF9900"/>
                          </a:solidFill>
                        </a:rPr>
                        <a:t>Others</a:t>
                      </a:r>
                      <a:endParaRPr b="1" sz="1400" u="none" cap="none" strike="noStrike">
                        <a:solidFill>
                          <a:srgbClr val="FF99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17</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solidFill>
                            <a:schemeClr val="dk1"/>
                          </a:solidFill>
                        </a:rPr>
                        <a:t>102</a:t>
                      </a:r>
                      <a:endParaRPr b="1" sz="1400" u="none" cap="none" strike="noStrike">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2567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solidFill>
                            <a:srgbClr val="FF9900"/>
                          </a:solidFill>
                        </a:rPr>
                        <a:t>Normal</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solidFill>
                            <a:srgbClr val="FF9900"/>
                          </a:solidFill>
                        </a:rPr>
                        <a:t>Others</a:t>
                      </a:r>
                      <a:endParaRPr sz="1400" u="none" cap="none" strike="noStrike"/>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3810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109" name="Google Shape;109;p7"/>
          <p:cNvCxnSpPr/>
          <p:nvPr/>
        </p:nvCxnSpPr>
        <p:spPr>
          <a:xfrm flipH="1" rot="10800000">
            <a:off x="2705100" y="594425"/>
            <a:ext cx="602100" cy="518100"/>
          </a:xfrm>
          <a:prstGeom prst="straightConnector1">
            <a:avLst/>
          </a:prstGeom>
          <a:noFill/>
          <a:ln cap="flat" cmpd="sng" w="9525">
            <a:solidFill>
              <a:schemeClr val="dk2"/>
            </a:solidFill>
            <a:prstDash val="solid"/>
            <a:round/>
            <a:headEnd len="sm" w="sm" type="none"/>
            <a:tailEnd len="med" w="med" type="triangle"/>
          </a:ln>
        </p:spPr>
      </p:cxnSp>
      <p:cxnSp>
        <p:nvCxnSpPr>
          <p:cNvPr id="110" name="Google Shape;110;p7"/>
          <p:cNvCxnSpPr/>
          <p:nvPr/>
        </p:nvCxnSpPr>
        <p:spPr>
          <a:xfrm>
            <a:off x="6141725" y="5052075"/>
            <a:ext cx="670500" cy="502800"/>
          </a:xfrm>
          <a:prstGeom prst="straightConnector1">
            <a:avLst/>
          </a:prstGeom>
          <a:noFill/>
          <a:ln cap="flat" cmpd="sng" w="9525">
            <a:solidFill>
              <a:schemeClr val="dk2"/>
            </a:solidFill>
            <a:prstDash val="solid"/>
            <a:round/>
            <a:headEnd len="sm" w="sm" type="none"/>
            <a:tailEnd len="med" w="med" type="triangle"/>
          </a:ln>
        </p:spPr>
      </p:cxnSp>
      <p:graphicFrame>
        <p:nvGraphicFramePr>
          <p:cNvPr id="111" name="Google Shape;111;p7"/>
          <p:cNvGraphicFramePr/>
          <p:nvPr/>
        </p:nvGraphicFramePr>
        <p:xfrm>
          <a:off x="5753125" y="1167325"/>
          <a:ext cx="3000000" cy="3000000"/>
        </p:xfrm>
        <a:graphic>
          <a:graphicData uri="http://schemas.openxmlformats.org/drawingml/2006/table">
            <a:tbl>
              <a:tblPr>
                <a:noFill/>
                <a:tableStyleId>{74E4A0AE-3DE9-4711-8332-B48119ED570F}</a:tableStyleId>
              </a:tblPr>
              <a:tblGrid>
                <a:gridCol w="753500"/>
                <a:gridCol w="745850"/>
                <a:gridCol w="860125"/>
                <a:gridCol w="883025"/>
              </a:tblGrid>
              <a:tr h="441950">
                <a:tc>
                  <a:txBody>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Recall(%)</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Precision(%)</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F1-score(%)</a:t>
                      </a:r>
                      <a:endParaRPr b="1" sz="800" u="none" cap="none" strike="noStrike"/>
                    </a:p>
                  </a:txBody>
                  <a:tcPr marT="91425" marB="91425" marR="91425" marL="91425"/>
                </a:tc>
              </a:tr>
              <a:tr h="48002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Covid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40</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71</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51</a:t>
                      </a:r>
                      <a:endParaRPr b="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Flu</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72</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63</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67</a:t>
                      </a:r>
                      <a:endParaRPr b="1" sz="1100" u="none" cap="none" strike="noStrike"/>
                    </a:p>
                  </a:txBody>
                  <a:tcPr marT="91425" marB="91425" marR="91425" marL="91425"/>
                </a:tc>
              </a:tr>
              <a:tr h="44192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Normal</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99</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98</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98</a:t>
                      </a:r>
                      <a:endParaRPr b="1" sz="1100" u="none" cap="none" strike="noStrike"/>
                    </a:p>
                  </a:txBody>
                  <a:tcPr marT="91425" marB="91425" marR="91425" marL="91425"/>
                </a:tc>
              </a:tr>
            </a:tbl>
          </a:graphicData>
        </a:graphic>
      </p:graphicFrame>
      <p:sp>
        <p:nvSpPr>
          <p:cNvPr id="112" name="Google Shape;112;p7"/>
          <p:cNvSpPr txBox="1"/>
          <p:nvPr/>
        </p:nvSpPr>
        <p:spPr>
          <a:xfrm>
            <a:off x="396250" y="106675"/>
            <a:ext cx="212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Arial"/>
                <a:ea typeface="Arial"/>
                <a:cs typeface="Arial"/>
                <a:sym typeface="Arial"/>
              </a:rPr>
              <a:t>Accuracy: 95%!</a:t>
            </a:r>
            <a:endParaRPr b="1" i="0" sz="1400" u="none" cap="none" strike="noStrike">
              <a:solidFill>
                <a:srgbClr val="FF0000"/>
              </a:solidFill>
              <a:latin typeface="Arial"/>
              <a:ea typeface="Arial"/>
              <a:cs typeface="Arial"/>
              <a:sym typeface="Arial"/>
            </a:endParaRPr>
          </a:p>
        </p:txBody>
      </p:sp>
      <p:cxnSp>
        <p:nvCxnSpPr>
          <p:cNvPr id="113" name="Google Shape;113;p7"/>
          <p:cNvCxnSpPr/>
          <p:nvPr/>
        </p:nvCxnSpPr>
        <p:spPr>
          <a:xfrm flipH="1" rot="10800000">
            <a:off x="2689850" y="1912750"/>
            <a:ext cx="510600" cy="7500"/>
          </a:xfrm>
          <a:prstGeom prst="straightConnector1">
            <a:avLst/>
          </a:prstGeom>
          <a:noFill/>
          <a:ln cap="flat" cmpd="sng" w="9525">
            <a:solidFill>
              <a:schemeClr val="dk2"/>
            </a:solidFill>
            <a:prstDash val="solid"/>
            <a:round/>
            <a:headEnd len="sm" w="sm" type="none"/>
            <a:tailEnd len="med" w="med" type="triangle"/>
          </a:ln>
        </p:spPr>
      </p:cxnSp>
      <p:cxnSp>
        <p:nvCxnSpPr>
          <p:cNvPr id="114" name="Google Shape;114;p7"/>
          <p:cNvCxnSpPr/>
          <p:nvPr/>
        </p:nvCxnSpPr>
        <p:spPr>
          <a:xfrm>
            <a:off x="2636525" y="2926075"/>
            <a:ext cx="716400" cy="4647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Times New Roman"/>
                <a:ea typeface="Times New Roman"/>
                <a:cs typeface="Times New Roman"/>
                <a:sym typeface="Times New Roman"/>
              </a:rPr>
              <a:t>Homework</a:t>
            </a:r>
            <a:endParaRPr>
              <a:latin typeface="Times New Roman"/>
              <a:ea typeface="Times New Roman"/>
              <a:cs typeface="Times New Roman"/>
              <a:sym typeface="Times New Roman"/>
            </a:endParaRPr>
          </a:p>
        </p:txBody>
      </p:sp>
      <p:sp>
        <p:nvSpPr>
          <p:cNvPr id="120" name="Google Shape;120;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rPr lang="en">
                <a:solidFill>
                  <a:srgbClr val="000000"/>
                </a:solidFill>
                <a:latin typeface="Times New Roman"/>
                <a:ea typeface="Times New Roman"/>
                <a:cs typeface="Times New Roman"/>
                <a:sym typeface="Times New Roman"/>
              </a:rPr>
              <a:t>You need to do some research to answer the following question. Pick an imaginary problem and work out the following questions on this problem.</a:t>
            </a:r>
            <a:endParaRPr>
              <a:solidFill>
                <a:srgbClr val="000000"/>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What is a classification threshold for a model?</a:t>
            </a:r>
            <a:br>
              <a:rPr lang="en">
                <a:solidFill>
                  <a:srgbClr val="000000"/>
                </a:solidFill>
                <a:latin typeface="Times New Roman"/>
                <a:ea typeface="Times New Roman"/>
                <a:cs typeface="Times New Roman"/>
                <a:sym typeface="Times New Roman"/>
              </a:rPr>
            </a:br>
            <a:endParaRPr>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What is precision-recall tradeoff?</a:t>
            </a:r>
            <a:br>
              <a:rPr lang="en">
                <a:solidFill>
                  <a:srgbClr val="000000"/>
                </a:solidFill>
                <a:latin typeface="Times New Roman"/>
                <a:ea typeface="Times New Roman"/>
                <a:cs typeface="Times New Roman"/>
                <a:sym typeface="Times New Roman"/>
              </a:rPr>
            </a:br>
            <a:endParaRPr>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AutoNum type="arabicPeriod"/>
            </a:pPr>
            <a:r>
              <a:rPr lang="en">
                <a:solidFill>
                  <a:srgbClr val="000000"/>
                </a:solidFill>
                <a:latin typeface="Times New Roman"/>
                <a:ea typeface="Times New Roman"/>
                <a:cs typeface="Times New Roman"/>
                <a:sym typeface="Times New Roman"/>
              </a:rPr>
              <a:t>Explain receiver operating characteristic(ROC) curve concept.</a:t>
            </a:r>
            <a:endParaRPr>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