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erriweather"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a5da012e5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a5da012e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a5da012e54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a5da012e54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a5da012e5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a5da012e5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a5da012e54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a5da012e5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a8d93d471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a8d93d471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a8d93d471a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a8d93d471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a5da012e54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a5da012e54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a5da012e54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a5da012e5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a8af9d23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a8af9d23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a5da012e5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a5da012e5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a8af9d239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a8af9d239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b8b17264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b8b1726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5da012e54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a5da012e54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a5da012e5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a5da012e5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a5da012e5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a5da012e5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a8d93d47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a8d93d47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1.jpg"/><Relationship Id="rId13" Type="http://schemas.openxmlformats.org/officeDocument/2006/relationships/image" Target="../media/image26.png"/><Relationship Id="rId3" Type="http://schemas.openxmlformats.org/officeDocument/2006/relationships/image" Target="../media/image16.jpg"/><Relationship Id="rId7" Type="http://schemas.openxmlformats.org/officeDocument/2006/relationships/image" Target="../media/image20.jpg"/><Relationship Id="rId12"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9.jpg"/><Relationship Id="rId11" Type="http://schemas.openxmlformats.org/officeDocument/2006/relationships/image" Target="../media/image24.jpg"/><Relationship Id="rId5" Type="http://schemas.openxmlformats.org/officeDocument/2006/relationships/image" Target="../media/image18.jpg"/><Relationship Id="rId10" Type="http://schemas.openxmlformats.org/officeDocument/2006/relationships/image" Target="../media/image23.jpg"/><Relationship Id="rId4" Type="http://schemas.openxmlformats.org/officeDocument/2006/relationships/image" Target="../media/image17.jpg"/><Relationship Id="rId9"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jpg"/><Relationship Id="rId7" Type="http://schemas.openxmlformats.org/officeDocument/2006/relationships/image" Target="../media/image20.jpg"/><Relationship Id="rId12"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19.jpg"/><Relationship Id="rId11" Type="http://schemas.openxmlformats.org/officeDocument/2006/relationships/image" Target="../media/image24.jpg"/><Relationship Id="rId5" Type="http://schemas.openxmlformats.org/officeDocument/2006/relationships/image" Target="../media/image18.jpg"/><Relationship Id="rId10" Type="http://schemas.openxmlformats.org/officeDocument/2006/relationships/image" Target="../media/image23.jpg"/><Relationship Id="rId4" Type="http://schemas.openxmlformats.org/officeDocument/2006/relationships/image" Target="../media/image17.jpg"/><Relationship Id="rId9" Type="http://schemas.openxmlformats.org/officeDocument/2006/relationships/image" Target="../media/image22.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erkara/cancer_immunolog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subTitle" idx="1"/>
          </p:nvPr>
        </p:nvSpPr>
        <p:spPr>
          <a:xfrm>
            <a:off x="462450" y="4330050"/>
            <a:ext cx="8219100" cy="162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solidFill>
                  <a:schemeClr val="lt1"/>
                </a:solidFill>
                <a:latin typeface="Merriweather"/>
                <a:ea typeface="Merriweather"/>
                <a:cs typeface="Merriweather"/>
                <a:sym typeface="Merriweather"/>
              </a:rPr>
              <a:t>Mika Campbell: </a:t>
            </a:r>
            <a:r>
              <a:rPr lang="en-GB" sz="1400" dirty="0">
                <a:solidFill>
                  <a:schemeClr val="lt1"/>
                </a:solidFill>
                <a:latin typeface="Merriweather"/>
                <a:ea typeface="Merriweather"/>
                <a:cs typeface="Merriweather"/>
                <a:sym typeface="Merriweather"/>
              </a:rPr>
              <a:t>mikacampbell@spelman.edu</a:t>
            </a:r>
            <a:endParaRPr sz="1400" dirty="0">
              <a:solidFill>
                <a:schemeClr val="lt1"/>
              </a:solidFill>
              <a:latin typeface="Merriweather"/>
              <a:ea typeface="Merriweather"/>
              <a:cs typeface="Merriweather"/>
              <a:sym typeface="Merriweather"/>
            </a:endParaRPr>
          </a:p>
          <a:p>
            <a:pPr marL="0" lvl="0" indent="0" algn="l" rtl="0">
              <a:spcBef>
                <a:spcPts val="0"/>
              </a:spcBef>
              <a:spcAft>
                <a:spcPts val="0"/>
              </a:spcAft>
              <a:buNone/>
            </a:pPr>
            <a:r>
              <a:rPr lang="en-GB" sz="1900" dirty="0">
                <a:solidFill>
                  <a:schemeClr val="lt1"/>
                </a:solidFill>
                <a:latin typeface="Merriweather"/>
                <a:ea typeface="Merriweather"/>
                <a:cs typeface="Merriweather"/>
                <a:sym typeface="Merriweather"/>
              </a:rPr>
              <a:t>Ciera Sherrill: </a:t>
            </a:r>
            <a:r>
              <a:rPr lang="en-GB" sz="1400" dirty="0">
                <a:solidFill>
                  <a:schemeClr val="lt1"/>
                </a:solidFill>
                <a:latin typeface="Merriweather"/>
                <a:ea typeface="Merriweather"/>
                <a:cs typeface="Merriweather"/>
                <a:sym typeface="Merriweather"/>
              </a:rPr>
              <a:t>cierasherrill@spelman.edu	</a:t>
            </a:r>
            <a:r>
              <a:rPr lang="en-GB" sz="1900" dirty="0">
                <a:solidFill>
                  <a:schemeClr val="lt1"/>
                </a:solidFill>
                <a:latin typeface="Merriweather"/>
                <a:ea typeface="Merriweather"/>
                <a:cs typeface="Merriweather"/>
                <a:sym typeface="Merriweather"/>
              </a:rPr>
              <a:t>		12/7/2022</a:t>
            </a:r>
            <a:endParaRPr sz="1900" dirty="0">
              <a:solidFill>
                <a:schemeClr val="lt1"/>
              </a:solidFill>
              <a:latin typeface="Merriweather"/>
              <a:ea typeface="Merriweather"/>
              <a:cs typeface="Merriweather"/>
              <a:sym typeface="Merriweather"/>
            </a:endParaRPr>
          </a:p>
        </p:txBody>
      </p:sp>
      <p:sp>
        <p:nvSpPr>
          <p:cNvPr id="65" name="Google Shape;65;p13"/>
          <p:cNvSpPr txBox="1"/>
          <p:nvPr/>
        </p:nvSpPr>
        <p:spPr>
          <a:xfrm>
            <a:off x="0" y="391925"/>
            <a:ext cx="9144000" cy="1908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800">
                <a:solidFill>
                  <a:schemeClr val="accent1"/>
                </a:solidFill>
                <a:latin typeface="Merriweather"/>
                <a:ea typeface="Merriweather"/>
                <a:cs typeface="Merriweather"/>
                <a:sym typeface="Merriweather"/>
              </a:rPr>
              <a:t>Mathematical Modeling of Tumor and Cancer Stem Cells</a:t>
            </a:r>
            <a:endParaRPr sz="2800">
              <a:solidFill>
                <a:schemeClr val="accent1"/>
              </a:solidFill>
              <a:latin typeface="Merriweather"/>
              <a:ea typeface="Merriweather"/>
              <a:cs typeface="Merriweather"/>
              <a:sym typeface="Merriweather"/>
            </a:endParaRPr>
          </a:p>
          <a:p>
            <a:pPr marL="0" lvl="0" indent="0" algn="ctr" rtl="0">
              <a:spcBef>
                <a:spcPts val="0"/>
              </a:spcBef>
              <a:spcAft>
                <a:spcPts val="0"/>
              </a:spcAft>
              <a:buNone/>
            </a:pPr>
            <a:r>
              <a:rPr lang="en-GB" sz="2800">
                <a:solidFill>
                  <a:schemeClr val="accent1"/>
                </a:solidFill>
                <a:latin typeface="Merriweather"/>
                <a:ea typeface="Merriweather"/>
                <a:cs typeface="Merriweather"/>
                <a:sym typeface="Merriweather"/>
              </a:rPr>
              <a:t>Treated with CAR-T Therapy and Inhibition of TGF- </a:t>
            </a:r>
            <a:r>
              <a:rPr lang="en-GB" sz="2800">
                <a:solidFill>
                  <a:schemeClr val="accent1"/>
                </a:solidFill>
                <a:highlight>
                  <a:schemeClr val="lt1"/>
                </a:highlight>
                <a:latin typeface="Merriweather"/>
                <a:ea typeface="Merriweather"/>
                <a:cs typeface="Merriweather"/>
                <a:sym typeface="Merriweather"/>
              </a:rPr>
              <a:t>β</a:t>
            </a:r>
            <a:endParaRPr>
              <a:solidFill>
                <a:schemeClr val="accen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138700" y="62925"/>
            <a:ext cx="8520600" cy="74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a:t>Figure 4a</a:t>
            </a:r>
            <a:endParaRPr sz="2400"/>
          </a:p>
        </p:txBody>
      </p:sp>
      <p:pic>
        <p:nvPicPr>
          <p:cNvPr id="131" name="Google Shape;131;p22"/>
          <p:cNvPicPr preferRelativeResize="0"/>
          <p:nvPr/>
        </p:nvPicPr>
        <p:blipFill>
          <a:blip r:embed="rId3">
            <a:alphaModFix/>
          </a:blip>
          <a:stretch>
            <a:fillRect/>
          </a:stretch>
        </p:blipFill>
        <p:spPr>
          <a:xfrm>
            <a:off x="311700" y="1415650"/>
            <a:ext cx="4123750" cy="3575450"/>
          </a:xfrm>
          <a:prstGeom prst="rect">
            <a:avLst/>
          </a:prstGeom>
          <a:noFill/>
          <a:ln>
            <a:noFill/>
          </a:ln>
        </p:spPr>
      </p:pic>
      <p:sp>
        <p:nvSpPr>
          <p:cNvPr id="132" name="Google Shape;132;p22"/>
          <p:cNvSpPr txBox="1"/>
          <p:nvPr/>
        </p:nvSpPr>
        <p:spPr>
          <a:xfrm>
            <a:off x="1233263" y="914038"/>
            <a:ext cx="210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lt1"/>
                </a:solidFill>
                <a:latin typeface="Merriweather"/>
                <a:ea typeface="Merriweather"/>
                <a:cs typeface="Merriweather"/>
                <a:sym typeface="Merriweather"/>
              </a:rPr>
              <a:t>Paper</a:t>
            </a:r>
            <a:endParaRPr>
              <a:solidFill>
                <a:schemeClr val="lt1"/>
              </a:solidFill>
              <a:latin typeface="Merriweather"/>
              <a:ea typeface="Merriweather"/>
              <a:cs typeface="Merriweather"/>
              <a:sym typeface="Merriweather"/>
            </a:endParaRPr>
          </a:p>
        </p:txBody>
      </p:sp>
      <p:pic>
        <p:nvPicPr>
          <p:cNvPr id="133" name="Google Shape;133;p22"/>
          <p:cNvPicPr preferRelativeResize="0"/>
          <p:nvPr/>
        </p:nvPicPr>
        <p:blipFill>
          <a:blip r:embed="rId4">
            <a:alphaModFix/>
          </a:blip>
          <a:stretch>
            <a:fillRect/>
          </a:stretch>
        </p:blipFill>
        <p:spPr>
          <a:xfrm>
            <a:off x="4708562" y="1613000"/>
            <a:ext cx="4123735" cy="3225700"/>
          </a:xfrm>
          <a:prstGeom prst="rect">
            <a:avLst/>
          </a:prstGeom>
          <a:noFill/>
          <a:ln>
            <a:noFill/>
          </a:ln>
        </p:spPr>
      </p:pic>
      <p:sp>
        <p:nvSpPr>
          <p:cNvPr id="134" name="Google Shape;134;p22"/>
          <p:cNvSpPr txBox="1"/>
          <p:nvPr/>
        </p:nvSpPr>
        <p:spPr>
          <a:xfrm>
            <a:off x="5716513" y="914038"/>
            <a:ext cx="210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lt1"/>
                </a:solidFill>
                <a:latin typeface="Merriweather"/>
                <a:ea typeface="Merriweather"/>
                <a:cs typeface="Merriweather"/>
                <a:sym typeface="Merriweather"/>
              </a:rPr>
              <a:t>Results</a:t>
            </a:r>
            <a:endParaRPr>
              <a:solidFill>
                <a:schemeClr val="lt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343650"/>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Figure 4b</a:t>
            </a:r>
            <a:endParaRPr/>
          </a:p>
        </p:txBody>
      </p:sp>
      <p:sp>
        <p:nvSpPr>
          <p:cNvPr id="140" name="Google Shape;140;p23"/>
          <p:cNvSpPr txBox="1">
            <a:spLocks noGrp="1"/>
          </p:cNvSpPr>
          <p:nvPr>
            <p:ph type="body" idx="2"/>
          </p:nvPr>
        </p:nvSpPr>
        <p:spPr>
          <a:xfrm>
            <a:off x="4906488" y="891250"/>
            <a:ext cx="3999900" cy="4002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GB" sz="1400">
                <a:solidFill>
                  <a:schemeClr val="lt1"/>
                </a:solidFill>
                <a:latin typeface="Merriweather"/>
                <a:ea typeface="Merriweather"/>
                <a:cs typeface="Merriweather"/>
                <a:sym typeface="Merriweather"/>
              </a:rPr>
              <a:t>Results</a:t>
            </a:r>
            <a:endParaRPr>
              <a:solidFill>
                <a:schemeClr val="lt1"/>
              </a:solidFill>
              <a:latin typeface="Merriweather"/>
              <a:ea typeface="Merriweather"/>
              <a:cs typeface="Merriweather"/>
              <a:sym typeface="Merriweather"/>
            </a:endParaRPr>
          </a:p>
        </p:txBody>
      </p:sp>
      <p:pic>
        <p:nvPicPr>
          <p:cNvPr id="141" name="Google Shape;141;p23"/>
          <p:cNvPicPr preferRelativeResize="0"/>
          <p:nvPr/>
        </p:nvPicPr>
        <p:blipFill>
          <a:blip r:embed="rId3">
            <a:alphaModFix/>
          </a:blip>
          <a:stretch>
            <a:fillRect/>
          </a:stretch>
        </p:blipFill>
        <p:spPr>
          <a:xfrm>
            <a:off x="311725" y="1510025"/>
            <a:ext cx="3999900" cy="3402200"/>
          </a:xfrm>
          <a:prstGeom prst="rect">
            <a:avLst/>
          </a:prstGeom>
          <a:noFill/>
          <a:ln>
            <a:noFill/>
          </a:ln>
        </p:spPr>
      </p:pic>
      <p:sp>
        <p:nvSpPr>
          <p:cNvPr id="142" name="Google Shape;142;p23"/>
          <p:cNvSpPr txBox="1"/>
          <p:nvPr/>
        </p:nvSpPr>
        <p:spPr>
          <a:xfrm>
            <a:off x="1138888" y="891250"/>
            <a:ext cx="210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lt1"/>
                </a:solidFill>
                <a:latin typeface="Merriweather"/>
                <a:ea typeface="Merriweather"/>
                <a:cs typeface="Merriweather"/>
                <a:sym typeface="Merriweather"/>
              </a:rPr>
              <a:t>Paper</a:t>
            </a:r>
            <a:endParaRPr>
              <a:solidFill>
                <a:schemeClr val="lt1"/>
              </a:solidFill>
              <a:latin typeface="Merriweather"/>
              <a:ea typeface="Merriweather"/>
              <a:cs typeface="Merriweather"/>
              <a:sym typeface="Merriweather"/>
            </a:endParaRPr>
          </a:p>
        </p:txBody>
      </p:sp>
      <p:pic>
        <p:nvPicPr>
          <p:cNvPr id="143" name="Google Shape;143;p23"/>
          <p:cNvPicPr preferRelativeResize="0"/>
          <p:nvPr/>
        </p:nvPicPr>
        <p:blipFill>
          <a:blip r:embed="rId4">
            <a:alphaModFix/>
          </a:blip>
          <a:stretch>
            <a:fillRect/>
          </a:stretch>
        </p:blipFill>
        <p:spPr>
          <a:xfrm>
            <a:off x="4904450" y="1510025"/>
            <a:ext cx="4003975" cy="332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74650" y="327900"/>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Figure 5</a:t>
            </a:r>
            <a:endParaRPr/>
          </a:p>
        </p:txBody>
      </p:sp>
      <p:pic>
        <p:nvPicPr>
          <p:cNvPr id="149" name="Google Shape;149;p24"/>
          <p:cNvPicPr preferRelativeResize="0"/>
          <p:nvPr/>
        </p:nvPicPr>
        <p:blipFill>
          <a:blip r:embed="rId3">
            <a:alphaModFix/>
          </a:blip>
          <a:stretch>
            <a:fillRect/>
          </a:stretch>
        </p:blipFill>
        <p:spPr>
          <a:xfrm>
            <a:off x="4813175" y="1600075"/>
            <a:ext cx="4019150" cy="3307475"/>
          </a:xfrm>
          <a:prstGeom prst="rect">
            <a:avLst/>
          </a:prstGeom>
          <a:noFill/>
          <a:ln>
            <a:noFill/>
          </a:ln>
        </p:spPr>
      </p:pic>
      <p:sp>
        <p:nvSpPr>
          <p:cNvPr id="150" name="Google Shape;150;p24"/>
          <p:cNvSpPr txBox="1"/>
          <p:nvPr/>
        </p:nvSpPr>
        <p:spPr>
          <a:xfrm>
            <a:off x="5674500" y="862625"/>
            <a:ext cx="229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lt1"/>
                </a:solidFill>
                <a:latin typeface="Merriweather"/>
                <a:ea typeface="Merriweather"/>
                <a:cs typeface="Merriweather"/>
                <a:sym typeface="Merriweather"/>
              </a:rPr>
              <a:t>Results</a:t>
            </a:r>
            <a:endParaRPr>
              <a:solidFill>
                <a:schemeClr val="lt1"/>
              </a:solidFill>
              <a:latin typeface="Merriweather"/>
              <a:ea typeface="Merriweather"/>
              <a:cs typeface="Merriweather"/>
              <a:sym typeface="Merriweather"/>
            </a:endParaRPr>
          </a:p>
        </p:txBody>
      </p:sp>
      <p:sp>
        <p:nvSpPr>
          <p:cNvPr id="151" name="Google Shape;151;p24"/>
          <p:cNvSpPr txBox="1"/>
          <p:nvPr/>
        </p:nvSpPr>
        <p:spPr>
          <a:xfrm>
            <a:off x="1060900" y="862625"/>
            <a:ext cx="229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lt1"/>
                </a:solidFill>
                <a:latin typeface="Merriweather"/>
                <a:ea typeface="Merriweather"/>
                <a:cs typeface="Merriweather"/>
                <a:sym typeface="Merriweather"/>
              </a:rPr>
              <a:t>Paper</a:t>
            </a:r>
            <a:endParaRPr>
              <a:solidFill>
                <a:schemeClr val="lt1"/>
              </a:solidFill>
              <a:latin typeface="Merriweather"/>
              <a:ea typeface="Merriweather"/>
              <a:cs typeface="Merriweather"/>
              <a:sym typeface="Merriweather"/>
            </a:endParaRPr>
          </a:p>
        </p:txBody>
      </p:sp>
      <p:pic>
        <p:nvPicPr>
          <p:cNvPr id="152" name="Google Shape;152;p24"/>
          <p:cNvPicPr preferRelativeResize="0"/>
          <p:nvPr/>
        </p:nvPicPr>
        <p:blipFill>
          <a:blip r:embed="rId4">
            <a:alphaModFix/>
          </a:blip>
          <a:stretch>
            <a:fillRect/>
          </a:stretch>
        </p:blipFill>
        <p:spPr>
          <a:xfrm>
            <a:off x="246775" y="1738850"/>
            <a:ext cx="4419600" cy="302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256175" y="-78650"/>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FIGURE 7</a:t>
            </a:r>
            <a:endParaRPr/>
          </a:p>
        </p:txBody>
      </p:sp>
      <p:pic>
        <p:nvPicPr>
          <p:cNvPr id="158" name="Google Shape;158;p25"/>
          <p:cNvPicPr preferRelativeResize="0"/>
          <p:nvPr/>
        </p:nvPicPr>
        <p:blipFill>
          <a:blip r:embed="rId3">
            <a:alphaModFix/>
          </a:blip>
          <a:stretch>
            <a:fillRect/>
          </a:stretch>
        </p:blipFill>
        <p:spPr>
          <a:xfrm>
            <a:off x="5204300" y="4056575"/>
            <a:ext cx="1421388" cy="1065726"/>
          </a:xfrm>
          <a:prstGeom prst="rect">
            <a:avLst/>
          </a:prstGeom>
          <a:noFill/>
          <a:ln>
            <a:noFill/>
          </a:ln>
        </p:spPr>
      </p:pic>
      <p:pic>
        <p:nvPicPr>
          <p:cNvPr id="159" name="Google Shape;159;p25"/>
          <p:cNvPicPr preferRelativeResize="0"/>
          <p:nvPr/>
        </p:nvPicPr>
        <p:blipFill>
          <a:blip r:embed="rId4">
            <a:alphaModFix/>
          </a:blip>
          <a:stretch>
            <a:fillRect/>
          </a:stretch>
        </p:blipFill>
        <p:spPr>
          <a:xfrm>
            <a:off x="5204313" y="3012050"/>
            <a:ext cx="1421374" cy="1065726"/>
          </a:xfrm>
          <a:prstGeom prst="rect">
            <a:avLst/>
          </a:prstGeom>
          <a:noFill/>
          <a:ln>
            <a:noFill/>
          </a:ln>
        </p:spPr>
      </p:pic>
      <p:pic>
        <p:nvPicPr>
          <p:cNvPr id="160" name="Google Shape;160;p25"/>
          <p:cNvPicPr preferRelativeResize="0"/>
          <p:nvPr/>
        </p:nvPicPr>
        <p:blipFill>
          <a:blip r:embed="rId5">
            <a:alphaModFix/>
          </a:blip>
          <a:stretch>
            <a:fillRect/>
          </a:stretch>
        </p:blipFill>
        <p:spPr>
          <a:xfrm>
            <a:off x="5204300" y="1946307"/>
            <a:ext cx="1421400" cy="1065743"/>
          </a:xfrm>
          <a:prstGeom prst="rect">
            <a:avLst/>
          </a:prstGeom>
          <a:noFill/>
          <a:ln>
            <a:noFill/>
          </a:ln>
        </p:spPr>
      </p:pic>
      <p:pic>
        <p:nvPicPr>
          <p:cNvPr id="161" name="Google Shape;161;p25"/>
          <p:cNvPicPr preferRelativeResize="0"/>
          <p:nvPr/>
        </p:nvPicPr>
        <p:blipFill>
          <a:blip r:embed="rId6">
            <a:alphaModFix/>
          </a:blip>
          <a:stretch>
            <a:fillRect/>
          </a:stretch>
        </p:blipFill>
        <p:spPr>
          <a:xfrm>
            <a:off x="5232525" y="999125"/>
            <a:ext cx="1364949" cy="1023424"/>
          </a:xfrm>
          <a:prstGeom prst="rect">
            <a:avLst/>
          </a:prstGeom>
          <a:noFill/>
          <a:ln>
            <a:noFill/>
          </a:ln>
        </p:spPr>
      </p:pic>
      <p:pic>
        <p:nvPicPr>
          <p:cNvPr id="162" name="Google Shape;162;p25"/>
          <p:cNvPicPr preferRelativeResize="0"/>
          <p:nvPr/>
        </p:nvPicPr>
        <p:blipFill>
          <a:blip r:embed="rId7">
            <a:alphaModFix/>
          </a:blip>
          <a:stretch>
            <a:fillRect/>
          </a:stretch>
        </p:blipFill>
        <p:spPr>
          <a:xfrm>
            <a:off x="5232531" y="21168"/>
            <a:ext cx="1364949" cy="1023418"/>
          </a:xfrm>
          <a:prstGeom prst="rect">
            <a:avLst/>
          </a:prstGeom>
          <a:noFill/>
          <a:ln>
            <a:noFill/>
          </a:ln>
        </p:spPr>
      </p:pic>
      <p:pic>
        <p:nvPicPr>
          <p:cNvPr id="163" name="Google Shape;163;p25"/>
          <p:cNvPicPr preferRelativeResize="0"/>
          <p:nvPr/>
        </p:nvPicPr>
        <p:blipFill>
          <a:blip r:embed="rId8">
            <a:alphaModFix/>
          </a:blip>
          <a:stretch>
            <a:fillRect/>
          </a:stretch>
        </p:blipFill>
        <p:spPr>
          <a:xfrm>
            <a:off x="6918375" y="6"/>
            <a:ext cx="1421400" cy="1065743"/>
          </a:xfrm>
          <a:prstGeom prst="rect">
            <a:avLst/>
          </a:prstGeom>
          <a:noFill/>
          <a:ln>
            <a:noFill/>
          </a:ln>
        </p:spPr>
      </p:pic>
      <p:pic>
        <p:nvPicPr>
          <p:cNvPr id="164" name="Google Shape;164;p25"/>
          <p:cNvPicPr preferRelativeResize="0"/>
          <p:nvPr/>
        </p:nvPicPr>
        <p:blipFill>
          <a:blip r:embed="rId9">
            <a:alphaModFix/>
          </a:blip>
          <a:stretch>
            <a:fillRect/>
          </a:stretch>
        </p:blipFill>
        <p:spPr>
          <a:xfrm>
            <a:off x="6946600" y="1065755"/>
            <a:ext cx="1364949" cy="1023418"/>
          </a:xfrm>
          <a:prstGeom prst="rect">
            <a:avLst/>
          </a:prstGeom>
          <a:noFill/>
          <a:ln>
            <a:noFill/>
          </a:ln>
        </p:spPr>
      </p:pic>
      <p:pic>
        <p:nvPicPr>
          <p:cNvPr id="165" name="Google Shape;165;p25"/>
          <p:cNvPicPr preferRelativeResize="0"/>
          <p:nvPr/>
        </p:nvPicPr>
        <p:blipFill>
          <a:blip r:embed="rId10">
            <a:alphaModFix/>
          </a:blip>
          <a:stretch>
            <a:fillRect/>
          </a:stretch>
        </p:blipFill>
        <p:spPr>
          <a:xfrm>
            <a:off x="6974824" y="2060032"/>
            <a:ext cx="1364949" cy="1023426"/>
          </a:xfrm>
          <a:prstGeom prst="rect">
            <a:avLst/>
          </a:prstGeom>
          <a:noFill/>
          <a:ln>
            <a:noFill/>
          </a:ln>
        </p:spPr>
      </p:pic>
      <p:pic>
        <p:nvPicPr>
          <p:cNvPr id="166" name="Google Shape;166;p25"/>
          <p:cNvPicPr preferRelativeResize="0"/>
          <p:nvPr/>
        </p:nvPicPr>
        <p:blipFill>
          <a:blip r:embed="rId11">
            <a:alphaModFix/>
          </a:blip>
          <a:stretch>
            <a:fillRect/>
          </a:stretch>
        </p:blipFill>
        <p:spPr>
          <a:xfrm>
            <a:off x="6974827" y="3033193"/>
            <a:ext cx="1364949" cy="1023433"/>
          </a:xfrm>
          <a:prstGeom prst="rect">
            <a:avLst/>
          </a:prstGeom>
          <a:noFill/>
          <a:ln>
            <a:noFill/>
          </a:ln>
        </p:spPr>
      </p:pic>
      <p:pic>
        <p:nvPicPr>
          <p:cNvPr id="167" name="Google Shape;167;p25"/>
          <p:cNvPicPr preferRelativeResize="0"/>
          <p:nvPr/>
        </p:nvPicPr>
        <p:blipFill>
          <a:blip r:embed="rId12">
            <a:alphaModFix/>
          </a:blip>
          <a:stretch>
            <a:fillRect/>
          </a:stretch>
        </p:blipFill>
        <p:spPr>
          <a:xfrm>
            <a:off x="6974828" y="4077728"/>
            <a:ext cx="1364949" cy="1023422"/>
          </a:xfrm>
          <a:prstGeom prst="rect">
            <a:avLst/>
          </a:prstGeom>
          <a:noFill/>
          <a:ln>
            <a:noFill/>
          </a:ln>
        </p:spPr>
      </p:pic>
      <p:pic>
        <p:nvPicPr>
          <p:cNvPr id="168" name="Google Shape;168;p25"/>
          <p:cNvPicPr preferRelativeResize="0"/>
          <p:nvPr/>
        </p:nvPicPr>
        <p:blipFill>
          <a:blip r:embed="rId13">
            <a:alphaModFix/>
          </a:blip>
          <a:stretch>
            <a:fillRect/>
          </a:stretch>
        </p:blipFill>
        <p:spPr>
          <a:xfrm>
            <a:off x="614100" y="826375"/>
            <a:ext cx="3241100" cy="4295924"/>
          </a:xfrm>
          <a:prstGeom prst="rect">
            <a:avLst/>
          </a:prstGeom>
          <a:noFill/>
          <a:ln>
            <a:noFill/>
          </a:ln>
        </p:spPr>
      </p:pic>
      <p:sp>
        <p:nvSpPr>
          <p:cNvPr id="169" name="Google Shape;169;p25"/>
          <p:cNvSpPr txBox="1"/>
          <p:nvPr/>
        </p:nvSpPr>
        <p:spPr>
          <a:xfrm>
            <a:off x="1731875" y="426175"/>
            <a:ext cx="75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Merriweather"/>
                <a:ea typeface="Merriweather"/>
                <a:cs typeface="Merriweather"/>
                <a:sym typeface="Merriweather"/>
              </a:rPr>
              <a:t>Paper</a:t>
            </a:r>
            <a:endParaRPr>
              <a:solidFill>
                <a:schemeClr val="lt1"/>
              </a:solidFill>
              <a:latin typeface="Merriweather"/>
              <a:ea typeface="Merriweather"/>
              <a:cs typeface="Merriweather"/>
              <a:sym typeface="Merriweather"/>
            </a:endParaRPr>
          </a:p>
        </p:txBody>
      </p:sp>
      <p:sp>
        <p:nvSpPr>
          <p:cNvPr id="170" name="Google Shape;170;p25"/>
          <p:cNvSpPr txBox="1"/>
          <p:nvPr/>
        </p:nvSpPr>
        <p:spPr>
          <a:xfrm>
            <a:off x="4337025" y="426175"/>
            <a:ext cx="86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Merriweather"/>
                <a:ea typeface="Merriweather"/>
                <a:cs typeface="Merriweather"/>
                <a:sym typeface="Merriweather"/>
              </a:rPr>
              <a:t>Results</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6"/>
          <p:cNvSpPr txBox="1"/>
          <p:nvPr/>
        </p:nvSpPr>
        <p:spPr>
          <a:xfrm>
            <a:off x="1209700" y="0"/>
            <a:ext cx="7190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accent1"/>
                </a:solidFill>
                <a:latin typeface="Merriweather"/>
                <a:ea typeface="Merriweather"/>
                <a:cs typeface="Merriweather"/>
                <a:sym typeface="Merriweather"/>
              </a:rPr>
              <a:t>FIGURE 7 (A SIDE): Day 0 and 7 inject </a:t>
            </a:r>
            <a:r>
              <a:rPr lang="en-GB">
                <a:solidFill>
                  <a:srgbClr val="131413"/>
                </a:solidFill>
                <a:latin typeface="Merriweather"/>
                <a:ea typeface="Merriweather"/>
                <a:cs typeface="Merriweather"/>
                <a:sym typeface="Merriweather"/>
              </a:rPr>
              <a:t>5 x  10^6 M28z CAR-T cells</a:t>
            </a:r>
            <a:endParaRPr>
              <a:solidFill>
                <a:srgbClr val="131413"/>
              </a:solidFill>
              <a:latin typeface="Merriweather"/>
              <a:ea typeface="Merriweather"/>
              <a:cs typeface="Merriweather"/>
              <a:sym typeface="Merriweather"/>
            </a:endParaRPr>
          </a:p>
          <a:p>
            <a:pPr marL="0" lvl="0" indent="0" algn="ctr" rtl="0">
              <a:spcBef>
                <a:spcPts val="0"/>
              </a:spcBef>
              <a:spcAft>
                <a:spcPts val="0"/>
              </a:spcAft>
              <a:buNone/>
            </a:pPr>
            <a:r>
              <a:rPr lang="en-GB">
                <a:solidFill>
                  <a:schemeClr val="accent1"/>
                </a:solidFill>
                <a:latin typeface="Merriweather"/>
                <a:ea typeface="Merriweather"/>
                <a:cs typeface="Merriweather"/>
                <a:sym typeface="Merriweather"/>
              </a:rPr>
              <a:t> </a:t>
            </a:r>
            <a:endParaRPr>
              <a:solidFill>
                <a:schemeClr val="accent1"/>
              </a:solidFill>
              <a:latin typeface="Merriweather"/>
              <a:ea typeface="Merriweather"/>
              <a:cs typeface="Merriweather"/>
              <a:sym typeface="Merriweather"/>
            </a:endParaRPr>
          </a:p>
        </p:txBody>
      </p:sp>
      <p:pic>
        <p:nvPicPr>
          <p:cNvPr id="176" name="Google Shape;176;p26"/>
          <p:cNvPicPr preferRelativeResize="0"/>
          <p:nvPr/>
        </p:nvPicPr>
        <p:blipFill>
          <a:blip r:embed="rId3">
            <a:alphaModFix/>
          </a:blip>
          <a:stretch>
            <a:fillRect/>
          </a:stretch>
        </p:blipFill>
        <p:spPr>
          <a:xfrm>
            <a:off x="5066225" y="2725025"/>
            <a:ext cx="3334201" cy="2387925"/>
          </a:xfrm>
          <a:prstGeom prst="rect">
            <a:avLst/>
          </a:prstGeom>
          <a:noFill/>
          <a:ln>
            <a:noFill/>
          </a:ln>
        </p:spPr>
      </p:pic>
      <p:pic>
        <p:nvPicPr>
          <p:cNvPr id="177" name="Google Shape;177;p26"/>
          <p:cNvPicPr preferRelativeResize="0"/>
          <p:nvPr/>
        </p:nvPicPr>
        <p:blipFill>
          <a:blip r:embed="rId4">
            <a:alphaModFix/>
          </a:blip>
          <a:stretch>
            <a:fillRect/>
          </a:stretch>
        </p:blipFill>
        <p:spPr>
          <a:xfrm>
            <a:off x="1632927" y="2738775"/>
            <a:ext cx="3184798" cy="2387925"/>
          </a:xfrm>
          <a:prstGeom prst="rect">
            <a:avLst/>
          </a:prstGeom>
          <a:noFill/>
          <a:ln>
            <a:noFill/>
          </a:ln>
        </p:spPr>
      </p:pic>
      <p:pic>
        <p:nvPicPr>
          <p:cNvPr id="178" name="Google Shape;178;p26"/>
          <p:cNvPicPr preferRelativeResize="0"/>
          <p:nvPr/>
        </p:nvPicPr>
        <p:blipFill>
          <a:blip r:embed="rId5">
            <a:alphaModFix/>
          </a:blip>
          <a:stretch>
            <a:fillRect/>
          </a:stretch>
        </p:blipFill>
        <p:spPr>
          <a:xfrm>
            <a:off x="5925450" y="427550"/>
            <a:ext cx="3064201" cy="2297479"/>
          </a:xfrm>
          <a:prstGeom prst="rect">
            <a:avLst/>
          </a:prstGeom>
          <a:noFill/>
          <a:ln>
            <a:noFill/>
          </a:ln>
        </p:spPr>
      </p:pic>
      <p:pic>
        <p:nvPicPr>
          <p:cNvPr id="179" name="Google Shape;179;p26"/>
          <p:cNvPicPr preferRelativeResize="0"/>
          <p:nvPr/>
        </p:nvPicPr>
        <p:blipFill>
          <a:blip r:embed="rId6">
            <a:alphaModFix/>
          </a:blip>
          <a:stretch>
            <a:fillRect/>
          </a:stretch>
        </p:blipFill>
        <p:spPr>
          <a:xfrm>
            <a:off x="3065725" y="427538"/>
            <a:ext cx="3064201" cy="2297501"/>
          </a:xfrm>
          <a:prstGeom prst="rect">
            <a:avLst/>
          </a:prstGeom>
          <a:noFill/>
          <a:ln>
            <a:noFill/>
          </a:ln>
        </p:spPr>
      </p:pic>
      <p:pic>
        <p:nvPicPr>
          <p:cNvPr id="180" name="Google Shape;180;p26"/>
          <p:cNvPicPr preferRelativeResize="0"/>
          <p:nvPr/>
        </p:nvPicPr>
        <p:blipFill>
          <a:blip r:embed="rId7">
            <a:alphaModFix/>
          </a:blip>
          <a:stretch>
            <a:fillRect/>
          </a:stretch>
        </p:blipFill>
        <p:spPr>
          <a:xfrm>
            <a:off x="146900" y="427550"/>
            <a:ext cx="3064201" cy="2297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p:nvPr/>
        </p:nvSpPr>
        <p:spPr>
          <a:xfrm>
            <a:off x="0" y="0"/>
            <a:ext cx="902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accent1"/>
                </a:solidFill>
                <a:latin typeface="Merriweather"/>
                <a:ea typeface="Merriweather"/>
                <a:cs typeface="Merriweather"/>
                <a:sym typeface="Merriweather"/>
              </a:rPr>
              <a:t>FIGURE 7 (B SIDE): Day 0 and 7 inject </a:t>
            </a:r>
            <a:r>
              <a:rPr lang="en-GB">
                <a:solidFill>
                  <a:srgbClr val="131413"/>
                </a:solidFill>
                <a:latin typeface="Merriweather"/>
                <a:ea typeface="Merriweather"/>
                <a:cs typeface="Merriweather"/>
                <a:sym typeface="Merriweather"/>
              </a:rPr>
              <a:t>5 x  10^6 M28z-KTO CAR-T cells</a:t>
            </a:r>
            <a:r>
              <a:rPr lang="en-GB">
                <a:solidFill>
                  <a:schemeClr val="accent1"/>
                </a:solidFill>
                <a:latin typeface="Merriweather"/>
                <a:ea typeface="Merriweather"/>
                <a:cs typeface="Merriweather"/>
                <a:sym typeface="Merriweather"/>
              </a:rPr>
              <a:t> </a:t>
            </a:r>
            <a:endParaRPr>
              <a:solidFill>
                <a:schemeClr val="accent1"/>
              </a:solidFill>
              <a:latin typeface="Merriweather"/>
              <a:ea typeface="Merriweather"/>
              <a:cs typeface="Merriweather"/>
              <a:sym typeface="Merriweather"/>
            </a:endParaRPr>
          </a:p>
        </p:txBody>
      </p:sp>
      <p:pic>
        <p:nvPicPr>
          <p:cNvPr id="186" name="Google Shape;186;p27"/>
          <p:cNvPicPr preferRelativeResize="0"/>
          <p:nvPr/>
        </p:nvPicPr>
        <p:blipFill>
          <a:blip r:embed="rId3">
            <a:alphaModFix/>
          </a:blip>
          <a:stretch>
            <a:fillRect/>
          </a:stretch>
        </p:blipFill>
        <p:spPr>
          <a:xfrm>
            <a:off x="5066225" y="2725025"/>
            <a:ext cx="3334201" cy="2387925"/>
          </a:xfrm>
          <a:prstGeom prst="rect">
            <a:avLst/>
          </a:prstGeom>
          <a:noFill/>
          <a:ln>
            <a:noFill/>
          </a:ln>
        </p:spPr>
      </p:pic>
      <p:pic>
        <p:nvPicPr>
          <p:cNvPr id="187" name="Google Shape;187;p27"/>
          <p:cNvPicPr preferRelativeResize="0"/>
          <p:nvPr/>
        </p:nvPicPr>
        <p:blipFill>
          <a:blip r:embed="rId4">
            <a:alphaModFix/>
          </a:blip>
          <a:stretch>
            <a:fillRect/>
          </a:stretch>
        </p:blipFill>
        <p:spPr>
          <a:xfrm>
            <a:off x="1632927" y="2738775"/>
            <a:ext cx="3184798" cy="2387925"/>
          </a:xfrm>
          <a:prstGeom prst="rect">
            <a:avLst/>
          </a:prstGeom>
          <a:noFill/>
          <a:ln>
            <a:noFill/>
          </a:ln>
        </p:spPr>
      </p:pic>
      <p:pic>
        <p:nvPicPr>
          <p:cNvPr id="188" name="Google Shape;188;p27"/>
          <p:cNvPicPr preferRelativeResize="0"/>
          <p:nvPr/>
        </p:nvPicPr>
        <p:blipFill>
          <a:blip r:embed="rId5">
            <a:alphaModFix/>
          </a:blip>
          <a:stretch>
            <a:fillRect/>
          </a:stretch>
        </p:blipFill>
        <p:spPr>
          <a:xfrm>
            <a:off x="6129925" y="400200"/>
            <a:ext cx="3064201" cy="2297479"/>
          </a:xfrm>
          <a:prstGeom prst="rect">
            <a:avLst/>
          </a:prstGeom>
          <a:noFill/>
          <a:ln>
            <a:noFill/>
          </a:ln>
        </p:spPr>
      </p:pic>
      <p:pic>
        <p:nvPicPr>
          <p:cNvPr id="189" name="Google Shape;189;p27"/>
          <p:cNvPicPr preferRelativeResize="0"/>
          <p:nvPr/>
        </p:nvPicPr>
        <p:blipFill>
          <a:blip r:embed="rId6">
            <a:alphaModFix/>
          </a:blip>
          <a:stretch>
            <a:fillRect/>
          </a:stretch>
        </p:blipFill>
        <p:spPr>
          <a:xfrm>
            <a:off x="3308800" y="427525"/>
            <a:ext cx="3064201" cy="2297501"/>
          </a:xfrm>
          <a:prstGeom prst="rect">
            <a:avLst/>
          </a:prstGeom>
          <a:noFill/>
          <a:ln>
            <a:noFill/>
          </a:ln>
        </p:spPr>
      </p:pic>
      <p:pic>
        <p:nvPicPr>
          <p:cNvPr id="190" name="Google Shape;190;p27"/>
          <p:cNvPicPr preferRelativeResize="0"/>
          <p:nvPr/>
        </p:nvPicPr>
        <p:blipFill>
          <a:blip r:embed="rId7">
            <a:alphaModFix/>
          </a:blip>
          <a:stretch>
            <a:fillRect/>
          </a:stretch>
        </p:blipFill>
        <p:spPr>
          <a:xfrm>
            <a:off x="146900" y="427550"/>
            <a:ext cx="3064201" cy="2297474"/>
          </a:xfrm>
          <a:prstGeom prst="rect">
            <a:avLst/>
          </a:prstGeom>
          <a:noFill/>
          <a:ln>
            <a:noFill/>
          </a:ln>
        </p:spPr>
      </p:pic>
      <p:pic>
        <p:nvPicPr>
          <p:cNvPr id="191" name="Google Shape;191;p27"/>
          <p:cNvPicPr preferRelativeResize="0"/>
          <p:nvPr/>
        </p:nvPicPr>
        <p:blipFill>
          <a:blip r:embed="rId8">
            <a:alphaModFix/>
          </a:blip>
          <a:stretch>
            <a:fillRect/>
          </a:stretch>
        </p:blipFill>
        <p:spPr>
          <a:xfrm>
            <a:off x="146900" y="427533"/>
            <a:ext cx="3064201" cy="2297505"/>
          </a:xfrm>
          <a:prstGeom prst="rect">
            <a:avLst/>
          </a:prstGeom>
          <a:noFill/>
          <a:ln>
            <a:noFill/>
          </a:ln>
        </p:spPr>
      </p:pic>
      <p:pic>
        <p:nvPicPr>
          <p:cNvPr id="192" name="Google Shape;192;p27"/>
          <p:cNvPicPr preferRelativeResize="0"/>
          <p:nvPr/>
        </p:nvPicPr>
        <p:blipFill>
          <a:blip r:embed="rId9">
            <a:alphaModFix/>
          </a:blip>
          <a:stretch>
            <a:fillRect/>
          </a:stretch>
        </p:blipFill>
        <p:spPr>
          <a:xfrm>
            <a:off x="3067000" y="427550"/>
            <a:ext cx="3064201" cy="2270124"/>
          </a:xfrm>
          <a:prstGeom prst="rect">
            <a:avLst/>
          </a:prstGeom>
          <a:noFill/>
          <a:ln>
            <a:noFill/>
          </a:ln>
        </p:spPr>
      </p:pic>
      <p:pic>
        <p:nvPicPr>
          <p:cNvPr id="193" name="Google Shape;193;p27"/>
          <p:cNvPicPr preferRelativeResize="0"/>
          <p:nvPr/>
        </p:nvPicPr>
        <p:blipFill>
          <a:blip r:embed="rId10">
            <a:alphaModFix/>
          </a:blip>
          <a:stretch>
            <a:fillRect/>
          </a:stretch>
        </p:blipFill>
        <p:spPr>
          <a:xfrm>
            <a:off x="6050000" y="470225"/>
            <a:ext cx="3064201" cy="2227450"/>
          </a:xfrm>
          <a:prstGeom prst="rect">
            <a:avLst/>
          </a:prstGeom>
          <a:noFill/>
          <a:ln>
            <a:noFill/>
          </a:ln>
        </p:spPr>
      </p:pic>
      <p:pic>
        <p:nvPicPr>
          <p:cNvPr id="194" name="Google Shape;194;p27"/>
          <p:cNvPicPr preferRelativeResize="0"/>
          <p:nvPr/>
        </p:nvPicPr>
        <p:blipFill>
          <a:blip r:embed="rId11">
            <a:alphaModFix/>
          </a:blip>
          <a:stretch>
            <a:fillRect/>
          </a:stretch>
        </p:blipFill>
        <p:spPr>
          <a:xfrm>
            <a:off x="1560150" y="2684225"/>
            <a:ext cx="3257575" cy="2442466"/>
          </a:xfrm>
          <a:prstGeom prst="rect">
            <a:avLst/>
          </a:prstGeom>
          <a:noFill/>
          <a:ln>
            <a:noFill/>
          </a:ln>
        </p:spPr>
      </p:pic>
      <p:pic>
        <p:nvPicPr>
          <p:cNvPr id="195" name="Google Shape;195;p27"/>
          <p:cNvPicPr preferRelativeResize="0"/>
          <p:nvPr/>
        </p:nvPicPr>
        <p:blipFill>
          <a:blip r:embed="rId12">
            <a:alphaModFix/>
          </a:blip>
          <a:stretch>
            <a:fillRect/>
          </a:stretch>
        </p:blipFill>
        <p:spPr>
          <a:xfrm>
            <a:off x="5066225" y="2711500"/>
            <a:ext cx="3184801" cy="2442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600" u="sng"/>
              <a:t>INTERPRETATION OF RESULTS</a:t>
            </a:r>
            <a:endParaRPr sz="3600" u="sng"/>
          </a:p>
          <a:p>
            <a:pPr marL="0" lvl="0" indent="0" algn="l" rtl="0">
              <a:spcBef>
                <a:spcPts val="0"/>
              </a:spcBef>
              <a:spcAft>
                <a:spcPts val="0"/>
              </a:spcAft>
              <a:buNone/>
            </a:pPr>
            <a:endParaRPr/>
          </a:p>
        </p:txBody>
      </p:sp>
      <p:sp>
        <p:nvSpPr>
          <p:cNvPr id="201" name="Google Shape;201;p28"/>
          <p:cNvSpPr txBox="1"/>
          <p:nvPr/>
        </p:nvSpPr>
        <p:spPr>
          <a:xfrm>
            <a:off x="311725" y="1494275"/>
            <a:ext cx="772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02" name="Google Shape;202;p28"/>
          <p:cNvSpPr txBox="1"/>
          <p:nvPr/>
        </p:nvSpPr>
        <p:spPr>
          <a:xfrm>
            <a:off x="87750" y="1124625"/>
            <a:ext cx="8968500" cy="39867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GB" sz="1300" b="1" dirty="0">
                <a:latin typeface="Merriweather"/>
                <a:ea typeface="Merriweather"/>
                <a:cs typeface="Merriweather"/>
                <a:sym typeface="Merriweather"/>
              </a:rPr>
              <a:t>THE GOAL OF THE PAPER: </a:t>
            </a:r>
            <a:r>
              <a:rPr lang="en-GB" sz="1300" dirty="0">
                <a:latin typeface="Merriweather"/>
                <a:ea typeface="Merriweather"/>
                <a:cs typeface="Merriweather"/>
                <a:sym typeface="Merriweather"/>
              </a:rPr>
              <a:t>To determine the mathematical scenarios under which treatment using  CAR-T therapy and TGF - </a:t>
            </a:r>
            <a:r>
              <a:rPr lang="en-GB" sz="1300" dirty="0">
                <a:highlight>
                  <a:schemeClr val="lt1"/>
                </a:highlight>
                <a:latin typeface="Merriweather"/>
                <a:ea typeface="Merriweather"/>
                <a:cs typeface="Merriweather"/>
                <a:sym typeface="Merriweather"/>
              </a:rPr>
              <a:t>β inhibition will allow </a:t>
            </a:r>
            <a:r>
              <a:rPr lang="en-GB" sz="1300" dirty="0" err="1">
                <a:highlight>
                  <a:schemeClr val="lt1"/>
                </a:highlight>
                <a:latin typeface="Merriweather"/>
                <a:ea typeface="Merriweather"/>
                <a:cs typeface="Merriweather"/>
                <a:sym typeface="Merriweather"/>
              </a:rPr>
              <a:t>tumors</a:t>
            </a:r>
            <a:r>
              <a:rPr lang="en-GB" sz="1300" dirty="0">
                <a:highlight>
                  <a:schemeClr val="lt1"/>
                </a:highlight>
                <a:latin typeface="Merriweather"/>
                <a:ea typeface="Merriweather"/>
                <a:cs typeface="Merriweather"/>
                <a:sym typeface="Merriweather"/>
              </a:rPr>
              <a:t> and cancer cells (stem and non-stem) to be targeted and eliminated.</a:t>
            </a:r>
            <a:endParaRPr sz="1300" dirty="0">
              <a:latin typeface="Merriweather"/>
              <a:ea typeface="Merriweather"/>
              <a:cs typeface="Merriweather"/>
              <a:sym typeface="Merriweather"/>
            </a:endParaRPr>
          </a:p>
          <a:p>
            <a:pPr marL="0" lvl="0" indent="0" algn="l" rtl="0">
              <a:lnSpc>
                <a:spcPct val="200000"/>
              </a:lnSpc>
              <a:spcBef>
                <a:spcPts val="0"/>
              </a:spcBef>
              <a:spcAft>
                <a:spcPts val="0"/>
              </a:spcAft>
              <a:buNone/>
            </a:pPr>
            <a:r>
              <a:rPr lang="en-GB" sz="1300" b="1" dirty="0">
                <a:latin typeface="Merriweather"/>
                <a:ea typeface="Merriweather"/>
                <a:cs typeface="Merriweather"/>
                <a:sym typeface="Merriweather"/>
              </a:rPr>
              <a:t>APPLICATION OF RESULTS DISCUSSED TO THE PAPER’S GOAL:</a:t>
            </a:r>
            <a:endParaRPr sz="1300" b="1" dirty="0">
              <a:latin typeface="Merriweather"/>
              <a:ea typeface="Merriweather"/>
              <a:cs typeface="Merriweather"/>
              <a:sym typeface="Merriweather"/>
            </a:endParaRPr>
          </a:p>
          <a:p>
            <a:pPr marL="457200" lvl="0" indent="-311150" algn="l" rtl="0">
              <a:lnSpc>
                <a:spcPct val="200000"/>
              </a:lnSpc>
              <a:spcBef>
                <a:spcPts val="0"/>
              </a:spcBef>
              <a:spcAft>
                <a:spcPts val="0"/>
              </a:spcAft>
              <a:buSzPts val="1300"/>
              <a:buFont typeface="Merriweather"/>
              <a:buChar char="●"/>
            </a:pPr>
            <a:r>
              <a:rPr lang="en-GB" sz="1300" dirty="0">
                <a:latin typeface="Merriweather"/>
                <a:ea typeface="Merriweather"/>
                <a:cs typeface="Merriweather"/>
                <a:sym typeface="Merriweather"/>
              </a:rPr>
              <a:t>The ODEs created by the authors simulate </a:t>
            </a:r>
            <a:r>
              <a:rPr lang="en-GB" sz="1300" dirty="0" err="1">
                <a:latin typeface="Merriweather"/>
                <a:ea typeface="Merriweather"/>
                <a:cs typeface="Merriweather"/>
                <a:sym typeface="Merriweather"/>
              </a:rPr>
              <a:t>tumor</a:t>
            </a:r>
            <a:r>
              <a:rPr lang="en-GB" sz="1300" dirty="0">
                <a:latin typeface="Merriweather"/>
                <a:ea typeface="Merriweather"/>
                <a:cs typeface="Merriweather"/>
                <a:sym typeface="Merriweather"/>
              </a:rPr>
              <a:t> and effector cell growth well using the parameters set by the </a:t>
            </a:r>
            <a:r>
              <a:rPr lang="en-GB" sz="1300" i="1" dirty="0">
                <a:latin typeface="Merriweather"/>
                <a:ea typeface="Merriweather"/>
                <a:cs typeface="Merriweather"/>
                <a:sym typeface="Merriweather"/>
              </a:rPr>
              <a:t>in vitro </a:t>
            </a:r>
            <a:r>
              <a:rPr lang="en-GB" sz="1300" dirty="0">
                <a:latin typeface="Merriweather"/>
                <a:ea typeface="Merriweather"/>
                <a:cs typeface="Merriweather"/>
                <a:sym typeface="Merriweather"/>
              </a:rPr>
              <a:t>experiments (Shown in Figures 4 and 5).</a:t>
            </a:r>
            <a:endParaRPr sz="1300" dirty="0">
              <a:latin typeface="Merriweather"/>
              <a:ea typeface="Merriweather"/>
              <a:cs typeface="Merriweather"/>
              <a:sym typeface="Merriweather"/>
            </a:endParaRPr>
          </a:p>
          <a:p>
            <a:pPr marL="1371600" lvl="2" indent="-311150" algn="l" rtl="0">
              <a:lnSpc>
                <a:spcPct val="200000"/>
              </a:lnSpc>
              <a:spcBef>
                <a:spcPts val="0"/>
              </a:spcBef>
              <a:spcAft>
                <a:spcPts val="0"/>
              </a:spcAft>
              <a:buSzPts val="1300"/>
              <a:buFont typeface="Merriweather"/>
              <a:buChar char="■"/>
            </a:pPr>
            <a:r>
              <a:rPr lang="en-GB" sz="1300" dirty="0">
                <a:latin typeface="Merriweather"/>
                <a:ea typeface="Merriweather"/>
                <a:cs typeface="Merriweather"/>
                <a:sym typeface="Merriweather"/>
              </a:rPr>
              <a:t>This is helpful as it shows that the ODEs generated are good models for mathematical cancer therapy testing.</a:t>
            </a:r>
            <a:endParaRPr sz="1300" dirty="0">
              <a:latin typeface="Merriweather"/>
              <a:ea typeface="Merriweather"/>
              <a:cs typeface="Merriweather"/>
              <a:sym typeface="Merriweather"/>
            </a:endParaRPr>
          </a:p>
          <a:p>
            <a:pPr marL="457200" lvl="0" indent="-311150" algn="l" rtl="0">
              <a:lnSpc>
                <a:spcPct val="200000"/>
              </a:lnSpc>
              <a:spcBef>
                <a:spcPts val="0"/>
              </a:spcBef>
              <a:spcAft>
                <a:spcPts val="0"/>
              </a:spcAft>
              <a:buSzPts val="1300"/>
              <a:buFont typeface="Merriweather"/>
              <a:buChar char="●"/>
            </a:pPr>
            <a:r>
              <a:rPr lang="en-GB" sz="1300" dirty="0">
                <a:latin typeface="Merriweather"/>
                <a:ea typeface="Merriweather"/>
                <a:cs typeface="Merriweather"/>
                <a:sym typeface="Merriweather"/>
              </a:rPr>
              <a:t>Compared to figure 3, including therapy that inhibits TGF- </a:t>
            </a:r>
            <a:r>
              <a:rPr lang="en-GB" sz="1300" dirty="0">
                <a:highlight>
                  <a:schemeClr val="lt1"/>
                </a:highlight>
                <a:latin typeface="Merriweather"/>
                <a:ea typeface="Merriweather"/>
                <a:cs typeface="Merriweather"/>
                <a:sym typeface="Merriweather"/>
              </a:rPr>
              <a:t>β and/ or Car-T cell therapy </a:t>
            </a:r>
            <a:r>
              <a:rPr lang="en-GB" sz="1300" dirty="0">
                <a:latin typeface="Merriweather"/>
                <a:ea typeface="Merriweather"/>
                <a:cs typeface="Merriweather"/>
                <a:sym typeface="Merriweather"/>
              </a:rPr>
              <a:t> slows the rapid growth of the stem and </a:t>
            </a:r>
            <a:r>
              <a:rPr lang="en-GB" sz="1300" dirty="0" err="1">
                <a:latin typeface="Merriweather"/>
                <a:ea typeface="Merriweather"/>
                <a:cs typeface="Merriweather"/>
                <a:sym typeface="Merriweather"/>
              </a:rPr>
              <a:t>tumor</a:t>
            </a:r>
            <a:r>
              <a:rPr lang="en-GB" sz="1300" dirty="0">
                <a:latin typeface="Merriweather"/>
                <a:ea typeface="Merriweather"/>
                <a:cs typeface="Merriweather"/>
                <a:sym typeface="Merriweather"/>
              </a:rPr>
              <a:t> cells that could help with treatment in earlier stages. </a:t>
            </a:r>
            <a:endParaRPr sz="1300" dirty="0">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311700" y="83600"/>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CREDITS</a:t>
            </a:r>
            <a:endParaRPr/>
          </a:p>
        </p:txBody>
      </p:sp>
      <p:sp>
        <p:nvSpPr>
          <p:cNvPr id="208" name="Google Shape;208;p29"/>
          <p:cNvSpPr txBox="1"/>
          <p:nvPr/>
        </p:nvSpPr>
        <p:spPr>
          <a:xfrm>
            <a:off x="488825" y="1218225"/>
            <a:ext cx="7847700" cy="34533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000000"/>
              </a:buClr>
              <a:buSzPts val="1200"/>
              <a:buFont typeface="Calibri"/>
              <a:buChar char="●"/>
            </a:pPr>
            <a:r>
              <a:rPr lang="en-GB" sz="1200">
                <a:latin typeface="Calibri"/>
                <a:ea typeface="Calibri"/>
                <a:cs typeface="Calibri"/>
                <a:sym typeface="Calibri"/>
              </a:rPr>
              <a:t>Swanson, Köse, Zollinger. Mathematical Modeling of Tumor and Cancer Stem Cells treated with CAR-T Therapy and Inhibition of TGF- β. </a:t>
            </a:r>
            <a:endParaRPr sz="1200">
              <a:latin typeface="Calibri"/>
              <a:ea typeface="Calibri"/>
              <a:cs typeface="Calibri"/>
              <a:sym typeface="Calibri"/>
            </a:endParaRPr>
          </a:p>
          <a:p>
            <a:pPr marL="457200" lvl="0" indent="-304800" algn="l" rtl="0">
              <a:lnSpc>
                <a:spcPct val="150000"/>
              </a:lnSpc>
              <a:spcBef>
                <a:spcPts val="0"/>
              </a:spcBef>
              <a:spcAft>
                <a:spcPts val="0"/>
              </a:spcAft>
              <a:buClr>
                <a:srgbClr val="000000"/>
              </a:buClr>
              <a:buSzPts val="1200"/>
              <a:buFont typeface="Calibri"/>
              <a:buChar char="●"/>
            </a:pPr>
            <a:r>
              <a:rPr lang="en-GB" sz="1200">
                <a:latin typeface="Calibri"/>
                <a:ea typeface="Calibri"/>
                <a:cs typeface="Calibri"/>
                <a:sym typeface="Calibri"/>
              </a:rPr>
              <a:t>Zhang BL, Li D, Gong YL, Huang Y, Qin DY, Jiang L, Liang X, Yang X, Gou HF, Wang YS, Wei YQ, Wang W (2019) Preclinical evaluation of chimeric antigen receptor-modified t cells specific to epithelial cell adhesion molecule for treating colorectal cancer. Hum Gene Ther 30(4):402–412. https://doi.org/10. 1089/hum.2018.229</a:t>
            </a:r>
            <a:endParaRPr sz="1200">
              <a:latin typeface="Calibri"/>
              <a:ea typeface="Calibri"/>
              <a:cs typeface="Calibri"/>
              <a:sym typeface="Calibri"/>
            </a:endParaRPr>
          </a:p>
          <a:p>
            <a:pPr marL="457200" lvl="0" indent="-304800" algn="l" rtl="0">
              <a:lnSpc>
                <a:spcPct val="150000"/>
              </a:lnSpc>
              <a:spcBef>
                <a:spcPts val="0"/>
              </a:spcBef>
              <a:spcAft>
                <a:spcPts val="0"/>
              </a:spcAft>
              <a:buClr>
                <a:srgbClr val="000000"/>
              </a:buClr>
              <a:buSzPts val="1200"/>
              <a:buFont typeface="Calibri"/>
              <a:buChar char="●"/>
            </a:pPr>
            <a:r>
              <a:rPr lang="en-GB" sz="1200">
                <a:latin typeface="Calibri"/>
                <a:ea typeface="Calibri"/>
                <a:cs typeface="Calibri"/>
                <a:sym typeface="Calibri"/>
              </a:rPr>
              <a:t>Han Y, Sun B, Cai H, Xuan Y (2021) Simultaneously target of normal and stem cells-like gastric cancer cells via cisplatin and anti-CD133 CAR-T combination therapy. Cancer Immunol Immunother. https:// doi.org/10.1007/s00262-021-02891-x</a:t>
            </a:r>
            <a:endParaRPr sz="1200">
              <a:latin typeface="Calibri"/>
              <a:ea typeface="Calibri"/>
              <a:cs typeface="Calibri"/>
              <a:sym typeface="Calibri"/>
            </a:endParaRPr>
          </a:p>
          <a:p>
            <a:pPr marL="457200" lvl="0" indent="-304800" algn="l" rtl="0">
              <a:lnSpc>
                <a:spcPct val="150000"/>
              </a:lnSpc>
              <a:spcBef>
                <a:spcPts val="0"/>
              </a:spcBef>
              <a:spcAft>
                <a:spcPts val="0"/>
              </a:spcAft>
              <a:buClr>
                <a:srgbClr val="000000"/>
              </a:buClr>
              <a:buSzPts val="1200"/>
              <a:buFont typeface="Calibri"/>
              <a:buChar char="●"/>
            </a:pPr>
            <a:r>
              <a:rPr lang="en-GB" sz="1200">
                <a:latin typeface="Calibri"/>
                <a:ea typeface="Calibri"/>
                <a:cs typeface="Calibri"/>
                <a:sym typeface="Calibri"/>
              </a:rPr>
              <a:t>Tang N, Cheng C, Zhang X, Qiao M, Li N, Mu W, Wei XF, Han W, Wang H (2020) TGF-β inhibition via CRISPR promotes the long-term efficacy of CAR T cells against solid tumors. JCI Insight. https:// doi.org/10.1172/jci.insight.133977</a:t>
            </a:r>
            <a:endParaRPr sz="1200">
              <a:latin typeface="Calibri"/>
              <a:ea typeface="Calibri"/>
              <a:cs typeface="Calibri"/>
              <a:sym typeface="Calibri"/>
            </a:endParaRPr>
          </a:p>
          <a:p>
            <a:pPr marL="457200" lvl="0" indent="-304800" algn="l" rtl="0">
              <a:lnSpc>
                <a:spcPct val="150000"/>
              </a:lnSpc>
              <a:spcBef>
                <a:spcPts val="0"/>
              </a:spcBef>
              <a:spcAft>
                <a:spcPts val="0"/>
              </a:spcAft>
              <a:buClr>
                <a:srgbClr val="000000"/>
              </a:buClr>
              <a:buSzPts val="1200"/>
              <a:buFont typeface="Calibri"/>
              <a:buChar char="●"/>
            </a:pPr>
            <a:r>
              <a:rPr lang="en-GB" sz="1200">
                <a:uFill>
                  <a:noFill/>
                </a:uFill>
                <a:latin typeface="Calibri"/>
                <a:ea typeface="Calibri"/>
                <a:cs typeface="Calibri"/>
                <a:sym typeface="Calibri"/>
                <a:hlinkClick r:id="rId3"/>
              </a:rPr>
              <a:t>https://github.com/erkara/cancer_immunology</a:t>
            </a:r>
            <a:r>
              <a:rPr lang="en-GB" sz="1200">
                <a:latin typeface="Calibri"/>
                <a:ea typeface="Calibri"/>
                <a:cs typeface="Calibri"/>
                <a:sym typeface="Calibri"/>
              </a:rPr>
              <a:t> (Link to the Github with Matlab code notebooks used to replicate the results of the Swanson paper)</a:t>
            </a:r>
            <a:endParaRPr sz="1200">
              <a:latin typeface="Calibri"/>
              <a:ea typeface="Calibri"/>
              <a:cs typeface="Calibri"/>
              <a:sym typeface="Calibri"/>
            </a:endParaRPr>
          </a:p>
          <a:p>
            <a:pPr marL="457200" lvl="0" indent="0" algn="l" rtl="0">
              <a:lnSpc>
                <a:spcPct val="150000"/>
              </a:lnSpc>
              <a:spcBef>
                <a:spcPts val="1200"/>
              </a:spcBef>
              <a:spcAft>
                <a:spcPts val="0"/>
              </a:spcAft>
              <a:buNone/>
            </a:pPr>
            <a:endParaRPr sz="1200">
              <a:latin typeface="Calibri"/>
              <a:ea typeface="Calibri"/>
              <a:cs typeface="Calibri"/>
              <a:sym typeface="Calibri"/>
            </a:endParaRPr>
          </a:p>
          <a:p>
            <a:pPr marL="457200" lvl="0" indent="0" algn="l" rtl="0">
              <a:lnSpc>
                <a:spcPct val="150000"/>
              </a:lnSpc>
              <a:spcBef>
                <a:spcPts val="1200"/>
              </a:spcBef>
              <a:spcAft>
                <a:spcPts val="1200"/>
              </a:spcAft>
              <a:buNone/>
            </a:pP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24725" y="1657200"/>
            <a:ext cx="3127500" cy="1829100"/>
          </a:xfrm>
          <a:prstGeom prst="rect">
            <a:avLst/>
          </a:prstGeom>
        </p:spPr>
        <p:txBody>
          <a:bodyPr spcFirstLastPara="1" wrap="square" lIns="91425" tIns="91425" rIns="91425" bIns="91425" anchor="t" anchorCtr="0">
            <a:normAutofit/>
          </a:bodyPr>
          <a:lstStyle/>
          <a:p>
            <a:pPr marL="0" lvl="0" indent="0" algn="ctr" rtl="0">
              <a:lnSpc>
                <a:spcPct val="200000"/>
              </a:lnSpc>
              <a:spcBef>
                <a:spcPts val="0"/>
              </a:spcBef>
              <a:spcAft>
                <a:spcPts val="0"/>
              </a:spcAft>
              <a:buNone/>
            </a:pPr>
            <a:r>
              <a:rPr lang="en-GB"/>
              <a:t>Paper </a:t>
            </a:r>
            <a:endParaRPr/>
          </a:p>
          <a:p>
            <a:pPr marL="0" lvl="0" indent="0" algn="ctr" rtl="0">
              <a:lnSpc>
                <a:spcPct val="200000"/>
              </a:lnSpc>
              <a:spcBef>
                <a:spcPts val="0"/>
              </a:spcBef>
              <a:spcAft>
                <a:spcPts val="0"/>
              </a:spcAft>
              <a:buNone/>
            </a:pPr>
            <a:r>
              <a:rPr lang="en-GB"/>
              <a:t>Recap</a:t>
            </a:r>
            <a:endParaRPr/>
          </a:p>
        </p:txBody>
      </p:sp>
      <p:sp>
        <p:nvSpPr>
          <p:cNvPr id="71" name="Google Shape;71;p14"/>
          <p:cNvSpPr txBox="1">
            <a:spLocks noGrp="1"/>
          </p:cNvSpPr>
          <p:nvPr>
            <p:ph type="body" idx="1"/>
          </p:nvPr>
        </p:nvSpPr>
        <p:spPr>
          <a:xfrm>
            <a:off x="4268275" y="1485300"/>
            <a:ext cx="4572000" cy="2901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GB" sz="1500">
                <a:solidFill>
                  <a:srgbClr val="233A44"/>
                </a:solidFill>
                <a:latin typeface="Merriweather"/>
                <a:ea typeface="Merriweather"/>
                <a:cs typeface="Merriweather"/>
                <a:sym typeface="Merriweather"/>
              </a:rPr>
              <a:t>The cost of cancer treatments continues to increase over the years as scientists try to provide a solution to all variations of cancer.  </a:t>
            </a:r>
            <a:endParaRPr sz="1500">
              <a:solidFill>
                <a:srgbClr val="233A44"/>
              </a:solidFill>
              <a:latin typeface="Merriweather"/>
              <a:ea typeface="Merriweather"/>
              <a:cs typeface="Merriweather"/>
              <a:sym typeface="Merriweather"/>
            </a:endParaRPr>
          </a:p>
          <a:p>
            <a:pPr marL="0" lvl="0" indent="0" algn="ctr" rtl="0">
              <a:spcBef>
                <a:spcPts val="1200"/>
              </a:spcBef>
              <a:spcAft>
                <a:spcPts val="1200"/>
              </a:spcAft>
              <a:buNone/>
            </a:pPr>
            <a:r>
              <a:rPr lang="en-GB" sz="1500">
                <a:solidFill>
                  <a:srgbClr val="233A44"/>
                </a:solidFill>
                <a:latin typeface="Merriweather"/>
                <a:ea typeface="Merriweather"/>
                <a:cs typeface="Merriweather"/>
                <a:sym typeface="Merriweather"/>
              </a:rPr>
              <a:t>Information about cancer stem cells and their contribution to recurring cancer issues must be taken into account to eliminate the problem. This paper focuses on the difference between the effectiveness of targeting tumor and stem cells with different CAR- T cell therapy. </a:t>
            </a:r>
            <a:endParaRPr>
              <a:solidFill>
                <a:srgbClr val="00000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98150"/>
            <a:ext cx="8520600" cy="79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a:t>
            </a:r>
            <a:endParaRPr/>
          </a:p>
        </p:txBody>
      </p:sp>
      <p:sp>
        <p:nvSpPr>
          <p:cNvPr id="77" name="Google Shape;77;p15"/>
          <p:cNvSpPr txBox="1"/>
          <p:nvPr/>
        </p:nvSpPr>
        <p:spPr>
          <a:xfrm>
            <a:off x="5064900" y="677438"/>
            <a:ext cx="3767400" cy="47715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GB" sz="1200" b="1">
                <a:solidFill>
                  <a:srgbClr val="233A44"/>
                </a:solidFill>
                <a:latin typeface="Merriweather"/>
                <a:ea typeface="Merriweather"/>
                <a:cs typeface="Merriweather"/>
                <a:sym typeface="Merriweather"/>
              </a:rPr>
              <a:t>where: </a:t>
            </a:r>
            <a:endParaRPr sz="1200" b="1">
              <a:solidFill>
                <a:srgbClr val="233A44"/>
              </a:solidFill>
              <a:latin typeface="Merriweather"/>
              <a:ea typeface="Merriweather"/>
              <a:cs typeface="Merriweather"/>
              <a:sym typeface="Merriweather"/>
            </a:endParaRPr>
          </a:p>
          <a:p>
            <a:pPr marL="457200" lvl="0" indent="-304800" algn="l" rtl="0">
              <a:lnSpc>
                <a:spcPct val="200000"/>
              </a:lnSpc>
              <a:spcBef>
                <a:spcPts val="1200"/>
              </a:spcBef>
              <a:spcAft>
                <a:spcPts val="0"/>
              </a:spcAft>
              <a:buClr>
                <a:srgbClr val="233A44"/>
              </a:buClr>
              <a:buSzPts val="1200"/>
              <a:buFont typeface="Calibri"/>
              <a:buChar char="●"/>
            </a:pPr>
            <a:r>
              <a:rPr lang="en-GB" sz="1200" b="1">
                <a:solidFill>
                  <a:srgbClr val="233A44"/>
                </a:solidFill>
                <a:latin typeface="Merriweather"/>
                <a:ea typeface="Merriweather"/>
                <a:cs typeface="Merriweather"/>
                <a:sym typeface="Merriweather"/>
              </a:rPr>
              <a:t>T </a:t>
            </a:r>
            <a:r>
              <a:rPr lang="en-GB" sz="1200">
                <a:solidFill>
                  <a:srgbClr val="233A44"/>
                </a:solidFill>
                <a:latin typeface="Merriweather"/>
                <a:ea typeface="Merriweather"/>
                <a:cs typeface="Merriweather"/>
                <a:sym typeface="Merriweather"/>
              </a:rPr>
              <a:t>: tumor cell population</a:t>
            </a:r>
            <a:endParaRPr sz="1200">
              <a:solidFill>
                <a:srgbClr val="233A44"/>
              </a:solidFill>
              <a:latin typeface="Merriweather"/>
              <a:ea typeface="Merriweather"/>
              <a:cs typeface="Merriweather"/>
              <a:sym typeface="Merriweather"/>
            </a:endParaRPr>
          </a:p>
          <a:p>
            <a:pPr marL="457200" lvl="0" indent="-304800" algn="l" rtl="0">
              <a:lnSpc>
                <a:spcPct val="200000"/>
              </a:lnSpc>
              <a:spcBef>
                <a:spcPts val="0"/>
              </a:spcBef>
              <a:spcAft>
                <a:spcPts val="0"/>
              </a:spcAft>
              <a:buClr>
                <a:srgbClr val="233A44"/>
              </a:buClr>
              <a:buSzPts val="1200"/>
              <a:buFont typeface="Calibri"/>
              <a:buChar char="●"/>
            </a:pPr>
            <a:r>
              <a:rPr lang="en-GB" sz="1200" b="1">
                <a:solidFill>
                  <a:srgbClr val="233A44"/>
                </a:solidFill>
                <a:latin typeface="Merriweather"/>
                <a:ea typeface="Merriweather"/>
                <a:cs typeface="Merriweather"/>
                <a:sym typeface="Merriweather"/>
              </a:rPr>
              <a:t>S </a:t>
            </a:r>
            <a:r>
              <a:rPr lang="en-GB" sz="1200">
                <a:solidFill>
                  <a:srgbClr val="233A44"/>
                </a:solidFill>
                <a:latin typeface="Merriweather"/>
                <a:ea typeface="Merriweather"/>
                <a:cs typeface="Merriweather"/>
                <a:sym typeface="Merriweather"/>
              </a:rPr>
              <a:t>:  cancer stem cell population</a:t>
            </a:r>
            <a:endParaRPr sz="1200">
              <a:solidFill>
                <a:srgbClr val="233A44"/>
              </a:solidFill>
              <a:latin typeface="Merriweather"/>
              <a:ea typeface="Merriweather"/>
              <a:cs typeface="Merriweather"/>
              <a:sym typeface="Merriweather"/>
            </a:endParaRPr>
          </a:p>
          <a:p>
            <a:pPr marL="457200" lvl="0" indent="-304800" algn="l" rtl="0">
              <a:lnSpc>
                <a:spcPct val="200000"/>
              </a:lnSpc>
              <a:spcBef>
                <a:spcPts val="0"/>
              </a:spcBef>
              <a:spcAft>
                <a:spcPts val="0"/>
              </a:spcAft>
              <a:buClr>
                <a:srgbClr val="233A44"/>
              </a:buClr>
              <a:buSzPts val="1200"/>
              <a:buFont typeface="Calibri"/>
              <a:buChar char="●"/>
            </a:pPr>
            <a:r>
              <a:rPr lang="en-GB" sz="1200" b="1">
                <a:solidFill>
                  <a:srgbClr val="233A44"/>
                </a:solidFill>
                <a:latin typeface="Merriweather"/>
                <a:ea typeface="Merriweather"/>
                <a:cs typeface="Merriweather"/>
                <a:sym typeface="Merriweather"/>
              </a:rPr>
              <a:t>E</a:t>
            </a:r>
            <a:r>
              <a:rPr lang="en-GB" sz="1200">
                <a:solidFill>
                  <a:srgbClr val="233A44"/>
                </a:solidFill>
                <a:latin typeface="Merriweather"/>
                <a:ea typeface="Merriweather"/>
                <a:cs typeface="Merriweather"/>
                <a:sym typeface="Merriweather"/>
              </a:rPr>
              <a:t> : CAR- T Cells that target the tumor</a:t>
            </a:r>
            <a:endParaRPr sz="1200">
              <a:solidFill>
                <a:srgbClr val="233A44"/>
              </a:solidFill>
              <a:latin typeface="Merriweather"/>
              <a:ea typeface="Merriweather"/>
              <a:cs typeface="Merriweather"/>
              <a:sym typeface="Merriweather"/>
            </a:endParaRPr>
          </a:p>
          <a:p>
            <a:pPr marL="457200" lvl="0" indent="-304800" algn="l" rtl="0">
              <a:lnSpc>
                <a:spcPct val="200000"/>
              </a:lnSpc>
              <a:spcBef>
                <a:spcPts val="0"/>
              </a:spcBef>
              <a:spcAft>
                <a:spcPts val="0"/>
              </a:spcAft>
              <a:buClr>
                <a:srgbClr val="233A44"/>
              </a:buClr>
              <a:buSzPts val="1200"/>
              <a:buFont typeface="Calibri"/>
              <a:buChar char="●"/>
            </a:pPr>
            <a:r>
              <a:rPr lang="en-GB" sz="1200" b="1">
                <a:solidFill>
                  <a:srgbClr val="233A44"/>
                </a:solidFill>
                <a:latin typeface="Merriweather"/>
                <a:ea typeface="Merriweather"/>
                <a:cs typeface="Merriweather"/>
                <a:sym typeface="Merriweather"/>
              </a:rPr>
              <a:t>C</a:t>
            </a:r>
            <a:r>
              <a:rPr lang="en-GB" sz="1200">
                <a:solidFill>
                  <a:srgbClr val="233A44"/>
                </a:solidFill>
                <a:latin typeface="Merriweather"/>
                <a:ea typeface="Merriweather"/>
                <a:cs typeface="Merriweather"/>
                <a:sym typeface="Merriweather"/>
              </a:rPr>
              <a:t> : Car-T Cells that target the stem cells</a:t>
            </a:r>
            <a:endParaRPr sz="1200">
              <a:solidFill>
                <a:srgbClr val="233A44"/>
              </a:solidFill>
              <a:latin typeface="Merriweather"/>
              <a:ea typeface="Merriweather"/>
              <a:cs typeface="Merriweather"/>
              <a:sym typeface="Merriweather"/>
            </a:endParaRPr>
          </a:p>
          <a:p>
            <a:pPr marL="457200" lvl="0" indent="-304800" algn="l" rtl="0">
              <a:lnSpc>
                <a:spcPct val="200000"/>
              </a:lnSpc>
              <a:spcBef>
                <a:spcPts val="0"/>
              </a:spcBef>
              <a:spcAft>
                <a:spcPts val="0"/>
              </a:spcAft>
              <a:buClr>
                <a:srgbClr val="233A44"/>
              </a:buClr>
              <a:buSzPts val="1200"/>
              <a:buFont typeface="Calibri"/>
              <a:buChar char="●"/>
            </a:pPr>
            <a:r>
              <a:rPr lang="en-GB" sz="1200" b="1">
                <a:solidFill>
                  <a:srgbClr val="233A44"/>
                </a:solidFill>
                <a:latin typeface="Merriweather"/>
                <a:ea typeface="Merriweather"/>
                <a:cs typeface="Merriweather"/>
                <a:sym typeface="Merriweather"/>
              </a:rPr>
              <a:t>v0</a:t>
            </a:r>
            <a:r>
              <a:rPr lang="en-GB" sz="1200">
                <a:solidFill>
                  <a:srgbClr val="233A44"/>
                </a:solidFill>
                <a:latin typeface="Merriweather"/>
                <a:ea typeface="Merriweather"/>
                <a:cs typeface="Merriweather"/>
                <a:sym typeface="Merriweather"/>
              </a:rPr>
              <a:t> :  frequency that stem cells divide</a:t>
            </a:r>
            <a:endParaRPr sz="1200">
              <a:solidFill>
                <a:srgbClr val="233A44"/>
              </a:solidFill>
              <a:latin typeface="Merriweather"/>
              <a:ea typeface="Merriweather"/>
              <a:cs typeface="Merriweather"/>
              <a:sym typeface="Merriweather"/>
            </a:endParaRPr>
          </a:p>
          <a:p>
            <a:pPr marL="457200" lvl="0" indent="-304800" algn="l" rtl="0">
              <a:lnSpc>
                <a:spcPct val="200000"/>
              </a:lnSpc>
              <a:spcBef>
                <a:spcPts val="0"/>
              </a:spcBef>
              <a:spcAft>
                <a:spcPts val="0"/>
              </a:spcAft>
              <a:buClr>
                <a:srgbClr val="233A44"/>
              </a:buClr>
              <a:buSzPts val="1200"/>
              <a:buFont typeface="Calibri"/>
              <a:buChar char="●"/>
            </a:pPr>
            <a:r>
              <a:rPr lang="en-GB" sz="1200" b="1">
                <a:solidFill>
                  <a:srgbClr val="233A44"/>
                </a:solidFill>
                <a:latin typeface="Merriweather"/>
                <a:ea typeface="Merriweather"/>
                <a:cs typeface="Merriweather"/>
                <a:sym typeface="Merriweather"/>
              </a:rPr>
              <a:t>p</a:t>
            </a:r>
            <a:r>
              <a:rPr lang="en-GB" sz="1200">
                <a:solidFill>
                  <a:srgbClr val="233A44"/>
                </a:solidFill>
                <a:latin typeface="Merriweather"/>
                <a:ea typeface="Merriweather"/>
                <a:cs typeface="Merriweather"/>
                <a:sym typeface="Merriweather"/>
              </a:rPr>
              <a:t> : probability that a stem cell is produced from that division</a:t>
            </a:r>
            <a:endParaRPr sz="1200">
              <a:solidFill>
                <a:srgbClr val="233A44"/>
              </a:solidFill>
              <a:latin typeface="Merriweather"/>
              <a:ea typeface="Merriweather"/>
              <a:cs typeface="Merriweather"/>
              <a:sym typeface="Merriweather"/>
            </a:endParaRPr>
          </a:p>
          <a:p>
            <a:pPr marL="457200" lvl="0" indent="-304800" algn="l" rtl="0">
              <a:lnSpc>
                <a:spcPct val="200000"/>
              </a:lnSpc>
              <a:spcBef>
                <a:spcPts val="0"/>
              </a:spcBef>
              <a:spcAft>
                <a:spcPts val="0"/>
              </a:spcAft>
              <a:buClr>
                <a:srgbClr val="233A44"/>
              </a:buClr>
              <a:buSzPts val="1200"/>
              <a:buFont typeface="Calibri"/>
              <a:buChar char="●"/>
            </a:pPr>
            <a:r>
              <a:rPr lang="en-GB" sz="1200" b="1">
                <a:solidFill>
                  <a:srgbClr val="233A44"/>
                </a:solidFill>
                <a:latin typeface="Merriweather"/>
                <a:ea typeface="Merriweather"/>
                <a:cs typeface="Merriweather"/>
                <a:sym typeface="Merriweather"/>
              </a:rPr>
              <a:t>b </a:t>
            </a:r>
            <a:r>
              <a:rPr lang="en-GB" sz="1200">
                <a:solidFill>
                  <a:srgbClr val="233A44"/>
                </a:solidFill>
                <a:latin typeface="Merriweather"/>
                <a:ea typeface="Merriweather"/>
                <a:cs typeface="Merriweather"/>
                <a:sym typeface="Merriweather"/>
              </a:rPr>
              <a:t>: proliferation rate</a:t>
            </a:r>
            <a:endParaRPr sz="1200">
              <a:solidFill>
                <a:srgbClr val="233A44"/>
              </a:solidFill>
              <a:latin typeface="Merriweather"/>
              <a:ea typeface="Merriweather"/>
              <a:cs typeface="Merriweather"/>
              <a:sym typeface="Merriweather"/>
            </a:endParaRPr>
          </a:p>
          <a:p>
            <a:pPr marL="457200" lvl="0" indent="-304800" algn="l" rtl="0">
              <a:lnSpc>
                <a:spcPct val="200000"/>
              </a:lnSpc>
              <a:spcBef>
                <a:spcPts val="0"/>
              </a:spcBef>
              <a:spcAft>
                <a:spcPts val="0"/>
              </a:spcAft>
              <a:buClr>
                <a:srgbClr val="233A44"/>
              </a:buClr>
              <a:buSzPts val="1200"/>
              <a:buFont typeface="Calibri"/>
              <a:buChar char="●"/>
            </a:pPr>
            <a:r>
              <a:rPr lang="en-GB" sz="1200" b="1">
                <a:solidFill>
                  <a:srgbClr val="233A44"/>
                </a:solidFill>
                <a:latin typeface="Merriweather"/>
                <a:ea typeface="Merriweather"/>
                <a:cs typeface="Merriweather"/>
                <a:sym typeface="Merriweather"/>
              </a:rPr>
              <a:t>B: </a:t>
            </a:r>
            <a:r>
              <a:rPr lang="en-GB" sz="1200">
                <a:solidFill>
                  <a:srgbClr val="233A44"/>
                </a:solidFill>
                <a:latin typeface="Merriweather"/>
                <a:ea typeface="Merriweather"/>
                <a:cs typeface="Merriweather"/>
                <a:sym typeface="Merriweather"/>
              </a:rPr>
              <a:t>Transforming Growth factor</a:t>
            </a:r>
            <a:endParaRPr sz="1200">
              <a:solidFill>
                <a:srgbClr val="233A44"/>
              </a:solidFill>
              <a:latin typeface="Merriweather"/>
              <a:ea typeface="Merriweather"/>
              <a:cs typeface="Merriweather"/>
              <a:sym typeface="Merriweather"/>
            </a:endParaRPr>
          </a:p>
          <a:p>
            <a:pPr marL="457200" lvl="0" indent="-304800" algn="l" rtl="0">
              <a:lnSpc>
                <a:spcPct val="200000"/>
              </a:lnSpc>
              <a:spcBef>
                <a:spcPts val="0"/>
              </a:spcBef>
              <a:spcAft>
                <a:spcPts val="0"/>
              </a:spcAft>
              <a:buClr>
                <a:srgbClr val="233A44"/>
              </a:buClr>
              <a:buSzPts val="1200"/>
              <a:buFont typeface="Calibri"/>
              <a:buChar char="●"/>
            </a:pPr>
            <a:r>
              <a:rPr lang="en-GB" sz="1200" b="1">
                <a:solidFill>
                  <a:srgbClr val="233A44"/>
                </a:solidFill>
                <a:latin typeface="Merriweather"/>
                <a:ea typeface="Merriweather"/>
                <a:cs typeface="Merriweather"/>
                <a:sym typeface="Merriweather"/>
              </a:rPr>
              <a:t>R:</a:t>
            </a:r>
            <a:r>
              <a:rPr lang="en-GB" sz="1200">
                <a:solidFill>
                  <a:srgbClr val="233A44"/>
                </a:solidFill>
                <a:latin typeface="Merriweather"/>
                <a:ea typeface="Merriweather"/>
                <a:cs typeface="Merriweather"/>
                <a:sym typeface="Merriweather"/>
              </a:rPr>
              <a:t> regulatory T-Cells</a:t>
            </a:r>
            <a:endParaRPr sz="1200">
              <a:solidFill>
                <a:srgbClr val="233A44"/>
              </a:solidFill>
              <a:latin typeface="Merriweather"/>
              <a:ea typeface="Merriweather"/>
              <a:cs typeface="Merriweather"/>
              <a:sym typeface="Merriweather"/>
            </a:endParaRPr>
          </a:p>
          <a:p>
            <a:pPr marL="0" lvl="0" indent="0" algn="l" rtl="0">
              <a:spcBef>
                <a:spcPts val="1200"/>
              </a:spcBef>
              <a:spcAft>
                <a:spcPts val="0"/>
              </a:spcAft>
              <a:buNone/>
            </a:pPr>
            <a:endParaRPr>
              <a:latin typeface="Roboto"/>
              <a:ea typeface="Roboto"/>
              <a:cs typeface="Roboto"/>
              <a:sym typeface="Roboto"/>
            </a:endParaRPr>
          </a:p>
        </p:txBody>
      </p:sp>
      <p:pic>
        <p:nvPicPr>
          <p:cNvPr id="78" name="Google Shape;78;p15"/>
          <p:cNvPicPr preferRelativeResize="0"/>
          <p:nvPr/>
        </p:nvPicPr>
        <p:blipFill>
          <a:blip r:embed="rId3">
            <a:alphaModFix/>
          </a:blip>
          <a:stretch>
            <a:fillRect/>
          </a:stretch>
        </p:blipFill>
        <p:spPr>
          <a:xfrm>
            <a:off x="88150" y="1359125"/>
            <a:ext cx="5092351" cy="303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3127500" cy="63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ODE </a:t>
            </a:r>
            <a:endParaRPr/>
          </a:p>
        </p:txBody>
      </p:sp>
      <p:sp>
        <p:nvSpPr>
          <p:cNvPr id="84" name="Google Shape;84;p16"/>
          <p:cNvSpPr txBox="1">
            <a:spLocks noGrp="1"/>
          </p:cNvSpPr>
          <p:nvPr>
            <p:ph type="body" idx="1"/>
          </p:nvPr>
        </p:nvSpPr>
        <p:spPr>
          <a:xfrm>
            <a:off x="311700" y="1338875"/>
            <a:ext cx="3127500" cy="33498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50000"/>
              </a:lnSpc>
              <a:spcBef>
                <a:spcPts val="0"/>
              </a:spcBef>
              <a:spcAft>
                <a:spcPts val="0"/>
              </a:spcAft>
              <a:buNone/>
            </a:pPr>
            <a:r>
              <a:rPr lang="en-GB" sz="5200">
                <a:solidFill>
                  <a:schemeClr val="lt1"/>
                </a:solidFill>
                <a:latin typeface="Merriweather"/>
                <a:ea typeface="Merriweather"/>
                <a:cs typeface="Merriweather"/>
                <a:sym typeface="Merriweather"/>
              </a:rPr>
              <a:t>S=  growth of cancer stem cells</a:t>
            </a:r>
            <a:endParaRPr sz="5200">
              <a:solidFill>
                <a:schemeClr val="lt1"/>
              </a:solidFill>
              <a:latin typeface="Merriweather"/>
              <a:ea typeface="Merriweather"/>
              <a:cs typeface="Merriweather"/>
              <a:sym typeface="Merriweather"/>
            </a:endParaRPr>
          </a:p>
          <a:p>
            <a:pPr marL="0" lvl="0" indent="0" algn="ctr" rtl="0">
              <a:lnSpc>
                <a:spcPct val="150000"/>
              </a:lnSpc>
              <a:spcBef>
                <a:spcPts val="1200"/>
              </a:spcBef>
              <a:spcAft>
                <a:spcPts val="0"/>
              </a:spcAft>
              <a:buNone/>
            </a:pPr>
            <a:r>
              <a:rPr lang="en-GB" sz="5200">
                <a:solidFill>
                  <a:schemeClr val="lt1"/>
                </a:solidFill>
                <a:latin typeface="Merriweather"/>
                <a:ea typeface="Merriweather"/>
                <a:cs typeface="Merriweather"/>
                <a:sym typeface="Merriweather"/>
              </a:rPr>
              <a:t>T=  growth of tumor</a:t>
            </a:r>
            <a:endParaRPr sz="5200">
              <a:solidFill>
                <a:schemeClr val="lt1"/>
              </a:solidFill>
              <a:latin typeface="Merriweather"/>
              <a:ea typeface="Merriweather"/>
              <a:cs typeface="Merriweather"/>
              <a:sym typeface="Merriweather"/>
            </a:endParaRPr>
          </a:p>
          <a:p>
            <a:pPr marL="0" lvl="0" indent="0" algn="ctr" rtl="0">
              <a:lnSpc>
                <a:spcPct val="150000"/>
              </a:lnSpc>
              <a:spcBef>
                <a:spcPts val="1200"/>
              </a:spcBef>
              <a:spcAft>
                <a:spcPts val="0"/>
              </a:spcAft>
              <a:buNone/>
            </a:pPr>
            <a:r>
              <a:rPr lang="en-GB" sz="5200">
                <a:solidFill>
                  <a:schemeClr val="lt1"/>
                </a:solidFill>
                <a:latin typeface="Merriweather"/>
                <a:ea typeface="Merriweather"/>
                <a:cs typeface="Merriweather"/>
                <a:sym typeface="Merriweather"/>
              </a:rPr>
              <a:t>E= tumor cells targeted  by CAR-T cells</a:t>
            </a:r>
            <a:endParaRPr sz="5200">
              <a:solidFill>
                <a:schemeClr val="lt1"/>
              </a:solidFill>
              <a:latin typeface="Merriweather"/>
              <a:ea typeface="Merriweather"/>
              <a:cs typeface="Merriweather"/>
              <a:sym typeface="Merriweather"/>
            </a:endParaRPr>
          </a:p>
          <a:p>
            <a:pPr marL="0" lvl="0" indent="0" algn="ctr" rtl="0">
              <a:lnSpc>
                <a:spcPct val="150000"/>
              </a:lnSpc>
              <a:spcBef>
                <a:spcPts val="1200"/>
              </a:spcBef>
              <a:spcAft>
                <a:spcPts val="0"/>
              </a:spcAft>
              <a:buNone/>
            </a:pPr>
            <a:r>
              <a:rPr lang="en-GB" sz="5200">
                <a:solidFill>
                  <a:schemeClr val="lt1"/>
                </a:solidFill>
                <a:latin typeface="Merriweather"/>
                <a:ea typeface="Merriweather"/>
                <a:cs typeface="Merriweather"/>
                <a:sym typeface="Merriweather"/>
              </a:rPr>
              <a:t>C= cancer stem cells targeted by CAR-T cells</a:t>
            </a:r>
            <a:endParaRPr sz="5200">
              <a:solidFill>
                <a:schemeClr val="lt1"/>
              </a:solidFill>
              <a:latin typeface="Merriweather"/>
              <a:ea typeface="Merriweather"/>
              <a:cs typeface="Merriweather"/>
              <a:sym typeface="Merriweather"/>
            </a:endParaRPr>
          </a:p>
          <a:p>
            <a:pPr marL="0" lvl="0" indent="0" algn="ctr" rtl="0">
              <a:lnSpc>
                <a:spcPct val="150000"/>
              </a:lnSpc>
              <a:spcBef>
                <a:spcPts val="1200"/>
              </a:spcBef>
              <a:spcAft>
                <a:spcPts val="0"/>
              </a:spcAft>
              <a:buNone/>
            </a:pPr>
            <a:r>
              <a:rPr lang="en-GB" sz="5200">
                <a:solidFill>
                  <a:schemeClr val="lt1"/>
                </a:solidFill>
                <a:latin typeface="Merriweather"/>
                <a:ea typeface="Merriweather"/>
                <a:cs typeface="Merriweather"/>
                <a:sym typeface="Merriweather"/>
              </a:rPr>
              <a:t>B= TGF-β regulation</a:t>
            </a:r>
            <a:endParaRPr sz="5200">
              <a:solidFill>
                <a:schemeClr val="lt1"/>
              </a:solidFill>
              <a:latin typeface="Merriweather"/>
              <a:ea typeface="Merriweather"/>
              <a:cs typeface="Merriweather"/>
              <a:sym typeface="Merriweather"/>
            </a:endParaRPr>
          </a:p>
          <a:p>
            <a:pPr marL="0" lvl="0" indent="0" algn="ctr" rtl="0">
              <a:lnSpc>
                <a:spcPct val="150000"/>
              </a:lnSpc>
              <a:spcBef>
                <a:spcPts val="1200"/>
              </a:spcBef>
              <a:spcAft>
                <a:spcPts val="0"/>
              </a:spcAft>
              <a:buNone/>
            </a:pPr>
            <a:r>
              <a:rPr lang="en-GB" sz="5200">
                <a:solidFill>
                  <a:schemeClr val="lt1"/>
                </a:solidFill>
                <a:latin typeface="Merriweather"/>
                <a:ea typeface="Merriweather"/>
                <a:cs typeface="Merriweather"/>
                <a:sym typeface="Merriweather"/>
              </a:rPr>
              <a:t>R= T-Cells regulation</a:t>
            </a:r>
            <a:endParaRPr sz="5200">
              <a:solidFill>
                <a:schemeClr val="lt1"/>
              </a:solidFill>
              <a:latin typeface="Merriweather"/>
              <a:ea typeface="Merriweather"/>
              <a:cs typeface="Merriweather"/>
              <a:sym typeface="Merriweather"/>
            </a:endParaRPr>
          </a:p>
          <a:p>
            <a:pPr marL="0" lvl="0" indent="0" algn="l" rtl="0">
              <a:spcBef>
                <a:spcPts val="1200"/>
              </a:spcBef>
              <a:spcAft>
                <a:spcPts val="1200"/>
              </a:spcAft>
              <a:buNone/>
            </a:pPr>
            <a:endParaRPr/>
          </a:p>
        </p:txBody>
      </p:sp>
      <p:pic>
        <p:nvPicPr>
          <p:cNvPr id="85" name="Google Shape;85;p16"/>
          <p:cNvPicPr preferRelativeResize="0"/>
          <p:nvPr/>
        </p:nvPicPr>
        <p:blipFill rotWithShape="1">
          <a:blip r:embed="rId3">
            <a:alphaModFix/>
          </a:blip>
          <a:srcRect l="3353"/>
          <a:stretch/>
        </p:blipFill>
        <p:spPr>
          <a:xfrm>
            <a:off x="4046550" y="1033987"/>
            <a:ext cx="4886300" cy="307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Parameters</a:t>
            </a:r>
            <a:endParaRPr/>
          </a:p>
        </p:txBody>
      </p:sp>
      <p:pic>
        <p:nvPicPr>
          <p:cNvPr id="91" name="Google Shape;91;p17"/>
          <p:cNvPicPr preferRelativeResize="0"/>
          <p:nvPr/>
        </p:nvPicPr>
        <p:blipFill>
          <a:blip r:embed="rId3">
            <a:alphaModFix/>
          </a:blip>
          <a:stretch>
            <a:fillRect/>
          </a:stretch>
        </p:blipFill>
        <p:spPr>
          <a:xfrm rot="5400000">
            <a:off x="3770887" y="-257338"/>
            <a:ext cx="4673550" cy="5449275"/>
          </a:xfrm>
          <a:prstGeom prst="rect">
            <a:avLst/>
          </a:prstGeom>
          <a:noFill/>
          <a:ln w="19050" cap="flat" cmpd="sng">
            <a:solidFill>
              <a:schemeClr val="dk2"/>
            </a:solidFill>
            <a:prstDash val="solid"/>
            <a:round/>
            <a:headEnd type="none" w="sm" len="sm"/>
            <a:tailEnd type="none" w="sm" len="sm"/>
          </a:ln>
          <a:effectLst>
            <a:reflection endPos="1000" fadeDir="5400012"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2227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MOTIVATIONS</a:t>
            </a:r>
            <a:endParaRPr/>
          </a:p>
          <a:p>
            <a:pPr marL="0" lvl="0" indent="0" algn="l" rtl="0">
              <a:spcBef>
                <a:spcPts val="0"/>
              </a:spcBef>
              <a:spcAft>
                <a:spcPts val="0"/>
              </a:spcAft>
              <a:buNone/>
            </a:pPr>
            <a:endParaRPr/>
          </a:p>
        </p:txBody>
      </p:sp>
      <p:sp>
        <p:nvSpPr>
          <p:cNvPr id="97" name="Google Shape;97;p18"/>
          <p:cNvSpPr txBox="1"/>
          <p:nvPr/>
        </p:nvSpPr>
        <p:spPr>
          <a:xfrm>
            <a:off x="152000" y="1415675"/>
            <a:ext cx="8273700" cy="3632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131413"/>
              </a:buClr>
              <a:buSzPts val="1400"/>
              <a:buFont typeface="Merriweather"/>
              <a:buChar char="●"/>
            </a:pPr>
            <a:r>
              <a:rPr lang="en-GB">
                <a:solidFill>
                  <a:srgbClr val="131413"/>
                </a:solidFill>
                <a:latin typeface="Merriweather"/>
                <a:ea typeface="Merriweather"/>
                <a:cs typeface="Merriweather"/>
                <a:sym typeface="Merriweather"/>
              </a:rPr>
              <a:t>A small group of malignant, cancer stem cells is hypothesized to initiate tumor development, promote tumor growth and be the cause of metastasis</a:t>
            </a:r>
            <a:endParaRPr>
              <a:solidFill>
                <a:srgbClr val="131413"/>
              </a:solidFill>
              <a:latin typeface="Merriweather"/>
              <a:ea typeface="Merriweather"/>
              <a:cs typeface="Merriweather"/>
              <a:sym typeface="Merriweather"/>
            </a:endParaRPr>
          </a:p>
          <a:p>
            <a:pPr marL="457200" lvl="0" indent="-317500" algn="l" rtl="0">
              <a:lnSpc>
                <a:spcPct val="150000"/>
              </a:lnSpc>
              <a:spcBef>
                <a:spcPts val="0"/>
              </a:spcBef>
              <a:spcAft>
                <a:spcPts val="0"/>
              </a:spcAft>
              <a:buClr>
                <a:srgbClr val="131413"/>
              </a:buClr>
              <a:buSzPts val="1400"/>
              <a:buFont typeface="Merriweather"/>
              <a:buChar char="●"/>
            </a:pPr>
            <a:r>
              <a:rPr lang="en-GB">
                <a:solidFill>
                  <a:srgbClr val="131413"/>
                </a:solidFill>
                <a:latin typeface="Merriweather"/>
                <a:ea typeface="Merriweather"/>
                <a:cs typeface="Merriweather"/>
                <a:sym typeface="Merriweather"/>
              </a:rPr>
              <a:t>Chimeric antigen receptor (CAR) T-cell therapy is a form of immunotherapy where immune cells are genetically modified to fight the tumor cells</a:t>
            </a:r>
            <a:endParaRPr>
              <a:solidFill>
                <a:srgbClr val="131413"/>
              </a:solidFill>
              <a:latin typeface="Merriweather"/>
              <a:ea typeface="Merriweather"/>
              <a:cs typeface="Merriweather"/>
              <a:sym typeface="Merriweather"/>
            </a:endParaRPr>
          </a:p>
          <a:p>
            <a:pPr marL="457200" lvl="0" indent="-317500" algn="l" rtl="0">
              <a:lnSpc>
                <a:spcPct val="150000"/>
              </a:lnSpc>
              <a:spcBef>
                <a:spcPts val="0"/>
              </a:spcBef>
              <a:spcAft>
                <a:spcPts val="0"/>
              </a:spcAft>
              <a:buClr>
                <a:srgbClr val="131413"/>
              </a:buClr>
              <a:buSzPts val="1400"/>
              <a:buFont typeface="Merriweather"/>
              <a:buChar char="●"/>
            </a:pPr>
            <a:r>
              <a:rPr lang="en-GB">
                <a:solidFill>
                  <a:srgbClr val="131413"/>
                </a:solidFill>
                <a:latin typeface="Merriweather"/>
                <a:ea typeface="Merriweather"/>
                <a:cs typeface="Merriweather"/>
                <a:sym typeface="Merriweather"/>
              </a:rPr>
              <a:t>TGF - </a:t>
            </a:r>
            <a:r>
              <a:rPr lang="en-GB">
                <a:solidFill>
                  <a:srgbClr val="131413"/>
                </a:solidFill>
                <a:highlight>
                  <a:schemeClr val="lt1"/>
                </a:highlight>
                <a:latin typeface="Merriweather"/>
                <a:ea typeface="Merriweather"/>
                <a:cs typeface="Merriweather"/>
                <a:sym typeface="Merriweather"/>
              </a:rPr>
              <a:t>β  inhibits CAR - T cells and promotes tumor growth</a:t>
            </a:r>
            <a:endParaRPr>
              <a:solidFill>
                <a:srgbClr val="131413"/>
              </a:solidFill>
              <a:highlight>
                <a:schemeClr val="lt1"/>
              </a:highlight>
              <a:latin typeface="Merriweather"/>
              <a:ea typeface="Merriweather"/>
              <a:cs typeface="Merriweather"/>
              <a:sym typeface="Merriweather"/>
            </a:endParaRPr>
          </a:p>
          <a:p>
            <a:pPr marL="457200" lvl="0" indent="-317500" algn="l" rtl="0">
              <a:lnSpc>
                <a:spcPct val="150000"/>
              </a:lnSpc>
              <a:spcBef>
                <a:spcPts val="0"/>
              </a:spcBef>
              <a:spcAft>
                <a:spcPts val="0"/>
              </a:spcAft>
              <a:buClr>
                <a:srgbClr val="131413"/>
              </a:buClr>
              <a:buSzPts val="1400"/>
              <a:buFont typeface="Merriweather"/>
              <a:buChar char="●"/>
            </a:pPr>
            <a:r>
              <a:rPr lang="en-GB">
                <a:solidFill>
                  <a:srgbClr val="131413"/>
                </a:solidFill>
                <a:latin typeface="Merriweather"/>
                <a:ea typeface="Merriweather"/>
                <a:cs typeface="Merriweather"/>
                <a:sym typeface="Merriweather"/>
              </a:rPr>
              <a:t>Traditional treatments, such as chemotherapy and radiation, primarily target the tumor cells leaving the stem cells to potentially cause a recurrence.</a:t>
            </a:r>
            <a:endParaRPr>
              <a:solidFill>
                <a:srgbClr val="131413"/>
              </a:solidFill>
              <a:latin typeface="Merriweather"/>
              <a:ea typeface="Merriweather"/>
              <a:cs typeface="Merriweather"/>
              <a:sym typeface="Merriweather"/>
            </a:endParaRPr>
          </a:p>
          <a:p>
            <a:pPr marL="457200" lvl="0" indent="-317500" algn="l" rtl="0">
              <a:lnSpc>
                <a:spcPct val="150000"/>
              </a:lnSpc>
              <a:spcBef>
                <a:spcPts val="0"/>
              </a:spcBef>
              <a:spcAft>
                <a:spcPts val="0"/>
              </a:spcAft>
              <a:buClr>
                <a:srgbClr val="131413"/>
              </a:buClr>
              <a:buSzPts val="1400"/>
              <a:buFont typeface="Merriweather"/>
              <a:buChar char="●"/>
            </a:pPr>
            <a:r>
              <a:rPr lang="en-GB">
                <a:solidFill>
                  <a:srgbClr val="131413"/>
                </a:solidFill>
                <a:latin typeface="Merriweather"/>
                <a:ea typeface="Merriweather"/>
                <a:cs typeface="Merriweather"/>
                <a:sym typeface="Merriweather"/>
              </a:rPr>
              <a:t>This project aims to examine combinations of CAR-T cell treatment targeting both non-stem and stem cancer cells and a treatment that reduces the effectiveness of TGF-β to determine the scenarios that eliminate the tumor.</a:t>
            </a:r>
            <a:endParaRPr>
              <a:solidFill>
                <a:srgbClr val="131413"/>
              </a:solidFill>
              <a:latin typeface="Merriweather"/>
              <a:ea typeface="Merriweather"/>
              <a:cs typeface="Merriweather"/>
              <a:sym typeface="Merriweather"/>
            </a:endParaRPr>
          </a:p>
          <a:p>
            <a:pPr marL="0" lvl="0" indent="0" algn="l" rtl="0">
              <a:lnSpc>
                <a:spcPct val="150000"/>
              </a:lnSpc>
              <a:spcBef>
                <a:spcPts val="0"/>
              </a:spcBef>
              <a:spcAft>
                <a:spcPts val="1200"/>
              </a:spcAft>
              <a:buNone/>
            </a:pPr>
            <a:endParaRPr>
              <a:solidFill>
                <a:srgbClr val="404040"/>
              </a:solidFill>
              <a:highlight>
                <a:schemeClr val="lt1"/>
              </a:highlight>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400"/>
              <a:t>RESULTS</a:t>
            </a: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08125"/>
            <a:ext cx="8520600" cy="62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400"/>
              <a:t>Figure 3</a:t>
            </a:r>
            <a:endParaRPr sz="3400"/>
          </a:p>
        </p:txBody>
      </p:sp>
      <p:pic>
        <p:nvPicPr>
          <p:cNvPr id="108" name="Google Shape;108;p20"/>
          <p:cNvPicPr preferRelativeResize="0"/>
          <p:nvPr/>
        </p:nvPicPr>
        <p:blipFill>
          <a:blip r:embed="rId3">
            <a:alphaModFix/>
          </a:blip>
          <a:stretch>
            <a:fillRect/>
          </a:stretch>
        </p:blipFill>
        <p:spPr>
          <a:xfrm>
            <a:off x="0" y="1347925"/>
            <a:ext cx="4240300" cy="3714625"/>
          </a:xfrm>
          <a:prstGeom prst="rect">
            <a:avLst/>
          </a:prstGeom>
          <a:noFill/>
          <a:ln>
            <a:noFill/>
          </a:ln>
        </p:spPr>
      </p:pic>
      <p:sp>
        <p:nvSpPr>
          <p:cNvPr id="109" name="Google Shape;109;p20"/>
          <p:cNvSpPr txBox="1"/>
          <p:nvPr/>
        </p:nvSpPr>
        <p:spPr>
          <a:xfrm>
            <a:off x="0" y="879700"/>
            <a:ext cx="383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lt1"/>
                </a:solidFill>
                <a:latin typeface="Roboto"/>
                <a:ea typeface="Roboto"/>
                <a:cs typeface="Roboto"/>
                <a:sym typeface="Roboto"/>
              </a:rPr>
              <a:t>Paper</a:t>
            </a:r>
            <a:endParaRPr>
              <a:solidFill>
                <a:schemeClr val="lt1"/>
              </a:solidFill>
              <a:latin typeface="Roboto"/>
              <a:ea typeface="Roboto"/>
              <a:cs typeface="Roboto"/>
              <a:sym typeface="Roboto"/>
            </a:endParaRPr>
          </a:p>
        </p:txBody>
      </p:sp>
      <p:sp>
        <p:nvSpPr>
          <p:cNvPr id="110" name="Google Shape;110;p20"/>
          <p:cNvSpPr txBox="1"/>
          <p:nvPr/>
        </p:nvSpPr>
        <p:spPr>
          <a:xfrm>
            <a:off x="5095250" y="879700"/>
            <a:ext cx="383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lt1"/>
                </a:solidFill>
                <a:latin typeface="Roboto"/>
                <a:ea typeface="Roboto"/>
                <a:cs typeface="Roboto"/>
                <a:sym typeface="Roboto"/>
              </a:rPr>
              <a:t>Results</a:t>
            </a:r>
            <a:endParaRPr>
              <a:solidFill>
                <a:schemeClr val="lt1"/>
              </a:solidFill>
              <a:latin typeface="Roboto"/>
              <a:ea typeface="Roboto"/>
              <a:cs typeface="Roboto"/>
              <a:sym typeface="Roboto"/>
            </a:endParaRPr>
          </a:p>
        </p:txBody>
      </p:sp>
      <p:pic>
        <p:nvPicPr>
          <p:cNvPr id="111" name="Google Shape;111;p20"/>
          <p:cNvPicPr preferRelativeResize="0"/>
          <p:nvPr/>
        </p:nvPicPr>
        <p:blipFill>
          <a:blip r:embed="rId4">
            <a:alphaModFix/>
          </a:blip>
          <a:stretch>
            <a:fillRect/>
          </a:stretch>
        </p:blipFill>
        <p:spPr>
          <a:xfrm>
            <a:off x="4392700" y="1432300"/>
            <a:ext cx="2397651" cy="1797725"/>
          </a:xfrm>
          <a:prstGeom prst="rect">
            <a:avLst/>
          </a:prstGeom>
          <a:noFill/>
          <a:ln>
            <a:noFill/>
          </a:ln>
        </p:spPr>
      </p:pic>
      <p:pic>
        <p:nvPicPr>
          <p:cNvPr id="112" name="Google Shape;112;p20"/>
          <p:cNvPicPr preferRelativeResize="0"/>
          <p:nvPr/>
        </p:nvPicPr>
        <p:blipFill>
          <a:blip r:embed="rId5">
            <a:alphaModFix/>
          </a:blip>
          <a:stretch>
            <a:fillRect/>
          </a:stretch>
        </p:blipFill>
        <p:spPr>
          <a:xfrm>
            <a:off x="6790338" y="1493600"/>
            <a:ext cx="2274185" cy="1705163"/>
          </a:xfrm>
          <a:prstGeom prst="rect">
            <a:avLst/>
          </a:prstGeom>
          <a:noFill/>
          <a:ln>
            <a:noFill/>
          </a:ln>
        </p:spPr>
      </p:pic>
      <p:pic>
        <p:nvPicPr>
          <p:cNvPr id="113" name="Google Shape;113;p20"/>
          <p:cNvPicPr preferRelativeResize="0"/>
          <p:nvPr/>
        </p:nvPicPr>
        <p:blipFill>
          <a:blip r:embed="rId6">
            <a:alphaModFix/>
          </a:blip>
          <a:stretch>
            <a:fillRect/>
          </a:stretch>
        </p:blipFill>
        <p:spPr>
          <a:xfrm>
            <a:off x="4572000" y="3382425"/>
            <a:ext cx="2145512" cy="1608674"/>
          </a:xfrm>
          <a:prstGeom prst="rect">
            <a:avLst/>
          </a:prstGeom>
          <a:noFill/>
          <a:ln>
            <a:noFill/>
          </a:ln>
        </p:spPr>
      </p:pic>
      <p:pic>
        <p:nvPicPr>
          <p:cNvPr id="114" name="Google Shape;114;p20"/>
          <p:cNvPicPr preferRelativeResize="0"/>
          <p:nvPr/>
        </p:nvPicPr>
        <p:blipFill>
          <a:blip r:embed="rId7">
            <a:alphaModFix/>
          </a:blip>
          <a:stretch>
            <a:fillRect/>
          </a:stretch>
        </p:blipFill>
        <p:spPr>
          <a:xfrm>
            <a:off x="6971948" y="3412487"/>
            <a:ext cx="2065327" cy="1548551"/>
          </a:xfrm>
          <a:prstGeom prst="rect">
            <a:avLst/>
          </a:prstGeom>
          <a:noFill/>
          <a:ln>
            <a:noFill/>
          </a:ln>
        </p:spPr>
      </p:pic>
      <p:pic>
        <p:nvPicPr>
          <p:cNvPr id="115" name="Google Shape;115;p20"/>
          <p:cNvPicPr preferRelativeResize="0"/>
          <p:nvPr/>
        </p:nvPicPr>
        <p:blipFill>
          <a:blip r:embed="rId8">
            <a:alphaModFix/>
          </a:blip>
          <a:stretch>
            <a:fillRect/>
          </a:stretch>
        </p:blipFill>
        <p:spPr>
          <a:xfrm>
            <a:off x="0" y="1279900"/>
            <a:ext cx="4240300" cy="386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578375" y="0"/>
            <a:ext cx="3927200" cy="2245176"/>
          </a:xfrm>
          <a:prstGeom prst="rect">
            <a:avLst/>
          </a:prstGeom>
          <a:noFill/>
          <a:ln>
            <a:noFill/>
          </a:ln>
        </p:spPr>
      </p:pic>
      <p:sp>
        <p:nvSpPr>
          <p:cNvPr id="121" name="Google Shape;121;p21"/>
          <p:cNvSpPr txBox="1">
            <a:spLocks noGrp="1"/>
          </p:cNvSpPr>
          <p:nvPr>
            <p:ph type="body" idx="1"/>
          </p:nvPr>
        </p:nvSpPr>
        <p:spPr>
          <a:xfrm>
            <a:off x="582300" y="4567300"/>
            <a:ext cx="79794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a:t>Figure 3</a:t>
            </a:r>
            <a:endParaRPr sz="3400"/>
          </a:p>
        </p:txBody>
      </p:sp>
      <p:pic>
        <p:nvPicPr>
          <p:cNvPr id="122" name="Google Shape;122;p21"/>
          <p:cNvPicPr preferRelativeResize="0"/>
          <p:nvPr/>
        </p:nvPicPr>
        <p:blipFill>
          <a:blip r:embed="rId4">
            <a:alphaModFix/>
          </a:blip>
          <a:stretch>
            <a:fillRect/>
          </a:stretch>
        </p:blipFill>
        <p:spPr>
          <a:xfrm>
            <a:off x="4505575" y="-12"/>
            <a:ext cx="3494800" cy="2153600"/>
          </a:xfrm>
          <a:prstGeom prst="rect">
            <a:avLst/>
          </a:prstGeom>
          <a:noFill/>
          <a:ln>
            <a:noFill/>
          </a:ln>
        </p:spPr>
      </p:pic>
      <p:pic>
        <p:nvPicPr>
          <p:cNvPr id="123" name="Google Shape;123;p21"/>
          <p:cNvPicPr preferRelativeResize="0"/>
          <p:nvPr/>
        </p:nvPicPr>
        <p:blipFill>
          <a:blip r:embed="rId5">
            <a:alphaModFix/>
          </a:blip>
          <a:stretch>
            <a:fillRect/>
          </a:stretch>
        </p:blipFill>
        <p:spPr>
          <a:xfrm>
            <a:off x="578375" y="2245175"/>
            <a:ext cx="3927200" cy="2123824"/>
          </a:xfrm>
          <a:prstGeom prst="rect">
            <a:avLst/>
          </a:prstGeom>
          <a:noFill/>
          <a:ln>
            <a:noFill/>
          </a:ln>
        </p:spPr>
      </p:pic>
      <p:pic>
        <p:nvPicPr>
          <p:cNvPr id="124" name="Google Shape;124;p21"/>
          <p:cNvPicPr preferRelativeResize="0"/>
          <p:nvPr/>
        </p:nvPicPr>
        <p:blipFill>
          <a:blip r:embed="rId6">
            <a:alphaModFix/>
          </a:blip>
          <a:stretch>
            <a:fillRect/>
          </a:stretch>
        </p:blipFill>
        <p:spPr>
          <a:xfrm>
            <a:off x="4505575" y="2205000"/>
            <a:ext cx="3552949" cy="2063001"/>
          </a:xfrm>
          <a:prstGeom prst="rect">
            <a:avLst/>
          </a:prstGeom>
          <a:noFill/>
          <a:ln>
            <a:noFill/>
          </a:ln>
        </p:spPr>
      </p:pic>
      <p:sp>
        <p:nvSpPr>
          <p:cNvPr id="125" name="Google Shape;125;p21"/>
          <p:cNvSpPr txBox="1"/>
          <p:nvPr/>
        </p:nvSpPr>
        <p:spPr>
          <a:xfrm rot="-5400000">
            <a:off x="555725" y="2743900"/>
            <a:ext cx="153300" cy="985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1200"/>
              </a:spcAft>
              <a:buNone/>
            </a:pPr>
            <a:r>
              <a:rPr lang="en-GB" sz="700">
                <a:solidFill>
                  <a:schemeClr val="dk1"/>
                </a:solidFill>
              </a:rPr>
              <a:t>β</a:t>
            </a:r>
            <a:r>
              <a:rPr lang="en-GB" sz="5200">
                <a:solidFill>
                  <a:schemeClr val="lt1"/>
                </a:solidFill>
              </a:rPr>
              <a:t> </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765</Words>
  <Application>Microsoft Office PowerPoint</Application>
  <PresentationFormat>On-screen Show (16:9)</PresentationFormat>
  <Paragraphs>66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Roboto</vt:lpstr>
      <vt:lpstr>Calibri</vt:lpstr>
      <vt:lpstr>Merriweather</vt:lpstr>
      <vt:lpstr>Paradigm</vt:lpstr>
      <vt:lpstr>PowerPoint Presentation</vt:lpstr>
      <vt:lpstr>Paper  Recap</vt:lpstr>
      <vt:lpstr>MODEL</vt:lpstr>
      <vt:lpstr>ODE </vt:lpstr>
      <vt:lpstr>Parameters</vt:lpstr>
      <vt:lpstr>PROJECT MOTIVATIONS </vt:lpstr>
      <vt:lpstr>RESULTS</vt:lpstr>
      <vt:lpstr>Figure 3</vt:lpstr>
      <vt:lpstr>PowerPoint Presentation</vt:lpstr>
      <vt:lpstr>Figure 4a</vt:lpstr>
      <vt:lpstr>Figure 4b</vt:lpstr>
      <vt:lpstr>Figure 5</vt:lpstr>
      <vt:lpstr>FIGURE 7</vt:lpstr>
      <vt:lpstr>PowerPoint Presentation</vt:lpstr>
      <vt:lpstr>PowerPoint Presentation</vt:lpstr>
      <vt:lpstr>INTERPRETATION OF RESULTS </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Mika Campbell</cp:lastModifiedBy>
  <cp:revision>1</cp:revision>
  <dcterms:modified xsi:type="dcterms:W3CDTF">2022-12-08T02:32:57Z</dcterms:modified>
</cp:coreProperties>
</file>