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019645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019645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904d5ac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904d5ac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904d5ac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904d5ac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 and aP parameters - unable to be found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c2bd5e6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c2bd5e6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5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904d5ac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904d5ac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Grey - best-fit curves to PSA dynamics under standard treatment (2.4e7 cells / 28 days)</a:t>
            </a:r>
            <a:endParaRPr/>
          </a:p>
          <a:p>
            <a:pPr indent="0" lvl="0" marL="0" rtl="0" algn="l">
              <a:spcBef>
                <a:spcPts val="0"/>
              </a:spcBef>
              <a:spcAft>
                <a:spcPts val="0"/>
              </a:spcAft>
              <a:buNone/>
            </a:pPr>
            <a:r>
              <a:rPr lang="en"/>
              <a:t>Red - predicted courses of PSA levels when vaccine regimens  is modified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92cc2921e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92cc2921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92cc2921e_1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92cc2921e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92cc2921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92cc2921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92cc2921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92cc2921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92cc2921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92cc2921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92cc2921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92cc2921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consist of looking at PSA levels</a:t>
            </a:r>
            <a:endParaRPr/>
          </a:p>
          <a:p>
            <a:pPr indent="0" lvl="0" marL="0" rtl="0" algn="l">
              <a:spcBef>
                <a:spcPts val="0"/>
              </a:spcBef>
              <a:spcAft>
                <a:spcPts val="0"/>
              </a:spcAft>
              <a:buNone/>
            </a:pPr>
            <a:r>
              <a:rPr lang="en"/>
              <a:t>PSA levels associated with tuer burden</a:t>
            </a:r>
            <a:endParaRPr/>
          </a:p>
          <a:p>
            <a:pPr indent="0" lvl="0" marL="0" rtl="0" algn="l">
              <a:spcBef>
                <a:spcPts val="0"/>
              </a:spcBef>
              <a:spcAft>
                <a:spcPts val="0"/>
              </a:spcAft>
              <a:buNone/>
            </a:pPr>
            <a:r>
              <a:rPr lang="en"/>
              <a:t>Individualize - meaning using the real data to personalize the model to each patient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92cc2921e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92cc2921e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DCs - A special type of immune cell that is found in tissues, such as the skin, and boosts immune responses by showing antigens on its surface to other cells of the immune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c2bd5e6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c2bd5e6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904d5ac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904d5ac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Validation of individualized models for patients responding to vaccination - </a:t>
            </a:r>
            <a:endParaRPr sz="1000"/>
          </a:p>
          <a:p>
            <a:pPr indent="0" lvl="0" marL="0" rtl="0" algn="l">
              <a:spcBef>
                <a:spcPts val="0"/>
              </a:spcBef>
              <a:spcAft>
                <a:spcPts val="0"/>
              </a:spcAft>
              <a:buNone/>
            </a:pPr>
            <a:r>
              <a:rPr lang="en" sz="1000"/>
              <a:t>Red dots: </a:t>
            </a:r>
            <a:r>
              <a:rPr lang="en" sz="1000">
                <a:solidFill>
                  <a:schemeClr val="dk1"/>
                </a:solidFill>
              </a:rPr>
              <a:t>Patient-specific best-fit model parameters were derived by fitting the model to the respective pretreatment PSA values and the initial in-treatment PSA values. </a:t>
            </a:r>
            <a:endParaRPr sz="1000">
              <a:solidFill>
                <a:schemeClr val="dk1"/>
              </a:solidFill>
            </a:endParaRPr>
          </a:p>
          <a:p>
            <a:pPr indent="0" lvl="0" marL="0" rtl="0" algn="l">
              <a:spcBef>
                <a:spcPts val="0"/>
              </a:spcBef>
              <a:spcAft>
                <a:spcPts val="0"/>
              </a:spcAft>
              <a:buNone/>
            </a:pPr>
            <a:r>
              <a:rPr lang="en" sz="1000">
                <a:solidFill>
                  <a:schemeClr val="dk1"/>
                </a:solidFill>
              </a:rPr>
              <a:t>Blue dots:Subsequent PSA levels were predicted by the use of the obtained best-fit parameters.</a:t>
            </a:r>
            <a:endParaRPr sz="1000">
              <a:solidFill>
                <a:schemeClr val="dk1"/>
              </a:solidFill>
            </a:endParaRPr>
          </a:p>
          <a:p>
            <a:pPr indent="0" lvl="0" marL="0" rtl="0" algn="l">
              <a:spcBef>
                <a:spcPts val="0"/>
              </a:spcBef>
              <a:spcAft>
                <a:spcPts val="0"/>
              </a:spcAft>
              <a:buNone/>
            </a:pPr>
            <a:r>
              <a:rPr lang="en" sz="1000">
                <a:solidFill>
                  <a:schemeClr val="dk1"/>
                </a:solidFill>
              </a:rPr>
              <a:t>vertical dashed lines indicate the beginning of vaccination treatment on day 0.</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6" name="Shape 66"/>
        <p:cNvGrpSpPr/>
        <p:nvPr/>
      </p:nvGrpSpPr>
      <p:grpSpPr>
        <a:xfrm>
          <a:off x="0" y="0"/>
          <a:ext cx="0" cy="0"/>
          <a:chOff x="0" y="0"/>
          <a:chExt cx="0" cy="0"/>
        </a:xfrm>
      </p:grpSpPr>
      <p:sp>
        <p:nvSpPr>
          <p:cNvPr id="67" name="Google Shape;67;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ctrTitle"/>
          </p:nvPr>
        </p:nvSpPr>
        <p:spPr>
          <a:xfrm>
            <a:off x="311700" y="744575"/>
            <a:ext cx="8520600" cy="275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Predicting Outcomes of </a:t>
            </a:r>
            <a:r>
              <a:rPr lang="en" sz="4200"/>
              <a:t>Prostate Cancer Immunotherapy by Personalized Mathematical Models</a:t>
            </a:r>
            <a:endParaRPr sz="4200"/>
          </a:p>
        </p:txBody>
      </p:sp>
      <p:sp>
        <p:nvSpPr>
          <p:cNvPr id="75" name="Google Shape;75;p13"/>
          <p:cNvSpPr txBox="1"/>
          <p:nvPr>
            <p:ph idx="1" type="subTitle"/>
          </p:nvPr>
        </p:nvSpPr>
        <p:spPr>
          <a:xfrm>
            <a:off x="311700" y="3567200"/>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Taylor Beverly, Jayla Driver, Anisah Thomas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4831000" y="1454000"/>
            <a:ext cx="3971549" cy="2987104"/>
          </a:xfrm>
          <a:prstGeom prst="rect">
            <a:avLst/>
          </a:prstGeom>
          <a:noFill/>
          <a:ln>
            <a:noFill/>
          </a:ln>
        </p:spPr>
      </p:pic>
      <p:pic>
        <p:nvPicPr>
          <p:cNvPr id="145" name="Google Shape;145;p22"/>
          <p:cNvPicPr preferRelativeResize="0"/>
          <p:nvPr/>
        </p:nvPicPr>
        <p:blipFill>
          <a:blip r:embed="rId4">
            <a:alphaModFix/>
          </a:blip>
          <a:stretch>
            <a:fillRect/>
          </a:stretch>
        </p:blipFill>
        <p:spPr>
          <a:xfrm>
            <a:off x="560902" y="1434938"/>
            <a:ext cx="3971536" cy="2994762"/>
          </a:xfrm>
          <a:prstGeom prst="rect">
            <a:avLst/>
          </a:prstGeom>
          <a:noFill/>
          <a:ln>
            <a:noFill/>
          </a:ln>
        </p:spPr>
      </p:pic>
      <p:sp>
        <p:nvSpPr>
          <p:cNvPr id="146" name="Google Shape;146;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Matlab Plots of Initial PSA levels</a:t>
            </a:r>
            <a:endParaRPr/>
          </a:p>
        </p:txBody>
      </p:sp>
      <p:sp>
        <p:nvSpPr>
          <p:cNvPr id="147" name="Google Shape;147;p22"/>
          <p:cNvSpPr txBox="1"/>
          <p:nvPr/>
        </p:nvSpPr>
        <p:spPr>
          <a:xfrm rot="-5400000">
            <a:off x="-462150" y="2659100"/>
            <a:ext cx="2153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Source Sans Pro"/>
                <a:ea typeface="Source Sans Pro"/>
                <a:cs typeface="Source Sans Pro"/>
                <a:sym typeface="Source Sans Pro"/>
              </a:rPr>
              <a:t>PSA (ng/mL)</a:t>
            </a:r>
            <a:endParaRPr sz="2300">
              <a:latin typeface="Source Sans Pro"/>
              <a:ea typeface="Source Sans Pro"/>
              <a:cs typeface="Source Sans Pro"/>
              <a:sym typeface="Source Sans Pro"/>
            </a:endParaRPr>
          </a:p>
        </p:txBody>
      </p:sp>
      <p:sp>
        <p:nvSpPr>
          <p:cNvPr id="148" name="Google Shape;148;p22"/>
          <p:cNvSpPr txBox="1"/>
          <p:nvPr/>
        </p:nvSpPr>
        <p:spPr>
          <a:xfrm>
            <a:off x="1470125" y="4299900"/>
            <a:ext cx="2153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Source Sans Pro"/>
                <a:ea typeface="Source Sans Pro"/>
                <a:cs typeface="Source Sans Pro"/>
                <a:sym typeface="Source Sans Pro"/>
              </a:rPr>
              <a:t>Time (days)</a:t>
            </a:r>
            <a:endParaRPr sz="2300">
              <a:latin typeface="Source Sans Pro"/>
              <a:ea typeface="Source Sans Pro"/>
              <a:cs typeface="Source Sans Pro"/>
              <a:sym typeface="Source Sans Pro"/>
            </a:endParaRPr>
          </a:p>
        </p:txBody>
      </p:sp>
      <p:sp>
        <p:nvSpPr>
          <p:cNvPr id="149" name="Google Shape;149;p22"/>
          <p:cNvSpPr txBox="1"/>
          <p:nvPr/>
        </p:nvSpPr>
        <p:spPr>
          <a:xfrm rot="-5400000">
            <a:off x="3764850" y="2659100"/>
            <a:ext cx="2153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Source Sans Pro"/>
                <a:ea typeface="Source Sans Pro"/>
                <a:cs typeface="Source Sans Pro"/>
                <a:sym typeface="Source Sans Pro"/>
              </a:rPr>
              <a:t>PSA (ng/mL)</a:t>
            </a:r>
            <a:endParaRPr sz="2300">
              <a:latin typeface="Source Sans Pro"/>
              <a:ea typeface="Source Sans Pro"/>
              <a:cs typeface="Source Sans Pro"/>
              <a:sym typeface="Source Sans Pro"/>
            </a:endParaRPr>
          </a:p>
        </p:txBody>
      </p:sp>
      <p:sp>
        <p:nvSpPr>
          <p:cNvPr id="150" name="Google Shape;150;p22"/>
          <p:cNvSpPr txBox="1"/>
          <p:nvPr/>
        </p:nvSpPr>
        <p:spPr>
          <a:xfrm>
            <a:off x="5707725" y="4299900"/>
            <a:ext cx="2153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Source Sans Pro"/>
                <a:ea typeface="Source Sans Pro"/>
                <a:cs typeface="Source Sans Pro"/>
                <a:sym typeface="Source Sans Pro"/>
              </a:rPr>
              <a:t>Time (days)</a:t>
            </a:r>
            <a:endParaRPr sz="23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that Duplicates Paper’s Results</a:t>
            </a:r>
            <a:endParaRPr/>
          </a:p>
        </p:txBody>
      </p:sp>
      <p:pic>
        <p:nvPicPr>
          <p:cNvPr id="156" name="Google Shape;156;p23"/>
          <p:cNvPicPr preferRelativeResize="0"/>
          <p:nvPr/>
        </p:nvPicPr>
        <p:blipFill>
          <a:blip r:embed="rId3">
            <a:alphaModFix/>
          </a:blip>
          <a:stretch>
            <a:fillRect/>
          </a:stretch>
        </p:blipFill>
        <p:spPr>
          <a:xfrm>
            <a:off x="838200" y="1010720"/>
            <a:ext cx="7737990" cy="38279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Coded Seven ODEs</a:t>
            </a:r>
            <a:endParaRPr/>
          </a:p>
        </p:txBody>
      </p:sp>
      <p:pic>
        <p:nvPicPr>
          <p:cNvPr id="162" name="Google Shape;162;p24"/>
          <p:cNvPicPr preferRelativeResize="0"/>
          <p:nvPr/>
        </p:nvPicPr>
        <p:blipFill>
          <a:blip r:embed="rId3">
            <a:alphaModFix/>
          </a:blip>
          <a:stretch>
            <a:fillRect/>
          </a:stretch>
        </p:blipFill>
        <p:spPr>
          <a:xfrm>
            <a:off x="609600" y="1696520"/>
            <a:ext cx="8067675" cy="194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Patient Comparison</a:t>
            </a:r>
            <a:endParaRPr/>
          </a:p>
        </p:txBody>
      </p:sp>
      <p:sp>
        <p:nvSpPr>
          <p:cNvPr id="168" name="Google Shape;168;p25"/>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Patient</a:t>
            </a:r>
            <a:r>
              <a:rPr b="1" lang="en"/>
              <a:t> 18</a:t>
            </a:r>
            <a:endParaRPr b="1"/>
          </a:p>
          <a:p>
            <a:pPr indent="-355600" lvl="0" marL="457200" rtl="0" algn="l">
              <a:spcBef>
                <a:spcPts val="600"/>
              </a:spcBef>
              <a:spcAft>
                <a:spcPts val="0"/>
              </a:spcAft>
              <a:buSzPts val="2000"/>
              <a:buChar char="◎"/>
            </a:pPr>
            <a:r>
              <a:rPr lang="en"/>
              <a:t>Given a single dose every 28 days</a:t>
            </a:r>
            <a:endParaRPr/>
          </a:p>
          <a:p>
            <a:pPr indent="-355600" lvl="0" marL="457200" rtl="0" algn="l">
              <a:spcBef>
                <a:spcPts val="0"/>
              </a:spcBef>
              <a:spcAft>
                <a:spcPts val="0"/>
              </a:spcAft>
              <a:buSzPts val="2000"/>
              <a:buChar char="◎"/>
            </a:pPr>
            <a:r>
              <a:rPr lang="en"/>
              <a:t>Given a double dose every 28 days</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Given single dose every 28 days</a:t>
            </a:r>
            <a:endParaRPr/>
          </a:p>
          <a:p>
            <a:pPr indent="-355600" lvl="0" marL="457200" rtl="0" algn="l">
              <a:spcBef>
                <a:spcPts val="0"/>
              </a:spcBef>
              <a:spcAft>
                <a:spcPts val="0"/>
              </a:spcAft>
              <a:buSzPts val="2000"/>
              <a:buChar char="◎"/>
            </a:pPr>
            <a:r>
              <a:rPr lang="en"/>
              <a:t>Given </a:t>
            </a:r>
            <a:r>
              <a:rPr lang="en"/>
              <a:t>single</a:t>
            </a:r>
            <a:r>
              <a:rPr lang="en"/>
              <a:t> dose every 21 days</a:t>
            </a:r>
            <a:endParaRPr/>
          </a:p>
        </p:txBody>
      </p:sp>
      <p:sp>
        <p:nvSpPr>
          <p:cNvPr id="169" name="Google Shape;169;p25"/>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Patient 21</a:t>
            </a:r>
            <a:endParaRPr b="1"/>
          </a:p>
          <a:p>
            <a:pPr indent="-355600" lvl="0" marL="457200" rtl="0" algn="l">
              <a:spcBef>
                <a:spcPts val="600"/>
              </a:spcBef>
              <a:spcAft>
                <a:spcPts val="0"/>
              </a:spcAft>
              <a:buSzPts val="2000"/>
              <a:buChar char="◎"/>
            </a:pPr>
            <a:r>
              <a:rPr lang="en"/>
              <a:t>Given a single dose every 28 days</a:t>
            </a:r>
            <a:endParaRPr/>
          </a:p>
          <a:p>
            <a:pPr indent="-355600" lvl="0" marL="457200" rtl="0" algn="l">
              <a:spcBef>
                <a:spcPts val="0"/>
              </a:spcBef>
              <a:spcAft>
                <a:spcPts val="0"/>
              </a:spcAft>
              <a:buSzPts val="2000"/>
              <a:buChar char="◎"/>
            </a:pPr>
            <a:r>
              <a:rPr lang="en"/>
              <a:t>Given a triple dose every 28 days</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Given single dose every 28 days</a:t>
            </a:r>
            <a:endParaRPr/>
          </a:p>
          <a:p>
            <a:pPr indent="-355600" lvl="0" marL="457200" rtl="0" algn="l">
              <a:spcBef>
                <a:spcPts val="0"/>
              </a:spcBef>
              <a:spcAft>
                <a:spcPts val="0"/>
              </a:spcAft>
              <a:buSzPts val="2000"/>
              <a:buChar char="◎"/>
            </a:pPr>
            <a:r>
              <a:rPr lang="en"/>
              <a:t>Given single dose every 14 days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Paper Generated Results</a:t>
            </a:r>
            <a:endParaRPr/>
          </a:p>
        </p:txBody>
      </p:sp>
      <p:pic>
        <p:nvPicPr>
          <p:cNvPr id="175" name="Google Shape;175;p26"/>
          <p:cNvPicPr preferRelativeResize="0"/>
          <p:nvPr/>
        </p:nvPicPr>
        <p:blipFill>
          <a:blip r:embed="rId3">
            <a:alphaModFix/>
          </a:blip>
          <a:stretch>
            <a:fillRect/>
          </a:stretch>
        </p:blipFill>
        <p:spPr>
          <a:xfrm>
            <a:off x="1846875" y="1010725"/>
            <a:ext cx="5227324" cy="402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Results and Conclusion</a:t>
            </a:r>
            <a:endParaRPr sz="2400"/>
          </a:p>
        </p:txBody>
      </p:sp>
      <p:sp>
        <p:nvSpPr>
          <p:cNvPr id="181" name="Google Shape;181;p2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Char char="-"/>
            </a:pPr>
            <a:r>
              <a:rPr lang="en" sz="1800"/>
              <a:t>Used actual PSA levels from a clinical trial to personalize and validate the mathematical model</a:t>
            </a:r>
            <a:endParaRPr sz="1800"/>
          </a:p>
          <a:p>
            <a:pPr indent="-342900" lvl="0" marL="457200" rtl="0" algn="l">
              <a:lnSpc>
                <a:spcPct val="115000"/>
              </a:lnSpc>
              <a:spcBef>
                <a:spcPts val="0"/>
              </a:spcBef>
              <a:spcAft>
                <a:spcPts val="0"/>
              </a:spcAft>
              <a:buSzPts val="1800"/>
              <a:buChar char="-"/>
            </a:pPr>
            <a:r>
              <a:rPr b="1" lang="en" sz="1800"/>
              <a:t>15 vaccination-responsive patients</a:t>
            </a:r>
            <a:endParaRPr b="1" sz="1800"/>
          </a:p>
          <a:p>
            <a:pPr indent="-342900" lvl="0" marL="457200" rtl="0" algn="l">
              <a:lnSpc>
                <a:spcPct val="115000"/>
              </a:lnSpc>
              <a:spcBef>
                <a:spcPts val="0"/>
              </a:spcBef>
              <a:spcAft>
                <a:spcPts val="0"/>
              </a:spcAft>
              <a:buSzPts val="1800"/>
              <a:buChar char="-"/>
            </a:pPr>
            <a:r>
              <a:rPr lang="en" sz="1800"/>
              <a:t>The model accurately modeled the PSA level </a:t>
            </a:r>
            <a:r>
              <a:rPr lang="en" sz="1800"/>
              <a:t>changes</a:t>
            </a:r>
            <a:r>
              <a:rPr lang="en" sz="1800"/>
              <a:t> of </a:t>
            </a:r>
            <a:r>
              <a:rPr b="1" lang="en" sz="1800"/>
              <a:t>12 out of the 15 </a:t>
            </a:r>
            <a:r>
              <a:rPr lang="en" sz="1800"/>
              <a:t>vaccine-response</a:t>
            </a:r>
            <a:endParaRPr sz="1800"/>
          </a:p>
          <a:p>
            <a:pPr indent="-342900" lvl="0" marL="457200" rtl="0" algn="l">
              <a:lnSpc>
                <a:spcPct val="115000"/>
              </a:lnSpc>
              <a:spcBef>
                <a:spcPts val="0"/>
              </a:spcBef>
              <a:spcAft>
                <a:spcPts val="0"/>
              </a:spcAft>
              <a:buSzPts val="1800"/>
              <a:buChar char="-"/>
            </a:pPr>
            <a:r>
              <a:rPr b="1" lang="en" sz="1800"/>
              <a:t>3 of the 15 </a:t>
            </a:r>
            <a:r>
              <a:rPr lang="en" sz="1800"/>
              <a:t>vaccine-response patients PSA levels could not be predicted due to their inconsistent changes</a:t>
            </a:r>
            <a:endParaRPr sz="1800"/>
          </a:p>
          <a:p>
            <a:pPr indent="-342900" lvl="0" marL="457200" rtl="0" algn="l">
              <a:lnSpc>
                <a:spcPct val="115000"/>
              </a:lnSpc>
              <a:spcBef>
                <a:spcPts val="0"/>
              </a:spcBef>
              <a:spcAft>
                <a:spcPts val="0"/>
              </a:spcAft>
              <a:buSzPts val="1800"/>
              <a:buChar char="-"/>
            </a:pPr>
            <a:r>
              <a:rPr lang="en" sz="1800"/>
              <a:t>By utilizing this model, we can predict more effective dosages of the vaccine relative to a specific person to maximize tumor destruction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Main Question</a:t>
            </a:r>
            <a:endParaRPr b="1" sz="6000"/>
          </a:p>
        </p:txBody>
      </p:sp>
      <p:sp>
        <p:nvSpPr>
          <p:cNvPr id="82" name="Google Shape;82;p14"/>
          <p:cNvSpPr txBox="1"/>
          <p:nvPr>
            <p:ph idx="4294967295" type="subTitle"/>
          </p:nvPr>
        </p:nvSpPr>
        <p:spPr>
          <a:xfrm>
            <a:off x="533400" y="2394562"/>
            <a:ext cx="4999800" cy="155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How </a:t>
            </a:r>
            <a:r>
              <a:rPr lang="en" sz="1600">
                <a:solidFill>
                  <a:srgbClr val="000000"/>
                </a:solidFill>
              </a:rPr>
              <a:t>can we use math modeling to improve therapeutic vaccination against disseminated prostate cancer (PCa)? How can this method be enhanced to provide a more individualized treatment for patients?</a:t>
            </a:r>
            <a:endParaRPr sz="1600"/>
          </a:p>
        </p:txBody>
      </p:sp>
      <p:cxnSp>
        <p:nvCxnSpPr>
          <p:cNvPr id="83" name="Google Shape;83;p14"/>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84" name="Google Shape;84;p14"/>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85" name="Google Shape;85;p14"/>
          <p:cNvCxnSpPr>
            <a:endCxn id="80"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86" name="Google Shape;86;p14"/>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4"/>
          <p:cNvGrpSpPr/>
          <p:nvPr/>
        </p:nvGrpSpPr>
        <p:grpSpPr>
          <a:xfrm>
            <a:off x="6224310" y="1351742"/>
            <a:ext cx="878284" cy="816182"/>
            <a:chOff x="5972700" y="2330200"/>
            <a:chExt cx="411625" cy="387275"/>
          </a:xfrm>
        </p:grpSpPr>
        <p:sp>
          <p:nvSpPr>
            <p:cNvPr id="88" name="Google Shape;88;p1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89" name="Google Shape;89;p1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90" name="Google Shape;90;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Background and Motivation</a:t>
            </a:r>
            <a:endParaRPr sz="2400"/>
          </a:p>
        </p:txBody>
      </p:sp>
      <p:sp>
        <p:nvSpPr>
          <p:cNvPr id="96" name="Google Shape;96;p1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Prostate cancer (PCa) is the second most common cancer in men</a:t>
            </a:r>
            <a:endParaRPr sz="1800"/>
          </a:p>
          <a:p>
            <a:pPr indent="-342900" lvl="0" marL="457200" rtl="0" algn="l">
              <a:spcBef>
                <a:spcPts val="0"/>
              </a:spcBef>
              <a:spcAft>
                <a:spcPts val="0"/>
              </a:spcAft>
              <a:buSzPts val="1800"/>
              <a:buChar char="◎"/>
            </a:pPr>
            <a:r>
              <a:rPr lang="en" sz="1800"/>
              <a:t>Treatment includes removal of the prostate and/or radiation</a:t>
            </a:r>
            <a:endParaRPr sz="1800"/>
          </a:p>
          <a:p>
            <a:pPr indent="-342900" lvl="0" marL="457200" rtl="0" algn="l">
              <a:spcBef>
                <a:spcPts val="0"/>
              </a:spcBef>
              <a:spcAft>
                <a:spcPts val="0"/>
              </a:spcAft>
              <a:buSzPts val="1800"/>
              <a:buChar char="◎"/>
            </a:pPr>
            <a:r>
              <a:rPr lang="en" sz="1800"/>
              <a:t>If prostate-specific antigen (PSA) increases  after therapy, that indicates the activation of cancer controlled by androgen deprivation</a:t>
            </a:r>
            <a:endParaRPr sz="1800"/>
          </a:p>
          <a:p>
            <a:pPr indent="-342900" lvl="0" marL="457200" rtl="0" algn="l">
              <a:spcBef>
                <a:spcPts val="0"/>
              </a:spcBef>
              <a:spcAft>
                <a:spcPts val="0"/>
              </a:spcAft>
              <a:buSzPts val="1800"/>
              <a:buChar char="◎"/>
            </a:pPr>
            <a:r>
              <a:rPr lang="en" sz="1800"/>
              <a:t>PSA levels can rise while being asymptomatic, but if the qua]lity of life decreases, treatment begins</a:t>
            </a:r>
            <a:endParaRPr sz="1800"/>
          </a:p>
          <a:p>
            <a:pPr indent="-342900" lvl="0" marL="457200" rtl="0" algn="l">
              <a:spcBef>
                <a:spcPts val="0"/>
              </a:spcBef>
              <a:spcAft>
                <a:spcPts val="0"/>
              </a:spcAft>
              <a:buSzPts val="1800"/>
              <a:buChar char="◎"/>
            </a:pPr>
            <a:r>
              <a:rPr lang="en" sz="1800"/>
              <a:t>This study tests the efficacy of immunotherapy</a:t>
            </a:r>
            <a:endParaRPr sz="1800"/>
          </a:p>
          <a:p>
            <a:pPr indent="-342900" lvl="0" marL="457200" rtl="0" algn="l">
              <a:spcBef>
                <a:spcPts val="0"/>
              </a:spcBef>
              <a:spcAft>
                <a:spcPts val="0"/>
              </a:spcAft>
              <a:buSzPts val="1800"/>
              <a:buChar char="◎"/>
            </a:pPr>
            <a:r>
              <a:rPr lang="en" sz="1800"/>
              <a:t>To test this, researchers measured changes in PSA levels in </a:t>
            </a:r>
            <a:r>
              <a:rPr lang="en" sz="1800"/>
              <a:t>order to correlate a tumor burden</a:t>
            </a:r>
            <a:endParaRPr sz="1800"/>
          </a:p>
          <a:p>
            <a:pPr indent="-342900" lvl="0" marL="457200" rtl="0" algn="l">
              <a:spcBef>
                <a:spcPts val="0"/>
              </a:spcBef>
              <a:spcAft>
                <a:spcPts val="0"/>
              </a:spcAft>
              <a:buSzPts val="1800"/>
              <a:buChar char="◎"/>
            </a:pPr>
            <a:r>
              <a:rPr lang="en" sz="1800"/>
              <a:t>This model helps to personalize treatment and improve a vaccine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Summary</a:t>
            </a:r>
            <a:endParaRPr sz="2400"/>
          </a:p>
        </p:txBody>
      </p:sp>
      <p:sp>
        <p:nvSpPr>
          <p:cNvPr id="102" name="Google Shape;102;p16"/>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Researchers wanted to find a more tailored approach to treat disseminated prostate cancer (PCa) with therapeutic vaccination</a:t>
            </a:r>
            <a:endParaRPr sz="1800"/>
          </a:p>
          <a:p>
            <a:pPr indent="-342900" lvl="0" marL="457200" rtl="0" algn="l">
              <a:spcBef>
                <a:spcPts val="0"/>
              </a:spcBef>
              <a:spcAft>
                <a:spcPts val="0"/>
              </a:spcAft>
              <a:buSzPts val="1800"/>
              <a:buChar char="◎"/>
            </a:pPr>
            <a:r>
              <a:rPr lang="en" sz="1800"/>
              <a:t>They developed a math model with iterations of the vaccine immune to PCa cells and validated their results with testing of an allogenic PCa whole cell vaccine</a:t>
            </a:r>
            <a:endParaRPr sz="1800"/>
          </a:p>
          <a:p>
            <a:pPr indent="-342900" lvl="0" marL="457200" rtl="0" algn="l">
              <a:spcBef>
                <a:spcPts val="0"/>
              </a:spcBef>
              <a:spcAft>
                <a:spcPts val="0"/>
              </a:spcAft>
              <a:buSzPts val="1800"/>
              <a:buChar char="◎"/>
            </a:pPr>
            <a:r>
              <a:rPr lang="en" sz="1800"/>
              <a:t>They measured the changes in PSA levels to correlate tumor burden</a:t>
            </a:r>
            <a:endParaRPr sz="1800"/>
          </a:p>
          <a:p>
            <a:pPr indent="-342900" lvl="0" marL="457200" rtl="0" algn="l">
              <a:spcBef>
                <a:spcPts val="0"/>
              </a:spcBef>
              <a:spcAft>
                <a:spcPts val="0"/>
              </a:spcAft>
              <a:buSzPts val="1800"/>
              <a:buChar char="◎"/>
            </a:pPr>
            <a:r>
              <a:rPr lang="en" sz="1800"/>
              <a:t>Researchers tested 26 levels per patient and compared their initial PSA levels and the validation set in order to personalize the model and predict changes</a:t>
            </a:r>
            <a:endParaRPr sz="1800"/>
          </a:p>
          <a:p>
            <a:pPr indent="-342900" lvl="0" marL="457200" rtl="0" algn="l">
              <a:spcBef>
                <a:spcPts val="0"/>
              </a:spcBef>
              <a:spcAft>
                <a:spcPts val="0"/>
              </a:spcAft>
              <a:buSzPts val="1800"/>
              <a:buChar char="◎"/>
            </a:pPr>
            <a:r>
              <a:rPr lang="en" sz="1800"/>
              <a:t>The model was accurate for 12 of 15 patients (3 being unresponsive)</a:t>
            </a:r>
            <a:endParaRPr sz="1800"/>
          </a:p>
          <a:p>
            <a:pPr indent="-342900" lvl="0" marL="457200" rtl="0" algn="l">
              <a:spcBef>
                <a:spcPts val="0"/>
              </a:spcBef>
              <a:spcAft>
                <a:spcPts val="0"/>
              </a:spcAft>
              <a:buSzPts val="1800"/>
              <a:buChar char="◎"/>
            </a:pPr>
            <a:r>
              <a:rPr lang="en" sz="1800"/>
              <a:t>Each model was simulated with various treatment methods in order to find the best </a:t>
            </a:r>
            <a:r>
              <a:rPr lang="en" sz="1800"/>
              <a:t>treatment method and personalized regimens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Biological Aspects</a:t>
            </a:r>
            <a:endParaRPr sz="2400"/>
          </a:p>
        </p:txBody>
      </p:sp>
      <p:sp>
        <p:nvSpPr>
          <p:cNvPr id="108" name="Google Shape;108;p1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t>Key Aspects:</a:t>
            </a:r>
            <a:endParaRPr sz="1800"/>
          </a:p>
          <a:p>
            <a:pPr indent="-342900" lvl="0" marL="457200" rtl="0" algn="l">
              <a:lnSpc>
                <a:spcPct val="115000"/>
              </a:lnSpc>
              <a:spcBef>
                <a:spcPts val="600"/>
              </a:spcBef>
              <a:spcAft>
                <a:spcPts val="0"/>
              </a:spcAft>
              <a:buSzPts val="1800"/>
              <a:buChar char="-"/>
            </a:pPr>
            <a:r>
              <a:rPr b="1" lang="en" sz="1800"/>
              <a:t>Prostate-Specific Antigen Levels (PSA)</a:t>
            </a:r>
            <a:endParaRPr b="1" sz="1800"/>
          </a:p>
          <a:p>
            <a:pPr indent="-342900" lvl="1" marL="914400" rtl="0" algn="l">
              <a:lnSpc>
                <a:spcPct val="115000"/>
              </a:lnSpc>
              <a:spcBef>
                <a:spcPts val="0"/>
              </a:spcBef>
              <a:spcAft>
                <a:spcPts val="0"/>
              </a:spcAft>
              <a:buSzPts val="1800"/>
              <a:buChar char="-"/>
            </a:pPr>
            <a:r>
              <a:rPr lang="en" sz="1800"/>
              <a:t>Protein produced by cells making up the prostate gland</a:t>
            </a:r>
            <a:endParaRPr sz="1800"/>
          </a:p>
          <a:p>
            <a:pPr indent="-342900" lvl="0" marL="457200" rtl="0" algn="l">
              <a:lnSpc>
                <a:spcPct val="115000"/>
              </a:lnSpc>
              <a:spcBef>
                <a:spcPts val="0"/>
              </a:spcBef>
              <a:spcAft>
                <a:spcPts val="0"/>
              </a:spcAft>
              <a:buSzPts val="1800"/>
              <a:buChar char="-"/>
            </a:pPr>
            <a:r>
              <a:rPr b="1" lang="en" sz="1800"/>
              <a:t>Tumor Vaccination</a:t>
            </a:r>
            <a:endParaRPr b="1" sz="1800"/>
          </a:p>
          <a:p>
            <a:pPr indent="-342900" lvl="1" marL="914400" rtl="0" algn="l">
              <a:lnSpc>
                <a:spcPct val="115000"/>
              </a:lnSpc>
              <a:spcBef>
                <a:spcPts val="0"/>
              </a:spcBef>
              <a:spcAft>
                <a:spcPts val="0"/>
              </a:spcAft>
              <a:buSzPts val="1800"/>
              <a:buChar char="-"/>
            </a:pPr>
            <a:r>
              <a:rPr lang="en" sz="1800"/>
              <a:t>Immunotherapy treatment to attack and eventually destroy the tumor</a:t>
            </a:r>
            <a:endParaRPr sz="1800"/>
          </a:p>
          <a:p>
            <a:pPr indent="-342900" lvl="0" marL="457200" rtl="0" algn="l">
              <a:lnSpc>
                <a:spcPct val="115000"/>
              </a:lnSpc>
              <a:spcBef>
                <a:spcPts val="0"/>
              </a:spcBef>
              <a:spcAft>
                <a:spcPts val="0"/>
              </a:spcAft>
              <a:buSzPts val="1800"/>
              <a:buChar char="-"/>
            </a:pPr>
            <a:r>
              <a:rPr b="1" lang="en" sz="1800"/>
              <a:t>PCa</a:t>
            </a:r>
            <a:endParaRPr b="1" sz="1800"/>
          </a:p>
          <a:p>
            <a:pPr indent="-342900" lvl="1" marL="914400" rtl="0" algn="l">
              <a:lnSpc>
                <a:spcPct val="115000"/>
              </a:lnSpc>
              <a:spcBef>
                <a:spcPts val="0"/>
              </a:spcBef>
              <a:spcAft>
                <a:spcPts val="0"/>
              </a:spcAft>
              <a:buSzPts val="1800"/>
              <a:buChar char="-"/>
            </a:pPr>
            <a:r>
              <a:rPr lang="en" sz="1800"/>
              <a:t>Prostate Cancer</a:t>
            </a:r>
            <a:endParaRPr sz="1800"/>
          </a:p>
          <a:p>
            <a:pPr indent="-342900" lvl="0" marL="457200" rtl="0" algn="l">
              <a:lnSpc>
                <a:spcPct val="115000"/>
              </a:lnSpc>
              <a:spcBef>
                <a:spcPts val="0"/>
              </a:spcBef>
              <a:spcAft>
                <a:spcPts val="0"/>
              </a:spcAft>
              <a:buSzPts val="1800"/>
              <a:buChar char="-"/>
            </a:pPr>
            <a:r>
              <a:rPr b="1" lang="en" sz="1800"/>
              <a:t>Dendritic Cells</a:t>
            </a:r>
            <a:endParaRPr b="1" sz="1800"/>
          </a:p>
          <a:p>
            <a:pPr indent="-342900" lvl="1" marL="914400" rtl="0" algn="l">
              <a:lnSpc>
                <a:spcPct val="115000"/>
              </a:lnSpc>
              <a:spcBef>
                <a:spcPts val="0"/>
              </a:spcBef>
              <a:spcAft>
                <a:spcPts val="0"/>
              </a:spcAft>
              <a:buSzPts val="1800"/>
              <a:buChar char="-"/>
            </a:pPr>
            <a:r>
              <a:rPr lang="en" sz="1800"/>
              <a:t>Immune cells that boosts immunoresponses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Authors’ Techniques for Problem Solving</a:t>
            </a:r>
            <a:endParaRPr sz="2400"/>
          </a:p>
        </p:txBody>
      </p:sp>
      <p:sp>
        <p:nvSpPr>
          <p:cNvPr id="114" name="Google Shape;114;p18"/>
          <p:cNvSpPr txBox="1"/>
          <p:nvPr>
            <p:ph idx="1" type="body"/>
          </p:nvPr>
        </p:nvSpPr>
        <p:spPr>
          <a:xfrm>
            <a:off x="786150" y="9569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The Problem: Modeling the </a:t>
            </a:r>
            <a:r>
              <a:rPr lang="en" sz="1800"/>
              <a:t>dissemination</a:t>
            </a:r>
            <a:r>
              <a:rPr lang="en" sz="1800"/>
              <a:t> rate of Prostate Cancer cells after vaccination therapy</a:t>
            </a:r>
            <a:endParaRPr sz="1800"/>
          </a:p>
          <a:p>
            <a:pPr indent="-342900" lvl="0" marL="457200" rtl="0" algn="l">
              <a:spcBef>
                <a:spcPts val="600"/>
              </a:spcBef>
              <a:spcAft>
                <a:spcPts val="0"/>
              </a:spcAft>
              <a:buSzPts val="1800"/>
              <a:buChar char="-"/>
            </a:pPr>
            <a:r>
              <a:rPr lang="en" sz="1800"/>
              <a:t>Utilized the results of a clinical trial to validate results</a:t>
            </a:r>
            <a:endParaRPr sz="1800"/>
          </a:p>
          <a:p>
            <a:pPr indent="-342900" lvl="0" marL="457200" rtl="0" algn="l">
              <a:spcBef>
                <a:spcPts val="0"/>
              </a:spcBef>
              <a:spcAft>
                <a:spcPts val="0"/>
              </a:spcAft>
              <a:buSzPts val="1800"/>
              <a:buChar char="-"/>
            </a:pPr>
            <a:r>
              <a:rPr lang="en" sz="1800"/>
              <a:t>Determining Factor: Prostate-Specific Antigen Levels (PSA)</a:t>
            </a:r>
            <a:endParaRPr sz="1800"/>
          </a:p>
          <a:p>
            <a:pPr indent="-342900" lvl="0" marL="457200" rtl="0" algn="l">
              <a:spcBef>
                <a:spcPts val="0"/>
              </a:spcBef>
              <a:spcAft>
                <a:spcPts val="0"/>
              </a:spcAft>
              <a:buSzPts val="1800"/>
              <a:buChar char="-"/>
            </a:pPr>
            <a:r>
              <a:rPr lang="en" sz="1800"/>
              <a:t>Developed a model showing the time-dependent relationships between PSA and the vaccine</a:t>
            </a:r>
            <a:endParaRPr sz="1800"/>
          </a:p>
          <a:p>
            <a:pPr indent="-342900" lvl="0" marL="457200" rtl="0" algn="l">
              <a:spcBef>
                <a:spcPts val="0"/>
              </a:spcBef>
              <a:spcAft>
                <a:spcPts val="0"/>
              </a:spcAft>
              <a:buSzPts val="1800"/>
              <a:buAutoNum type="arabicPeriod"/>
            </a:pPr>
            <a:r>
              <a:rPr lang="en" sz="1800"/>
              <a:t>Developed a general mathematical model (7 ODEs)</a:t>
            </a:r>
            <a:endParaRPr sz="1800"/>
          </a:p>
          <a:p>
            <a:pPr indent="-342900" lvl="0" marL="914400" rtl="0" algn="l">
              <a:spcBef>
                <a:spcPts val="0"/>
              </a:spcBef>
              <a:spcAft>
                <a:spcPts val="0"/>
              </a:spcAft>
              <a:buSzPts val="1800"/>
              <a:buChar char="-"/>
            </a:pPr>
            <a:r>
              <a:rPr lang="en" sz="1800"/>
              <a:t>Took into account time-dependent immune stimulation and immune suppression</a:t>
            </a:r>
            <a:endParaRPr sz="1800"/>
          </a:p>
          <a:p>
            <a:pPr indent="-342900" lvl="0" marL="457200" rtl="0" algn="l">
              <a:spcBef>
                <a:spcPts val="0"/>
              </a:spcBef>
              <a:spcAft>
                <a:spcPts val="0"/>
              </a:spcAft>
              <a:buSzPts val="1800"/>
              <a:buAutoNum type="arabicPeriod"/>
            </a:pPr>
            <a:r>
              <a:rPr lang="en" sz="1800"/>
              <a:t>Tested if the model could formulate accurate PSA levels</a:t>
            </a:r>
            <a:endParaRPr sz="1800"/>
          </a:p>
          <a:p>
            <a:pPr indent="-342900" lvl="0" marL="914400" rtl="0" algn="l">
              <a:spcBef>
                <a:spcPts val="0"/>
              </a:spcBef>
              <a:spcAft>
                <a:spcPts val="0"/>
              </a:spcAft>
              <a:buSzPts val="1800"/>
              <a:buChar char="-"/>
            </a:pPr>
            <a:r>
              <a:rPr lang="en" sz="1800"/>
              <a:t>Used PSA levels measured before and during the initial five to nine treatment cycles as validation which individualized the model for each patient</a:t>
            </a:r>
            <a:endParaRPr sz="1800"/>
          </a:p>
          <a:p>
            <a:pPr indent="-342900" lvl="0" marL="457200" rtl="0" algn="l">
              <a:spcBef>
                <a:spcPts val="0"/>
              </a:spcBef>
              <a:spcAft>
                <a:spcPts val="0"/>
              </a:spcAft>
              <a:buSzPts val="1800"/>
              <a:buChar char="-"/>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ODE Breakdown</a:t>
            </a:r>
            <a:endParaRPr sz="2400"/>
          </a:p>
        </p:txBody>
      </p:sp>
      <p:sp>
        <p:nvSpPr>
          <p:cNvPr id="120" name="Google Shape;120;p19"/>
          <p:cNvSpPr txBox="1"/>
          <p:nvPr>
            <p:ph idx="1" type="body"/>
          </p:nvPr>
        </p:nvSpPr>
        <p:spPr>
          <a:xfrm>
            <a:off x="3805425" y="3903675"/>
            <a:ext cx="4964700" cy="70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Table 2: Lists the terms and provides definitions of each term within the 7 ODEs</a:t>
            </a:r>
            <a:endParaRPr sz="1800"/>
          </a:p>
        </p:txBody>
      </p:sp>
      <p:pic>
        <p:nvPicPr>
          <p:cNvPr id="121" name="Google Shape;121;p19"/>
          <p:cNvPicPr preferRelativeResize="0"/>
          <p:nvPr/>
        </p:nvPicPr>
        <p:blipFill>
          <a:blip r:embed="rId3">
            <a:alphaModFix/>
          </a:blip>
          <a:stretch>
            <a:fillRect/>
          </a:stretch>
        </p:blipFill>
        <p:spPr>
          <a:xfrm>
            <a:off x="3654172" y="1403188"/>
            <a:ext cx="5267200" cy="2521425"/>
          </a:xfrm>
          <a:prstGeom prst="rect">
            <a:avLst/>
          </a:prstGeom>
          <a:noFill/>
          <a:ln>
            <a:noFill/>
          </a:ln>
        </p:spPr>
      </p:pic>
      <p:pic>
        <p:nvPicPr>
          <p:cNvPr id="122" name="Google Shape;122;p19"/>
          <p:cNvPicPr preferRelativeResize="0"/>
          <p:nvPr/>
        </p:nvPicPr>
        <p:blipFill>
          <a:blip r:embed="rId4">
            <a:alphaModFix/>
          </a:blip>
          <a:stretch>
            <a:fillRect/>
          </a:stretch>
        </p:blipFill>
        <p:spPr>
          <a:xfrm>
            <a:off x="184800" y="1538950"/>
            <a:ext cx="3298425" cy="31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Replication: </a:t>
            </a:r>
            <a:endParaRPr sz="4300"/>
          </a:p>
          <a:p>
            <a:pPr indent="0" lvl="0" marL="0" rtl="0" algn="l">
              <a:spcBef>
                <a:spcPts val="0"/>
              </a:spcBef>
              <a:spcAft>
                <a:spcPts val="0"/>
              </a:spcAft>
              <a:buNone/>
            </a:pPr>
            <a:r>
              <a:rPr lang="en" sz="4300"/>
              <a:t>2 Patient Observation</a:t>
            </a:r>
            <a:endParaRPr sz="4300"/>
          </a:p>
        </p:txBody>
      </p:sp>
      <p:sp>
        <p:nvSpPr>
          <p:cNvPr id="128" name="Google Shape;128;p20"/>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Patients 18 and 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PSA Levels looking at Patients 18 and 21</a:t>
            </a:r>
            <a:endParaRPr/>
          </a:p>
        </p:txBody>
      </p:sp>
      <p:pic>
        <p:nvPicPr>
          <p:cNvPr id="134" name="Google Shape;134;p21"/>
          <p:cNvPicPr preferRelativeResize="0"/>
          <p:nvPr/>
        </p:nvPicPr>
        <p:blipFill>
          <a:blip r:embed="rId3">
            <a:alphaModFix/>
          </a:blip>
          <a:stretch>
            <a:fillRect/>
          </a:stretch>
        </p:blipFill>
        <p:spPr>
          <a:xfrm>
            <a:off x="786127" y="1181900"/>
            <a:ext cx="3576550" cy="3550174"/>
          </a:xfrm>
          <a:prstGeom prst="rect">
            <a:avLst/>
          </a:prstGeom>
          <a:noFill/>
          <a:ln>
            <a:noFill/>
          </a:ln>
        </p:spPr>
      </p:pic>
      <p:pic>
        <p:nvPicPr>
          <p:cNvPr id="135" name="Google Shape;135;p21"/>
          <p:cNvPicPr preferRelativeResize="0"/>
          <p:nvPr/>
        </p:nvPicPr>
        <p:blipFill>
          <a:blip r:embed="rId4">
            <a:alphaModFix/>
          </a:blip>
          <a:stretch>
            <a:fillRect/>
          </a:stretch>
        </p:blipFill>
        <p:spPr>
          <a:xfrm>
            <a:off x="4669477" y="1211700"/>
            <a:ext cx="3733248" cy="3520375"/>
          </a:xfrm>
          <a:prstGeom prst="rect">
            <a:avLst/>
          </a:prstGeom>
          <a:noFill/>
          <a:ln>
            <a:noFill/>
          </a:ln>
        </p:spPr>
      </p:pic>
      <p:sp>
        <p:nvSpPr>
          <p:cNvPr id="136" name="Google Shape;136;p21"/>
          <p:cNvSpPr txBox="1"/>
          <p:nvPr/>
        </p:nvSpPr>
        <p:spPr>
          <a:xfrm rot="-5400000">
            <a:off x="-462150" y="2659100"/>
            <a:ext cx="2153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Source Sans Pro"/>
                <a:ea typeface="Source Sans Pro"/>
                <a:cs typeface="Source Sans Pro"/>
                <a:sym typeface="Source Sans Pro"/>
              </a:rPr>
              <a:t>PSA (ng/mL)</a:t>
            </a:r>
            <a:endParaRPr sz="2300">
              <a:latin typeface="Source Sans Pro"/>
              <a:ea typeface="Source Sans Pro"/>
              <a:cs typeface="Source Sans Pro"/>
              <a:sym typeface="Source Sans Pro"/>
            </a:endParaRPr>
          </a:p>
        </p:txBody>
      </p:sp>
      <p:sp>
        <p:nvSpPr>
          <p:cNvPr id="137" name="Google Shape;137;p21"/>
          <p:cNvSpPr txBox="1"/>
          <p:nvPr/>
        </p:nvSpPr>
        <p:spPr>
          <a:xfrm>
            <a:off x="3337025" y="4452300"/>
            <a:ext cx="2153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Source Sans Pro"/>
                <a:ea typeface="Source Sans Pro"/>
                <a:cs typeface="Source Sans Pro"/>
                <a:sym typeface="Source Sans Pro"/>
              </a:rPr>
              <a:t>Time</a:t>
            </a:r>
            <a:r>
              <a:rPr lang="en" sz="2300">
                <a:latin typeface="Source Sans Pro"/>
                <a:ea typeface="Source Sans Pro"/>
                <a:cs typeface="Source Sans Pro"/>
                <a:sym typeface="Source Sans Pro"/>
              </a:rPr>
              <a:t> (days)</a:t>
            </a:r>
            <a:endParaRPr sz="2300">
              <a:latin typeface="Source Sans Pro"/>
              <a:ea typeface="Source Sans Pro"/>
              <a:cs typeface="Source Sans Pro"/>
              <a:sym typeface="Source Sans Pro"/>
            </a:endParaRPr>
          </a:p>
        </p:txBody>
      </p:sp>
      <p:sp>
        <p:nvSpPr>
          <p:cNvPr id="138" name="Google Shape;138;p21"/>
          <p:cNvSpPr/>
          <p:nvPr/>
        </p:nvSpPr>
        <p:spPr>
          <a:xfrm>
            <a:off x="1066800" y="2552700"/>
            <a:ext cx="2495700" cy="169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819650" y="2552700"/>
            <a:ext cx="2495700" cy="169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