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  <p:sldMasterId id="2147483846" r:id="rId3"/>
    <p:sldMasterId id="2147483858" r:id="rId4"/>
  </p:sldMasterIdLst>
  <p:sldIdLst>
    <p:sldId id="265" r:id="rId5"/>
    <p:sldId id="269" r:id="rId6"/>
    <p:sldId id="266" r:id="rId7"/>
    <p:sldId id="257" r:id="rId8"/>
    <p:sldId id="258" r:id="rId9"/>
    <p:sldId id="259" r:id="rId10"/>
    <p:sldId id="267" r:id="rId11"/>
    <p:sldId id="268" r:id="rId12"/>
    <p:sldId id="270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 пенсионеров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2020-год</c:v>
                </c:pt>
                <c:pt idx="1">
                  <c:v>2019-год </c:v>
                </c:pt>
                <c:pt idx="2">
                  <c:v>2017-год</c:v>
                </c:pt>
                <c:pt idx="3">
                  <c:v>2016-год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604791</c:v>
                </c:pt>
                <c:pt idx="1">
                  <c:v>651155</c:v>
                </c:pt>
                <c:pt idx="2">
                  <c:v>617350</c:v>
                </c:pt>
                <c:pt idx="3">
                  <c:v>604791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8-4525-8CD3-48915B9214B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Пенс по возрасту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2020-год</c:v>
                </c:pt>
                <c:pt idx="1">
                  <c:v>2019-год </c:v>
                </c:pt>
                <c:pt idx="2">
                  <c:v>2017-год</c:v>
                </c:pt>
                <c:pt idx="3">
                  <c:v>2016-год</c:v>
                </c:pt>
              </c:strCache>
            </c:strRef>
          </c:cat>
          <c:val>
            <c:numRef>
              <c:f>Лист1!$C$2:$C$5</c:f>
              <c:numCache>
                <c:formatCode>#,##0</c:formatCode>
                <c:ptCount val="4"/>
                <c:pt idx="0">
                  <c:v>511577</c:v>
                </c:pt>
                <c:pt idx="1">
                  <c:v>493878</c:v>
                </c:pt>
                <c:pt idx="2">
                  <c:v>460542</c:v>
                </c:pt>
                <c:pt idx="3">
                  <c:v>448618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88-4525-8CD3-48915B9214B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Пенс по инвд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2020-год</c:v>
                </c:pt>
                <c:pt idx="1">
                  <c:v>2019-год </c:v>
                </c:pt>
                <c:pt idx="2">
                  <c:v>2017-год</c:v>
                </c:pt>
                <c:pt idx="3">
                  <c:v>2016-год</c:v>
                </c:pt>
              </c:strCache>
            </c:strRef>
          </c:cat>
          <c:val>
            <c:numRef>
              <c:f>Лист1!$D$2:$D$5</c:f>
              <c:numCache>
                <c:formatCode>#,##0</c:formatCode>
                <c:ptCount val="4"/>
                <c:pt idx="0">
                  <c:v>119776</c:v>
                </c:pt>
                <c:pt idx="1">
                  <c:v>116738</c:v>
                </c:pt>
                <c:pt idx="2">
                  <c:v>111443</c:v>
                </c:pt>
                <c:pt idx="3">
                  <c:v>110144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88-4525-8CD3-48915B9214B0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Пенс по потери кормильца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2020-год</c:v>
                </c:pt>
                <c:pt idx="1">
                  <c:v>2019-год </c:v>
                </c:pt>
                <c:pt idx="2">
                  <c:v>2017-год</c:v>
                </c:pt>
                <c:pt idx="3">
                  <c:v>2016-год</c:v>
                </c:pt>
              </c:strCache>
            </c:strRef>
          </c:cat>
          <c:val>
            <c:numRef>
              <c:f>Лист1!$E$2:$E$5</c:f>
              <c:numCache>
                <c:formatCode>#,##0</c:formatCode>
                <c:ptCount val="4"/>
                <c:pt idx="0">
                  <c:v>37692</c:v>
                </c:pt>
                <c:pt idx="1">
                  <c:v>39110</c:v>
                </c:pt>
                <c:pt idx="2">
                  <c:v>43836</c:v>
                </c:pt>
                <c:pt idx="3">
                  <c:v>44463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88-4525-8CD3-48915B9214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88389055"/>
        <c:axId val="915009119"/>
      </c:barChart>
      <c:catAx>
        <c:axId val="788389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5009119"/>
        <c:crosses val="autoZero"/>
        <c:auto val="1"/>
        <c:lblAlgn val="ctr"/>
        <c:lblOffset val="100"/>
        <c:noMultiLvlLbl val="0"/>
      </c:catAx>
      <c:valAx>
        <c:axId val="9150091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838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 размер пенсии сом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2020-год</c:v>
                </c:pt>
                <c:pt idx="1">
                  <c:v>2019-год</c:v>
                </c:pt>
                <c:pt idx="2">
                  <c:v>2017-год</c:v>
                </c:pt>
                <c:pt idx="3">
                  <c:v>2016-год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5786</c:v>
                </c:pt>
                <c:pt idx="1">
                  <c:v>5604</c:v>
                </c:pt>
                <c:pt idx="2">
                  <c:v>5073</c:v>
                </c:pt>
                <c:pt idx="3">
                  <c:v>4753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4-4360-A454-7E9C1DD8C6F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2020-год</c:v>
                </c:pt>
                <c:pt idx="1">
                  <c:v>2019-год</c:v>
                </c:pt>
                <c:pt idx="2">
                  <c:v>2017-год</c:v>
                </c:pt>
                <c:pt idx="3">
                  <c:v>2016-год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DB4-4360-A454-7E9C1DD8C6F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б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2020-год</c:v>
                </c:pt>
                <c:pt idx="1">
                  <c:v>2019-год</c:v>
                </c:pt>
                <c:pt idx="2">
                  <c:v>2017-год</c:v>
                </c:pt>
                <c:pt idx="3">
                  <c:v>2016-год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DB4-4360-A454-7E9C1DD8C6F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3419567"/>
        <c:axId val="968947519"/>
      </c:barChart>
      <c:catAx>
        <c:axId val="923419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8947519"/>
        <c:crosses val="autoZero"/>
        <c:auto val="1"/>
        <c:lblAlgn val="ctr"/>
        <c:lblOffset val="100"/>
        <c:noMultiLvlLbl val="0"/>
      </c:catAx>
      <c:valAx>
        <c:axId val="968947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3419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 душу население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2014-год</c:v>
                </c:pt>
                <c:pt idx="1">
                  <c:v>2015-год</c:v>
                </c:pt>
                <c:pt idx="2">
                  <c:v>2016-год</c:v>
                </c:pt>
                <c:pt idx="3">
                  <c:v>2017-год</c:v>
                </c:pt>
                <c:pt idx="4">
                  <c:v>2018-год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4981</c:v>
                </c:pt>
                <c:pt idx="1">
                  <c:v>5183</c:v>
                </c:pt>
                <c:pt idx="2">
                  <c:v>4794</c:v>
                </c:pt>
                <c:pt idx="3">
                  <c:v>4900</c:v>
                </c:pt>
                <c:pt idx="4">
                  <c:v>4792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6-4266-9D42-FE85F859BE4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На нас трудос возраста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2014-год</c:v>
                </c:pt>
                <c:pt idx="1">
                  <c:v>2015-год</c:v>
                </c:pt>
                <c:pt idx="2">
                  <c:v>2016-год</c:v>
                </c:pt>
                <c:pt idx="3">
                  <c:v>2017-год</c:v>
                </c:pt>
                <c:pt idx="4">
                  <c:v>2018-год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5563</c:v>
                </c:pt>
                <c:pt idx="1">
                  <c:v>5799</c:v>
                </c:pt>
                <c:pt idx="2">
                  <c:v>5352</c:v>
                </c:pt>
                <c:pt idx="3">
                  <c:v>5479</c:v>
                </c:pt>
                <c:pt idx="4">
                  <c:v>5357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06-4266-9D42-FE85F859BE4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На пенси возраст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2014-год</c:v>
                </c:pt>
                <c:pt idx="1">
                  <c:v>2015-год</c:v>
                </c:pt>
                <c:pt idx="2">
                  <c:v>2016-год</c:v>
                </c:pt>
                <c:pt idx="3">
                  <c:v>2017-год</c:v>
                </c:pt>
                <c:pt idx="4">
                  <c:v>2018-год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4434</c:v>
                </c:pt>
                <c:pt idx="1">
                  <c:v>4637</c:v>
                </c:pt>
                <c:pt idx="2">
                  <c:v>4303</c:v>
                </c:pt>
                <c:pt idx="3">
                  <c:v>4392</c:v>
                </c:pt>
                <c:pt idx="4">
                  <c:v>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06-4266-9D42-FE85F859BE4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1745727"/>
        <c:axId val="914860623"/>
      </c:barChart>
      <c:catAx>
        <c:axId val="92174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4860623"/>
        <c:crosses val="autoZero"/>
        <c:auto val="1"/>
        <c:lblAlgn val="ctr"/>
        <c:lblOffset val="100"/>
        <c:noMultiLvlLbl val="0"/>
      </c:catAx>
      <c:valAx>
        <c:axId val="914860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2174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2019-год</c:v>
                </c:pt>
              </c:strCache>
            </c:strRef>
          </c:tx>
          <c:spPr>
            <a:solidFill>
              <a:schemeClr val="accent1">
                <a:shade val="6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Баткен</c:v>
                </c:pt>
                <c:pt idx="1">
                  <c:v>Джалал-Абад</c:v>
                </c:pt>
                <c:pt idx="2">
                  <c:v>Иссык-Куль</c:v>
                </c:pt>
                <c:pt idx="3">
                  <c:v>Нарын</c:v>
                </c:pt>
                <c:pt idx="4">
                  <c:v>Ош</c:v>
                </c:pt>
                <c:pt idx="5">
                  <c:v>Талас</c:v>
                </c:pt>
                <c:pt idx="6">
                  <c:v>Чуй</c:v>
                </c:pt>
                <c:pt idx="7">
                  <c:v>Бишкек</c:v>
                </c:pt>
                <c:pt idx="8">
                  <c:v>Кыргызстан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4498</c:v>
                </c:pt>
                <c:pt idx="1">
                  <c:v>5176</c:v>
                </c:pt>
                <c:pt idx="2">
                  <c:v>4362</c:v>
                </c:pt>
                <c:pt idx="3">
                  <c:v>4686</c:v>
                </c:pt>
                <c:pt idx="4">
                  <c:v>5002</c:v>
                </c:pt>
                <c:pt idx="5">
                  <c:v>4310</c:v>
                </c:pt>
                <c:pt idx="6">
                  <c:v>4599</c:v>
                </c:pt>
                <c:pt idx="7">
                  <c:v>4833</c:v>
                </c:pt>
                <c:pt idx="8">
                  <c:v>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0-4230-8A84-3C9EC740F7C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Баткен</c:v>
                </c:pt>
                <c:pt idx="1">
                  <c:v>Джалал-Абад</c:v>
                </c:pt>
                <c:pt idx="2">
                  <c:v>Иссык-Куль</c:v>
                </c:pt>
                <c:pt idx="3">
                  <c:v>Нарын</c:v>
                </c:pt>
                <c:pt idx="4">
                  <c:v>Ош</c:v>
                </c:pt>
                <c:pt idx="5">
                  <c:v>Талас</c:v>
                </c:pt>
                <c:pt idx="6">
                  <c:v>Чуй</c:v>
                </c:pt>
                <c:pt idx="7">
                  <c:v>Бишкек</c:v>
                </c:pt>
                <c:pt idx="8">
                  <c:v>Кыргызстан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1-6780-4230-8A84-3C9EC740F7C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б</c:v>
                </c:pt>
              </c:strCache>
            </c:strRef>
          </c:tx>
          <c:spPr>
            <a:solidFill>
              <a:schemeClr val="accent1">
                <a:tint val="6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Баткен</c:v>
                </c:pt>
                <c:pt idx="1">
                  <c:v>Джалал-Абад</c:v>
                </c:pt>
                <c:pt idx="2">
                  <c:v>Иссык-Куль</c:v>
                </c:pt>
                <c:pt idx="3">
                  <c:v>Нарын</c:v>
                </c:pt>
                <c:pt idx="4">
                  <c:v>Ош</c:v>
                </c:pt>
                <c:pt idx="5">
                  <c:v>Талас</c:v>
                </c:pt>
                <c:pt idx="6">
                  <c:v>Чуй</c:v>
                </c:pt>
                <c:pt idx="7">
                  <c:v>Бишкек</c:v>
                </c:pt>
                <c:pt idx="8">
                  <c:v>Кыргызстан</c:v>
                </c:pt>
              </c:strCache>
            </c:strRef>
          </c:cat>
          <c:val>
            <c:numRef>
              <c:f>Лист1!$D$2:$D$10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2-6780-4230-8A84-3C9EC740F7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50727855"/>
        <c:axId val="924299071"/>
      </c:barChart>
      <c:catAx>
        <c:axId val="750727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4299071"/>
        <c:crosses val="autoZero"/>
        <c:auto val="1"/>
        <c:lblAlgn val="ctr"/>
        <c:lblOffset val="100"/>
        <c:noMultiLvlLbl val="0"/>
      </c:catAx>
      <c:valAx>
        <c:axId val="92429907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72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по количеству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2018-год</c:v>
                </c:pt>
                <c:pt idx="1">
                  <c:v>2017-год</c:v>
                </c:pt>
                <c:pt idx="2">
                  <c:v>2016-год</c:v>
                </c:pt>
                <c:pt idx="3">
                  <c:v>2015-год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7523</c:v>
                </c:pt>
                <c:pt idx="1">
                  <c:v>7811</c:v>
                </c:pt>
                <c:pt idx="2">
                  <c:v>7987</c:v>
                </c:pt>
                <c:pt idx="3">
                  <c:v>7667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5-4AED-9E04-A3BD5838178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Женщины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2018-год</c:v>
                </c:pt>
                <c:pt idx="1">
                  <c:v>2017-год</c:v>
                </c:pt>
                <c:pt idx="2">
                  <c:v>2016-год</c:v>
                </c:pt>
                <c:pt idx="3">
                  <c:v>2015-год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3154</c:v>
                </c:pt>
                <c:pt idx="1">
                  <c:v>3254</c:v>
                </c:pt>
                <c:pt idx="2">
                  <c:v>3366</c:v>
                </c:pt>
                <c:pt idx="3">
                  <c:v>3267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5-4AED-9E04-A3BD5838178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2018-год</c:v>
                </c:pt>
                <c:pt idx="1">
                  <c:v>2017-год</c:v>
                </c:pt>
                <c:pt idx="2">
                  <c:v>2016-год</c:v>
                </c:pt>
                <c:pt idx="3">
                  <c:v>2015-год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BA5-4AED-9E04-A3BD5838178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17428271"/>
        <c:axId val="923836959"/>
      </c:barChart>
      <c:catAx>
        <c:axId val="917428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3836959"/>
        <c:crosses val="autoZero"/>
        <c:auto val="1"/>
        <c:lblAlgn val="ctr"/>
        <c:lblOffset val="100"/>
        <c:noMultiLvlLbl val="0"/>
      </c:catAx>
      <c:valAx>
        <c:axId val="9238369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42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по количеству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2018-год</c:v>
                </c:pt>
                <c:pt idx="1">
                  <c:v>2017-год</c:v>
                </c:pt>
                <c:pt idx="2">
                  <c:v>2016-год</c:v>
                </c:pt>
                <c:pt idx="3">
                  <c:v>2015-год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3177</c:v>
                </c:pt>
                <c:pt idx="1">
                  <c:v>3138</c:v>
                </c:pt>
                <c:pt idx="2">
                  <c:v>3273</c:v>
                </c:pt>
                <c:pt idx="3">
                  <c:v>3321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CD-4CDE-95C3-CB687BB95C7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Женщины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2018-год</c:v>
                </c:pt>
                <c:pt idx="1">
                  <c:v>2017-год</c:v>
                </c:pt>
                <c:pt idx="2">
                  <c:v>2016-год</c:v>
                </c:pt>
                <c:pt idx="3">
                  <c:v>2015-год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1472</c:v>
                </c:pt>
                <c:pt idx="1">
                  <c:v>1434</c:v>
                </c:pt>
                <c:pt idx="2">
                  <c:v>1560</c:v>
                </c:pt>
                <c:pt idx="3">
                  <c:v>1580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CD-4CDE-95C3-CB687BB95C7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2018-год</c:v>
                </c:pt>
                <c:pt idx="1">
                  <c:v>2017-год</c:v>
                </c:pt>
                <c:pt idx="2">
                  <c:v>2016-год</c:v>
                </c:pt>
                <c:pt idx="3">
                  <c:v>2015-год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7CD-4CDE-95C3-CB687BB95C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94841807"/>
        <c:axId val="915822895"/>
      </c:barChart>
      <c:catAx>
        <c:axId val="7948418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5822895"/>
        <c:crosses val="autoZero"/>
        <c:auto val="1"/>
        <c:lblAlgn val="ctr"/>
        <c:lblOffset val="100"/>
        <c:noMultiLvlLbl val="0"/>
      </c:catAx>
      <c:valAx>
        <c:axId val="91582289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4841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 процентах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BA-4E19-92AF-B206A4F8E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BA-4E19-92AF-B206A4F8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1BA-4E19-92AF-B206A4F8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1BA-4E19-92AF-B206A4F8E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1BA-4E19-92AF-B206A4F8E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1BA-4E19-92AF-B206A4F8E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1BA-4E19-92AF-B206A4F8EC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50-54 года</c:v>
                </c:pt>
                <c:pt idx="1">
                  <c:v>55-59 лет</c:v>
                </c:pt>
                <c:pt idx="2">
                  <c:v>60-64 года</c:v>
                </c:pt>
                <c:pt idx="3">
                  <c:v>65-69 лет</c:v>
                </c:pt>
                <c:pt idx="4">
                  <c:v>70-74 года</c:v>
                </c:pt>
                <c:pt idx="5">
                  <c:v>75-79 лет</c:v>
                </c:pt>
                <c:pt idx="6">
                  <c:v>85 лет и старше</c:v>
                </c:pt>
              </c:strCache>
            </c:strRef>
          </c:cat>
          <c:val>
            <c:numRef>
              <c:f>Лист1!$B$2:$B$8</c:f>
              <c:numCache>
                <c:formatCode>#,##0</c:formatCode>
                <c:ptCount val="7"/>
                <c:pt idx="0">
                  <c:v>140195</c:v>
                </c:pt>
                <c:pt idx="1">
                  <c:v>128484</c:v>
                </c:pt>
                <c:pt idx="2">
                  <c:v>89279</c:v>
                </c:pt>
                <c:pt idx="3">
                  <c:v>54414</c:v>
                </c:pt>
                <c:pt idx="4">
                  <c:v>25744</c:v>
                </c:pt>
                <c:pt idx="5">
                  <c:v>16840</c:v>
                </c:pt>
                <c:pt idx="6" formatCode="General">
                  <c:v>9260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4-4B46-94A1-0319DE5716B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 процентах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DD8-4299-8C01-7746B285F0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DD8-4299-8C01-7746B285F0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DD8-4299-8C01-7746B285F0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DD8-4299-8C01-7746B285F0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DD8-4299-8C01-7746B285F0C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DD8-4299-8C01-7746B285F0C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DD8-4299-8C01-7746B285F0C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5DD8-4299-8C01-7746B285F0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Лист1!$A$2:$A$9</c:f>
              <c:strCache>
                <c:ptCount val="8"/>
                <c:pt idx="0">
                  <c:v>50-54 года</c:v>
                </c:pt>
                <c:pt idx="1">
                  <c:v>55-59 лет</c:v>
                </c:pt>
                <c:pt idx="2">
                  <c:v>60-64 года</c:v>
                </c:pt>
                <c:pt idx="3">
                  <c:v>65-69 лет</c:v>
                </c:pt>
                <c:pt idx="4">
                  <c:v>70-74 года</c:v>
                </c:pt>
                <c:pt idx="5">
                  <c:v>75-79 лет</c:v>
                </c:pt>
                <c:pt idx="6">
                  <c:v>80-84 года</c:v>
                </c:pt>
                <c:pt idx="7">
                  <c:v>85 лет и старше</c:v>
                </c:pt>
              </c:strCache>
            </c:strRef>
          </c:cat>
          <c:val>
            <c:numRef>
              <c:f>Лист1!$B$2:$B$9</c:f>
              <c:numCache>
                <c:formatCode>#,##0</c:formatCode>
                <c:ptCount val="8"/>
                <c:pt idx="0">
                  <c:v>154343</c:v>
                </c:pt>
                <c:pt idx="1">
                  <c:v>147242</c:v>
                </c:pt>
                <c:pt idx="2">
                  <c:v>109891</c:v>
                </c:pt>
                <c:pt idx="3">
                  <c:v>74812</c:v>
                </c:pt>
                <c:pt idx="4">
                  <c:v>39026</c:v>
                </c:pt>
                <c:pt idx="5">
                  <c:v>27668</c:v>
                </c:pt>
                <c:pt idx="6">
                  <c:v>23923</c:v>
                </c:pt>
                <c:pt idx="7">
                  <c:v>17127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0E-4180-8205-A9E1FE7CEB2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CD71F-D1A4-465E-B4B6-C5CDCF79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AB74AD-8015-4755-9C2A-AAAF1A28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811BE-7422-4162-89CF-D4A34CD2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08048-DEE1-4162-9ECA-6EB0062B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5DFC2-3098-4AEC-92EC-14A32F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8D5C1-B7EA-402C-AAC2-1C4297C9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AFF97-2EB0-4A2D-8BFE-9EA7C3F98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A39AE-CD07-4A34-B931-D82D1049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4A155-C0A9-489B-A348-6DF6CDDC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EA988-FA83-4DB6-80B2-7CF71B42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0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6665FB-B308-4F5F-B334-536A72C28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35BD02-2086-4A02-86E4-6956A31C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3D42C-531E-419A-A2CD-86FDE14F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6AD77-F3EB-4045-8461-74221788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8601A-D600-4941-84FF-0F0C0CCE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8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0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8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05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8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73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572C5-F7CF-4ED8-A5A4-5A0E30F1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2CC99-AC88-490C-BB1C-8995B84C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53CA6C-5655-4488-A116-2697B11D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814D4-8828-4BC5-9F1E-B7CE263B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774A2-6D28-4E52-9BBD-149C176F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58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06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26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00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5989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540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7208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966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2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28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5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5431D-AAD6-4EED-857E-A9763ED9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D403AD-007D-475E-9A49-9506ABB1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5E9F0-68C9-4E0F-AD2A-8CA3ADD9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9DDF9-ABB7-4B9A-ABC4-429D62FA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871E8-2221-4D34-B479-A2092AD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5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668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4922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1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58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6275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26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4415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224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58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B48E8-F598-448C-9B8E-2FE2A606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5127B-9DBB-42D1-B4E0-ED7FDDECF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C25077-E195-4FCC-99AA-03521FDA4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A25954-7F1F-4ADB-8CF5-CF3CD26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A35BED-2DE5-406A-B118-158918F7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E17DA-1AEB-4B12-A830-6DA25604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118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998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7091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1966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117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52568-ED4A-483E-91C3-36324812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390B0-951D-4097-BD15-19F98639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97C908-785B-4720-BB94-08C93187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C972BA-59F6-458E-A6C9-73C53E556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0665A5-0DEF-4B7E-A6B4-0D9C5093E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134C17-63B2-4960-A3BD-7D1BD3B5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213C40-875B-4D50-9DAD-5AF747BD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EC34AB-12C1-4FD5-879C-7ED4EE9A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76924-8ACB-4EA9-AD82-B2013C6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4DB470-0FB0-4E60-A83E-EB03649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9837EF-CD62-4F54-AD9E-E150D9D8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9E2572-D858-41D7-9DBB-0145FF1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2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B0BAC8-4ED9-4CEC-885C-C2CB4A88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E13779-D03C-4E39-A236-1EAFDD6E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679C94-F839-4AF5-B792-DA473E39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9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FFFAF-804B-4C39-99F1-1D776481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72F50-D68E-45A6-9259-CC5BC573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1C82BC-EFFD-4F6D-A4FF-7517FFDC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BB4D7E-97C1-4039-9C13-BEACF99A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F71925-DA88-46E1-94DF-3AD3415D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8B9409-B4B4-421D-BBFB-C5FD4009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25FFB-C261-4897-90DC-F2B292EC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D2B35E-91BE-4259-A373-EA11E0695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EF5A2D-40EF-4FC5-B870-286B008D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DB5A99-C245-41F2-9804-572BE05D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A12E81-A0DF-454C-9CB7-19B42B0E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C425AB-D1DD-46A3-9840-A375C33F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1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882B1-3D7F-437A-BD2E-C62BFB32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47C65B-F2BD-41E2-B68A-04DDC715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AD927-4873-4BF6-8ACB-0E5474ED9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14F2F-27C9-4AF6-BA90-646726F87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14BAE-90BD-4F3B-A968-FED1BCEC2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9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685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746E30-4223-42D2-A13F-29A04AF6083E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5A6430-252E-4FF8-BC07-54D3EFC4D4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22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BD05A-024C-4111-9D1C-76B32F3D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196949"/>
            <a:ext cx="10211827" cy="3727938"/>
          </a:xfrm>
        </p:spPr>
        <p:txBody>
          <a:bodyPr>
            <a:normAutofit/>
          </a:bodyPr>
          <a:lstStyle/>
          <a:p>
            <a:r>
              <a:rPr lang="ky-KG" b="1" dirty="0"/>
              <a:t>Выпускная квалификационная работа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ky-KG" dirty="0"/>
              <a:t>н</a:t>
            </a:r>
            <a:r>
              <a:rPr lang="ru-RU" dirty="0"/>
              <a:t>а тему: «</a:t>
            </a:r>
            <a:r>
              <a:rPr lang="ky-KG" dirty="0"/>
              <a:t>Качество жизни пожилых граждан в КР. Показатели и стандарты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7FFD2-48DA-46C8-B9DF-3CF4BAC6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1" y="4178105"/>
            <a:ext cx="10719581" cy="1288240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Научный р</a:t>
            </a:r>
            <a:r>
              <a:rPr lang="ky-KG" b="1" dirty="0"/>
              <a:t>уководитель:                               Выполнил: </a:t>
            </a:r>
            <a:r>
              <a:rPr lang="ky-KG" dirty="0"/>
              <a:t>студ.гр. </a:t>
            </a:r>
            <a:r>
              <a:rPr lang="ky-KG" b="1" dirty="0"/>
              <a:t>СРБ-062</a:t>
            </a:r>
            <a:br>
              <a:rPr lang="ru-RU" dirty="0"/>
            </a:br>
            <a:r>
              <a:rPr lang="ky-KG" dirty="0"/>
              <a:t>Док. соц.наук, проф. Нурова С. С                                                Абдурахманов Эркинбек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3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6835-1CD1-4EF3-A55E-8CF4DD48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" y="365125"/>
            <a:ext cx="11099410" cy="7040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/>
              <a:t>Прожиточный минимум в среднем душу населения. (сом в месяц)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1B9D817-73D0-490A-8427-727574805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979951"/>
              </p:ext>
            </p:extLst>
          </p:nvPr>
        </p:nvGraphicFramePr>
        <p:xfrm>
          <a:off x="576263" y="872197"/>
          <a:ext cx="11099800" cy="562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68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F8FC1-05E4-4B0D-92C1-697050A2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852051" cy="133643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Численность впервые признанных из общего числа инвалидов, в сельской местности.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9455E0-07D6-40CF-8489-472BD56D2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36875"/>
              </p:ext>
            </p:extLst>
          </p:nvPr>
        </p:nvGraphicFramePr>
        <p:xfrm>
          <a:off x="838200" y="1504950"/>
          <a:ext cx="10852150" cy="485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892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F44A9-EFD4-4585-BB95-0F2DA0AA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295423"/>
            <a:ext cx="11183815" cy="9847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Численность впервые признанных из общего числа инвалидов в городской местности.</a:t>
            </a:r>
            <a:endParaRPr lang="ru-RU" b="1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A0D90C0-EDD4-499B-BA68-F10B3A640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981104"/>
              </p:ext>
            </p:extLst>
          </p:nvPr>
        </p:nvGraphicFramePr>
        <p:xfrm>
          <a:off x="745783" y="1392702"/>
          <a:ext cx="11183938" cy="4770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102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E7A0B-1582-419F-8406-B8B4B355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1153551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Численность мужчин по возрастным группам.</a:t>
            </a:r>
            <a:br>
              <a:rPr lang="ru-RU" sz="3200" b="1" dirty="0"/>
            </a:br>
            <a:r>
              <a:rPr lang="ru-RU" sz="3200" b="1" dirty="0"/>
              <a:t>2019-год (3 169 634 человек).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F1DE7D7-BBE5-4180-BF15-2B166B09D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260682"/>
              </p:ext>
            </p:extLst>
          </p:nvPr>
        </p:nvGraphicFramePr>
        <p:xfrm>
          <a:off x="520505" y="1294228"/>
          <a:ext cx="11296357" cy="514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01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0F555-CE76-4EF0-822C-D05A5593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168812"/>
            <a:ext cx="11310425" cy="101287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Численность женщин по возрастным группам.</a:t>
            </a:r>
            <a:br>
              <a:rPr lang="ru-RU" sz="3200" b="1" dirty="0"/>
            </a:br>
            <a:r>
              <a:rPr lang="ru-RU" sz="3200" b="1" dirty="0"/>
              <a:t>2019-год (3 219 866 человек).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4595A3C-8D99-488C-8853-F873B1DD8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931151"/>
              </p:ext>
            </p:extLst>
          </p:nvPr>
        </p:nvGraphicFramePr>
        <p:xfrm>
          <a:off x="506413" y="1181686"/>
          <a:ext cx="11310937" cy="531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12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6C371-9A30-4BE3-A6F5-C73813E1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182880"/>
            <a:ext cx="9929439" cy="872198"/>
          </a:xfrm>
        </p:spPr>
        <p:txBody>
          <a:bodyPr>
            <a:normAutofit/>
          </a:bodyPr>
          <a:lstStyle/>
          <a:p>
            <a:r>
              <a:rPr lang="ru-RU" dirty="0"/>
              <a:t>Содержание</a:t>
            </a:r>
            <a:r>
              <a:rPr lang="en-US" dirty="0"/>
              <a:t> </a:t>
            </a:r>
            <a:r>
              <a:rPr lang="ru-RU" dirty="0"/>
              <a:t>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4EBEB-B96F-4353-898C-858CDEAF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055078"/>
            <a:ext cx="10567174" cy="4951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Введение.</a:t>
            </a:r>
          </a:p>
          <a:p>
            <a:pPr marL="0" indent="0">
              <a:buNone/>
            </a:pPr>
            <a:r>
              <a:rPr lang="ru-RU" b="1" dirty="0"/>
              <a:t>Глава </a:t>
            </a:r>
            <a:r>
              <a:rPr lang="en-US" b="1" dirty="0"/>
              <a:t>I </a:t>
            </a:r>
            <a:r>
              <a:rPr lang="ru-RU" b="1" dirty="0"/>
              <a:t>Общее понятие о старение и пожилых людях.</a:t>
            </a:r>
          </a:p>
          <a:p>
            <a:pPr marL="0" indent="0">
              <a:buNone/>
            </a:pPr>
            <a:r>
              <a:rPr lang="en-US" dirty="0"/>
              <a:t>1.1 </a:t>
            </a:r>
            <a:r>
              <a:rPr lang="ru-RU" dirty="0"/>
              <a:t>Основные возрастные категории и их связь с жизненными ситуациями.</a:t>
            </a:r>
          </a:p>
          <a:p>
            <a:pPr marL="0" indent="0">
              <a:buNone/>
            </a:pPr>
            <a:r>
              <a:rPr lang="en-US" dirty="0"/>
              <a:t>1.2 </a:t>
            </a:r>
            <a:r>
              <a:rPr lang="ru-RU" dirty="0"/>
              <a:t>Социально-психологические аспекты старение и трудно-жизненная ситуация.</a:t>
            </a:r>
          </a:p>
          <a:p>
            <a:pPr marL="0" indent="0">
              <a:buNone/>
            </a:pPr>
            <a:r>
              <a:rPr lang="ru-RU" b="1" dirty="0"/>
              <a:t>Глава </a:t>
            </a:r>
            <a:r>
              <a:rPr lang="en-US" b="1" dirty="0"/>
              <a:t>II </a:t>
            </a:r>
            <a:r>
              <a:rPr lang="ru-RU" b="1" dirty="0"/>
              <a:t>Общее понятие качества жизни и его особенности в КР.</a:t>
            </a:r>
          </a:p>
          <a:p>
            <a:pPr marL="0" indent="0">
              <a:buNone/>
            </a:pPr>
            <a:r>
              <a:rPr lang="en-US" dirty="0"/>
              <a:t>2. 1 </a:t>
            </a:r>
            <a:r>
              <a:rPr lang="ru-RU" dirty="0"/>
              <a:t>Индикаторы и стандарты качества жизни в науке и в практической жизни.</a:t>
            </a:r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ru-RU" dirty="0"/>
              <a:t>Роль социальных работников в помощи пожилым людям и характеристика жизни пожилых людей в КР.</a:t>
            </a:r>
          </a:p>
          <a:p>
            <a:pPr marL="0" indent="0">
              <a:buNone/>
            </a:pPr>
            <a:r>
              <a:rPr lang="ru-RU" dirty="0"/>
              <a:t>Заключение.</a:t>
            </a:r>
          </a:p>
          <a:p>
            <a:pPr marL="0" indent="0">
              <a:buNone/>
            </a:pPr>
            <a:r>
              <a:rPr lang="ru-RU" dirty="0"/>
              <a:t>Список использованный литературы.</a:t>
            </a:r>
          </a:p>
          <a:p>
            <a:pPr marL="0" indent="0">
              <a:buNone/>
            </a:pPr>
            <a:r>
              <a:rPr lang="ru-RU" dirty="0"/>
              <a:t>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2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03358-42D8-4646-8851-A0E2280C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41401"/>
          </a:xfrm>
        </p:spPr>
        <p:txBody>
          <a:bodyPr>
            <a:normAutofit/>
          </a:bodyPr>
          <a:lstStyle/>
          <a:p>
            <a:r>
              <a:rPr lang="ru-RU" sz="48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002D4-5810-403E-93F0-E69EEF16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733526" cy="3850496"/>
          </a:xfrm>
        </p:spPr>
        <p:txBody>
          <a:bodyPr>
            <a:normAutofit/>
          </a:bodyPr>
          <a:lstStyle/>
          <a:p>
            <a:r>
              <a:rPr lang="ru-RU" sz="3200" dirty="0"/>
              <a:t>Актуальность исследования.</a:t>
            </a:r>
          </a:p>
          <a:p>
            <a:r>
              <a:rPr lang="ru-RU" sz="3200" dirty="0"/>
              <a:t>Цель опроса</a:t>
            </a:r>
          </a:p>
          <a:p>
            <a:r>
              <a:rPr lang="ru-RU" sz="3200" dirty="0"/>
              <a:t>Объект и предмет исследования.</a:t>
            </a:r>
          </a:p>
          <a:p>
            <a:r>
              <a:rPr lang="ru-RU" sz="3200" dirty="0"/>
              <a:t>Методология и задача исследования, гипотеза.</a:t>
            </a:r>
          </a:p>
        </p:txBody>
      </p:sp>
    </p:spTree>
    <p:extLst>
      <p:ext uri="{BB962C8B-B14F-4D97-AF65-F5344CB8AC3E}">
        <p14:creationId xmlns:p14="http://schemas.microsoft.com/office/powerpoint/2010/main" val="96681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60A58-3C73-4AF0-9ECC-906BCFA7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51"/>
            <a:ext cx="10515600" cy="63304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Количества пенсионеров всего по республику.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FD6E1BB-444E-4259-9D75-84819EBD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52739"/>
              </p:ext>
            </p:extLst>
          </p:nvPr>
        </p:nvGraphicFramePr>
        <p:xfrm>
          <a:off x="731519" y="1252025"/>
          <a:ext cx="10846191" cy="4924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18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D75D-8935-428E-A74C-C0AC808A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21"/>
            <a:ext cx="10515600" cy="872832"/>
          </a:xfrm>
        </p:spPr>
        <p:txBody>
          <a:bodyPr/>
          <a:lstStyle/>
          <a:p>
            <a:pPr algn="ctr"/>
            <a:r>
              <a:rPr lang="ru-RU" b="1" dirty="0"/>
              <a:t>Средний размер пенсии (сом в месяц)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B094C0B-2C55-4753-993C-C57DC25CB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98712"/>
              </p:ext>
            </p:extLst>
          </p:nvPr>
        </p:nvGraphicFramePr>
        <p:xfrm>
          <a:off x="838200" y="1252026"/>
          <a:ext cx="10515600" cy="4924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7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CA7A-E05A-4062-9B5C-0E74B299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677"/>
            <a:ext cx="10894255" cy="1294228"/>
          </a:xfrm>
        </p:spPr>
        <p:txBody>
          <a:bodyPr>
            <a:normAutofit/>
          </a:bodyPr>
          <a:lstStyle/>
          <a:p>
            <a:pPr algn="ctr"/>
            <a:r>
              <a:rPr lang="ru-RU" sz="3100" b="1" dirty="0"/>
              <a:t>Прожиточный минимум по социально-демографическим группам. (сом в месяц).</a:t>
            </a:r>
            <a:endParaRPr lang="ru-RU" b="1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B6D4458-5270-47BD-8111-E0D5D1320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817391"/>
              </p:ext>
            </p:extLst>
          </p:nvPr>
        </p:nvGraphicFramePr>
        <p:xfrm>
          <a:off x="838200" y="1434905"/>
          <a:ext cx="10895013" cy="474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95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D6DF2-4B6D-4747-8BB0-A9B1D280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05" y="618979"/>
            <a:ext cx="3965772" cy="1222843"/>
          </a:xfrm>
        </p:spPr>
        <p:txBody>
          <a:bodyPr/>
          <a:lstStyle/>
          <a:p>
            <a:r>
              <a:rPr lang="ru-RU" b="1" dirty="0"/>
              <a:t>Методы </a:t>
            </a:r>
            <a:br>
              <a:rPr lang="ru-RU" b="1" dirty="0"/>
            </a:br>
            <a:r>
              <a:rPr lang="ru-RU" b="1" dirty="0"/>
              <a:t>исследования.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8FC7F-9F37-4EBF-87F3-52C468DE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754756" cy="3450613"/>
          </a:xfrm>
        </p:spPr>
        <p:txBody>
          <a:bodyPr numCol="1">
            <a:normAutofit fontScale="92500"/>
          </a:bodyPr>
          <a:lstStyle/>
          <a:p>
            <a:r>
              <a:rPr lang="ru-RU" sz="2600" dirty="0"/>
              <a:t>Для проведения исследования используются опросы по оценке нужд, экспертное интервью, а также кабинетное исследование</a:t>
            </a:r>
            <a:r>
              <a:rPr lang="ru-RU" sz="28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DC6F05-595F-4C4E-BC73-2CE82B23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02" y="342420"/>
            <a:ext cx="6409524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6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8115E-8425-46FF-940B-A778E0B9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4" y="495030"/>
            <a:ext cx="9520158" cy="1049235"/>
          </a:xfrm>
        </p:spPr>
        <p:txBody>
          <a:bodyPr>
            <a:normAutofit/>
          </a:bodyPr>
          <a:lstStyle/>
          <a:p>
            <a:r>
              <a:rPr lang="ru-RU" sz="4400" u="sng" dirty="0"/>
              <a:t>Результаты исследования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75008-FECE-46A0-B404-3B11BD20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опросе принимали участие 16 женщин и 4 мужчин.</a:t>
            </a:r>
          </a:p>
          <a:p>
            <a:r>
              <a:rPr lang="ru-RU" dirty="0"/>
              <a:t>17 человек живет в одиночестве.</a:t>
            </a:r>
          </a:p>
          <a:p>
            <a:r>
              <a:rPr lang="ru-RU" dirty="0"/>
              <a:t>Из 20 человек у четверых имеется   II группа инвалидности.</a:t>
            </a:r>
          </a:p>
          <a:p>
            <a:r>
              <a:rPr lang="ru-RU" dirty="0"/>
              <a:t>Больше 70% опрошенных имеют в квартирах предметы длительного пользования</a:t>
            </a:r>
          </a:p>
          <a:p>
            <a:r>
              <a:rPr lang="ru-RU" dirty="0"/>
              <a:t>Четверо из опрошенных нуждаются в помощи при ежедневной активности</a:t>
            </a:r>
          </a:p>
          <a:p>
            <a:r>
              <a:rPr lang="ru-RU" dirty="0"/>
              <a:t>12 человек получают помощь от социального работника.</a:t>
            </a:r>
          </a:p>
        </p:txBody>
      </p:sp>
    </p:spTree>
    <p:extLst>
      <p:ext uri="{BB962C8B-B14F-4D97-AF65-F5344CB8AC3E}">
        <p14:creationId xmlns:p14="http://schemas.microsoft.com/office/powerpoint/2010/main" val="415510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7FC3-55C5-48DB-9561-23D5B633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281355"/>
            <a:ext cx="9847385" cy="709246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4C675-E87B-4063-99A9-8C85E8F0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5" y="990601"/>
            <a:ext cx="10649243" cy="536799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поддержание и повышение социальной активности и самооценки человека, побуждение к расширению социальных контактов; </a:t>
            </a:r>
          </a:p>
          <a:p>
            <a:pPr fontAlgn="base"/>
            <a:r>
              <a:rPr lang="ru-RU" dirty="0"/>
              <a:t>- стимулирование творческих способностей пожилого человека;</a:t>
            </a:r>
          </a:p>
          <a:p>
            <a:pPr fontAlgn="base"/>
            <a:r>
              <a:rPr lang="ru-RU" dirty="0"/>
              <a:t>- найти общий язык и больше общаться с пожилым человеком;</a:t>
            </a:r>
          </a:p>
          <a:p>
            <a:pPr fontAlgn="base"/>
            <a:r>
              <a:rPr lang="ru-RU" dirty="0"/>
              <a:t>- объективно оценивать качество предоставление услуги;</a:t>
            </a:r>
          </a:p>
          <a:p>
            <a:pPr fontAlgn="base"/>
            <a:r>
              <a:rPr lang="ru-RU" dirty="0"/>
              <a:t>- стандартизировать социальные услуги;</a:t>
            </a:r>
          </a:p>
          <a:p>
            <a:pPr fontAlgn="base"/>
            <a:r>
              <a:rPr lang="ru-RU" dirty="0"/>
              <a:t>- улучшить социально-бытовые услуги; </a:t>
            </a:r>
          </a:p>
          <a:p>
            <a:pPr fontAlgn="base"/>
            <a:r>
              <a:rPr lang="ru-RU" dirty="0"/>
              <a:t>- четко определить какую помощь оказывают социальные работники;</a:t>
            </a:r>
          </a:p>
          <a:p>
            <a:pPr fontAlgn="base"/>
            <a:r>
              <a:rPr lang="ru-RU" dirty="0"/>
              <a:t>- - контролировать ценовую политику и доступность лекарств; </a:t>
            </a:r>
          </a:p>
          <a:p>
            <a:pPr fontAlgn="base"/>
            <a:r>
              <a:rPr lang="ru-RU" dirty="0"/>
              <a:t>- привлекать молодежь к оказанию помощи пожилым людям;</a:t>
            </a:r>
          </a:p>
          <a:p>
            <a:pPr fontAlgn="base"/>
            <a:r>
              <a:rPr lang="ru-RU" dirty="0"/>
              <a:t>- разработать новые программы волонтерской деятельности;</a:t>
            </a:r>
          </a:p>
          <a:p>
            <a:pPr fontAlgn="base"/>
            <a:r>
              <a:rPr lang="ru-RU" dirty="0"/>
              <a:t>- создание дополнительных рабочих мест для социальных работников с целью эффективного и результативного оказания помощи каждому пожилому человеку.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773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Галерея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4.xml><?xml version="1.0" encoding="utf-8"?>
<a:theme xmlns:a="http://schemas.openxmlformats.org/drawingml/2006/main" name="1_Уголки">
  <a:themeElements>
    <a:clrScheme name="Уголки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281</TotalTime>
  <Words>427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Palatino Linotype</vt:lpstr>
      <vt:lpstr>Тема Office</vt:lpstr>
      <vt:lpstr>1_Галерея</vt:lpstr>
      <vt:lpstr>Уголки</vt:lpstr>
      <vt:lpstr>1_Уголки</vt:lpstr>
      <vt:lpstr>Выпускная квалификационная работа   на тему: «Качество жизни пожилых граждан в КР. Показатели и стандарты»    </vt:lpstr>
      <vt:lpstr>Содержание работы</vt:lpstr>
      <vt:lpstr>Введение</vt:lpstr>
      <vt:lpstr>Количества пенсионеров всего по республику.</vt:lpstr>
      <vt:lpstr>Средний размер пенсии (сом в месяц)</vt:lpstr>
      <vt:lpstr>Прожиточный минимум по социально-демографическим группам. (сом в месяц).</vt:lpstr>
      <vt:lpstr>Методы  исследования.</vt:lpstr>
      <vt:lpstr>Результаты исследования</vt:lpstr>
      <vt:lpstr>Заключение</vt:lpstr>
      <vt:lpstr>Прожиточный минимум в среднем душу населения. (сом в месяц) </vt:lpstr>
      <vt:lpstr>Численность впервые признанных из общего числа инвалидов, в сельской местности.</vt:lpstr>
      <vt:lpstr>Численность впервые признанных из общего числа инвалидов в городской местности.</vt:lpstr>
      <vt:lpstr>Численность мужчин по возрастным группам. 2019-год (3 169 634 человек).</vt:lpstr>
      <vt:lpstr>Численность женщин по возрастным группам. 2019-год (3 219 866 человек).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 - актуальность, цель (иногда и задачи) исследования, гипотеза, положения, выносимые на защиту (2-3 минуты).  Методы исследования - 1-2 минуты, а еще лучше просто проиллюстрировать методы плакатом или слайдом и сказать о них лишь несколько слов.    Результаты исследования - 3-4 минуты. Заключение - 1-2 минуты.  </dc:title>
  <dc:creator>erkinbek</dc:creator>
  <cp:lastModifiedBy>erkinbek</cp:lastModifiedBy>
  <cp:revision>19</cp:revision>
  <dcterms:created xsi:type="dcterms:W3CDTF">2020-05-27T16:00:44Z</dcterms:created>
  <dcterms:modified xsi:type="dcterms:W3CDTF">2020-05-28T19:06:27Z</dcterms:modified>
</cp:coreProperties>
</file>