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18"/>
  </p:notesMasterIdLst>
  <p:sldIdLst>
    <p:sldId id="256" r:id="rId2"/>
    <p:sldId id="258" r:id="rId3"/>
    <p:sldId id="261" r:id="rId4"/>
    <p:sldId id="262" r:id="rId5"/>
    <p:sldId id="263" r:id="rId6"/>
    <p:sldId id="302" r:id="rId7"/>
    <p:sldId id="305" r:id="rId8"/>
    <p:sldId id="313" r:id="rId9"/>
    <p:sldId id="306" r:id="rId10"/>
    <p:sldId id="303" r:id="rId11"/>
    <p:sldId id="312" r:id="rId12"/>
    <p:sldId id="307" r:id="rId13"/>
    <p:sldId id="309" r:id="rId14"/>
    <p:sldId id="310" r:id="rId15"/>
    <p:sldId id="311" r:id="rId16"/>
    <p:sldId id="308" r:id="rId17"/>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77256" autoAdjust="0"/>
  </p:normalViewPr>
  <p:slideViewPr>
    <p:cSldViewPr>
      <p:cViewPr>
        <p:scale>
          <a:sx n="50" d="100"/>
          <a:sy n="50" d="100"/>
        </p:scale>
        <p:origin x="-2328" y="-3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CA7908-5465-429A-9CCF-90E2D756CD4F}" type="datetimeFigureOut">
              <a:rPr lang="tr-TR" smtClean="0"/>
              <a:t>25.09.2018</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904559-65A6-4B3B-8584-8F4C536F9240}" type="slidenum">
              <a:rPr lang="tr-TR" smtClean="0"/>
              <a:t>‹#›</a:t>
            </a:fld>
            <a:endParaRPr lang="tr-TR"/>
          </a:p>
        </p:txBody>
      </p:sp>
    </p:spTree>
    <p:extLst>
      <p:ext uri="{BB962C8B-B14F-4D97-AF65-F5344CB8AC3E}">
        <p14:creationId xmlns:p14="http://schemas.microsoft.com/office/powerpoint/2010/main" val="2902151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baseline="0" dirty="0" smtClean="0"/>
              <a:t>1947 yılında </a:t>
            </a:r>
            <a:r>
              <a:rPr lang="tr-TR" baseline="0" dirty="0" err="1" smtClean="0"/>
              <a:t>Bell</a:t>
            </a:r>
            <a:r>
              <a:rPr lang="tr-TR" baseline="0" dirty="0" smtClean="0"/>
              <a:t> laboratuvarında icat edilmiştir. </a:t>
            </a:r>
            <a:r>
              <a:rPr lang="tr-TR" dirty="0" err="1" smtClean="0"/>
              <a:t>Transistörün</a:t>
            </a:r>
            <a:r>
              <a:rPr lang="tr-TR" baseline="0" dirty="0" smtClean="0"/>
              <a:t> icadı ile elektronikte yeni bir çağ başlamıştır. Daha öncesinde vakum tüpler kullanılıyordu. Vakum tüpler çok fazla enerji harcıyorlar, güvenilir değillerdi ve büyüktüler. </a:t>
            </a:r>
            <a:r>
              <a:rPr lang="tr-TR" baseline="0" dirty="0" err="1" smtClean="0"/>
              <a:t>Transistörün</a:t>
            </a:r>
            <a:r>
              <a:rPr lang="tr-TR" baseline="0" dirty="0" smtClean="0"/>
              <a:t> icat edilmesi ile bütün elektronik devreler değişti. Birkaç yıl sonra </a:t>
            </a:r>
            <a:r>
              <a:rPr lang="tr-TR" baseline="0" dirty="0" err="1" smtClean="0"/>
              <a:t>transistörler</a:t>
            </a:r>
            <a:r>
              <a:rPr lang="tr-TR" baseline="0" dirty="0" smtClean="0"/>
              <a:t> ticari anlamda kullanılmaya başlandı.</a:t>
            </a:r>
          </a:p>
          <a:p>
            <a:endParaRPr lang="tr-TR" baseline="0" dirty="0" smtClean="0"/>
          </a:p>
          <a:p>
            <a:r>
              <a:rPr lang="tr-TR" baseline="0" dirty="0" smtClean="0"/>
              <a:t>1959 yılında entegre devreler icat edildi. Entegre devreler, belirli bir sayıda </a:t>
            </a:r>
            <a:r>
              <a:rPr lang="tr-TR" baseline="0" dirty="0" err="1" smtClean="0"/>
              <a:t>transistörün</a:t>
            </a:r>
            <a:r>
              <a:rPr lang="tr-TR" baseline="0" dirty="0" smtClean="0"/>
              <a:t> veya elektronik elemanın üretim esnasında silikon bir malzeme içerisine yerleştirilmesi ile oluşan devrelerdir.</a:t>
            </a:r>
          </a:p>
          <a:p>
            <a:endParaRPr lang="tr-TR" baseline="0" dirty="0" smtClean="0"/>
          </a:p>
          <a:p>
            <a:r>
              <a:rPr lang="tr-TR" dirty="0" smtClean="0"/>
              <a:t>1965 yılında Gordon </a:t>
            </a:r>
            <a:r>
              <a:rPr lang="tr-TR" dirty="0" err="1" smtClean="0"/>
              <a:t>Moore</a:t>
            </a:r>
            <a:r>
              <a:rPr lang="tr-TR" dirty="0" smtClean="0"/>
              <a:t> (Intel’in kurucularındandır)</a:t>
            </a:r>
            <a:r>
              <a:rPr lang="tr-TR" baseline="0" dirty="0" smtClean="0"/>
              <a:t> bir makale yayımladı. Bu makalede şunu söylüyordu «</a:t>
            </a:r>
            <a:r>
              <a:rPr lang="tr-TR" dirty="0" smtClean="0"/>
              <a:t>Her 18 ayda, bir tümleşik devre üzerine yerleştirilebilecek bileşen sayısı iki katına çıkarken, üretim maliyetleri aynı kalır, hatta düşme eğilimi gösterir». </a:t>
            </a:r>
          </a:p>
          <a:p>
            <a:endParaRPr lang="tr-TR" dirty="0" smtClean="0"/>
          </a:p>
          <a:p>
            <a:r>
              <a:rPr lang="tr-TR" dirty="0" smtClean="0"/>
              <a:t>1971 de ilk mikroişlemci geliştirildi. Intel 4004. Mikro işlemciden kastımız nedir. </a:t>
            </a:r>
            <a:endParaRPr lang="tr-TR" dirty="0"/>
          </a:p>
        </p:txBody>
      </p:sp>
      <p:sp>
        <p:nvSpPr>
          <p:cNvPr id="4" name="Slayt Numarası Yer Tutucusu 3"/>
          <p:cNvSpPr>
            <a:spLocks noGrp="1"/>
          </p:cNvSpPr>
          <p:nvPr>
            <p:ph type="sldNum" sz="quarter" idx="10"/>
          </p:nvPr>
        </p:nvSpPr>
        <p:spPr/>
        <p:txBody>
          <a:bodyPr/>
          <a:lstStyle/>
          <a:p>
            <a:fld id="{A0904559-65A6-4B3B-8584-8F4C536F9240}" type="slidenum">
              <a:rPr lang="tr-TR" smtClean="0"/>
              <a:t>6</a:t>
            </a:fld>
            <a:endParaRPr lang="tr-TR"/>
          </a:p>
        </p:txBody>
      </p:sp>
    </p:spTree>
    <p:extLst>
      <p:ext uri="{BB962C8B-B14F-4D97-AF65-F5344CB8AC3E}">
        <p14:creationId xmlns:p14="http://schemas.microsoft.com/office/powerpoint/2010/main" val="386898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A0904559-65A6-4B3B-8584-8F4C536F9240}" type="slidenum">
              <a:rPr lang="tr-TR" smtClean="0"/>
              <a:t>16</a:t>
            </a:fld>
            <a:endParaRPr lang="tr-TR"/>
          </a:p>
        </p:txBody>
      </p:sp>
    </p:spTree>
    <p:extLst>
      <p:ext uri="{BB962C8B-B14F-4D97-AF65-F5344CB8AC3E}">
        <p14:creationId xmlns:p14="http://schemas.microsoft.com/office/powerpoint/2010/main" val="395745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A0904559-65A6-4B3B-8584-8F4C536F9240}" type="slidenum">
              <a:rPr lang="tr-TR" smtClean="0"/>
              <a:t>7</a:t>
            </a:fld>
            <a:endParaRPr lang="tr-TR"/>
          </a:p>
        </p:txBody>
      </p:sp>
    </p:spTree>
    <p:extLst>
      <p:ext uri="{BB962C8B-B14F-4D97-AF65-F5344CB8AC3E}">
        <p14:creationId xmlns:p14="http://schemas.microsoft.com/office/powerpoint/2010/main" val="3338820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A0904559-65A6-4B3B-8584-8F4C536F9240}" type="slidenum">
              <a:rPr lang="tr-TR" smtClean="0"/>
              <a:t>8</a:t>
            </a:fld>
            <a:endParaRPr lang="tr-TR"/>
          </a:p>
        </p:txBody>
      </p:sp>
    </p:spTree>
    <p:extLst>
      <p:ext uri="{BB962C8B-B14F-4D97-AF65-F5344CB8AC3E}">
        <p14:creationId xmlns:p14="http://schemas.microsoft.com/office/powerpoint/2010/main" val="3338820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A0904559-65A6-4B3B-8584-8F4C536F9240}" type="slidenum">
              <a:rPr lang="tr-TR" smtClean="0"/>
              <a:t>9</a:t>
            </a:fld>
            <a:endParaRPr lang="tr-TR"/>
          </a:p>
        </p:txBody>
      </p:sp>
    </p:spTree>
    <p:extLst>
      <p:ext uri="{BB962C8B-B14F-4D97-AF65-F5344CB8AC3E}">
        <p14:creationId xmlns:p14="http://schemas.microsoft.com/office/powerpoint/2010/main" val="3338820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Çeşitli sınıflandırmalar yapılabilse</a:t>
            </a:r>
            <a:r>
              <a:rPr lang="tr-TR" baseline="0" dirty="0" smtClean="0"/>
              <a:t> de biz m</a:t>
            </a:r>
            <a:r>
              <a:rPr lang="tr-TR" dirty="0" smtClean="0"/>
              <a:t>ikroişlemcileri;</a:t>
            </a:r>
            <a:r>
              <a:rPr lang="tr-TR" baseline="0" dirty="0" smtClean="0"/>
              <a:t> genel amaçlı işlemciler, </a:t>
            </a:r>
            <a:r>
              <a:rPr lang="tr-TR" baseline="0" dirty="0" err="1" smtClean="0"/>
              <a:t>mikrodenetleyiciler</a:t>
            </a:r>
            <a:r>
              <a:rPr lang="tr-TR" baseline="0" dirty="0" smtClean="0"/>
              <a:t>, DSP’ler ve özel üretim işlemciler olarak dört farklı grupta sınıflandırabiliriz.</a:t>
            </a:r>
          </a:p>
        </p:txBody>
      </p:sp>
      <p:sp>
        <p:nvSpPr>
          <p:cNvPr id="4" name="Slayt Numarası Yer Tutucusu 3"/>
          <p:cNvSpPr>
            <a:spLocks noGrp="1"/>
          </p:cNvSpPr>
          <p:nvPr>
            <p:ph type="sldNum" sz="quarter" idx="10"/>
          </p:nvPr>
        </p:nvSpPr>
        <p:spPr/>
        <p:txBody>
          <a:bodyPr/>
          <a:lstStyle/>
          <a:p>
            <a:fld id="{A0904559-65A6-4B3B-8584-8F4C536F9240}" type="slidenum">
              <a:rPr lang="tr-TR" smtClean="0"/>
              <a:t>10</a:t>
            </a:fld>
            <a:endParaRPr lang="tr-TR"/>
          </a:p>
        </p:txBody>
      </p:sp>
    </p:spTree>
    <p:extLst>
      <p:ext uri="{BB962C8B-B14F-4D97-AF65-F5344CB8AC3E}">
        <p14:creationId xmlns:p14="http://schemas.microsoft.com/office/powerpoint/2010/main" val="3957459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A0904559-65A6-4B3B-8584-8F4C536F9240}" type="slidenum">
              <a:rPr lang="tr-TR" smtClean="0"/>
              <a:t>11</a:t>
            </a:fld>
            <a:endParaRPr lang="tr-TR"/>
          </a:p>
        </p:txBody>
      </p:sp>
    </p:spTree>
    <p:extLst>
      <p:ext uri="{BB962C8B-B14F-4D97-AF65-F5344CB8AC3E}">
        <p14:creationId xmlns:p14="http://schemas.microsoft.com/office/powerpoint/2010/main" val="2801948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4004</a:t>
            </a:r>
            <a:r>
              <a:rPr lang="tr-TR" baseline="0" dirty="0" smtClean="0"/>
              <a:t> mikroişlemcisi sadece hesap yapmak için, diğer bir değişle hesap makinasının içerisinde kullanılmak için geliştirildi. Ardından mikroişlemcilerin daha geniş bir yelpazede, akıllı olan her sistemde kullanılabileceği fark edildi. Intel gibi bir çok elektronik eleman üreticisi firma (</a:t>
            </a:r>
            <a:r>
              <a:rPr lang="tr-TR" baseline="0" dirty="0" err="1" smtClean="0"/>
              <a:t>Fairchild</a:t>
            </a:r>
            <a:r>
              <a:rPr lang="tr-TR" baseline="0" dirty="0" smtClean="0"/>
              <a:t>, </a:t>
            </a:r>
            <a:r>
              <a:rPr lang="tr-TR" baseline="0" dirty="0" err="1" smtClean="0"/>
              <a:t>texas</a:t>
            </a:r>
            <a:r>
              <a:rPr lang="tr-TR" baseline="0" dirty="0" smtClean="0"/>
              <a:t> </a:t>
            </a:r>
            <a:r>
              <a:rPr lang="tr-TR" baseline="0" dirty="0" err="1" smtClean="0"/>
              <a:t>instrument</a:t>
            </a:r>
            <a:r>
              <a:rPr lang="tr-TR" baseline="0" dirty="0" smtClean="0"/>
              <a:t>, </a:t>
            </a:r>
            <a:r>
              <a:rPr lang="tr-TR" baseline="0" dirty="0" err="1" smtClean="0"/>
              <a:t>motorola</a:t>
            </a:r>
            <a:r>
              <a:rPr lang="tr-TR" baseline="0" dirty="0" smtClean="0"/>
              <a:t>) mikroişlemci geliştirme yarışına dahil oldu. </a:t>
            </a:r>
            <a:endParaRPr lang="tr-TR" dirty="0"/>
          </a:p>
        </p:txBody>
      </p:sp>
      <p:sp>
        <p:nvSpPr>
          <p:cNvPr id="4" name="Slayt Numarası Yer Tutucusu 3"/>
          <p:cNvSpPr>
            <a:spLocks noGrp="1"/>
          </p:cNvSpPr>
          <p:nvPr>
            <p:ph type="sldNum" sz="quarter" idx="10"/>
          </p:nvPr>
        </p:nvSpPr>
        <p:spPr/>
        <p:txBody>
          <a:bodyPr/>
          <a:lstStyle/>
          <a:p>
            <a:fld id="{A0904559-65A6-4B3B-8584-8F4C536F9240}" type="slidenum">
              <a:rPr lang="tr-TR" smtClean="0"/>
              <a:t>12</a:t>
            </a:fld>
            <a:endParaRPr lang="tr-TR"/>
          </a:p>
        </p:txBody>
      </p:sp>
    </p:spTree>
    <p:extLst>
      <p:ext uri="{BB962C8B-B14F-4D97-AF65-F5344CB8AC3E}">
        <p14:creationId xmlns:p14="http://schemas.microsoft.com/office/powerpoint/2010/main" val="759218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Bu tabloda</a:t>
            </a:r>
            <a:r>
              <a:rPr lang="tr-TR" baseline="0" dirty="0" smtClean="0"/>
              <a:t> sadece </a:t>
            </a:r>
            <a:r>
              <a:rPr lang="tr-TR" baseline="0" dirty="0" err="1" smtClean="0"/>
              <a:t>intel</a:t>
            </a:r>
            <a:r>
              <a:rPr lang="tr-TR" baseline="0" dirty="0" smtClean="0"/>
              <a:t> firmasına ait genel amaçlı mikroişlemcilerin değişimi gösterilmektedir. Böylece bir üreticiye bağlı olarak mikroişlemcilerin evrimi net bir şekilde gözlemlenebilmektedir.</a:t>
            </a:r>
            <a:endParaRPr lang="tr-TR" dirty="0"/>
          </a:p>
        </p:txBody>
      </p:sp>
      <p:sp>
        <p:nvSpPr>
          <p:cNvPr id="4" name="Slayt Numarası Yer Tutucusu 3"/>
          <p:cNvSpPr>
            <a:spLocks noGrp="1"/>
          </p:cNvSpPr>
          <p:nvPr>
            <p:ph type="sldNum" sz="quarter" idx="10"/>
          </p:nvPr>
        </p:nvSpPr>
        <p:spPr/>
        <p:txBody>
          <a:bodyPr/>
          <a:lstStyle/>
          <a:p>
            <a:fld id="{A0904559-65A6-4B3B-8584-8F4C536F9240}" type="slidenum">
              <a:rPr lang="tr-TR" smtClean="0"/>
              <a:t>13</a:t>
            </a:fld>
            <a:endParaRPr lang="tr-TR"/>
          </a:p>
        </p:txBody>
      </p:sp>
    </p:spTree>
    <p:extLst>
      <p:ext uri="{BB962C8B-B14F-4D97-AF65-F5344CB8AC3E}">
        <p14:creationId xmlns:p14="http://schemas.microsoft.com/office/powerpoint/2010/main" val="3957459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Mikroişlemcileri</a:t>
            </a:r>
            <a:r>
              <a:rPr lang="tr-TR" baseline="0" dirty="0" smtClean="0"/>
              <a:t> ve </a:t>
            </a:r>
            <a:r>
              <a:rPr lang="tr-TR" baseline="0" dirty="0" err="1" smtClean="0"/>
              <a:t>mikrodenetleyicileri</a:t>
            </a:r>
            <a:r>
              <a:rPr lang="tr-TR" baseline="0" dirty="0" smtClean="0"/>
              <a:t> çok popüler hale getiren birtakım özellikleri mevcuttur. Nedir bunlar: Küçük boyutlarda olmaları. </a:t>
            </a:r>
            <a:r>
              <a:rPr lang="tr-TR" baseline="0" dirty="0" err="1" smtClean="0"/>
              <a:t>Moore</a:t>
            </a:r>
            <a:r>
              <a:rPr lang="tr-TR" baseline="0" dirty="0" smtClean="0"/>
              <a:t> her 18 ayda bir tümleşik devre üzerine yerleştirilebilecek </a:t>
            </a:r>
            <a:r>
              <a:rPr lang="tr-TR" baseline="0" dirty="0" err="1" smtClean="0"/>
              <a:t>transistör</a:t>
            </a:r>
            <a:r>
              <a:rPr lang="tr-TR" baseline="0" dirty="0" smtClean="0"/>
              <a:t> sayısı 2 ye katlanacak demiştir, ki böyle de olmuştur. Ufak bir alana sığan </a:t>
            </a:r>
            <a:r>
              <a:rPr lang="tr-TR" baseline="0" dirty="0" err="1" smtClean="0"/>
              <a:t>transistör</a:t>
            </a:r>
            <a:r>
              <a:rPr lang="tr-TR" baseline="0" dirty="0" smtClean="0"/>
              <a:t> sayısı gittikçe artmakta ve minyatür dünyanın göz bebeği olan mikroişlemciler daha da küçülmektedir. </a:t>
            </a:r>
          </a:p>
          <a:p>
            <a:r>
              <a:rPr lang="tr-TR" baseline="0" dirty="0" smtClean="0"/>
              <a:t>İkinci önemli özellikleri düşük maliyetli olmalarıdır. Artan </a:t>
            </a:r>
            <a:r>
              <a:rPr lang="tr-TR" baseline="0" dirty="0" err="1" smtClean="0"/>
              <a:t>transistör</a:t>
            </a:r>
            <a:r>
              <a:rPr lang="tr-TR" baseline="0" dirty="0" smtClean="0"/>
              <a:t> sayısının aksine maliyetler düşmeye devam etmektedir. </a:t>
            </a:r>
          </a:p>
          <a:p>
            <a:r>
              <a:rPr lang="tr-TR" baseline="0" dirty="0" smtClean="0"/>
              <a:t>Diğer bir özellikleri daha güvenilir olmalarıdır. Eskiden kullanılan vakum tüplere nazaran daha güvenilir devre elemanlarıdır</a:t>
            </a:r>
            <a:r>
              <a:rPr lang="tr-TR" baseline="0" smtClean="0"/>
              <a:t>. </a:t>
            </a:r>
          </a:p>
          <a:p>
            <a:r>
              <a:rPr lang="tr-TR" baseline="0" smtClean="0"/>
              <a:t>Günümüz </a:t>
            </a:r>
            <a:r>
              <a:rPr lang="tr-TR" baseline="0" dirty="0" smtClean="0"/>
              <a:t>teknolojisi ile üretilen mikroişlemcilerin güç tüketimleri oldukça düşüktür.</a:t>
            </a:r>
          </a:p>
        </p:txBody>
      </p:sp>
      <p:sp>
        <p:nvSpPr>
          <p:cNvPr id="4" name="Slayt Numarası Yer Tutucusu 3"/>
          <p:cNvSpPr>
            <a:spLocks noGrp="1"/>
          </p:cNvSpPr>
          <p:nvPr>
            <p:ph type="sldNum" sz="quarter" idx="10"/>
          </p:nvPr>
        </p:nvSpPr>
        <p:spPr/>
        <p:txBody>
          <a:bodyPr/>
          <a:lstStyle/>
          <a:p>
            <a:fld id="{A0904559-65A6-4B3B-8584-8F4C536F9240}" type="slidenum">
              <a:rPr lang="tr-TR" smtClean="0"/>
              <a:t>14</a:t>
            </a:fld>
            <a:endParaRPr lang="tr-TR"/>
          </a:p>
        </p:txBody>
      </p:sp>
    </p:spTree>
    <p:extLst>
      <p:ext uri="{BB962C8B-B14F-4D97-AF65-F5344CB8AC3E}">
        <p14:creationId xmlns:p14="http://schemas.microsoft.com/office/powerpoint/2010/main" val="981944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tr-TR" smtClean="0"/>
              <a:t>Asıl başlık stili için tıklatın</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CD967FCA-7C29-49EB-AAB4-E4B46300846F}" type="datetimeFigureOut">
              <a:rPr lang="tr-TR" smtClean="0"/>
              <a:t>25.09.2018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C4C0587-8A24-4732-9980-AB030707FAD7}" type="slidenum">
              <a:rPr lang="tr-TR" smtClean="0"/>
              <a:t>‹#›</a:t>
            </a:fld>
            <a:endParaRPr lang="tr-TR"/>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CD967FCA-7C29-49EB-AAB4-E4B46300846F}" type="datetimeFigureOut">
              <a:rPr lang="tr-TR" smtClean="0"/>
              <a:t>25.09.2018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C4C0587-8A24-4732-9980-AB030707FAD7}"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CD967FCA-7C29-49EB-AAB4-E4B46300846F}" type="datetimeFigureOut">
              <a:rPr lang="tr-TR" smtClean="0"/>
              <a:t>25.09.2018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C4C0587-8A24-4732-9980-AB030707FAD7}"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CD967FCA-7C29-49EB-AAB4-E4B46300846F}" type="datetimeFigureOut">
              <a:rPr lang="tr-TR" smtClean="0"/>
              <a:t>25.09.2018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C4C0587-8A24-4732-9980-AB030707FAD7}"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tr-TR" smtClean="0"/>
              <a:t>Asıl başlık stili için tıklatın</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CD967FCA-7C29-49EB-AAB4-E4B46300846F}" type="datetimeFigureOut">
              <a:rPr lang="tr-TR" smtClean="0"/>
              <a:t>25.09.2018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C4C0587-8A24-4732-9980-AB030707FAD7}" type="slidenum">
              <a:rPr lang="tr-TR" smtClean="0"/>
              <a:t>‹#›</a:t>
            </a:fld>
            <a:endParaRPr lang="tr-T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CD967FCA-7C29-49EB-AAB4-E4B46300846F}" type="datetimeFigureOut">
              <a:rPr lang="tr-TR" smtClean="0"/>
              <a:t>25.09.2018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C4C0587-8A24-4732-9980-AB030707FAD7}"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CD967FCA-7C29-49EB-AAB4-E4B46300846F}" type="datetimeFigureOut">
              <a:rPr lang="tr-TR" smtClean="0"/>
              <a:t>25.09.2018</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C4C0587-8A24-4732-9980-AB030707FAD7}" type="slidenum">
              <a:rPr lang="tr-TR" smtClean="0"/>
              <a:t>‹#›</a:t>
            </a:fld>
            <a:endParaRPr lang="tr-TR"/>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Date Placeholder 2"/>
          <p:cNvSpPr>
            <a:spLocks noGrp="1"/>
          </p:cNvSpPr>
          <p:nvPr>
            <p:ph type="dt" sz="half" idx="10"/>
          </p:nvPr>
        </p:nvSpPr>
        <p:spPr/>
        <p:txBody>
          <a:bodyPr/>
          <a:lstStyle/>
          <a:p>
            <a:fld id="{CD967FCA-7C29-49EB-AAB4-E4B46300846F}" type="datetimeFigureOut">
              <a:rPr lang="tr-TR" smtClean="0"/>
              <a:t>25.09.2018</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C4C0587-8A24-4732-9980-AB030707FAD7}"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967FCA-7C29-49EB-AAB4-E4B46300846F}" type="datetimeFigureOut">
              <a:rPr lang="tr-TR" smtClean="0"/>
              <a:t>25.09.2018</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DC4C0587-8A24-4732-9980-AB030707FAD7}"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CD967FCA-7C29-49EB-AAB4-E4B46300846F}" type="datetimeFigureOut">
              <a:rPr lang="tr-TR" smtClean="0"/>
              <a:t>25.09.2018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C4C0587-8A24-4732-9980-AB030707FAD7}" type="slidenum">
              <a:rPr lang="tr-TR" smtClean="0"/>
              <a:t>‹#›</a:t>
            </a:fld>
            <a:endParaRPr lang="tr-T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CD967FCA-7C29-49EB-AAB4-E4B46300846F}" type="datetimeFigureOut">
              <a:rPr lang="tr-TR" smtClean="0"/>
              <a:t>25.09.2018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C4C0587-8A24-4732-9980-AB030707FAD7}"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CD967FCA-7C29-49EB-AAB4-E4B46300846F}" type="datetimeFigureOut">
              <a:rPr lang="tr-TR" smtClean="0"/>
              <a:t>25.09.2018</a:t>
            </a:fld>
            <a:endParaRPr lang="tr-T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tr-T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DC4C0587-8A24-4732-9980-AB030707FAD7}"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683568" y="1124744"/>
            <a:ext cx="7772400" cy="2160240"/>
          </a:xfrm>
        </p:spPr>
        <p:txBody>
          <a:bodyPr>
            <a:noAutofit/>
          </a:bodyPr>
          <a:lstStyle/>
          <a:p>
            <a:r>
              <a:rPr lang="tr-TR" sz="3600" dirty="0"/>
              <a:t>131715115</a:t>
            </a:r>
            <a:r>
              <a:rPr lang="tr-TR" sz="3600" dirty="0" smtClean="0"/>
              <a:t/>
            </a:r>
            <a:br>
              <a:rPr lang="tr-TR" sz="3600" dirty="0" smtClean="0"/>
            </a:br>
            <a:r>
              <a:rPr lang="tr-TR" sz="3600" dirty="0"/>
              <a:t>Mikroişlemciler</a:t>
            </a:r>
            <a:r>
              <a:rPr lang="tr-TR" sz="3600" dirty="0" smtClean="0"/>
              <a:t/>
            </a:r>
            <a:br>
              <a:rPr lang="tr-TR" sz="3600" dirty="0" smtClean="0"/>
            </a:br>
            <a:endParaRPr lang="tr-TR" sz="3600" dirty="0"/>
          </a:p>
        </p:txBody>
      </p:sp>
      <p:sp>
        <p:nvSpPr>
          <p:cNvPr id="3" name="Alt Başlık 2"/>
          <p:cNvSpPr>
            <a:spLocks noGrp="1"/>
          </p:cNvSpPr>
          <p:nvPr>
            <p:ph type="subTitle" idx="1"/>
          </p:nvPr>
        </p:nvSpPr>
        <p:spPr>
          <a:xfrm>
            <a:off x="1835696" y="3717032"/>
            <a:ext cx="6400800" cy="2016224"/>
          </a:xfrm>
        </p:spPr>
        <p:txBody>
          <a:bodyPr>
            <a:normAutofit fontScale="85000" lnSpcReduction="20000"/>
          </a:bodyPr>
          <a:lstStyle/>
          <a:p>
            <a:r>
              <a:rPr lang="tr-TR" dirty="0" smtClean="0"/>
              <a:t>Dumlupınar Üniversitesi</a:t>
            </a:r>
          </a:p>
          <a:p>
            <a:r>
              <a:rPr lang="tr-TR" dirty="0" smtClean="0"/>
              <a:t>Bilgisayar Mühendisliği</a:t>
            </a:r>
          </a:p>
          <a:p>
            <a:r>
              <a:rPr lang="tr-TR" dirty="0" smtClean="0"/>
              <a:t>Ders-1/Güz-2018</a:t>
            </a:r>
          </a:p>
          <a:p>
            <a:endParaRPr lang="tr-TR" dirty="0"/>
          </a:p>
          <a:p>
            <a:endParaRPr lang="tr-TR" dirty="0" smtClean="0"/>
          </a:p>
          <a:p>
            <a:r>
              <a:rPr lang="tr-TR" dirty="0" smtClean="0"/>
              <a:t>Dr. </a:t>
            </a:r>
            <a:r>
              <a:rPr lang="tr-TR" dirty="0" err="1" smtClean="0"/>
              <a:t>Öğr</a:t>
            </a:r>
            <a:r>
              <a:rPr lang="tr-TR" dirty="0" smtClean="0"/>
              <a:t>. Üyesi Fırat AYDEMİR</a:t>
            </a:r>
            <a:endParaRPr lang="tr-TR" dirty="0"/>
          </a:p>
        </p:txBody>
      </p:sp>
    </p:spTree>
    <p:extLst>
      <p:ext uri="{BB962C8B-B14F-4D97-AF65-F5344CB8AC3E}">
        <p14:creationId xmlns:p14="http://schemas.microsoft.com/office/powerpoint/2010/main" val="17366216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Mikroişlemci Nedir?</a:t>
            </a:r>
            <a:endParaRPr lang="tr-TR" dirty="0"/>
          </a:p>
        </p:txBody>
      </p:sp>
      <p:sp>
        <p:nvSpPr>
          <p:cNvPr id="4" name="İçerik Yer Tutucusu 3"/>
          <p:cNvSpPr>
            <a:spLocks noGrp="1"/>
          </p:cNvSpPr>
          <p:nvPr>
            <p:ph idx="1"/>
          </p:nvPr>
        </p:nvSpPr>
        <p:spPr/>
        <p:txBody>
          <a:bodyPr>
            <a:normAutofit lnSpcReduction="10000"/>
          </a:bodyPr>
          <a:lstStyle/>
          <a:p>
            <a:pPr algn="just"/>
            <a:r>
              <a:rPr lang="tr-TR" dirty="0"/>
              <a:t>Mikroişlemciler, sayısal bilgileri girdi olarak alan, bu bilgileri bir bellekte saklanmış program komutlarına uygun olarak işleyen ve istenen sonuçları elde ederek </a:t>
            </a:r>
            <a:r>
              <a:rPr lang="tr-TR" dirty="0" smtClean="0"/>
              <a:t>sayısal </a:t>
            </a:r>
            <a:r>
              <a:rPr lang="tr-TR" dirty="0"/>
              <a:t>çıktıya dönüştüren mantık devreleridir</a:t>
            </a:r>
            <a:r>
              <a:rPr lang="tr-TR" dirty="0" smtClean="0"/>
              <a:t>.</a:t>
            </a:r>
          </a:p>
          <a:p>
            <a:pPr algn="just"/>
            <a:r>
              <a:rPr lang="tr-TR" altLang="tr-TR" dirty="0"/>
              <a:t>Elle yapıldığında günlerce sürecek bir işlemi çok kısa sürede hatasız yaparlar.</a:t>
            </a:r>
          </a:p>
          <a:p>
            <a:pPr algn="just"/>
            <a:r>
              <a:rPr lang="tr-TR" altLang="tr-TR" dirty="0"/>
              <a:t>Mikroişlemci temelli sistemlerde bulunan </a:t>
            </a:r>
            <a:r>
              <a:rPr lang="tr-TR" altLang="tr-TR" dirty="0" smtClean="0"/>
              <a:t>birimler, </a:t>
            </a:r>
            <a:r>
              <a:rPr lang="tr-TR" altLang="tr-TR" dirty="0"/>
              <a:t>birbirleri arasında sayısal olarak haberleşirler. 0, 1 ikili sayı sistemi </a:t>
            </a:r>
            <a:r>
              <a:rPr lang="tr-TR" altLang="tr-TR" dirty="0" smtClean="0"/>
              <a:t>kullanılır.</a:t>
            </a:r>
          </a:p>
          <a:p>
            <a:r>
              <a:rPr lang="tr-TR" altLang="tr-TR" sz="2000" dirty="0"/>
              <a:t>Mikroişlemci temelli sistemlerde bulunan birimler: </a:t>
            </a:r>
          </a:p>
          <a:p>
            <a:pPr lvl="1"/>
            <a:r>
              <a:rPr lang="tr-TR" altLang="tr-TR" dirty="0"/>
              <a:t>Merkezi İşlem Birimi (Central </a:t>
            </a:r>
            <a:r>
              <a:rPr lang="tr-TR" altLang="tr-TR" dirty="0" err="1"/>
              <a:t>Processing</a:t>
            </a:r>
            <a:r>
              <a:rPr lang="tr-TR" altLang="tr-TR" dirty="0"/>
              <a:t> </a:t>
            </a:r>
            <a:r>
              <a:rPr lang="tr-TR" altLang="tr-TR" dirty="0" err="1"/>
              <a:t>Unit</a:t>
            </a:r>
            <a:r>
              <a:rPr lang="tr-TR" altLang="tr-TR" dirty="0"/>
              <a:t>, CPU)</a:t>
            </a:r>
          </a:p>
          <a:p>
            <a:pPr lvl="1"/>
            <a:r>
              <a:rPr lang="tr-TR" altLang="tr-TR" dirty="0"/>
              <a:t>Bellek (Memory)</a:t>
            </a:r>
          </a:p>
          <a:p>
            <a:pPr lvl="1"/>
            <a:r>
              <a:rPr lang="tr-TR" altLang="tr-TR" dirty="0"/>
              <a:t>Giriş/Çıkış Birimi (</a:t>
            </a:r>
            <a:r>
              <a:rPr lang="tr-TR" altLang="tr-TR" dirty="0" err="1"/>
              <a:t>Input</a:t>
            </a:r>
            <a:r>
              <a:rPr lang="tr-TR" altLang="tr-TR" dirty="0"/>
              <a:t>/</a:t>
            </a:r>
            <a:r>
              <a:rPr lang="tr-TR" altLang="tr-TR" dirty="0" err="1"/>
              <a:t>Output</a:t>
            </a:r>
            <a:r>
              <a:rPr lang="tr-TR" altLang="tr-TR" dirty="0"/>
              <a:t>  I/O </a:t>
            </a:r>
            <a:r>
              <a:rPr lang="tr-TR" altLang="tr-TR" dirty="0" err="1"/>
              <a:t>Unit</a:t>
            </a:r>
            <a:r>
              <a:rPr lang="tr-TR" altLang="tr-TR" dirty="0"/>
              <a:t>)</a:t>
            </a:r>
          </a:p>
          <a:p>
            <a:pPr lvl="1"/>
            <a:r>
              <a:rPr lang="tr-TR" altLang="tr-TR" dirty="0"/>
              <a:t>Yollar (</a:t>
            </a:r>
            <a:r>
              <a:rPr lang="tr-TR" altLang="tr-TR" dirty="0" err="1"/>
              <a:t>Busses</a:t>
            </a:r>
            <a:r>
              <a:rPr lang="tr-TR" altLang="tr-TR" dirty="0"/>
              <a:t>)</a:t>
            </a:r>
          </a:p>
          <a:p>
            <a:pPr algn="just"/>
            <a:endParaRPr lang="tr-TR" dirty="0"/>
          </a:p>
        </p:txBody>
      </p:sp>
    </p:spTree>
    <p:extLst>
      <p:ext uri="{BB962C8B-B14F-4D97-AF65-F5344CB8AC3E}">
        <p14:creationId xmlns:p14="http://schemas.microsoft.com/office/powerpoint/2010/main" val="28966498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Mikroişlemci Nedir?</a:t>
            </a: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494" y="1903140"/>
            <a:ext cx="8246644" cy="4233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Metin kutusu 3"/>
          <p:cNvSpPr txBox="1"/>
          <p:nvPr/>
        </p:nvSpPr>
        <p:spPr>
          <a:xfrm>
            <a:off x="1835696" y="6165304"/>
            <a:ext cx="5328592" cy="369332"/>
          </a:xfrm>
          <a:prstGeom prst="rect">
            <a:avLst/>
          </a:prstGeom>
          <a:noFill/>
        </p:spPr>
        <p:txBody>
          <a:bodyPr wrap="square" rtlCol="0">
            <a:spAutoFit/>
          </a:bodyPr>
          <a:lstStyle/>
          <a:p>
            <a:r>
              <a:rPr lang="tr-TR" dirty="0" smtClean="0"/>
              <a:t>Mikroişlemci temelli bir bilgisayar sisteminin yapısı</a:t>
            </a:r>
            <a:endParaRPr lang="tr-TR" dirty="0"/>
          </a:p>
        </p:txBody>
      </p:sp>
    </p:spTree>
    <p:extLst>
      <p:ext uri="{BB962C8B-B14F-4D97-AF65-F5344CB8AC3E}">
        <p14:creationId xmlns:p14="http://schemas.microsoft.com/office/powerpoint/2010/main" val="24634795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Intel 4-bit mikroişlemcisi - 4004</a:t>
            </a:r>
            <a:endParaRPr lang="tr-TR" dirty="0"/>
          </a:p>
        </p:txBody>
      </p:sp>
      <p:pic>
        <p:nvPicPr>
          <p:cNvPr id="3080" name="Picture 8" descr="https://upload.wikimedia.org/wikipedia/commons/thumb/8/87/4004_arch.svg/1016px-4004_arch.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1746327"/>
            <a:ext cx="6768752" cy="5111673"/>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696" y="2060848"/>
            <a:ext cx="1832040"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2"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966" y="3789040"/>
            <a:ext cx="2095500" cy="196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7390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Mikroişlemcilerin Evrimi</a:t>
            </a:r>
            <a:endParaRPr lang="tr-TR"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99592" y="1420336"/>
            <a:ext cx="7416824" cy="5466884"/>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07650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Mikroişlemcilerin Önemli Özellikleri</a:t>
            </a:r>
            <a:endParaRPr lang="tr-TR" dirty="0"/>
          </a:p>
        </p:txBody>
      </p:sp>
      <p:sp>
        <p:nvSpPr>
          <p:cNvPr id="3" name="İçerik Yer Tutucusu 2"/>
          <p:cNvSpPr>
            <a:spLocks noGrp="1"/>
          </p:cNvSpPr>
          <p:nvPr>
            <p:ph idx="1"/>
          </p:nvPr>
        </p:nvSpPr>
        <p:spPr/>
        <p:txBody>
          <a:bodyPr>
            <a:normAutofit fontScale="92500" lnSpcReduction="20000"/>
          </a:bodyPr>
          <a:lstStyle/>
          <a:p>
            <a:r>
              <a:rPr lang="tr-TR" dirty="0" smtClean="0"/>
              <a:t>Küçük boyut</a:t>
            </a:r>
          </a:p>
          <a:p>
            <a:r>
              <a:rPr lang="tr-TR" dirty="0" smtClean="0"/>
              <a:t>Düşük maliyet</a:t>
            </a:r>
          </a:p>
          <a:p>
            <a:endParaRPr lang="tr-TR" dirty="0" smtClean="0"/>
          </a:p>
          <a:p>
            <a:endParaRPr lang="tr-TR" dirty="0"/>
          </a:p>
          <a:p>
            <a:endParaRPr lang="tr-TR" dirty="0" smtClean="0"/>
          </a:p>
          <a:p>
            <a:endParaRPr lang="tr-TR" dirty="0" smtClean="0"/>
          </a:p>
          <a:p>
            <a:endParaRPr lang="tr-TR" dirty="0" smtClean="0"/>
          </a:p>
          <a:p>
            <a:r>
              <a:rPr lang="tr-TR" dirty="0" smtClean="0"/>
              <a:t>Yüksek güvenilirlik</a:t>
            </a:r>
          </a:p>
          <a:p>
            <a:r>
              <a:rPr lang="tr-TR" dirty="0" smtClean="0"/>
              <a:t>Düşük güç tüketimi</a:t>
            </a:r>
          </a:p>
          <a:p>
            <a:r>
              <a:rPr lang="tr-TR" dirty="0" smtClean="0"/>
              <a:t>Çok yönlüdürler (Çok amaçlı kullanılabilirler)</a:t>
            </a:r>
          </a:p>
          <a:p>
            <a:pPr algn="just"/>
            <a:r>
              <a:rPr lang="tr-TR" dirty="0" smtClean="0"/>
              <a:t>İşlem yapma kabiliyetleri oldukça güçlüdür. 4004 de 2.250 </a:t>
            </a:r>
            <a:r>
              <a:rPr lang="tr-TR" dirty="0" err="1" smtClean="0"/>
              <a:t>transistör</a:t>
            </a:r>
            <a:r>
              <a:rPr lang="tr-TR" dirty="0" smtClean="0"/>
              <a:t> bulunurken, Pentium </a:t>
            </a:r>
            <a:r>
              <a:rPr lang="tr-TR" dirty="0" err="1" smtClean="0"/>
              <a:t>IV’de</a:t>
            </a:r>
            <a:r>
              <a:rPr lang="tr-TR" dirty="0" smtClean="0"/>
              <a:t> 42.000.000 </a:t>
            </a:r>
            <a:r>
              <a:rPr lang="tr-TR" dirty="0" err="1" smtClean="0"/>
              <a:t>transistör</a:t>
            </a:r>
            <a:r>
              <a:rPr lang="tr-TR" dirty="0" smtClean="0"/>
              <a:t> bulunmaktaydı. İşlem yapabilme kapasitesi </a:t>
            </a:r>
            <a:r>
              <a:rPr lang="tr-TR" dirty="0" err="1" smtClean="0"/>
              <a:t>transistör</a:t>
            </a:r>
            <a:r>
              <a:rPr lang="tr-TR" dirty="0" smtClean="0"/>
              <a:t> sayısı ile orantılıdır.</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673622"/>
            <a:ext cx="6096000"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27479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Uygulama Alanları</a:t>
            </a:r>
            <a:endParaRPr lang="tr-TR" dirty="0"/>
          </a:p>
        </p:txBody>
      </p:sp>
      <p:sp>
        <p:nvSpPr>
          <p:cNvPr id="3" name="İçerik Yer Tutucusu 2"/>
          <p:cNvSpPr>
            <a:spLocks noGrp="1"/>
          </p:cNvSpPr>
          <p:nvPr>
            <p:ph idx="1"/>
          </p:nvPr>
        </p:nvSpPr>
        <p:spPr/>
        <p:txBody>
          <a:bodyPr/>
          <a:lstStyle/>
          <a:p>
            <a:r>
              <a:rPr lang="tr-TR" dirty="0" smtClean="0"/>
              <a:t>Genel Amaçlı Mikroişlemciler</a:t>
            </a:r>
          </a:p>
          <a:p>
            <a:pPr lvl="1"/>
            <a:r>
              <a:rPr lang="tr-TR" dirty="0" smtClean="0"/>
              <a:t>Masaüstü bilgisayarlar, Laptoplar, Sunucular, Süper Bilgisayarlar…</a:t>
            </a:r>
          </a:p>
          <a:p>
            <a:pPr marL="182880" lvl="1"/>
            <a:r>
              <a:rPr lang="tr-TR" sz="2400" dirty="0" smtClean="0"/>
              <a:t>Gömülü Sistem Uygulamaları</a:t>
            </a:r>
          </a:p>
          <a:p>
            <a:pPr marL="457200" lvl="2"/>
            <a:r>
              <a:rPr lang="tr-TR" sz="2200" dirty="0"/>
              <a:t>Tüketici </a:t>
            </a:r>
            <a:r>
              <a:rPr lang="tr-TR" sz="2200" dirty="0" smtClean="0"/>
              <a:t>Elektroniği</a:t>
            </a:r>
            <a:endParaRPr lang="tr-TR" sz="2200" dirty="0"/>
          </a:p>
          <a:p>
            <a:pPr marL="457200" lvl="2"/>
            <a:r>
              <a:rPr lang="tr-TR" sz="2200" dirty="0" smtClean="0"/>
              <a:t>Biyomedikal cihazlar</a:t>
            </a:r>
            <a:endParaRPr lang="tr-TR" sz="2200" dirty="0"/>
          </a:p>
          <a:p>
            <a:pPr marL="457200" lvl="2"/>
            <a:r>
              <a:rPr lang="tr-TR" sz="2200" dirty="0" smtClean="0"/>
              <a:t>Haberleşme Elektroniği</a:t>
            </a:r>
            <a:endParaRPr lang="tr-TR" sz="2200" dirty="0"/>
          </a:p>
          <a:p>
            <a:pPr marL="457200" lvl="2"/>
            <a:r>
              <a:rPr lang="tr-TR" sz="2200" dirty="0" smtClean="0"/>
              <a:t>Ulaşım araçları</a:t>
            </a:r>
            <a:endParaRPr lang="tr-TR" sz="2200" dirty="0"/>
          </a:p>
          <a:p>
            <a:pPr marL="457200" lvl="2"/>
            <a:endParaRPr lang="tr-TR" sz="2200" dirty="0"/>
          </a:p>
          <a:p>
            <a:pPr marL="457200" lvl="2"/>
            <a:endParaRPr lang="tr-TR" sz="2200" dirty="0" smtClean="0"/>
          </a:p>
        </p:txBody>
      </p:sp>
    </p:spTree>
    <p:extLst>
      <p:ext uri="{BB962C8B-B14F-4D97-AF65-F5344CB8AC3E}">
        <p14:creationId xmlns:p14="http://schemas.microsoft.com/office/powerpoint/2010/main" val="17496951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Mikrodenetleyici Nedir?</a:t>
            </a:r>
            <a:endParaRPr lang="tr-TR" dirty="0"/>
          </a:p>
        </p:txBody>
      </p:sp>
      <p:sp>
        <p:nvSpPr>
          <p:cNvPr id="4" name="İçerik Yer Tutucusu 3"/>
          <p:cNvSpPr>
            <a:spLocks noGrp="1"/>
          </p:cNvSpPr>
          <p:nvPr>
            <p:ph idx="1"/>
          </p:nvPr>
        </p:nvSpPr>
        <p:spPr>
          <a:xfrm>
            <a:off x="457200" y="1600200"/>
            <a:ext cx="8075240" cy="2332856"/>
          </a:xfrm>
        </p:spPr>
        <p:txBody>
          <a:bodyPr>
            <a:normAutofit fontScale="85000" lnSpcReduction="20000"/>
          </a:bodyPr>
          <a:lstStyle/>
          <a:p>
            <a:r>
              <a:rPr lang="tr-TR" dirty="0"/>
              <a:t>Küçük boyutlu, güç tüketimi düşük</a:t>
            </a:r>
          </a:p>
          <a:p>
            <a:r>
              <a:rPr lang="tr-TR" dirty="0"/>
              <a:t>Dahili hafızaları, çevresel birimleri (ADC, DAC, </a:t>
            </a:r>
            <a:r>
              <a:rPr lang="tr-TR" dirty="0" err="1"/>
              <a:t>Timer</a:t>
            </a:r>
            <a:r>
              <a:rPr lang="tr-TR" dirty="0"/>
              <a:t>, I/O </a:t>
            </a:r>
            <a:r>
              <a:rPr lang="tr-TR" dirty="0" err="1"/>
              <a:t>vs</a:t>
            </a:r>
            <a:r>
              <a:rPr lang="tr-TR" dirty="0"/>
              <a:t>) bulunur. </a:t>
            </a:r>
          </a:p>
          <a:p>
            <a:r>
              <a:rPr lang="tr-TR" dirty="0"/>
              <a:t>Çeşitli sensör ve sistemin tepkisini gerçekleştirmeye yarayan </a:t>
            </a:r>
            <a:r>
              <a:rPr lang="tr-TR" dirty="0" err="1"/>
              <a:t>aktüatörler</a:t>
            </a:r>
            <a:r>
              <a:rPr lang="tr-TR" dirty="0"/>
              <a:t> (</a:t>
            </a:r>
            <a:r>
              <a:rPr lang="tr-TR" dirty="0" err="1"/>
              <a:t>actuator</a:t>
            </a:r>
            <a:r>
              <a:rPr lang="tr-TR" dirty="0"/>
              <a:t>) ile birlikte kullanılırlar.</a:t>
            </a:r>
          </a:p>
          <a:p>
            <a:pPr lvl="1">
              <a:buFont typeface="Wingdings" pitchFamily="2" charset="2"/>
              <a:buChar char="§"/>
            </a:pPr>
            <a:r>
              <a:rPr lang="tr-TR" dirty="0"/>
              <a:t>Sıcaklık, nem, basınç </a:t>
            </a:r>
            <a:r>
              <a:rPr lang="tr-TR" dirty="0" err="1"/>
              <a:t>sensörleri</a:t>
            </a:r>
            <a:r>
              <a:rPr lang="tr-TR" dirty="0"/>
              <a:t>.</a:t>
            </a:r>
          </a:p>
          <a:p>
            <a:pPr lvl="1">
              <a:buFont typeface="Wingdings" pitchFamily="2" charset="2"/>
              <a:buChar char="§"/>
            </a:pPr>
            <a:r>
              <a:rPr lang="tr-TR" dirty="0"/>
              <a:t>Röle, motor, valf (</a:t>
            </a:r>
            <a:r>
              <a:rPr lang="tr-TR" dirty="0" err="1"/>
              <a:t>aktüatör</a:t>
            </a:r>
            <a:r>
              <a:rPr lang="tr-TR" dirty="0"/>
              <a:t>).</a:t>
            </a:r>
          </a:p>
          <a:p>
            <a:r>
              <a:rPr lang="tr-TR" dirty="0"/>
              <a:t>Düşük maliyetlidirler.</a:t>
            </a: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5053" y="3617640"/>
            <a:ext cx="5444507"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99560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Ders Materyalleri</a:t>
            </a:r>
            <a:endParaRPr lang="tr-TR" dirty="0"/>
          </a:p>
        </p:txBody>
      </p:sp>
      <p:sp>
        <p:nvSpPr>
          <p:cNvPr id="3" name="İçerik Yer Tutucusu 2"/>
          <p:cNvSpPr>
            <a:spLocks noGrp="1"/>
          </p:cNvSpPr>
          <p:nvPr>
            <p:ph idx="1"/>
          </p:nvPr>
        </p:nvSpPr>
        <p:spPr/>
        <p:txBody>
          <a:bodyPr>
            <a:normAutofit/>
          </a:bodyPr>
          <a:lstStyle/>
          <a:p>
            <a:r>
              <a:rPr lang="tr-TR" sz="3200" dirty="0" smtClean="0"/>
              <a:t>Kaynak </a:t>
            </a:r>
          </a:p>
          <a:p>
            <a:r>
              <a:rPr lang="tr-TR" sz="3200" dirty="0" smtClean="0">
                <a:solidFill>
                  <a:schemeClr val="bg1">
                    <a:lumMod val="85000"/>
                  </a:schemeClr>
                </a:solidFill>
              </a:rPr>
              <a:t>Ders Sunuları</a:t>
            </a:r>
            <a:endParaRPr lang="tr-TR" sz="3200" dirty="0">
              <a:solidFill>
                <a:schemeClr val="bg1">
                  <a:lumMod val="85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1556792"/>
            <a:ext cx="3024336" cy="3688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51571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Ders Materyalleri</a:t>
            </a:r>
            <a:endParaRPr lang="tr-TR" dirty="0"/>
          </a:p>
        </p:txBody>
      </p:sp>
      <p:sp>
        <p:nvSpPr>
          <p:cNvPr id="3" name="İçerik Yer Tutucusu 2"/>
          <p:cNvSpPr>
            <a:spLocks noGrp="1"/>
          </p:cNvSpPr>
          <p:nvPr>
            <p:ph idx="1"/>
          </p:nvPr>
        </p:nvSpPr>
        <p:spPr/>
        <p:txBody>
          <a:bodyPr>
            <a:normAutofit/>
          </a:bodyPr>
          <a:lstStyle/>
          <a:p>
            <a:r>
              <a:rPr lang="tr-TR" sz="3200" dirty="0" smtClean="0">
                <a:solidFill>
                  <a:schemeClr val="bg1">
                    <a:lumMod val="85000"/>
                  </a:schemeClr>
                </a:solidFill>
              </a:rPr>
              <a:t>Kaynak</a:t>
            </a:r>
          </a:p>
          <a:p>
            <a:r>
              <a:rPr lang="tr-TR" sz="3200" dirty="0" smtClean="0"/>
              <a:t>Ders Sunuları</a:t>
            </a:r>
            <a:endParaRPr lang="tr-TR" sz="3200" dirty="0"/>
          </a:p>
        </p:txBody>
      </p:sp>
      <p:sp>
        <p:nvSpPr>
          <p:cNvPr id="9" name="Dikdörtgen 8"/>
          <p:cNvSpPr/>
          <p:nvPr/>
        </p:nvSpPr>
        <p:spPr>
          <a:xfrm>
            <a:off x="924744" y="4077072"/>
            <a:ext cx="8039744" cy="923330"/>
          </a:xfrm>
          <a:prstGeom prst="rect">
            <a:avLst/>
          </a:prstGeom>
        </p:spPr>
        <p:txBody>
          <a:bodyPr wrap="square">
            <a:spAutoFit/>
          </a:bodyPr>
          <a:lstStyle/>
          <a:p>
            <a:pPr marL="285750" indent="-285750">
              <a:buFont typeface="Wingdings" pitchFamily="2" charset="2"/>
              <a:buChar char="§"/>
            </a:pPr>
            <a:r>
              <a:rPr lang="tr-TR" dirty="0" smtClean="0"/>
              <a:t>Sunular, dersle ilgili duyurular ve diğer </a:t>
            </a:r>
            <a:r>
              <a:rPr lang="tr-TR" dirty="0" err="1" smtClean="0"/>
              <a:t>dökümanlar</a:t>
            </a:r>
            <a:r>
              <a:rPr lang="tr-TR" dirty="0" smtClean="0"/>
              <a:t> şu linkten takip edilebilir:  </a:t>
            </a:r>
            <a:r>
              <a:rPr lang="tr-TR" dirty="0"/>
              <a:t>http://portal.dpu.edu.tr/firat.aydemir/ders_bilgi/1943/mikroislemciler</a:t>
            </a:r>
          </a:p>
        </p:txBody>
      </p:sp>
    </p:spTree>
    <p:extLst>
      <p:ext uri="{BB962C8B-B14F-4D97-AF65-F5344CB8AC3E}">
        <p14:creationId xmlns:p14="http://schemas.microsoft.com/office/powerpoint/2010/main" val="26354350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Değerlendirme</a:t>
            </a:r>
            <a:endParaRPr lang="tr-TR" dirty="0"/>
          </a:p>
        </p:txBody>
      </p:sp>
      <p:sp>
        <p:nvSpPr>
          <p:cNvPr id="3" name="İçerik Yer Tutucusu 2"/>
          <p:cNvSpPr>
            <a:spLocks noGrp="1"/>
          </p:cNvSpPr>
          <p:nvPr>
            <p:ph idx="1"/>
          </p:nvPr>
        </p:nvSpPr>
        <p:spPr/>
        <p:txBody>
          <a:bodyPr>
            <a:normAutofit/>
          </a:bodyPr>
          <a:lstStyle/>
          <a:p>
            <a:r>
              <a:rPr lang="tr-TR" sz="3200" dirty="0" smtClean="0"/>
              <a:t>Vize			%30</a:t>
            </a:r>
          </a:p>
          <a:p>
            <a:r>
              <a:rPr lang="tr-TR" sz="3200" dirty="0" smtClean="0"/>
              <a:t>Proje</a:t>
            </a:r>
            <a:r>
              <a:rPr lang="tr-TR" sz="3200" dirty="0" smtClean="0"/>
              <a:t>	</a:t>
            </a:r>
            <a:r>
              <a:rPr lang="tr-TR" sz="3200" dirty="0" smtClean="0"/>
              <a:t>   </a:t>
            </a:r>
            <a:r>
              <a:rPr lang="tr-TR" sz="3200" dirty="0" smtClean="0"/>
              <a:t>	</a:t>
            </a:r>
            <a:r>
              <a:rPr lang="tr-TR" sz="3200" dirty="0" smtClean="0"/>
              <a:t>        %</a:t>
            </a:r>
            <a:r>
              <a:rPr lang="tr-TR" sz="3200" dirty="0" smtClean="0"/>
              <a:t>20 ???</a:t>
            </a:r>
          </a:p>
          <a:p>
            <a:r>
              <a:rPr lang="tr-TR" sz="3200" dirty="0" smtClean="0"/>
              <a:t>Final			%50</a:t>
            </a:r>
          </a:p>
          <a:p>
            <a:endParaRPr lang="tr-TR" dirty="0" smtClean="0"/>
          </a:p>
        </p:txBody>
      </p:sp>
    </p:spTree>
    <p:extLst>
      <p:ext uri="{BB962C8B-B14F-4D97-AF65-F5344CB8AC3E}">
        <p14:creationId xmlns:p14="http://schemas.microsoft.com/office/powerpoint/2010/main" val="4546763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Ajanda</a:t>
            </a:r>
            <a:endParaRPr lang="tr-TR" dirty="0"/>
          </a:p>
        </p:txBody>
      </p:sp>
      <p:sp>
        <p:nvSpPr>
          <p:cNvPr id="3" name="İçerik Yer Tutucusu 2"/>
          <p:cNvSpPr>
            <a:spLocks noGrp="1"/>
          </p:cNvSpPr>
          <p:nvPr>
            <p:ph idx="1"/>
          </p:nvPr>
        </p:nvSpPr>
        <p:spPr/>
        <p:txBody>
          <a:bodyPr>
            <a:normAutofit/>
          </a:bodyPr>
          <a:lstStyle/>
          <a:p>
            <a:pPr>
              <a:lnSpc>
                <a:spcPct val="150000"/>
              </a:lnSpc>
            </a:pPr>
            <a:r>
              <a:rPr lang="tr-TR" dirty="0" smtClean="0"/>
              <a:t>Tarihsel gelişim</a:t>
            </a:r>
          </a:p>
          <a:p>
            <a:pPr>
              <a:lnSpc>
                <a:spcPct val="150000"/>
              </a:lnSpc>
            </a:pPr>
            <a:r>
              <a:rPr lang="tr-TR" dirty="0" err="1" smtClean="0"/>
              <a:t>Moore</a:t>
            </a:r>
            <a:r>
              <a:rPr lang="tr-TR" dirty="0" smtClean="0"/>
              <a:t> Kanunu</a:t>
            </a:r>
          </a:p>
          <a:p>
            <a:pPr>
              <a:lnSpc>
                <a:spcPct val="150000"/>
              </a:lnSpc>
            </a:pPr>
            <a:r>
              <a:rPr lang="tr-TR" dirty="0" smtClean="0"/>
              <a:t>Mikroişlemci nedir?</a:t>
            </a:r>
          </a:p>
          <a:p>
            <a:pPr>
              <a:lnSpc>
                <a:spcPct val="150000"/>
              </a:lnSpc>
            </a:pPr>
            <a:r>
              <a:rPr lang="tr-TR" dirty="0" smtClean="0"/>
              <a:t>Mikroişlemcilerin evrimi</a:t>
            </a:r>
          </a:p>
          <a:p>
            <a:pPr>
              <a:lnSpc>
                <a:spcPct val="150000"/>
              </a:lnSpc>
            </a:pPr>
            <a:r>
              <a:rPr lang="tr-TR" dirty="0" smtClean="0"/>
              <a:t>Mikroişlemcilerin önemli özellikleri</a:t>
            </a:r>
            <a:endParaRPr lang="tr-TR" dirty="0"/>
          </a:p>
          <a:p>
            <a:pPr>
              <a:lnSpc>
                <a:spcPct val="150000"/>
              </a:lnSpc>
            </a:pPr>
            <a:r>
              <a:rPr lang="tr-TR" dirty="0" smtClean="0"/>
              <a:t>Uygulama alanları</a:t>
            </a:r>
          </a:p>
        </p:txBody>
      </p:sp>
    </p:spTree>
    <p:extLst>
      <p:ext uri="{BB962C8B-B14F-4D97-AF65-F5344CB8AC3E}">
        <p14:creationId xmlns:p14="http://schemas.microsoft.com/office/powerpoint/2010/main" val="6943354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Tarihsel Gelişim</a:t>
            </a:r>
            <a:endParaRPr lang="tr-TR" dirty="0"/>
          </a:p>
        </p:txBody>
      </p:sp>
      <p:sp>
        <p:nvSpPr>
          <p:cNvPr id="3" name="İçerik Yer Tutucusu 2"/>
          <p:cNvSpPr>
            <a:spLocks noGrp="1"/>
          </p:cNvSpPr>
          <p:nvPr>
            <p:ph idx="1"/>
          </p:nvPr>
        </p:nvSpPr>
        <p:spPr/>
        <p:txBody>
          <a:bodyPr>
            <a:normAutofit/>
          </a:bodyPr>
          <a:lstStyle/>
          <a:p>
            <a:pPr>
              <a:lnSpc>
                <a:spcPct val="150000"/>
              </a:lnSpc>
            </a:pPr>
            <a:r>
              <a:rPr lang="tr-TR" dirty="0" smtClean="0"/>
              <a:t>1947: </a:t>
            </a:r>
            <a:r>
              <a:rPr lang="tr-TR" dirty="0" err="1" smtClean="0"/>
              <a:t>Transistörün</a:t>
            </a:r>
            <a:r>
              <a:rPr lang="tr-TR" dirty="0" smtClean="0"/>
              <a:t> icadı</a:t>
            </a:r>
            <a:endParaRPr lang="tr-TR" dirty="0"/>
          </a:p>
          <a:p>
            <a:pPr>
              <a:lnSpc>
                <a:spcPct val="150000"/>
              </a:lnSpc>
            </a:pPr>
            <a:r>
              <a:rPr lang="tr-TR" dirty="0" smtClean="0"/>
              <a:t>1959: Entegre devrelerin icadı</a:t>
            </a:r>
          </a:p>
          <a:p>
            <a:pPr>
              <a:lnSpc>
                <a:spcPct val="150000"/>
              </a:lnSpc>
            </a:pPr>
            <a:r>
              <a:rPr lang="tr-TR" dirty="0" smtClean="0"/>
              <a:t>1965: </a:t>
            </a:r>
            <a:r>
              <a:rPr lang="tr-TR" dirty="0" err="1" smtClean="0"/>
              <a:t>Moore</a:t>
            </a:r>
            <a:r>
              <a:rPr lang="tr-TR" dirty="0" smtClean="0"/>
              <a:t> kanununun doğuşu</a:t>
            </a:r>
          </a:p>
          <a:p>
            <a:pPr>
              <a:lnSpc>
                <a:spcPct val="150000"/>
              </a:lnSpc>
            </a:pPr>
            <a:r>
              <a:rPr lang="tr-TR" dirty="0" smtClean="0"/>
              <a:t>1971: İlk mikroişlemci geliştirildi (Intel 4004)</a:t>
            </a:r>
          </a:p>
          <a:p>
            <a:pPr>
              <a:lnSpc>
                <a:spcPct val="150000"/>
              </a:lnSpc>
            </a:pPr>
            <a:r>
              <a:rPr lang="tr-TR" dirty="0" smtClean="0"/>
              <a:t>1976: İlk mikrodenetleyici geliştirildi (Intel 8048)</a:t>
            </a:r>
            <a:endParaRPr lang="tr-TR" dirty="0"/>
          </a:p>
        </p:txBody>
      </p:sp>
    </p:spTree>
    <p:extLst>
      <p:ext uri="{BB962C8B-B14F-4D97-AF65-F5344CB8AC3E}">
        <p14:creationId xmlns:p14="http://schemas.microsoft.com/office/powerpoint/2010/main" val="226873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Moore</a:t>
            </a:r>
            <a:r>
              <a:rPr lang="tr-TR" dirty="0"/>
              <a:t> </a:t>
            </a:r>
            <a:r>
              <a:rPr lang="tr-TR" dirty="0" smtClean="0"/>
              <a:t>Kanunu (</a:t>
            </a:r>
            <a:r>
              <a:rPr lang="tr-TR" dirty="0" err="1" smtClean="0"/>
              <a:t>Moore’s</a:t>
            </a:r>
            <a:r>
              <a:rPr lang="tr-TR" dirty="0" smtClean="0"/>
              <a:t> </a:t>
            </a:r>
            <a:r>
              <a:rPr lang="tr-TR" dirty="0" err="1" smtClean="0"/>
              <a:t>Law</a:t>
            </a:r>
            <a:r>
              <a:rPr lang="tr-TR" dirty="0" smtClean="0"/>
              <a:t>)</a:t>
            </a:r>
            <a:endParaRPr lang="tr-TR" dirty="0"/>
          </a:p>
        </p:txBody>
      </p:sp>
      <p:sp>
        <p:nvSpPr>
          <p:cNvPr id="3" name="İçerik Yer Tutucusu 2"/>
          <p:cNvSpPr>
            <a:spLocks noGrp="1"/>
          </p:cNvSpPr>
          <p:nvPr>
            <p:ph idx="1"/>
          </p:nvPr>
        </p:nvSpPr>
        <p:spPr>
          <a:xfrm>
            <a:off x="467544" y="1340768"/>
            <a:ext cx="8291264" cy="5018112"/>
          </a:xfrm>
        </p:spPr>
        <p:txBody>
          <a:bodyPr>
            <a:normAutofit fontScale="70000" lnSpcReduction="20000"/>
          </a:bodyPr>
          <a:lstStyle/>
          <a:p>
            <a:pPr algn="just"/>
            <a:r>
              <a:rPr lang="tr-TR" dirty="0" smtClean="0"/>
              <a:t>1965 yılında Gordon </a:t>
            </a:r>
            <a:r>
              <a:rPr lang="tr-TR" dirty="0" err="1" smtClean="0"/>
              <a:t>Moore</a:t>
            </a:r>
            <a:r>
              <a:rPr lang="tr-TR" dirty="0" smtClean="0"/>
              <a:t> (Intel’in kurucularındandır) bir makale yayımladı. Bu makalede şunu söylüyordu «Her 18 ayda, bir tümleşik devre üzerine yerleştirilebilecek bileşen sayısı iki katına çıkarken, üretim maliyetleri aynı kalır, hatta düşme eğilimi gösterir». </a:t>
            </a:r>
          </a:p>
          <a:p>
            <a:pPr algn="just"/>
            <a:r>
              <a:rPr lang="tr-TR" dirty="0" smtClean="0"/>
              <a:t>Daha </a:t>
            </a:r>
            <a:r>
              <a:rPr lang="tr-TR" dirty="0"/>
              <a:t>sonraları 1975 yılında bu öngörüsünü güncellemiş ve her iki yılda bir iki katına çıkacak şekilde düzeltmiştir. </a:t>
            </a:r>
            <a:r>
              <a:rPr lang="tr-TR" dirty="0" err="1"/>
              <a:t>Moore</a:t>
            </a:r>
            <a:r>
              <a:rPr lang="tr-TR" dirty="0"/>
              <a:t> "18 ayda bir" ifadesinin de kendisi tarafından söylenmediği konusunda da ısrar etmiştir. Kendisi tarafından hiçbir zaman yasa olarak tanımlanmayan ifadesi, Kaliforniya Teknoloji Üniversitesi profesörü ve yüksek ölçekli indirgeme konusunun öncülerinden biri olan Carver </a:t>
            </a:r>
            <a:r>
              <a:rPr lang="tr-TR" dirty="0" err="1"/>
              <a:t>Mead</a:t>
            </a:r>
            <a:r>
              <a:rPr lang="tr-TR" dirty="0"/>
              <a:t> tarafından bu şekilde adlandırılmıştır. </a:t>
            </a:r>
            <a:endParaRPr lang="tr-TR" dirty="0" smtClean="0"/>
          </a:p>
          <a:p>
            <a:pPr algn="just"/>
            <a:r>
              <a:rPr lang="tr-TR" b="1" dirty="0" err="1" smtClean="0"/>
              <a:t>Moore</a:t>
            </a:r>
            <a:r>
              <a:rPr lang="tr-TR" b="1" dirty="0" smtClean="0"/>
              <a:t> Yasası Hala Geçerli mi?</a:t>
            </a:r>
            <a:endParaRPr lang="tr-TR" dirty="0" smtClean="0"/>
          </a:p>
          <a:p>
            <a:pPr marL="266700" indent="-266700" algn="just">
              <a:buNone/>
            </a:pPr>
            <a:r>
              <a:rPr lang="tr-TR" dirty="0" smtClean="0"/>
              <a:t>	Stanford Üniversitesi’nde </a:t>
            </a:r>
            <a:r>
              <a:rPr lang="tr-TR" dirty="0"/>
              <a:t>Bilgisayar Bilimleri bölüm başkanlığı yapan </a:t>
            </a:r>
            <a:r>
              <a:rPr lang="tr-TR" dirty="0" err="1"/>
              <a:t>Nvidia</a:t>
            </a:r>
            <a:r>
              <a:rPr lang="tr-TR" dirty="0"/>
              <a:t> baş bilimcisi ve başkan yardımcısı Bill </a:t>
            </a:r>
            <a:r>
              <a:rPr lang="tr-TR" dirty="0" err="1"/>
              <a:t>Dally</a:t>
            </a:r>
            <a:r>
              <a:rPr lang="tr-TR" dirty="0"/>
              <a:t>, 2010 yılında </a:t>
            </a:r>
            <a:r>
              <a:rPr lang="tr-TR" dirty="0" err="1"/>
              <a:t>Moore</a:t>
            </a:r>
            <a:r>
              <a:rPr lang="tr-TR" dirty="0"/>
              <a:t> Yasası’nın artık geçersiz olduğunu söylemiş ve işlemci hız artışlarının </a:t>
            </a:r>
            <a:r>
              <a:rPr lang="tr-TR" dirty="0" err="1"/>
              <a:t>Moore</a:t>
            </a:r>
            <a:r>
              <a:rPr lang="tr-TR" dirty="0"/>
              <a:t> Yasası’nı karşıladığını ama kanunun diğer parçası olan güç tüketimine yönelik ölçeklendirmenin sona erdiğini söylemiş. </a:t>
            </a:r>
            <a:r>
              <a:rPr lang="tr-TR" dirty="0" err="1"/>
              <a:t>Dally’e</a:t>
            </a:r>
            <a:r>
              <a:rPr lang="tr-TR" dirty="0"/>
              <a:t> göre </a:t>
            </a:r>
            <a:r>
              <a:rPr lang="tr-TR" dirty="0" err="1"/>
              <a:t>Moore</a:t>
            </a:r>
            <a:r>
              <a:rPr lang="tr-TR" dirty="0"/>
              <a:t> Kanunu’nda yer alan CPU ölçeklendirmesine ilişkin öngörü artık (2010 itibariyle) geçerli değil. </a:t>
            </a:r>
            <a:r>
              <a:rPr lang="tr-TR" dirty="0" err="1"/>
              <a:t>Dally</a:t>
            </a:r>
            <a:r>
              <a:rPr lang="tr-TR" dirty="0"/>
              <a:t> şöyle </a:t>
            </a:r>
            <a:r>
              <a:rPr lang="tr-TR" dirty="0" smtClean="0"/>
              <a:t>diyor; «Çok </a:t>
            </a:r>
            <a:r>
              <a:rPr lang="tr-TR" dirty="0"/>
              <a:t>çekirdekli işlemci kullanmak, trene kanat takarak uçak yapmaya çalışmak gibi. Geleceğe yönelik ekonomik büyüme ve ticari yenilikler için paralel işlem teknolojilerinin yani </a:t>
            </a:r>
            <a:r>
              <a:rPr lang="tr-TR" dirty="0" err="1"/>
              <a:t>GPU’nun</a:t>
            </a:r>
            <a:r>
              <a:rPr lang="tr-TR" dirty="0"/>
              <a:t> (grafik işlem birimlerinin) ilerlemesi gerekiyor. İleri gidebilmek için kritik nokta, enerji verimli sistemler inşa etmek</a:t>
            </a:r>
            <a:r>
              <a:rPr lang="tr-TR" dirty="0" smtClean="0"/>
              <a:t>.»</a:t>
            </a:r>
          </a:p>
          <a:p>
            <a:pPr marL="266700" indent="-266700" algn="just">
              <a:buNone/>
            </a:pPr>
            <a:endParaRPr lang="tr-TR" dirty="0" smtClean="0"/>
          </a:p>
        </p:txBody>
      </p:sp>
    </p:spTree>
    <p:extLst>
      <p:ext uri="{BB962C8B-B14F-4D97-AF65-F5344CB8AC3E}">
        <p14:creationId xmlns:p14="http://schemas.microsoft.com/office/powerpoint/2010/main" val="22767161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Moore</a:t>
            </a:r>
            <a:r>
              <a:rPr lang="tr-TR" dirty="0"/>
              <a:t> </a:t>
            </a:r>
            <a:r>
              <a:rPr lang="tr-TR" dirty="0" smtClean="0"/>
              <a:t>Kanunu (</a:t>
            </a:r>
            <a:r>
              <a:rPr lang="tr-TR" dirty="0" err="1" smtClean="0"/>
              <a:t>Moore’s</a:t>
            </a:r>
            <a:r>
              <a:rPr lang="tr-TR" dirty="0" smtClean="0"/>
              <a:t> </a:t>
            </a:r>
            <a:r>
              <a:rPr lang="tr-TR" dirty="0" err="1" smtClean="0"/>
              <a:t>Law</a:t>
            </a:r>
            <a:r>
              <a:rPr lang="tr-TR" dirty="0" smtClean="0"/>
              <a:t>)</a:t>
            </a:r>
            <a:endParaRPr lang="tr-TR" dirty="0"/>
          </a:p>
        </p:txBody>
      </p:sp>
      <p:sp>
        <p:nvSpPr>
          <p:cNvPr id="3" name="İçerik Yer Tutucusu 2"/>
          <p:cNvSpPr>
            <a:spLocks noGrp="1"/>
          </p:cNvSpPr>
          <p:nvPr>
            <p:ph idx="1"/>
          </p:nvPr>
        </p:nvSpPr>
        <p:spPr>
          <a:xfrm>
            <a:off x="467544" y="1340768"/>
            <a:ext cx="8291264" cy="5018112"/>
          </a:xfrm>
        </p:spPr>
        <p:txBody>
          <a:bodyPr>
            <a:normAutofit/>
          </a:bodyPr>
          <a:lstStyle/>
          <a:p>
            <a:pPr algn="just"/>
            <a:r>
              <a:rPr lang="tr-TR" b="1" dirty="0" smtClean="0"/>
              <a:t>Intel hala </a:t>
            </a:r>
            <a:r>
              <a:rPr lang="tr-TR" b="1" dirty="0" err="1" smtClean="0"/>
              <a:t>Moore</a:t>
            </a:r>
            <a:r>
              <a:rPr lang="tr-TR" b="1" dirty="0" smtClean="0"/>
              <a:t> Kanunu devam ettirdiğini söylüyor.</a:t>
            </a:r>
            <a:endParaRPr lang="tr-TR" dirty="0"/>
          </a:p>
          <a:p>
            <a:pPr marL="266700" indent="-266700" algn="just">
              <a:buNone/>
            </a:pPr>
            <a:endParaRPr lang="tr-TR"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959104"/>
            <a:ext cx="8868354"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83093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Moore</a:t>
            </a:r>
            <a:r>
              <a:rPr lang="tr-TR" dirty="0"/>
              <a:t> </a:t>
            </a:r>
            <a:r>
              <a:rPr lang="tr-TR" dirty="0" smtClean="0"/>
              <a:t>Kanunu (</a:t>
            </a:r>
            <a:r>
              <a:rPr lang="tr-TR" dirty="0" err="1" smtClean="0"/>
              <a:t>Moore’s</a:t>
            </a:r>
            <a:r>
              <a:rPr lang="tr-TR" dirty="0" smtClean="0"/>
              <a:t> </a:t>
            </a:r>
            <a:r>
              <a:rPr lang="tr-TR" dirty="0" err="1" smtClean="0"/>
              <a:t>Law</a:t>
            </a:r>
            <a:r>
              <a:rPr lang="tr-TR" dirty="0" smtClean="0"/>
              <a:t>)</a:t>
            </a:r>
            <a:endParaRPr lang="tr-TR" dirty="0"/>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58416" y="1412776"/>
            <a:ext cx="5837920" cy="544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51601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tlik">
  <a:themeElements>
    <a:clrScheme name="Netlik">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is Klasik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Netlik">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2368</TotalTime>
  <Words>816</Words>
  <Application>Microsoft Office PowerPoint</Application>
  <PresentationFormat>Ekran Gösterisi (4:3)</PresentationFormat>
  <Paragraphs>103</Paragraphs>
  <Slides>16</Slides>
  <Notes>10</Notes>
  <HiddenSlides>0</HiddenSlides>
  <MMClips>0</MMClips>
  <ScaleCrop>false</ScaleCrop>
  <HeadingPairs>
    <vt:vector size="4" baseType="variant">
      <vt:variant>
        <vt:lpstr>Tema</vt:lpstr>
      </vt:variant>
      <vt:variant>
        <vt:i4>1</vt:i4>
      </vt:variant>
      <vt:variant>
        <vt:lpstr>Slayt Başlıkları</vt:lpstr>
      </vt:variant>
      <vt:variant>
        <vt:i4>16</vt:i4>
      </vt:variant>
    </vt:vector>
  </HeadingPairs>
  <TitlesOfParts>
    <vt:vector size="17" baseType="lpstr">
      <vt:lpstr>Netlik</vt:lpstr>
      <vt:lpstr>131715115 Mikroişlemciler </vt:lpstr>
      <vt:lpstr>Ders Materyalleri</vt:lpstr>
      <vt:lpstr>Ders Materyalleri</vt:lpstr>
      <vt:lpstr>Değerlendirme</vt:lpstr>
      <vt:lpstr>Ajanda</vt:lpstr>
      <vt:lpstr>Tarihsel Gelişim</vt:lpstr>
      <vt:lpstr>Moore Kanunu (Moore’s Law)</vt:lpstr>
      <vt:lpstr>Moore Kanunu (Moore’s Law)</vt:lpstr>
      <vt:lpstr>Moore Kanunu (Moore’s Law)</vt:lpstr>
      <vt:lpstr>Mikroişlemci Nedir?</vt:lpstr>
      <vt:lpstr>Mikroişlemci Nedir?</vt:lpstr>
      <vt:lpstr>Intel 4-bit mikroişlemcisi - 4004</vt:lpstr>
      <vt:lpstr>Mikroişlemcilerin Evrimi</vt:lpstr>
      <vt:lpstr>Mikroişlemcilerin Önemli Özellikleri</vt:lpstr>
      <vt:lpstr>Uygulama Alanları</vt:lpstr>
      <vt:lpstr>Mikrodenetleyici Nedir?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131728504 Gömülü Sistemler  (Embedded Systems) Tek. Seç. IV</dc:title>
  <dc:creator>BDGI</dc:creator>
  <cp:lastModifiedBy>BDGI</cp:lastModifiedBy>
  <cp:revision>120</cp:revision>
  <dcterms:created xsi:type="dcterms:W3CDTF">2018-01-12T07:33:56Z</dcterms:created>
  <dcterms:modified xsi:type="dcterms:W3CDTF">2018-09-25T07:00:51Z</dcterms:modified>
</cp:coreProperties>
</file>