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39"/>
  </p:notesMasterIdLst>
  <p:sldIdLst>
    <p:sldId id="256" r:id="rId2"/>
    <p:sldId id="312" r:id="rId3"/>
    <p:sldId id="329" r:id="rId4"/>
    <p:sldId id="313" r:id="rId5"/>
    <p:sldId id="314" r:id="rId6"/>
    <p:sldId id="331" r:id="rId7"/>
    <p:sldId id="332" r:id="rId8"/>
    <p:sldId id="333" r:id="rId9"/>
    <p:sldId id="334" r:id="rId10"/>
    <p:sldId id="335" r:id="rId11"/>
    <p:sldId id="315" r:id="rId12"/>
    <p:sldId id="316" r:id="rId13"/>
    <p:sldId id="330" r:id="rId14"/>
    <p:sldId id="317" r:id="rId15"/>
    <p:sldId id="320" r:id="rId16"/>
    <p:sldId id="321" r:id="rId17"/>
    <p:sldId id="322" r:id="rId18"/>
    <p:sldId id="323" r:id="rId19"/>
    <p:sldId id="324" r:id="rId20"/>
    <p:sldId id="325" r:id="rId21"/>
    <p:sldId id="326" r:id="rId22"/>
    <p:sldId id="327" r:id="rId23"/>
    <p:sldId id="328" r:id="rId24"/>
    <p:sldId id="319" r:id="rId25"/>
    <p:sldId id="337" r:id="rId26"/>
    <p:sldId id="338" r:id="rId27"/>
    <p:sldId id="348" r:id="rId28"/>
    <p:sldId id="349" r:id="rId29"/>
    <p:sldId id="343" r:id="rId30"/>
    <p:sldId id="339" r:id="rId31"/>
    <p:sldId id="340" r:id="rId32"/>
    <p:sldId id="344" r:id="rId33"/>
    <p:sldId id="341" r:id="rId34"/>
    <p:sldId id="345" r:id="rId35"/>
    <p:sldId id="342" r:id="rId36"/>
    <p:sldId id="346" r:id="rId37"/>
    <p:sldId id="347" r:id="rId3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86684" autoAdjust="0"/>
  </p:normalViewPr>
  <p:slideViewPr>
    <p:cSldViewPr>
      <p:cViewPr>
        <p:scale>
          <a:sx n="40" d="100"/>
          <a:sy n="40" d="100"/>
        </p:scale>
        <p:origin x="-1960" y="-408"/>
      </p:cViewPr>
      <p:guideLst>
        <p:guide orient="horz" pos="2160"/>
        <p:guide pos="2880"/>
      </p:guideLst>
    </p:cSldViewPr>
  </p:slideViewPr>
  <p:notesTextViewPr>
    <p:cViewPr>
      <p:scale>
        <a:sx n="1" d="1"/>
        <a:sy n="1" d="1"/>
      </p:scale>
      <p:origin x="0" y="0"/>
    </p:cViewPr>
  </p:notesTextViewPr>
  <p:sorterViewPr>
    <p:cViewPr>
      <p:scale>
        <a:sx n="100" d="100"/>
        <a:sy n="100" d="100"/>
      </p:scale>
      <p:origin x="0" y="34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CA7908-5465-429A-9CCF-90E2D756CD4F}" type="datetimeFigureOut">
              <a:rPr lang="tr-TR" smtClean="0"/>
              <a:t>7.10.2018</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904559-65A6-4B3B-8584-8F4C536F9240}" type="slidenum">
              <a:rPr lang="tr-TR" smtClean="0"/>
              <a:t>‹#›</a:t>
            </a:fld>
            <a:endParaRPr lang="tr-TR"/>
          </a:p>
        </p:txBody>
      </p:sp>
    </p:spTree>
    <p:extLst>
      <p:ext uri="{BB962C8B-B14F-4D97-AF65-F5344CB8AC3E}">
        <p14:creationId xmlns:p14="http://schemas.microsoft.com/office/powerpoint/2010/main" val="290215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r>
              <a:rPr lang="tr-TR" dirty="0" smtClean="0"/>
              <a:t>Şekildeki yapı klasik</a:t>
            </a:r>
            <a:r>
              <a:rPr lang="tr-TR" baseline="0" dirty="0" smtClean="0"/>
              <a:t> bir bilgisayarın yapısıdır. İlk yapı merkezi işlem birimi yani CPU’dur. Hafıza birimi, giriş çıkışlar ve bunlar arasında veri iletişimini sağlayan yollar. Bu klasik bilgisayar mimarisine bunu geliştiren kişinin adı verilmiş olup bu yapıya </a:t>
            </a:r>
            <a:r>
              <a:rPr lang="tr-TR" baseline="0" dirty="0" err="1" smtClean="0"/>
              <a:t>Von</a:t>
            </a:r>
            <a:r>
              <a:rPr lang="tr-TR" baseline="0" dirty="0" smtClean="0"/>
              <a:t> </a:t>
            </a:r>
            <a:r>
              <a:rPr lang="tr-TR" baseline="0" dirty="0" err="1" smtClean="0"/>
              <a:t>Neumann</a:t>
            </a:r>
            <a:r>
              <a:rPr lang="tr-TR" baseline="0" dirty="0" smtClean="0"/>
              <a:t> mimarisi denir. </a:t>
            </a:r>
          </a:p>
          <a:p>
            <a:pPr algn="just"/>
            <a:endParaRPr lang="tr-TR" baseline="0" dirty="0" smtClean="0"/>
          </a:p>
          <a:p>
            <a:pPr algn="just"/>
            <a:r>
              <a:rPr lang="tr-TR" baseline="0" dirty="0" smtClean="0"/>
              <a:t>Her ne kadar günümüze kadar bir çok farklı yapıda mikroişlemci üretilmiş olsa da temelde ortak olan yapı bu şekilde görülen yapıdır. Dolayısıyla bu yapı iyice kavrandığında istenilen mikroişlemci yapısı rahatlıkla anlaşılabilir. Biz ise bu ders kapsamında en yaygın olarak kullanılmış ve anlaşılması basit olması </a:t>
            </a:r>
            <a:r>
              <a:rPr lang="tr-TR" baseline="0" dirty="0" err="1" smtClean="0"/>
              <a:t>hasabiyle</a:t>
            </a:r>
            <a:r>
              <a:rPr lang="tr-TR" baseline="0" dirty="0" smtClean="0"/>
              <a:t> INTEL 8085 8 bitlik mikroişlemcisini inceleyeceğiz.</a:t>
            </a:r>
          </a:p>
        </p:txBody>
      </p:sp>
      <p:sp>
        <p:nvSpPr>
          <p:cNvPr id="4" name="Slayt Numarası Yer Tutucusu 3"/>
          <p:cNvSpPr>
            <a:spLocks noGrp="1"/>
          </p:cNvSpPr>
          <p:nvPr>
            <p:ph type="sldNum" sz="quarter" idx="10"/>
          </p:nvPr>
        </p:nvSpPr>
        <p:spPr/>
        <p:txBody>
          <a:bodyPr/>
          <a:lstStyle/>
          <a:p>
            <a:fld id="{A0904559-65A6-4B3B-8584-8F4C536F9240}" type="slidenum">
              <a:rPr lang="tr-TR" smtClean="0"/>
              <a:t>2</a:t>
            </a:fld>
            <a:endParaRPr lang="tr-TR"/>
          </a:p>
        </p:txBody>
      </p:sp>
    </p:spTree>
    <p:extLst>
      <p:ext uri="{BB962C8B-B14F-4D97-AF65-F5344CB8AC3E}">
        <p14:creationId xmlns:p14="http://schemas.microsoft.com/office/powerpoint/2010/main" val="2517615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A0904559-65A6-4B3B-8584-8F4C536F9240}" type="slidenum">
              <a:rPr lang="tr-TR" smtClean="0"/>
              <a:t>15</a:t>
            </a:fld>
            <a:endParaRPr lang="tr-TR"/>
          </a:p>
        </p:txBody>
      </p:sp>
    </p:spTree>
    <p:extLst>
      <p:ext uri="{BB962C8B-B14F-4D97-AF65-F5344CB8AC3E}">
        <p14:creationId xmlns:p14="http://schemas.microsoft.com/office/powerpoint/2010/main" val="2927464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aseline="0" dirty="0" smtClean="0"/>
          </a:p>
        </p:txBody>
      </p:sp>
      <p:sp>
        <p:nvSpPr>
          <p:cNvPr id="4" name="Slayt Numarası Yer Tutucusu 3"/>
          <p:cNvSpPr>
            <a:spLocks noGrp="1"/>
          </p:cNvSpPr>
          <p:nvPr>
            <p:ph type="sldNum" sz="quarter" idx="10"/>
          </p:nvPr>
        </p:nvSpPr>
        <p:spPr/>
        <p:txBody>
          <a:bodyPr/>
          <a:lstStyle/>
          <a:p>
            <a:fld id="{A0904559-65A6-4B3B-8584-8F4C536F9240}" type="slidenum">
              <a:rPr lang="tr-TR" smtClean="0"/>
              <a:t>16</a:t>
            </a:fld>
            <a:endParaRPr lang="tr-TR"/>
          </a:p>
        </p:txBody>
      </p:sp>
    </p:spTree>
    <p:extLst>
      <p:ext uri="{BB962C8B-B14F-4D97-AF65-F5344CB8AC3E}">
        <p14:creationId xmlns:p14="http://schemas.microsoft.com/office/powerpoint/2010/main" val="2927464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aseline="0" dirty="0" smtClean="0"/>
          </a:p>
        </p:txBody>
      </p:sp>
      <p:sp>
        <p:nvSpPr>
          <p:cNvPr id="4" name="Slayt Numarası Yer Tutucusu 3"/>
          <p:cNvSpPr>
            <a:spLocks noGrp="1"/>
          </p:cNvSpPr>
          <p:nvPr>
            <p:ph type="sldNum" sz="quarter" idx="10"/>
          </p:nvPr>
        </p:nvSpPr>
        <p:spPr/>
        <p:txBody>
          <a:bodyPr/>
          <a:lstStyle/>
          <a:p>
            <a:fld id="{A0904559-65A6-4B3B-8584-8F4C536F9240}" type="slidenum">
              <a:rPr lang="tr-TR" smtClean="0"/>
              <a:t>17</a:t>
            </a:fld>
            <a:endParaRPr lang="tr-TR"/>
          </a:p>
        </p:txBody>
      </p:sp>
    </p:spTree>
    <p:extLst>
      <p:ext uri="{BB962C8B-B14F-4D97-AF65-F5344CB8AC3E}">
        <p14:creationId xmlns:p14="http://schemas.microsoft.com/office/powerpoint/2010/main" val="2927464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aseline="0" dirty="0" smtClean="0"/>
              <a:t>2^16=65.536 bit = 64 </a:t>
            </a:r>
            <a:r>
              <a:rPr lang="tr-TR" baseline="0" dirty="0" err="1" smtClean="0"/>
              <a:t>KByte</a:t>
            </a:r>
            <a:endParaRPr lang="tr-TR" baseline="0" dirty="0" smtClean="0"/>
          </a:p>
        </p:txBody>
      </p:sp>
      <p:sp>
        <p:nvSpPr>
          <p:cNvPr id="4" name="Slayt Numarası Yer Tutucusu 3"/>
          <p:cNvSpPr>
            <a:spLocks noGrp="1"/>
          </p:cNvSpPr>
          <p:nvPr>
            <p:ph type="sldNum" sz="quarter" idx="10"/>
          </p:nvPr>
        </p:nvSpPr>
        <p:spPr/>
        <p:txBody>
          <a:bodyPr/>
          <a:lstStyle/>
          <a:p>
            <a:fld id="{A0904559-65A6-4B3B-8584-8F4C536F9240}" type="slidenum">
              <a:rPr lang="tr-TR" smtClean="0"/>
              <a:t>18</a:t>
            </a:fld>
            <a:endParaRPr lang="tr-TR"/>
          </a:p>
        </p:txBody>
      </p:sp>
    </p:spTree>
    <p:extLst>
      <p:ext uri="{BB962C8B-B14F-4D97-AF65-F5344CB8AC3E}">
        <p14:creationId xmlns:p14="http://schemas.microsoft.com/office/powerpoint/2010/main" val="2927464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aseline="0" dirty="0" smtClean="0"/>
          </a:p>
        </p:txBody>
      </p:sp>
      <p:sp>
        <p:nvSpPr>
          <p:cNvPr id="4" name="Slayt Numarası Yer Tutucusu 3"/>
          <p:cNvSpPr>
            <a:spLocks noGrp="1"/>
          </p:cNvSpPr>
          <p:nvPr>
            <p:ph type="sldNum" sz="quarter" idx="10"/>
          </p:nvPr>
        </p:nvSpPr>
        <p:spPr/>
        <p:txBody>
          <a:bodyPr/>
          <a:lstStyle/>
          <a:p>
            <a:fld id="{A0904559-65A6-4B3B-8584-8F4C536F9240}" type="slidenum">
              <a:rPr lang="tr-TR" smtClean="0"/>
              <a:t>19</a:t>
            </a:fld>
            <a:endParaRPr lang="tr-TR"/>
          </a:p>
        </p:txBody>
      </p:sp>
    </p:spTree>
    <p:extLst>
      <p:ext uri="{BB962C8B-B14F-4D97-AF65-F5344CB8AC3E}">
        <p14:creationId xmlns:p14="http://schemas.microsoft.com/office/powerpoint/2010/main" val="2927464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aseline="0" dirty="0" smtClean="0"/>
          </a:p>
        </p:txBody>
      </p:sp>
      <p:sp>
        <p:nvSpPr>
          <p:cNvPr id="4" name="Slayt Numarası Yer Tutucusu 3"/>
          <p:cNvSpPr>
            <a:spLocks noGrp="1"/>
          </p:cNvSpPr>
          <p:nvPr>
            <p:ph type="sldNum" sz="quarter" idx="10"/>
          </p:nvPr>
        </p:nvSpPr>
        <p:spPr/>
        <p:txBody>
          <a:bodyPr/>
          <a:lstStyle/>
          <a:p>
            <a:fld id="{A0904559-65A6-4B3B-8584-8F4C536F9240}" type="slidenum">
              <a:rPr lang="tr-TR" smtClean="0"/>
              <a:t>20</a:t>
            </a:fld>
            <a:endParaRPr lang="tr-TR"/>
          </a:p>
        </p:txBody>
      </p:sp>
    </p:spTree>
    <p:extLst>
      <p:ext uri="{BB962C8B-B14F-4D97-AF65-F5344CB8AC3E}">
        <p14:creationId xmlns:p14="http://schemas.microsoft.com/office/powerpoint/2010/main" val="2927464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aseline="0" dirty="0" smtClean="0"/>
          </a:p>
        </p:txBody>
      </p:sp>
      <p:sp>
        <p:nvSpPr>
          <p:cNvPr id="4" name="Slayt Numarası Yer Tutucusu 3"/>
          <p:cNvSpPr>
            <a:spLocks noGrp="1"/>
          </p:cNvSpPr>
          <p:nvPr>
            <p:ph type="sldNum" sz="quarter" idx="10"/>
          </p:nvPr>
        </p:nvSpPr>
        <p:spPr/>
        <p:txBody>
          <a:bodyPr/>
          <a:lstStyle/>
          <a:p>
            <a:fld id="{A0904559-65A6-4B3B-8584-8F4C536F9240}" type="slidenum">
              <a:rPr lang="tr-TR" smtClean="0"/>
              <a:t>21</a:t>
            </a:fld>
            <a:endParaRPr lang="tr-TR"/>
          </a:p>
        </p:txBody>
      </p:sp>
    </p:spTree>
    <p:extLst>
      <p:ext uri="{BB962C8B-B14F-4D97-AF65-F5344CB8AC3E}">
        <p14:creationId xmlns:p14="http://schemas.microsoft.com/office/powerpoint/2010/main" val="2927464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aseline="0" dirty="0" smtClean="0"/>
          </a:p>
        </p:txBody>
      </p:sp>
      <p:sp>
        <p:nvSpPr>
          <p:cNvPr id="4" name="Slayt Numarası Yer Tutucusu 3"/>
          <p:cNvSpPr>
            <a:spLocks noGrp="1"/>
          </p:cNvSpPr>
          <p:nvPr>
            <p:ph type="sldNum" sz="quarter" idx="10"/>
          </p:nvPr>
        </p:nvSpPr>
        <p:spPr/>
        <p:txBody>
          <a:bodyPr/>
          <a:lstStyle/>
          <a:p>
            <a:fld id="{A0904559-65A6-4B3B-8584-8F4C536F9240}" type="slidenum">
              <a:rPr lang="tr-TR" smtClean="0"/>
              <a:t>22</a:t>
            </a:fld>
            <a:endParaRPr lang="tr-TR"/>
          </a:p>
        </p:txBody>
      </p:sp>
    </p:spTree>
    <p:extLst>
      <p:ext uri="{BB962C8B-B14F-4D97-AF65-F5344CB8AC3E}">
        <p14:creationId xmlns:p14="http://schemas.microsoft.com/office/powerpoint/2010/main" val="2927464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aseline="0" dirty="0" smtClean="0"/>
          </a:p>
        </p:txBody>
      </p:sp>
      <p:sp>
        <p:nvSpPr>
          <p:cNvPr id="4" name="Slayt Numarası Yer Tutucusu 3"/>
          <p:cNvSpPr>
            <a:spLocks noGrp="1"/>
          </p:cNvSpPr>
          <p:nvPr>
            <p:ph type="sldNum" sz="quarter" idx="10"/>
          </p:nvPr>
        </p:nvSpPr>
        <p:spPr/>
        <p:txBody>
          <a:bodyPr/>
          <a:lstStyle/>
          <a:p>
            <a:fld id="{A0904559-65A6-4B3B-8584-8F4C536F9240}" type="slidenum">
              <a:rPr lang="tr-TR" smtClean="0"/>
              <a:t>23</a:t>
            </a:fld>
            <a:endParaRPr lang="tr-TR"/>
          </a:p>
        </p:txBody>
      </p:sp>
    </p:spTree>
    <p:extLst>
      <p:ext uri="{BB962C8B-B14F-4D97-AF65-F5344CB8AC3E}">
        <p14:creationId xmlns:p14="http://schemas.microsoft.com/office/powerpoint/2010/main" val="2927464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baseline="0" dirty="0" smtClean="0"/>
          </a:p>
        </p:txBody>
      </p:sp>
      <p:sp>
        <p:nvSpPr>
          <p:cNvPr id="4" name="Slayt Numarası Yer Tutucusu 3"/>
          <p:cNvSpPr>
            <a:spLocks noGrp="1"/>
          </p:cNvSpPr>
          <p:nvPr>
            <p:ph type="sldNum" sz="quarter" idx="10"/>
          </p:nvPr>
        </p:nvSpPr>
        <p:spPr/>
        <p:txBody>
          <a:bodyPr/>
          <a:lstStyle/>
          <a:p>
            <a:fld id="{A0904559-65A6-4B3B-8584-8F4C536F9240}" type="slidenum">
              <a:rPr lang="tr-TR" smtClean="0"/>
              <a:t>24</a:t>
            </a:fld>
            <a:endParaRPr lang="tr-TR"/>
          </a:p>
        </p:txBody>
      </p:sp>
    </p:spTree>
    <p:extLst>
      <p:ext uri="{BB962C8B-B14F-4D97-AF65-F5344CB8AC3E}">
        <p14:creationId xmlns:p14="http://schemas.microsoft.com/office/powerpoint/2010/main" val="1790281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Bir diğer bilgisayar mimarisi de Harvard mimarisidir. Harvard mimarisi, veri ve komutların CPU ‘ya giden kanallarının ayrılması ile oluşturulmuş bilgisayar tasarımıdır. </a:t>
            </a:r>
            <a:r>
              <a:rPr lang="tr-TR" dirty="0" err="1" smtClean="0"/>
              <a:t>Von</a:t>
            </a:r>
            <a:r>
              <a:rPr lang="tr-TR" dirty="0" smtClean="0"/>
              <a:t> </a:t>
            </a:r>
            <a:r>
              <a:rPr lang="tr-TR" dirty="0" err="1" smtClean="0"/>
              <a:t>Neumann</a:t>
            </a:r>
            <a:r>
              <a:rPr lang="tr-TR" dirty="0" smtClean="0"/>
              <a:t> mimarisi, veri ve komutları tek depolama biriminde bulunduran bilgisayar tasarımıdır. Günümüz bilgisayarlarında genel olarak </a:t>
            </a:r>
            <a:r>
              <a:rPr lang="tr-TR" dirty="0" err="1" smtClean="0"/>
              <a:t>Von</a:t>
            </a:r>
            <a:r>
              <a:rPr lang="tr-TR" dirty="0" smtClean="0"/>
              <a:t> </a:t>
            </a:r>
            <a:r>
              <a:rPr lang="tr-TR" dirty="0" err="1" smtClean="0"/>
              <a:t>Neumann</a:t>
            </a:r>
            <a:r>
              <a:rPr lang="tr-TR" dirty="0" smtClean="0"/>
              <a:t> mimarisi kullanılmaktadır.)</a:t>
            </a:r>
            <a:endParaRPr lang="tr-TR" dirty="0"/>
          </a:p>
        </p:txBody>
      </p:sp>
      <p:sp>
        <p:nvSpPr>
          <p:cNvPr id="4" name="Slayt Numarası Yer Tutucusu 3"/>
          <p:cNvSpPr>
            <a:spLocks noGrp="1"/>
          </p:cNvSpPr>
          <p:nvPr>
            <p:ph type="sldNum" sz="quarter" idx="10"/>
          </p:nvPr>
        </p:nvSpPr>
        <p:spPr/>
        <p:txBody>
          <a:bodyPr/>
          <a:lstStyle/>
          <a:p>
            <a:fld id="{A0904559-65A6-4B3B-8584-8F4C536F9240}" type="slidenum">
              <a:rPr lang="tr-TR" smtClean="0"/>
              <a:t>3</a:t>
            </a:fld>
            <a:endParaRPr lang="tr-TR"/>
          </a:p>
        </p:txBody>
      </p:sp>
    </p:spTree>
    <p:extLst>
      <p:ext uri="{BB962C8B-B14F-4D97-AF65-F5344CB8AC3E}">
        <p14:creationId xmlns:p14="http://schemas.microsoft.com/office/powerpoint/2010/main" val="3438326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A0904559-65A6-4B3B-8584-8F4C536F9240}" type="slidenum">
              <a:rPr lang="tr-TR" smtClean="0"/>
              <a:t>28</a:t>
            </a:fld>
            <a:endParaRPr lang="tr-TR"/>
          </a:p>
        </p:txBody>
      </p:sp>
    </p:spTree>
    <p:extLst>
      <p:ext uri="{BB962C8B-B14F-4D97-AF65-F5344CB8AC3E}">
        <p14:creationId xmlns:p14="http://schemas.microsoft.com/office/powerpoint/2010/main" val="578890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aseline="0" dirty="0" smtClean="0"/>
          </a:p>
        </p:txBody>
      </p:sp>
      <p:sp>
        <p:nvSpPr>
          <p:cNvPr id="4" name="Slayt Numarası Yer Tutucusu 3"/>
          <p:cNvSpPr>
            <a:spLocks noGrp="1"/>
          </p:cNvSpPr>
          <p:nvPr>
            <p:ph type="sldNum" sz="quarter" idx="10"/>
          </p:nvPr>
        </p:nvSpPr>
        <p:spPr/>
        <p:txBody>
          <a:bodyPr/>
          <a:lstStyle/>
          <a:p>
            <a:fld id="{A0904559-65A6-4B3B-8584-8F4C536F9240}" type="slidenum">
              <a:rPr lang="tr-TR" smtClean="0"/>
              <a:t>5</a:t>
            </a:fld>
            <a:endParaRPr lang="tr-TR"/>
          </a:p>
        </p:txBody>
      </p:sp>
    </p:spTree>
    <p:extLst>
      <p:ext uri="{BB962C8B-B14F-4D97-AF65-F5344CB8AC3E}">
        <p14:creationId xmlns:p14="http://schemas.microsoft.com/office/powerpoint/2010/main" val="1116351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aseline="0" dirty="0" smtClean="0"/>
          </a:p>
        </p:txBody>
      </p:sp>
      <p:sp>
        <p:nvSpPr>
          <p:cNvPr id="4" name="Slayt Numarası Yer Tutucusu 3"/>
          <p:cNvSpPr>
            <a:spLocks noGrp="1"/>
          </p:cNvSpPr>
          <p:nvPr>
            <p:ph type="sldNum" sz="quarter" idx="10"/>
          </p:nvPr>
        </p:nvSpPr>
        <p:spPr/>
        <p:txBody>
          <a:bodyPr/>
          <a:lstStyle/>
          <a:p>
            <a:fld id="{A0904559-65A6-4B3B-8584-8F4C536F9240}" type="slidenum">
              <a:rPr lang="tr-TR" smtClean="0"/>
              <a:t>6</a:t>
            </a:fld>
            <a:endParaRPr lang="tr-TR"/>
          </a:p>
        </p:txBody>
      </p:sp>
    </p:spTree>
    <p:extLst>
      <p:ext uri="{BB962C8B-B14F-4D97-AF65-F5344CB8AC3E}">
        <p14:creationId xmlns:p14="http://schemas.microsoft.com/office/powerpoint/2010/main" val="1116351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aseline="0" dirty="0" smtClean="0"/>
          </a:p>
        </p:txBody>
      </p:sp>
      <p:sp>
        <p:nvSpPr>
          <p:cNvPr id="4" name="Slayt Numarası Yer Tutucusu 3"/>
          <p:cNvSpPr>
            <a:spLocks noGrp="1"/>
          </p:cNvSpPr>
          <p:nvPr>
            <p:ph type="sldNum" sz="quarter" idx="10"/>
          </p:nvPr>
        </p:nvSpPr>
        <p:spPr/>
        <p:txBody>
          <a:bodyPr/>
          <a:lstStyle/>
          <a:p>
            <a:fld id="{A0904559-65A6-4B3B-8584-8F4C536F9240}" type="slidenum">
              <a:rPr lang="tr-TR" smtClean="0"/>
              <a:t>7</a:t>
            </a:fld>
            <a:endParaRPr lang="tr-TR"/>
          </a:p>
        </p:txBody>
      </p:sp>
    </p:spTree>
    <p:extLst>
      <p:ext uri="{BB962C8B-B14F-4D97-AF65-F5344CB8AC3E}">
        <p14:creationId xmlns:p14="http://schemas.microsoft.com/office/powerpoint/2010/main" val="1116351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aseline="0" dirty="0" smtClean="0"/>
          </a:p>
        </p:txBody>
      </p:sp>
      <p:sp>
        <p:nvSpPr>
          <p:cNvPr id="4" name="Slayt Numarası Yer Tutucusu 3"/>
          <p:cNvSpPr>
            <a:spLocks noGrp="1"/>
          </p:cNvSpPr>
          <p:nvPr>
            <p:ph type="sldNum" sz="quarter" idx="10"/>
          </p:nvPr>
        </p:nvSpPr>
        <p:spPr/>
        <p:txBody>
          <a:bodyPr/>
          <a:lstStyle/>
          <a:p>
            <a:fld id="{A0904559-65A6-4B3B-8584-8F4C536F9240}" type="slidenum">
              <a:rPr lang="tr-TR" smtClean="0"/>
              <a:t>8</a:t>
            </a:fld>
            <a:endParaRPr lang="tr-TR"/>
          </a:p>
        </p:txBody>
      </p:sp>
    </p:spTree>
    <p:extLst>
      <p:ext uri="{BB962C8B-B14F-4D97-AF65-F5344CB8AC3E}">
        <p14:creationId xmlns:p14="http://schemas.microsoft.com/office/powerpoint/2010/main" val="1116351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aseline="0" dirty="0" smtClean="0"/>
          </a:p>
        </p:txBody>
      </p:sp>
      <p:sp>
        <p:nvSpPr>
          <p:cNvPr id="4" name="Slayt Numarası Yer Tutucusu 3"/>
          <p:cNvSpPr>
            <a:spLocks noGrp="1"/>
          </p:cNvSpPr>
          <p:nvPr>
            <p:ph type="sldNum" sz="quarter" idx="10"/>
          </p:nvPr>
        </p:nvSpPr>
        <p:spPr/>
        <p:txBody>
          <a:bodyPr/>
          <a:lstStyle/>
          <a:p>
            <a:fld id="{A0904559-65A6-4B3B-8584-8F4C536F9240}" type="slidenum">
              <a:rPr lang="tr-TR" smtClean="0"/>
              <a:t>9</a:t>
            </a:fld>
            <a:endParaRPr lang="tr-TR"/>
          </a:p>
        </p:txBody>
      </p:sp>
    </p:spTree>
    <p:extLst>
      <p:ext uri="{BB962C8B-B14F-4D97-AF65-F5344CB8AC3E}">
        <p14:creationId xmlns:p14="http://schemas.microsoft.com/office/powerpoint/2010/main" val="1116351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aseline="0" dirty="0" smtClean="0"/>
          </a:p>
        </p:txBody>
      </p:sp>
      <p:sp>
        <p:nvSpPr>
          <p:cNvPr id="4" name="Slayt Numarası Yer Tutucusu 3"/>
          <p:cNvSpPr>
            <a:spLocks noGrp="1"/>
          </p:cNvSpPr>
          <p:nvPr>
            <p:ph type="sldNum" sz="quarter" idx="10"/>
          </p:nvPr>
        </p:nvSpPr>
        <p:spPr/>
        <p:txBody>
          <a:bodyPr/>
          <a:lstStyle/>
          <a:p>
            <a:fld id="{A0904559-65A6-4B3B-8584-8F4C536F9240}" type="slidenum">
              <a:rPr lang="tr-TR" smtClean="0"/>
              <a:t>10</a:t>
            </a:fld>
            <a:endParaRPr lang="tr-TR"/>
          </a:p>
        </p:txBody>
      </p:sp>
    </p:spTree>
    <p:extLst>
      <p:ext uri="{BB962C8B-B14F-4D97-AF65-F5344CB8AC3E}">
        <p14:creationId xmlns:p14="http://schemas.microsoft.com/office/powerpoint/2010/main" val="1116351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A0904559-65A6-4B3B-8584-8F4C536F9240}" type="slidenum">
              <a:rPr lang="tr-TR" smtClean="0"/>
              <a:t>14</a:t>
            </a:fld>
            <a:endParaRPr lang="tr-TR"/>
          </a:p>
        </p:txBody>
      </p:sp>
    </p:spTree>
    <p:extLst>
      <p:ext uri="{BB962C8B-B14F-4D97-AF65-F5344CB8AC3E}">
        <p14:creationId xmlns:p14="http://schemas.microsoft.com/office/powerpoint/2010/main" val="4064328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tr-TR" smtClean="0"/>
              <a:t>Asıl başlık stili için tıklatın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CD967FCA-7C29-49EB-AAB4-E4B46300846F}" type="datetimeFigureOut">
              <a:rPr lang="tr-TR" smtClean="0"/>
              <a:t>7.10.2018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0587-8A24-4732-9980-AB030707FAD7}" type="slidenum">
              <a:rPr lang="tr-TR" smtClean="0"/>
              <a:t>‹#›</a:t>
            </a:fld>
            <a:endParaRPr lang="tr-T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D967FCA-7C29-49EB-AAB4-E4B46300846F}" type="datetimeFigureOut">
              <a:rPr lang="tr-TR" smtClean="0"/>
              <a:t>7.10.2018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0587-8A24-4732-9980-AB030707FAD7}"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D967FCA-7C29-49EB-AAB4-E4B46300846F}" type="datetimeFigureOut">
              <a:rPr lang="tr-TR" smtClean="0"/>
              <a:t>7.10.2018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0587-8A24-4732-9980-AB030707FAD7}"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D967FCA-7C29-49EB-AAB4-E4B46300846F}" type="datetimeFigureOut">
              <a:rPr lang="tr-TR" smtClean="0"/>
              <a:t>7.10.2018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0587-8A24-4732-9980-AB030707FAD7}"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D967FCA-7C29-49EB-AAB4-E4B46300846F}" type="datetimeFigureOut">
              <a:rPr lang="tr-TR" smtClean="0"/>
              <a:t>7.10.2018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0587-8A24-4732-9980-AB030707FAD7}" type="slidenum">
              <a:rPr lang="tr-TR" smtClean="0"/>
              <a:t>‹#›</a:t>
            </a:fld>
            <a:endParaRPr lang="tr-T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D967FCA-7C29-49EB-AAB4-E4B46300846F}" type="datetimeFigureOut">
              <a:rPr lang="tr-TR" smtClean="0"/>
              <a:t>7.10.2018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C4C0587-8A24-4732-9980-AB030707FAD7}"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CD967FCA-7C29-49EB-AAB4-E4B46300846F}" type="datetimeFigureOut">
              <a:rPr lang="tr-TR" smtClean="0"/>
              <a:t>7.10.2018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C4C0587-8A24-4732-9980-AB030707FAD7}" type="slidenum">
              <a:rPr lang="tr-TR" smtClean="0"/>
              <a:t>‹#›</a:t>
            </a:fld>
            <a:endParaRPr lang="tr-T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CD967FCA-7C29-49EB-AAB4-E4B46300846F}" type="datetimeFigureOut">
              <a:rPr lang="tr-TR" smtClean="0"/>
              <a:t>7.10.2018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C4C0587-8A24-4732-9980-AB030707FAD7}"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67FCA-7C29-49EB-AAB4-E4B46300846F}" type="datetimeFigureOut">
              <a:rPr lang="tr-TR" smtClean="0"/>
              <a:t>7.10.2018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C4C0587-8A24-4732-9980-AB030707FAD7}"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D967FCA-7C29-49EB-AAB4-E4B46300846F}" type="datetimeFigureOut">
              <a:rPr lang="tr-TR" smtClean="0"/>
              <a:t>7.10.2018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C4C0587-8A24-4732-9980-AB030707FAD7}" type="slidenum">
              <a:rPr lang="tr-TR" smtClean="0"/>
              <a:t>‹#›</a:t>
            </a:fld>
            <a:endParaRPr lang="tr-T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D967FCA-7C29-49EB-AAB4-E4B46300846F}" type="datetimeFigureOut">
              <a:rPr lang="tr-TR" smtClean="0"/>
              <a:t>7.10.2018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C4C0587-8A24-4732-9980-AB030707FAD7}"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D967FCA-7C29-49EB-AAB4-E4B46300846F}" type="datetimeFigureOut">
              <a:rPr lang="tr-TR" smtClean="0"/>
              <a:t>7.10.2018</a:t>
            </a:fld>
            <a:endParaRPr lang="tr-T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tr-T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C4C0587-8A24-4732-9980-AB030707FAD7}"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3568" y="1124744"/>
            <a:ext cx="7772400" cy="2160240"/>
          </a:xfrm>
        </p:spPr>
        <p:txBody>
          <a:bodyPr>
            <a:noAutofit/>
          </a:bodyPr>
          <a:lstStyle/>
          <a:p>
            <a:r>
              <a:rPr lang="tr-TR" sz="3600" dirty="0"/>
              <a:t>131715115</a:t>
            </a:r>
            <a:r>
              <a:rPr lang="tr-TR" sz="3600" dirty="0" smtClean="0"/>
              <a:t/>
            </a:r>
            <a:br>
              <a:rPr lang="tr-TR" sz="3600" dirty="0" smtClean="0"/>
            </a:br>
            <a:r>
              <a:rPr lang="tr-TR" sz="3600" dirty="0"/>
              <a:t>Mikroişlemciler</a:t>
            </a:r>
            <a:r>
              <a:rPr lang="tr-TR" sz="3600" dirty="0" smtClean="0"/>
              <a:t/>
            </a:r>
            <a:br>
              <a:rPr lang="tr-TR" sz="3600" dirty="0" smtClean="0"/>
            </a:br>
            <a:endParaRPr lang="tr-TR" sz="3600" dirty="0"/>
          </a:p>
        </p:txBody>
      </p:sp>
      <p:sp>
        <p:nvSpPr>
          <p:cNvPr id="3" name="Alt Başlık 2"/>
          <p:cNvSpPr>
            <a:spLocks noGrp="1"/>
          </p:cNvSpPr>
          <p:nvPr>
            <p:ph type="subTitle" idx="1"/>
          </p:nvPr>
        </p:nvSpPr>
        <p:spPr>
          <a:xfrm>
            <a:off x="1835696" y="3717032"/>
            <a:ext cx="6400800" cy="2016224"/>
          </a:xfrm>
        </p:spPr>
        <p:txBody>
          <a:bodyPr>
            <a:normAutofit fontScale="85000" lnSpcReduction="20000"/>
          </a:bodyPr>
          <a:lstStyle/>
          <a:p>
            <a:r>
              <a:rPr lang="tr-TR" dirty="0" smtClean="0"/>
              <a:t>Dumlupınar Üniversitesi</a:t>
            </a:r>
          </a:p>
          <a:p>
            <a:r>
              <a:rPr lang="tr-TR" dirty="0" smtClean="0"/>
              <a:t>Bilgisayar Mühendisliği</a:t>
            </a:r>
          </a:p>
          <a:p>
            <a:r>
              <a:rPr lang="tr-TR" dirty="0" smtClean="0"/>
              <a:t>Sunu-2/Güz-2018</a:t>
            </a:r>
          </a:p>
          <a:p>
            <a:endParaRPr lang="tr-TR" dirty="0"/>
          </a:p>
          <a:p>
            <a:endParaRPr lang="tr-TR" dirty="0" smtClean="0"/>
          </a:p>
          <a:p>
            <a:r>
              <a:rPr lang="tr-TR" dirty="0" smtClean="0"/>
              <a:t>Dr. </a:t>
            </a:r>
            <a:r>
              <a:rPr lang="tr-TR" dirty="0" err="1" smtClean="0"/>
              <a:t>Öğr</a:t>
            </a:r>
            <a:r>
              <a:rPr lang="tr-TR" dirty="0" smtClean="0"/>
              <a:t>. Üyesi Fırat AYDEMİR</a:t>
            </a:r>
            <a:endParaRPr lang="tr-TR" dirty="0"/>
          </a:p>
        </p:txBody>
      </p:sp>
    </p:spTree>
    <p:extLst>
      <p:ext uri="{BB962C8B-B14F-4D97-AF65-F5344CB8AC3E}">
        <p14:creationId xmlns:p14="http://schemas.microsoft.com/office/powerpoint/2010/main" val="1736621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04664"/>
            <a:ext cx="8229600" cy="990600"/>
          </a:xfrm>
        </p:spPr>
        <p:txBody>
          <a:bodyPr/>
          <a:lstStyle/>
          <a:p>
            <a:r>
              <a:rPr lang="tr-TR" dirty="0" smtClean="0"/>
              <a:t>I-CPU (devam)</a:t>
            </a:r>
            <a:endParaRPr lang="tr-TR" dirty="0"/>
          </a:p>
        </p:txBody>
      </p:sp>
      <p:sp>
        <p:nvSpPr>
          <p:cNvPr id="3" name="İçerik Yer Tutucusu 2"/>
          <p:cNvSpPr>
            <a:spLocks noGrp="1"/>
          </p:cNvSpPr>
          <p:nvPr>
            <p:ph idx="1"/>
          </p:nvPr>
        </p:nvSpPr>
        <p:spPr>
          <a:xfrm>
            <a:off x="395536" y="1268760"/>
            <a:ext cx="8229600" cy="5256584"/>
          </a:xfrm>
        </p:spPr>
        <p:txBody>
          <a:bodyPr>
            <a:noAutofit/>
          </a:bodyPr>
          <a:lstStyle/>
          <a:p>
            <a:pPr lvl="1" algn="just"/>
            <a:r>
              <a:rPr lang="tr-TR" altLang="tr-TR" b="1" dirty="0">
                <a:solidFill>
                  <a:srgbClr val="00B050"/>
                </a:solidFill>
              </a:rPr>
              <a:t>Durum Kaydedicileri (</a:t>
            </a:r>
            <a:r>
              <a:rPr lang="tr-TR" altLang="tr-TR" b="1" dirty="0" err="1">
                <a:solidFill>
                  <a:srgbClr val="00B050"/>
                </a:solidFill>
              </a:rPr>
              <a:t>Status</a:t>
            </a:r>
            <a:r>
              <a:rPr lang="tr-TR" altLang="tr-TR" b="1" dirty="0">
                <a:solidFill>
                  <a:srgbClr val="00B050"/>
                </a:solidFill>
              </a:rPr>
              <a:t> </a:t>
            </a:r>
            <a:r>
              <a:rPr lang="tr-TR" altLang="tr-TR" b="1" dirty="0" err="1">
                <a:solidFill>
                  <a:srgbClr val="00B050"/>
                </a:solidFill>
              </a:rPr>
              <a:t>Registers</a:t>
            </a:r>
            <a:r>
              <a:rPr lang="tr-TR" altLang="tr-TR" b="1" dirty="0">
                <a:solidFill>
                  <a:srgbClr val="00B050"/>
                </a:solidFill>
              </a:rPr>
              <a:t>), </a:t>
            </a:r>
          </a:p>
          <a:p>
            <a:pPr lvl="1" algn="just"/>
            <a:r>
              <a:rPr lang="tr-TR" altLang="tr-TR" dirty="0" smtClean="0"/>
              <a:t>Mikroişlemci</a:t>
            </a:r>
            <a:r>
              <a:rPr lang="tr-TR" altLang="tr-TR" dirty="0"/>
              <a:t>, yapılan işlemler sonucunda oluşan durumları belirlemek için, ‘program durum kelimesi’ (Program </a:t>
            </a:r>
            <a:r>
              <a:rPr lang="tr-TR" altLang="tr-TR" dirty="0" err="1"/>
              <a:t>Status</a:t>
            </a:r>
            <a:r>
              <a:rPr lang="tr-TR" altLang="tr-TR" dirty="0"/>
              <a:t> Word-PSW) veya ‘durum kaydedici’ olarak isimlendirilen kaydedici(</a:t>
            </a:r>
            <a:r>
              <a:rPr lang="tr-TR" altLang="tr-TR" dirty="0" err="1"/>
              <a:t>ler</a:t>
            </a:r>
            <a:r>
              <a:rPr lang="tr-TR" altLang="tr-TR" dirty="0"/>
              <a:t>) kullanılır</a:t>
            </a:r>
            <a:r>
              <a:rPr lang="tr-TR" altLang="tr-TR" dirty="0" smtClean="0"/>
              <a:t>.</a:t>
            </a:r>
          </a:p>
          <a:p>
            <a:pPr lvl="1" algn="just"/>
            <a:r>
              <a:rPr lang="tr-TR" altLang="tr-TR" dirty="0" smtClean="0"/>
              <a:t>‘</a:t>
            </a:r>
            <a:r>
              <a:rPr lang="tr-TR" altLang="tr-TR" dirty="0"/>
              <a:t>Durum Bayrakları’ olarak ta belirtilen durum kaydedicileri, tüm bayrakları içerecek şekilde bir adet olabileceği gibi, birden fazla sayıda da </a:t>
            </a:r>
            <a:r>
              <a:rPr lang="tr-TR" altLang="tr-TR" dirty="0" smtClean="0"/>
              <a:t>olabilir.</a:t>
            </a:r>
          </a:p>
          <a:p>
            <a:pPr lvl="1" algn="just"/>
            <a:r>
              <a:rPr lang="tr-TR" altLang="tr-TR" dirty="0" smtClean="0"/>
              <a:t>Durum </a:t>
            </a:r>
            <a:r>
              <a:rPr lang="tr-TR" altLang="tr-TR" dirty="0"/>
              <a:t>kaydedicisinde, her bir bit farklı bir durumu belirlemek için kullanılır ve her bir bit ‘bayrak’ (</a:t>
            </a:r>
            <a:r>
              <a:rPr lang="tr-TR" altLang="tr-TR" dirty="0" err="1"/>
              <a:t>flag</a:t>
            </a:r>
            <a:r>
              <a:rPr lang="tr-TR" altLang="tr-TR" dirty="0"/>
              <a:t>) olarak adlandırılır. Örnek olarak; </a:t>
            </a:r>
          </a:p>
          <a:p>
            <a:pPr lvl="2" algn="just"/>
            <a:r>
              <a:rPr lang="tr-TR" altLang="tr-TR" dirty="0"/>
              <a:t>İ</a:t>
            </a:r>
            <a:r>
              <a:rPr lang="tr-TR" altLang="tr-TR" dirty="0" smtClean="0"/>
              <a:t>şaret </a:t>
            </a:r>
            <a:r>
              <a:rPr lang="tr-TR" altLang="tr-TR" dirty="0"/>
              <a:t>Bayrağı (</a:t>
            </a:r>
            <a:r>
              <a:rPr lang="tr-TR" altLang="tr-TR" dirty="0" err="1" smtClean="0"/>
              <a:t>Sign</a:t>
            </a:r>
            <a:r>
              <a:rPr lang="tr-TR" altLang="tr-TR" dirty="0" smtClean="0"/>
              <a:t>)</a:t>
            </a:r>
          </a:p>
          <a:p>
            <a:pPr lvl="2" algn="just"/>
            <a:r>
              <a:rPr lang="tr-TR" altLang="tr-TR" dirty="0" smtClean="0"/>
              <a:t>Sıfır </a:t>
            </a:r>
            <a:r>
              <a:rPr lang="tr-TR" altLang="tr-TR" dirty="0"/>
              <a:t>Bayrağı (</a:t>
            </a:r>
            <a:r>
              <a:rPr lang="tr-TR" altLang="tr-TR" dirty="0" smtClean="0"/>
              <a:t>Zero)</a:t>
            </a:r>
          </a:p>
          <a:p>
            <a:pPr lvl="2" algn="just"/>
            <a:r>
              <a:rPr lang="tr-TR" altLang="tr-TR" dirty="0" smtClean="0"/>
              <a:t>Elde </a:t>
            </a:r>
            <a:r>
              <a:rPr lang="tr-TR" altLang="tr-TR" dirty="0"/>
              <a:t>/ Borç Bayrağı (</a:t>
            </a:r>
            <a:r>
              <a:rPr lang="tr-TR" altLang="tr-TR" dirty="0" err="1" smtClean="0"/>
              <a:t>Carry</a:t>
            </a:r>
            <a:r>
              <a:rPr lang="tr-TR" altLang="tr-TR" dirty="0" smtClean="0"/>
              <a:t>)</a:t>
            </a:r>
          </a:p>
          <a:p>
            <a:pPr lvl="2" algn="just"/>
            <a:r>
              <a:rPr lang="tr-TR" altLang="tr-TR" dirty="0" smtClean="0"/>
              <a:t>Eşitlik </a:t>
            </a:r>
            <a:r>
              <a:rPr lang="tr-TR" altLang="tr-TR" dirty="0"/>
              <a:t>bayrağı (</a:t>
            </a:r>
            <a:r>
              <a:rPr lang="tr-TR" altLang="tr-TR" dirty="0" err="1" smtClean="0"/>
              <a:t>Equal</a:t>
            </a:r>
            <a:r>
              <a:rPr lang="tr-TR" altLang="tr-TR" dirty="0" smtClean="0"/>
              <a:t>)</a:t>
            </a:r>
          </a:p>
          <a:p>
            <a:pPr lvl="2" algn="just"/>
            <a:r>
              <a:rPr lang="tr-TR" altLang="tr-TR" dirty="0" smtClean="0"/>
              <a:t>Taşma </a:t>
            </a:r>
            <a:r>
              <a:rPr lang="tr-TR" altLang="tr-TR" dirty="0"/>
              <a:t>Bayrağı (</a:t>
            </a:r>
            <a:r>
              <a:rPr lang="tr-TR" altLang="tr-TR" dirty="0" err="1" smtClean="0"/>
              <a:t>Overflow</a:t>
            </a:r>
            <a:r>
              <a:rPr lang="tr-TR" altLang="tr-TR" dirty="0" smtClean="0"/>
              <a:t>)</a:t>
            </a:r>
          </a:p>
          <a:p>
            <a:pPr lvl="2" algn="just"/>
            <a:r>
              <a:rPr lang="tr-TR" altLang="tr-TR" dirty="0" smtClean="0"/>
              <a:t>Kesme </a:t>
            </a:r>
            <a:r>
              <a:rPr lang="tr-TR" altLang="tr-TR" dirty="0"/>
              <a:t>Yetkilendirme Bayrağı (</a:t>
            </a:r>
            <a:r>
              <a:rPr lang="tr-TR" altLang="tr-TR" dirty="0" err="1"/>
              <a:t>Interrupt</a:t>
            </a:r>
            <a:r>
              <a:rPr lang="tr-TR" altLang="tr-TR" dirty="0"/>
              <a:t> </a:t>
            </a:r>
            <a:r>
              <a:rPr lang="tr-TR" altLang="tr-TR" dirty="0" err="1"/>
              <a:t>Enable</a:t>
            </a:r>
            <a:r>
              <a:rPr lang="tr-TR" altLang="tr-TR" dirty="0"/>
              <a:t>)</a:t>
            </a:r>
          </a:p>
        </p:txBody>
      </p:sp>
    </p:spTree>
    <p:extLst>
      <p:ext uri="{BB962C8B-B14F-4D97-AF65-F5344CB8AC3E}">
        <p14:creationId xmlns:p14="http://schemas.microsoft.com/office/powerpoint/2010/main" val="3831216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II-Memory – Hafıza Birimi</a:t>
            </a:r>
            <a:endParaRPr lang="tr-TR" dirty="0"/>
          </a:p>
        </p:txBody>
      </p:sp>
      <p:sp>
        <p:nvSpPr>
          <p:cNvPr id="3" name="İçerik Yer Tutucusu 2"/>
          <p:cNvSpPr>
            <a:spLocks noGrp="1"/>
          </p:cNvSpPr>
          <p:nvPr>
            <p:ph idx="1"/>
          </p:nvPr>
        </p:nvSpPr>
        <p:spPr/>
        <p:txBody>
          <a:bodyPr>
            <a:noAutofit/>
          </a:bodyPr>
          <a:lstStyle/>
          <a:p>
            <a:r>
              <a:rPr lang="tr-TR" altLang="tr-TR" sz="1600" b="1" dirty="0" smtClean="0"/>
              <a:t>Hafıza Birimi</a:t>
            </a:r>
            <a:endParaRPr lang="tr-TR" altLang="tr-TR" sz="1600" b="1" dirty="0"/>
          </a:p>
          <a:p>
            <a:pPr lvl="1" algn="just"/>
            <a:r>
              <a:rPr lang="tr-TR" altLang="tr-TR" sz="1600" dirty="0"/>
              <a:t>Mikroişlemcinin çalıştırdığı programın komutlarını ve programda kullanılan verilerin/sabitlerin saklandığı birimdir</a:t>
            </a:r>
          </a:p>
          <a:p>
            <a:pPr lvl="1" algn="just"/>
            <a:r>
              <a:rPr lang="tr-TR" altLang="tr-TR" sz="1600" dirty="0"/>
              <a:t>ALU tarafından getirilen giriş/çıkış bilgilerinin de saklandığı yerdir.</a:t>
            </a:r>
          </a:p>
          <a:p>
            <a:pPr lvl="1" algn="just"/>
            <a:r>
              <a:rPr lang="tr-TR" altLang="tr-TR" sz="1600" dirty="0"/>
              <a:t>Kontrol biriminin denetiminde bilgiler doğrudan </a:t>
            </a:r>
            <a:r>
              <a:rPr lang="tr-TR" altLang="tr-TR" sz="1600" dirty="0" smtClean="0"/>
              <a:t>girişten </a:t>
            </a:r>
            <a:r>
              <a:rPr lang="tr-TR" altLang="tr-TR" sz="1600" dirty="0"/>
              <a:t>alınabilir veya çıkışa aktarılabilir.</a:t>
            </a:r>
          </a:p>
          <a:p>
            <a:pPr lvl="1" algn="just"/>
            <a:r>
              <a:rPr lang="tr-TR" altLang="tr-TR" sz="1600" dirty="0" smtClean="0"/>
              <a:t>Sisteme </a:t>
            </a:r>
            <a:r>
              <a:rPr lang="tr-TR" altLang="tr-TR" sz="1600" dirty="0"/>
              <a:t>enerji verildiği zaman çalışmaya başlamasını veya çevre birimlerini tanımasını sağlayan ve işletim sistemi olarak tanımlanan programlar belleklerde </a:t>
            </a:r>
            <a:r>
              <a:rPr lang="tr-TR" altLang="tr-TR" sz="1600" dirty="0" smtClean="0"/>
              <a:t>saklanır.</a:t>
            </a:r>
          </a:p>
          <a:p>
            <a:pPr lvl="1"/>
            <a:r>
              <a:rPr lang="tr-TR" altLang="tr-TR" sz="1600" dirty="0" smtClean="0"/>
              <a:t>Bellek </a:t>
            </a:r>
            <a:r>
              <a:rPr lang="tr-TR" altLang="tr-TR" sz="1600" dirty="0"/>
              <a:t>devrelerinin farklı yerlerde farklı amaçlar için kullanılması nedeniyle farklı yapıda bellek çeşitleri </a:t>
            </a:r>
            <a:r>
              <a:rPr lang="tr-TR" altLang="tr-TR" sz="1600" dirty="0" smtClean="0"/>
              <a:t>geliştirilmiştir.</a:t>
            </a:r>
          </a:p>
          <a:p>
            <a:pPr lvl="2"/>
            <a:r>
              <a:rPr lang="tr-TR" altLang="tr-TR" sz="1400" dirty="0" smtClean="0"/>
              <a:t>Bilgileri </a:t>
            </a:r>
            <a:r>
              <a:rPr lang="tr-TR" altLang="tr-TR" sz="1400" dirty="0"/>
              <a:t>geçici olarak saklamak amacıyla kullanılan için ‘RAM bellekler’. </a:t>
            </a:r>
          </a:p>
          <a:p>
            <a:pPr lvl="2"/>
            <a:r>
              <a:rPr lang="tr-TR" altLang="tr-TR" sz="1400" dirty="0" smtClean="0"/>
              <a:t>Bilgilerin </a:t>
            </a:r>
            <a:r>
              <a:rPr lang="tr-TR" altLang="tr-TR" sz="1400" dirty="0"/>
              <a:t>uzun süreli olarak saklanması amacıyla kullanılan ‘ROM </a:t>
            </a:r>
            <a:r>
              <a:rPr lang="tr-TR" altLang="tr-TR" sz="1400" dirty="0" smtClean="0"/>
              <a:t>bellekler’</a:t>
            </a:r>
          </a:p>
          <a:p>
            <a:pPr marL="444500" lvl="2" indent="-266700"/>
            <a:r>
              <a:rPr lang="tr-TR" altLang="tr-TR" sz="1600" dirty="0" smtClean="0"/>
              <a:t>Dahili </a:t>
            </a:r>
            <a:r>
              <a:rPr lang="tr-TR" altLang="tr-TR" sz="1600" dirty="0"/>
              <a:t>olarak kullanılan belleklerin yetersiz kalması veya verilerin farklı yere taşınması gerekli olan durumlarda ‘harici bellek’ veya ‘yardımcı bellek elemanları’ olarak isimlendirilen yardımcı saklama birimlerinden </a:t>
            </a:r>
            <a:r>
              <a:rPr lang="tr-TR" altLang="tr-TR" sz="1600" dirty="0" smtClean="0"/>
              <a:t>faydalanılır. Yarı </a:t>
            </a:r>
            <a:r>
              <a:rPr lang="tr-TR" altLang="tr-TR" sz="1600" dirty="0"/>
              <a:t>iletken entegreler, disketler, CD ve DVD’ler, manyetik şerit ve manyetik diskler, </a:t>
            </a:r>
            <a:r>
              <a:rPr lang="tr-TR" altLang="tr-TR" sz="1600" dirty="0" err="1"/>
              <a:t>flash</a:t>
            </a:r>
            <a:r>
              <a:rPr lang="tr-TR" altLang="tr-TR" sz="1600" dirty="0"/>
              <a:t> bellekler kullanılır.</a:t>
            </a:r>
            <a:endParaRPr lang="tr-TR" sz="1400" dirty="0"/>
          </a:p>
        </p:txBody>
      </p:sp>
    </p:spTree>
    <p:extLst>
      <p:ext uri="{BB962C8B-B14F-4D97-AF65-F5344CB8AC3E}">
        <p14:creationId xmlns:p14="http://schemas.microsoft.com/office/powerpoint/2010/main" val="4204944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III-Giriş-Çıkış Birimi</a:t>
            </a:r>
            <a:endParaRPr lang="tr-TR" dirty="0"/>
          </a:p>
        </p:txBody>
      </p:sp>
      <p:sp>
        <p:nvSpPr>
          <p:cNvPr id="3" name="İçerik Yer Tutucusu 2"/>
          <p:cNvSpPr>
            <a:spLocks noGrp="1"/>
          </p:cNvSpPr>
          <p:nvPr>
            <p:ph idx="1"/>
          </p:nvPr>
        </p:nvSpPr>
        <p:spPr/>
        <p:txBody>
          <a:bodyPr>
            <a:normAutofit fontScale="92500"/>
          </a:bodyPr>
          <a:lstStyle/>
          <a:p>
            <a:r>
              <a:rPr lang="tr-TR" altLang="tr-TR" b="1" dirty="0" smtClean="0"/>
              <a:t>Giriş  (</a:t>
            </a:r>
            <a:r>
              <a:rPr lang="tr-TR" altLang="tr-TR" b="1" dirty="0" err="1" smtClean="0"/>
              <a:t>Input</a:t>
            </a:r>
            <a:r>
              <a:rPr lang="tr-TR" altLang="tr-TR" b="1" dirty="0" smtClean="0"/>
              <a:t>) </a:t>
            </a:r>
            <a:r>
              <a:rPr lang="tr-TR" altLang="tr-TR" b="1" dirty="0"/>
              <a:t>Birimi</a:t>
            </a:r>
          </a:p>
          <a:p>
            <a:pPr marL="344487" lvl="1" indent="0" algn="just">
              <a:buNone/>
            </a:pPr>
            <a:r>
              <a:rPr lang="tr-TR" altLang="tr-TR" sz="2100" dirty="0"/>
              <a:t>Giriş birimi, merkezi işlem birimine iletilecek bilgi, komut ve programların </a:t>
            </a:r>
            <a:r>
              <a:rPr lang="tr-TR" altLang="tr-TR" sz="2100" dirty="0" err="1"/>
              <a:t>mikroişlemcili</a:t>
            </a:r>
            <a:r>
              <a:rPr lang="tr-TR" altLang="tr-TR" sz="2100" dirty="0"/>
              <a:t> sisteme aktarılmasında </a:t>
            </a:r>
            <a:r>
              <a:rPr lang="tr-TR" altLang="tr-TR" sz="2100" dirty="0" smtClean="0"/>
              <a:t>kullanılır.</a:t>
            </a:r>
          </a:p>
          <a:p>
            <a:pPr marL="762000" lvl="1" indent="-417513" algn="just"/>
            <a:r>
              <a:rPr lang="tr-TR" altLang="tr-TR" sz="2100" dirty="0" smtClean="0"/>
              <a:t>Klavye </a:t>
            </a:r>
            <a:r>
              <a:rPr lang="tr-TR" altLang="tr-TR" sz="2100" dirty="0"/>
              <a:t>(Keyboard): Bilgilerin yazım yoluyla </a:t>
            </a:r>
            <a:r>
              <a:rPr lang="tr-TR" altLang="tr-TR" sz="2100" dirty="0" err="1"/>
              <a:t>mikroişlemcili</a:t>
            </a:r>
            <a:r>
              <a:rPr lang="tr-TR" altLang="tr-TR" sz="2100" dirty="0"/>
              <a:t> sisteme aktarılmasında kullanılan </a:t>
            </a:r>
            <a:r>
              <a:rPr lang="tr-TR" altLang="tr-TR" sz="2100" dirty="0" smtClean="0"/>
              <a:t>eleman.</a:t>
            </a:r>
          </a:p>
          <a:p>
            <a:pPr marL="762000" lvl="1" indent="-417513" algn="just"/>
            <a:r>
              <a:rPr lang="tr-TR" altLang="tr-TR" sz="2100" dirty="0" smtClean="0"/>
              <a:t>Disket sürücü (Disk </a:t>
            </a:r>
            <a:r>
              <a:rPr lang="tr-TR" altLang="tr-TR" sz="2100" dirty="0" err="1"/>
              <a:t>driver</a:t>
            </a:r>
            <a:r>
              <a:rPr lang="tr-TR" altLang="tr-TR" sz="2100" dirty="0"/>
              <a:t>): Harici bellek olarak kullanılan disketlerden bilgi okunması veya disketlere bilgi yüklenmesi için kullanılan </a:t>
            </a:r>
            <a:r>
              <a:rPr lang="tr-TR" altLang="tr-TR" sz="2100" dirty="0" smtClean="0"/>
              <a:t>cihaz.</a:t>
            </a:r>
          </a:p>
          <a:p>
            <a:pPr marL="762000" lvl="1" indent="-417513" algn="just"/>
            <a:r>
              <a:rPr lang="tr-TR" altLang="tr-TR" sz="2100" dirty="0" smtClean="0"/>
              <a:t>Optik </a:t>
            </a:r>
            <a:r>
              <a:rPr lang="tr-TR" altLang="tr-TR" sz="2100" dirty="0"/>
              <a:t>okuyucu (</a:t>
            </a:r>
            <a:r>
              <a:rPr lang="tr-TR" altLang="tr-TR" sz="2100" dirty="0" err="1"/>
              <a:t>Optic</a:t>
            </a:r>
            <a:r>
              <a:rPr lang="tr-TR" altLang="tr-TR" sz="2100" dirty="0"/>
              <a:t> </a:t>
            </a:r>
            <a:r>
              <a:rPr lang="tr-TR" altLang="tr-TR" sz="2100" dirty="0" err="1"/>
              <a:t>reader</a:t>
            </a:r>
            <a:r>
              <a:rPr lang="tr-TR" altLang="tr-TR" sz="2100" dirty="0"/>
              <a:t>): Bilgilerin optik olarak okunarak </a:t>
            </a:r>
            <a:r>
              <a:rPr lang="tr-TR" altLang="tr-TR" sz="2100" dirty="0" err="1"/>
              <a:t>mikroişlemcili</a:t>
            </a:r>
            <a:r>
              <a:rPr lang="tr-TR" altLang="tr-TR" sz="2100" dirty="0"/>
              <a:t> sisteme aktarılmasını sağlayan </a:t>
            </a:r>
            <a:r>
              <a:rPr lang="tr-TR" altLang="tr-TR" sz="2100" dirty="0" smtClean="0"/>
              <a:t>eleman.</a:t>
            </a:r>
          </a:p>
          <a:p>
            <a:pPr marL="762000" lvl="1" indent="-417513" algn="just"/>
            <a:r>
              <a:rPr lang="tr-TR" altLang="tr-TR" sz="2100" dirty="0" smtClean="0"/>
              <a:t>Analog </a:t>
            </a:r>
            <a:r>
              <a:rPr lang="tr-TR" altLang="tr-TR" sz="2100" dirty="0"/>
              <a:t>– Dijital Çeviriciler (Analog – </a:t>
            </a:r>
            <a:r>
              <a:rPr lang="tr-TR" altLang="tr-TR" sz="2100" dirty="0" err="1"/>
              <a:t>Digital</a:t>
            </a:r>
            <a:r>
              <a:rPr lang="tr-TR" altLang="tr-TR" sz="2100" dirty="0"/>
              <a:t> </a:t>
            </a:r>
            <a:r>
              <a:rPr lang="tr-TR" altLang="tr-TR" sz="2100" dirty="0" err="1"/>
              <a:t>Convertor</a:t>
            </a:r>
            <a:r>
              <a:rPr lang="tr-TR" altLang="tr-TR" sz="2100" dirty="0"/>
              <a:t> - ADC): Analog olarak elde edilen bilgileri, bilgisayarın kullandığı dijital veriler şekline dönüştüren elektronik </a:t>
            </a:r>
            <a:r>
              <a:rPr lang="tr-TR" altLang="tr-TR" sz="2100" dirty="0" smtClean="0"/>
              <a:t>devreler.</a:t>
            </a:r>
          </a:p>
          <a:p>
            <a:pPr marL="762000" lvl="1" indent="-417513" algn="just"/>
            <a:r>
              <a:rPr lang="tr-TR" altLang="tr-TR" sz="2100" dirty="0" smtClean="0"/>
              <a:t>Harici </a:t>
            </a:r>
            <a:r>
              <a:rPr lang="tr-TR" altLang="tr-TR" sz="2100" dirty="0"/>
              <a:t>bellek (</a:t>
            </a:r>
            <a:r>
              <a:rPr lang="tr-TR" altLang="tr-TR" sz="2100" dirty="0" err="1"/>
              <a:t>External</a:t>
            </a:r>
            <a:r>
              <a:rPr lang="tr-TR" altLang="tr-TR" sz="2100" dirty="0"/>
              <a:t> </a:t>
            </a:r>
            <a:r>
              <a:rPr lang="tr-TR" altLang="tr-TR" sz="2100" dirty="0" err="1"/>
              <a:t>memory</a:t>
            </a:r>
            <a:r>
              <a:rPr lang="tr-TR" altLang="tr-TR" sz="2100" dirty="0"/>
              <a:t>): Bilgilerin uzun süre saklanmasında ve istenilen yerlere taşınmasında kullanılan elemanlar / birimler.</a:t>
            </a:r>
            <a:endParaRPr lang="tr-TR" sz="1900" dirty="0"/>
          </a:p>
        </p:txBody>
      </p:sp>
    </p:spTree>
    <p:extLst>
      <p:ext uri="{BB962C8B-B14F-4D97-AF65-F5344CB8AC3E}">
        <p14:creationId xmlns:p14="http://schemas.microsoft.com/office/powerpoint/2010/main" val="124203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III-Giriş-Çıkış Birimi</a:t>
            </a:r>
          </a:p>
        </p:txBody>
      </p:sp>
      <p:sp>
        <p:nvSpPr>
          <p:cNvPr id="3" name="İçerik Yer Tutucusu 2"/>
          <p:cNvSpPr>
            <a:spLocks noGrp="1"/>
          </p:cNvSpPr>
          <p:nvPr>
            <p:ph idx="1"/>
          </p:nvPr>
        </p:nvSpPr>
        <p:spPr/>
        <p:txBody>
          <a:bodyPr/>
          <a:lstStyle/>
          <a:p>
            <a:r>
              <a:rPr lang="tr-TR" altLang="tr-TR" b="1" dirty="0" smtClean="0"/>
              <a:t>Çıkış (</a:t>
            </a:r>
            <a:r>
              <a:rPr lang="tr-TR" altLang="tr-TR" b="1" dirty="0" err="1" smtClean="0"/>
              <a:t>Output</a:t>
            </a:r>
            <a:r>
              <a:rPr lang="tr-TR" altLang="tr-TR" b="1" dirty="0"/>
              <a:t>) Birimi</a:t>
            </a:r>
          </a:p>
          <a:p>
            <a:pPr marL="344487" lvl="1" indent="0" algn="just">
              <a:buNone/>
            </a:pPr>
            <a:r>
              <a:rPr lang="tr-TR" altLang="tr-TR" sz="2400" dirty="0"/>
              <a:t>Çıkış birimi, </a:t>
            </a:r>
            <a:r>
              <a:rPr lang="tr-TR" altLang="tr-TR" sz="2400" dirty="0" err="1"/>
              <a:t>mikroişlemcili</a:t>
            </a:r>
            <a:r>
              <a:rPr lang="tr-TR" altLang="tr-TR" sz="2400" dirty="0"/>
              <a:t> sistemde ikili sayı şeklinde işlenen bilgileri kullanıcıların anlayabileceği hale dönüştürmede kullanılan elemanlardır. </a:t>
            </a:r>
            <a:endParaRPr lang="tr-TR" altLang="tr-TR" sz="2400" dirty="0" smtClean="0"/>
          </a:p>
          <a:p>
            <a:pPr marL="762000" lvl="1" indent="-417513" algn="just"/>
            <a:r>
              <a:rPr lang="tr-TR" altLang="tr-TR" sz="2400" dirty="0" smtClean="0"/>
              <a:t>Görüntüleme elemanları</a:t>
            </a:r>
          </a:p>
          <a:p>
            <a:pPr marL="762000" lvl="1" indent="-417513" algn="just"/>
            <a:r>
              <a:rPr lang="tr-TR" altLang="tr-TR" sz="2400" dirty="0" smtClean="0"/>
              <a:t>Yazıcılar</a:t>
            </a:r>
          </a:p>
          <a:p>
            <a:pPr marL="762000" lvl="1" indent="-417513" algn="just"/>
            <a:r>
              <a:rPr lang="tr-TR" altLang="tr-TR" sz="2400" dirty="0" smtClean="0"/>
              <a:t>Işık </a:t>
            </a:r>
            <a:r>
              <a:rPr lang="tr-TR" altLang="tr-TR" sz="2400" dirty="0"/>
              <a:t>yayan </a:t>
            </a:r>
            <a:r>
              <a:rPr lang="tr-TR" altLang="tr-TR" sz="2400" dirty="0" smtClean="0"/>
              <a:t>diyotlar</a:t>
            </a:r>
          </a:p>
          <a:p>
            <a:pPr marL="762000" lvl="1" indent="-417513" algn="just"/>
            <a:r>
              <a:rPr lang="tr-TR" altLang="tr-TR" sz="2400" dirty="0" smtClean="0"/>
              <a:t>Ses aygıtları.</a:t>
            </a:r>
          </a:p>
          <a:p>
            <a:pPr marL="762000" lvl="1" indent="-417513" algn="just"/>
            <a:r>
              <a:rPr lang="tr-TR" altLang="tr-TR" sz="2400" dirty="0" smtClean="0"/>
              <a:t>Dijital </a:t>
            </a:r>
            <a:r>
              <a:rPr lang="tr-TR" altLang="tr-TR" sz="2400" dirty="0"/>
              <a:t>– Analog Çeviriciler</a:t>
            </a:r>
            <a:endParaRPr lang="tr-TR" dirty="0"/>
          </a:p>
        </p:txBody>
      </p:sp>
    </p:spTree>
    <p:extLst>
      <p:ext uri="{BB962C8B-B14F-4D97-AF65-F5344CB8AC3E}">
        <p14:creationId xmlns:p14="http://schemas.microsoft.com/office/powerpoint/2010/main" val="1110526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IV-Yollar - </a:t>
            </a:r>
            <a:r>
              <a:rPr lang="tr-TR" dirty="0" err="1" smtClean="0"/>
              <a:t>Busses</a:t>
            </a:r>
            <a:endParaRPr lang="tr-TR" dirty="0"/>
          </a:p>
        </p:txBody>
      </p:sp>
      <p:sp>
        <p:nvSpPr>
          <p:cNvPr id="3" name="İçerik Yer Tutucusu 2"/>
          <p:cNvSpPr>
            <a:spLocks noGrp="1"/>
          </p:cNvSpPr>
          <p:nvPr>
            <p:ph idx="1"/>
          </p:nvPr>
        </p:nvSpPr>
        <p:spPr/>
        <p:txBody>
          <a:bodyPr>
            <a:normAutofit fontScale="92500" lnSpcReduction="20000"/>
          </a:bodyPr>
          <a:lstStyle/>
          <a:p>
            <a:pPr marL="0" indent="0" algn="just">
              <a:lnSpc>
                <a:spcPct val="90000"/>
              </a:lnSpc>
              <a:buNone/>
            </a:pPr>
            <a:r>
              <a:rPr lang="tr-TR" altLang="tr-TR" sz="1800" dirty="0" smtClean="0"/>
              <a:t>İletişim hatları, yollar (</a:t>
            </a:r>
            <a:r>
              <a:rPr lang="tr-TR" altLang="tr-TR" sz="1800" dirty="0" err="1" smtClean="0"/>
              <a:t>Busses</a:t>
            </a:r>
            <a:r>
              <a:rPr lang="tr-TR" altLang="tr-TR" sz="1800" dirty="0"/>
              <a:t>); Mikroişlemci, bellek ve giriş/çıkış çevre birimleri arasında iletişimi sağlayan bağlantılardır</a:t>
            </a:r>
            <a:r>
              <a:rPr lang="tr-TR" altLang="tr-TR" sz="1800" dirty="0" smtClean="0"/>
              <a:t>.</a:t>
            </a:r>
            <a:endParaRPr lang="tr-TR" altLang="tr-TR" sz="1800" dirty="0"/>
          </a:p>
          <a:p>
            <a:pPr marL="344487" lvl="1" indent="0">
              <a:lnSpc>
                <a:spcPct val="90000"/>
              </a:lnSpc>
              <a:buNone/>
            </a:pPr>
            <a:r>
              <a:rPr lang="tr-TR" altLang="tr-TR" sz="1800" b="1" dirty="0"/>
              <a:t>(i) Adres </a:t>
            </a:r>
            <a:r>
              <a:rPr lang="tr-TR" altLang="tr-TR" sz="1800" b="1" dirty="0" smtClean="0"/>
              <a:t>Yolu (</a:t>
            </a:r>
            <a:r>
              <a:rPr lang="tr-TR" altLang="tr-TR" sz="1800" b="1" dirty="0" err="1"/>
              <a:t>Address</a:t>
            </a:r>
            <a:r>
              <a:rPr lang="tr-TR" altLang="tr-TR" sz="1800" b="1" dirty="0"/>
              <a:t> </a:t>
            </a:r>
            <a:r>
              <a:rPr lang="tr-TR" altLang="tr-TR" sz="1800" b="1" dirty="0" err="1"/>
              <a:t>Bus</a:t>
            </a:r>
            <a:r>
              <a:rPr lang="tr-TR" altLang="tr-TR" sz="1800" b="1" dirty="0"/>
              <a:t>);</a:t>
            </a:r>
            <a:r>
              <a:rPr lang="tr-TR" altLang="tr-TR" sz="1800" dirty="0"/>
              <a:t> </a:t>
            </a:r>
          </a:p>
          <a:p>
            <a:pPr marL="979487" lvl="2" indent="-285750" algn="just">
              <a:lnSpc>
                <a:spcPct val="90000"/>
              </a:lnSpc>
            </a:pPr>
            <a:r>
              <a:rPr lang="tr-TR" altLang="tr-TR" dirty="0" smtClean="0"/>
              <a:t>Mikroişlemcinin </a:t>
            </a:r>
            <a:r>
              <a:rPr lang="tr-TR" altLang="tr-TR" dirty="0"/>
              <a:t>yazacağı ve/veya okuyacağı her bellek hücresine çevre birimlerindeki </a:t>
            </a:r>
            <a:r>
              <a:rPr lang="tr-TR" altLang="tr-TR" dirty="0" smtClean="0"/>
              <a:t>kaydedicilere erişebilmek </a:t>
            </a:r>
            <a:r>
              <a:rPr lang="tr-TR" altLang="tr-TR" dirty="0"/>
              <a:t>için ikilik bir adresleme mantığı kullanılır. </a:t>
            </a:r>
          </a:p>
          <a:p>
            <a:pPr marL="979487" lvl="2" indent="-285750" algn="just">
              <a:lnSpc>
                <a:spcPct val="90000"/>
              </a:lnSpc>
            </a:pPr>
            <a:r>
              <a:rPr lang="tr-TR" altLang="tr-TR" dirty="0" smtClean="0"/>
              <a:t>Adres </a:t>
            </a:r>
            <a:r>
              <a:rPr lang="tr-TR" altLang="tr-TR" dirty="0"/>
              <a:t>yolu tek yönlüdür ve kontrol birimi tarafından denetlenir. İşlemci okunacak yada yazılacak yerin adresini </a:t>
            </a:r>
            <a:r>
              <a:rPr lang="tr-TR" altLang="tr-TR" dirty="0" smtClean="0"/>
              <a:t>adres </a:t>
            </a:r>
            <a:r>
              <a:rPr lang="tr-TR" altLang="tr-TR" dirty="0"/>
              <a:t>yoluna bırakır ve istenilen bellek hücresine veya kaydedicisine erişim sağlanır. </a:t>
            </a:r>
          </a:p>
          <a:p>
            <a:pPr marL="979487" lvl="2" indent="-285750">
              <a:lnSpc>
                <a:spcPct val="90000"/>
              </a:lnSpc>
            </a:pPr>
            <a:r>
              <a:rPr lang="tr-TR" altLang="tr-TR" dirty="0" err="1" smtClean="0"/>
              <a:t>Adreslenebilir</a:t>
            </a:r>
            <a:r>
              <a:rPr lang="tr-TR" altLang="tr-TR" dirty="0" smtClean="0"/>
              <a:t> </a:t>
            </a:r>
            <a:r>
              <a:rPr lang="tr-TR" altLang="tr-TR" dirty="0"/>
              <a:t>maksimum hafıza aralığı = 2^(adres hattı sayısı</a:t>
            </a:r>
            <a:r>
              <a:rPr lang="tr-TR" altLang="tr-TR" dirty="0" smtClean="0"/>
              <a:t>)</a:t>
            </a:r>
            <a:endParaRPr lang="tr-TR" altLang="tr-TR" dirty="0"/>
          </a:p>
          <a:p>
            <a:pPr marL="979487" lvl="2" indent="-285750">
              <a:lnSpc>
                <a:spcPct val="90000"/>
              </a:lnSpc>
            </a:pPr>
            <a:r>
              <a:rPr lang="tr-TR" altLang="tr-TR" dirty="0"/>
              <a:t>Z80, </a:t>
            </a:r>
            <a:r>
              <a:rPr lang="tr-TR" altLang="tr-TR" dirty="0" smtClean="0"/>
              <a:t>6802,8085,8051 </a:t>
            </a:r>
            <a:r>
              <a:rPr lang="tr-TR" altLang="tr-TR" dirty="0"/>
              <a:t>için 16 adres hattı, 8086 için 20 ve 68000 için 23 adres hattı </a:t>
            </a:r>
            <a:r>
              <a:rPr lang="tr-TR" altLang="tr-TR" dirty="0" smtClean="0"/>
              <a:t>vardır</a:t>
            </a:r>
            <a:endParaRPr lang="tr-TR" altLang="tr-TR" dirty="0"/>
          </a:p>
          <a:p>
            <a:pPr marL="274320" lvl="1" indent="0">
              <a:buNone/>
            </a:pPr>
            <a:r>
              <a:rPr lang="tr-TR" altLang="tr-TR" sz="1800" b="1" dirty="0"/>
              <a:t>(ii) Veri Yolu (Data </a:t>
            </a:r>
            <a:r>
              <a:rPr lang="tr-TR" altLang="tr-TR" sz="1800" b="1" dirty="0" err="1"/>
              <a:t>Bus</a:t>
            </a:r>
            <a:r>
              <a:rPr lang="tr-TR" altLang="tr-TR" sz="1800" b="1" dirty="0"/>
              <a:t>);</a:t>
            </a:r>
            <a:r>
              <a:rPr lang="tr-TR" altLang="tr-TR" sz="1800" dirty="0"/>
              <a:t> </a:t>
            </a:r>
          </a:p>
          <a:p>
            <a:pPr marL="1009650" lvl="2" indent="-285750"/>
            <a:r>
              <a:rPr lang="tr-TR" altLang="tr-TR" dirty="0" smtClean="0"/>
              <a:t>Bellek </a:t>
            </a:r>
            <a:r>
              <a:rPr lang="tr-TR" altLang="tr-TR" dirty="0"/>
              <a:t>ve diğer çevresel birimler arasında bilgi transferi </a:t>
            </a:r>
            <a:r>
              <a:rPr lang="tr-TR" altLang="tr-TR" dirty="0" smtClean="0"/>
              <a:t>yapılan, </a:t>
            </a:r>
            <a:r>
              <a:rPr lang="tr-TR" altLang="tr-TR" dirty="0"/>
              <a:t>çift yönlü </a:t>
            </a:r>
            <a:r>
              <a:rPr lang="tr-TR" altLang="tr-TR" dirty="0" smtClean="0"/>
              <a:t>bilgi akışı sağlanan yoldur. </a:t>
            </a:r>
            <a:r>
              <a:rPr lang="tr-TR" altLang="tr-TR" dirty="0"/>
              <a:t>8, 16, 34, veya 64 paralel hattan oluşur. </a:t>
            </a:r>
          </a:p>
          <a:p>
            <a:pPr marL="1009650" lvl="2" indent="-285750"/>
            <a:r>
              <a:rPr lang="tr-TR" altLang="tr-TR" dirty="0"/>
              <a:t>Çift yollu olduğu için R/</a:t>
            </a:r>
            <a:r>
              <a:rPr lang="tr-TR" altLang="tr-TR" u="sng" dirty="0"/>
              <a:t>W</a:t>
            </a:r>
            <a:r>
              <a:rPr lang="tr-TR" altLang="tr-TR" dirty="0"/>
              <a:t> (Oku/</a:t>
            </a:r>
            <a:r>
              <a:rPr lang="tr-TR" altLang="tr-TR" u="sng" dirty="0"/>
              <a:t>Yaz</a:t>
            </a:r>
            <a:r>
              <a:rPr lang="tr-TR" altLang="tr-TR" dirty="0"/>
              <a:t>) işaretleri ile denetimi sağlanır</a:t>
            </a:r>
            <a:r>
              <a:rPr lang="tr-TR" altLang="tr-TR" dirty="0" smtClean="0"/>
              <a:t>.</a:t>
            </a:r>
            <a:endParaRPr lang="tr-TR" altLang="tr-TR" dirty="0"/>
          </a:p>
          <a:p>
            <a:pPr marL="274320" lvl="1" indent="0">
              <a:buNone/>
            </a:pPr>
            <a:r>
              <a:rPr lang="tr-TR" altLang="tr-TR" sz="1800" b="1" dirty="0"/>
              <a:t>(iii) Kontrol Yolu (Control </a:t>
            </a:r>
            <a:r>
              <a:rPr lang="tr-TR" altLang="tr-TR" sz="1800" b="1" dirty="0" err="1"/>
              <a:t>Bus</a:t>
            </a:r>
            <a:r>
              <a:rPr lang="tr-TR" altLang="tr-TR" sz="1800" b="1" dirty="0"/>
              <a:t>)</a:t>
            </a:r>
            <a:r>
              <a:rPr lang="tr-TR" altLang="tr-TR" sz="1800" dirty="0"/>
              <a:t>;</a:t>
            </a:r>
          </a:p>
          <a:p>
            <a:pPr marL="1009650" lvl="2" indent="-285750"/>
            <a:r>
              <a:rPr lang="tr-TR" altLang="tr-TR" dirty="0"/>
              <a:t>Tüm birimlerin eş zamanlı (senkron) ve kontrollü olarak çalışması için gerekli sinyalleri iletir</a:t>
            </a:r>
            <a:r>
              <a:rPr lang="tr-TR" altLang="tr-TR" dirty="0" smtClean="0"/>
              <a:t>.</a:t>
            </a:r>
            <a:endParaRPr lang="tr-TR" altLang="tr-TR" dirty="0"/>
          </a:p>
          <a:p>
            <a:pPr marL="1009650" lvl="2" indent="-285750"/>
            <a:r>
              <a:rPr lang="tr-TR" altLang="tr-TR" dirty="0"/>
              <a:t>Bu işaretler; Saat, Okuma/Yazma, Kesme, </a:t>
            </a:r>
            <a:r>
              <a:rPr lang="tr-TR" altLang="tr-TR" dirty="0" err="1"/>
              <a:t>Reset</a:t>
            </a:r>
            <a:r>
              <a:rPr lang="tr-TR" altLang="tr-TR" dirty="0"/>
              <a:t> </a:t>
            </a:r>
            <a:r>
              <a:rPr lang="tr-TR" altLang="tr-TR" dirty="0" smtClean="0"/>
              <a:t>sinyalleri </a:t>
            </a:r>
            <a:r>
              <a:rPr lang="tr-TR" altLang="tr-TR" dirty="0"/>
              <a:t>ile iletişim hatlarının kullanımı düzenlenir</a:t>
            </a:r>
            <a:r>
              <a:rPr lang="tr-TR" altLang="tr-TR" dirty="0" smtClean="0"/>
              <a:t>.</a:t>
            </a:r>
            <a:endParaRPr lang="tr-TR" altLang="tr-TR" dirty="0"/>
          </a:p>
        </p:txBody>
      </p:sp>
    </p:spTree>
    <p:extLst>
      <p:ext uri="{BB962C8B-B14F-4D97-AF65-F5344CB8AC3E}">
        <p14:creationId xmlns:p14="http://schemas.microsoft.com/office/powerpoint/2010/main" val="548771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8085 Mikroişlemcisi</a:t>
            </a:r>
            <a:endParaRPr lang="tr-T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772816"/>
            <a:ext cx="6096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489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8085 Mikroişlemcisi – </a:t>
            </a:r>
            <a:r>
              <a:rPr lang="tr-TR" dirty="0" err="1" smtClean="0"/>
              <a:t>Pinleri</a:t>
            </a:r>
            <a:r>
              <a:rPr lang="tr-TR" dirty="0" smtClean="0"/>
              <a:t> I</a:t>
            </a:r>
            <a:endParaRPr lang="tr-TR"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308" y="1700808"/>
            <a:ext cx="8388915" cy="5123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097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8085 </a:t>
            </a:r>
            <a:r>
              <a:rPr lang="tr-TR" dirty="0"/>
              <a:t>Mikroişlemcisi – </a:t>
            </a:r>
            <a:r>
              <a:rPr lang="tr-TR" dirty="0" err="1"/>
              <a:t>Pinleri</a:t>
            </a:r>
            <a:r>
              <a:rPr lang="tr-TR" dirty="0"/>
              <a:t> </a:t>
            </a:r>
            <a:r>
              <a:rPr lang="tr-TR" dirty="0" smtClean="0"/>
              <a:t>II</a:t>
            </a:r>
            <a:endParaRPr lang="tr-TR" dirty="0"/>
          </a:p>
        </p:txBody>
      </p:sp>
      <p:sp>
        <p:nvSpPr>
          <p:cNvPr id="5" name="İçerik Yer Tutucusu 2"/>
          <p:cNvSpPr>
            <a:spLocks noGrp="1"/>
          </p:cNvSpPr>
          <p:nvPr>
            <p:ph idx="1"/>
          </p:nvPr>
        </p:nvSpPr>
        <p:spPr>
          <a:xfrm>
            <a:off x="539552" y="1628800"/>
            <a:ext cx="8229600" cy="3672408"/>
          </a:xfrm>
        </p:spPr>
        <p:txBody>
          <a:bodyPr>
            <a:normAutofit/>
          </a:bodyPr>
          <a:lstStyle/>
          <a:p>
            <a:endParaRPr lang="tr-TR" sz="2000" dirty="0"/>
          </a:p>
          <a:p>
            <a:pPr marL="0" indent="0">
              <a:buNone/>
            </a:pPr>
            <a:r>
              <a:rPr lang="tr-TR" sz="2000" b="1" dirty="0"/>
              <a:t>8085 mikroişlemcisinde bulunan </a:t>
            </a:r>
            <a:r>
              <a:rPr lang="tr-TR" sz="2000" b="1" dirty="0" err="1" smtClean="0"/>
              <a:t>pinler</a:t>
            </a:r>
            <a:r>
              <a:rPr lang="tr-TR" sz="2000" b="1" dirty="0" smtClean="0"/>
              <a:t> 6 </a:t>
            </a:r>
            <a:r>
              <a:rPr lang="tr-TR" sz="2000" b="1" dirty="0"/>
              <a:t>grup altında incelenebilir:</a:t>
            </a:r>
            <a:endParaRPr lang="tr-TR" sz="2000" dirty="0"/>
          </a:p>
          <a:p>
            <a:endParaRPr lang="tr-TR" sz="2000" dirty="0"/>
          </a:p>
          <a:p>
            <a:pPr marL="0" indent="358775">
              <a:buNone/>
            </a:pPr>
            <a:r>
              <a:rPr lang="tr-TR" sz="2000" dirty="0"/>
              <a:t>1.Adres yolu,</a:t>
            </a:r>
          </a:p>
          <a:p>
            <a:pPr marL="0" indent="358775">
              <a:buNone/>
            </a:pPr>
            <a:r>
              <a:rPr lang="tr-TR" sz="2000" dirty="0"/>
              <a:t>2.Veri yolu,</a:t>
            </a:r>
          </a:p>
          <a:p>
            <a:pPr marL="0" indent="358775">
              <a:buNone/>
            </a:pPr>
            <a:r>
              <a:rPr lang="tr-TR" sz="2000" dirty="0"/>
              <a:t>3.Kontrol ve durum sinyalleri,</a:t>
            </a:r>
          </a:p>
          <a:p>
            <a:pPr marL="0" indent="358775">
              <a:buNone/>
            </a:pPr>
            <a:r>
              <a:rPr lang="tr-TR" sz="2000" dirty="0"/>
              <a:t>4.Besleme ve tetikleme sinyalleri,</a:t>
            </a:r>
          </a:p>
          <a:p>
            <a:pPr marL="0" indent="358775">
              <a:buNone/>
            </a:pPr>
            <a:r>
              <a:rPr lang="tr-TR" sz="2000" dirty="0"/>
              <a:t>5.Harici durum belirleme sinyalleri ve kesmeler,</a:t>
            </a:r>
          </a:p>
          <a:p>
            <a:pPr marL="0" indent="358775">
              <a:buNone/>
            </a:pPr>
            <a:r>
              <a:rPr lang="it-IT" sz="2000" dirty="0"/>
              <a:t>6.Seri veri giriş / çıkış terminalleri (portları). </a:t>
            </a:r>
          </a:p>
          <a:p>
            <a:endParaRPr lang="tr-TR" dirty="0"/>
          </a:p>
        </p:txBody>
      </p:sp>
    </p:spTree>
    <p:extLst>
      <p:ext uri="{BB962C8B-B14F-4D97-AF65-F5344CB8AC3E}">
        <p14:creationId xmlns:p14="http://schemas.microsoft.com/office/powerpoint/2010/main" val="3929107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8085 </a:t>
            </a:r>
            <a:r>
              <a:rPr lang="tr-TR" dirty="0"/>
              <a:t>Mikroişlemcisi – </a:t>
            </a:r>
            <a:r>
              <a:rPr lang="tr-TR" dirty="0" err="1"/>
              <a:t>Pinleri</a:t>
            </a:r>
            <a:r>
              <a:rPr lang="tr-TR" dirty="0"/>
              <a:t> </a:t>
            </a:r>
            <a:r>
              <a:rPr lang="tr-TR" dirty="0" smtClean="0"/>
              <a:t>III</a:t>
            </a:r>
            <a:endParaRPr lang="tr-TR" dirty="0"/>
          </a:p>
        </p:txBody>
      </p:sp>
      <p:sp>
        <p:nvSpPr>
          <p:cNvPr id="5" name="İçerik Yer Tutucusu 2"/>
          <p:cNvSpPr>
            <a:spLocks noGrp="1"/>
          </p:cNvSpPr>
          <p:nvPr>
            <p:ph idx="1"/>
          </p:nvPr>
        </p:nvSpPr>
        <p:spPr>
          <a:xfrm>
            <a:off x="539552" y="1628800"/>
            <a:ext cx="8229600" cy="4320480"/>
          </a:xfrm>
        </p:spPr>
        <p:txBody>
          <a:bodyPr>
            <a:noAutofit/>
          </a:bodyPr>
          <a:lstStyle/>
          <a:p>
            <a:pPr>
              <a:buFont typeface="Wingdings" pitchFamily="2" charset="2"/>
              <a:buChar char="Ø"/>
            </a:pPr>
            <a:r>
              <a:rPr lang="tr-TR" sz="2000" b="1" dirty="0" smtClean="0">
                <a:latin typeface="+mj-lt"/>
              </a:rPr>
              <a:t>Tek </a:t>
            </a:r>
            <a:r>
              <a:rPr lang="tr-TR" sz="2000" b="1" dirty="0">
                <a:latin typeface="+mj-lt"/>
              </a:rPr>
              <a:t>yönlü Adres yolu (</a:t>
            </a:r>
            <a:r>
              <a:rPr lang="tr-TR" sz="2000" b="1" dirty="0">
                <a:solidFill>
                  <a:srgbClr val="FF0000"/>
                </a:solidFill>
                <a:latin typeface="+mj-lt"/>
              </a:rPr>
              <a:t>A8-A15</a:t>
            </a:r>
            <a:r>
              <a:rPr lang="tr-TR" sz="2000" b="1" dirty="0">
                <a:latin typeface="+mj-lt"/>
              </a:rPr>
              <a:t>) : </a:t>
            </a:r>
          </a:p>
          <a:p>
            <a:pPr lvl="1"/>
            <a:r>
              <a:rPr lang="tr-TR" dirty="0" smtClean="0">
                <a:latin typeface="+mj-lt"/>
              </a:rPr>
              <a:t>16 </a:t>
            </a:r>
            <a:r>
              <a:rPr lang="tr-TR" dirty="0">
                <a:latin typeface="+mj-lt"/>
              </a:rPr>
              <a:t>hatlı adres yolu bulunur ve 64 </a:t>
            </a:r>
            <a:r>
              <a:rPr lang="tr-TR" dirty="0" smtClean="0">
                <a:latin typeface="+mj-lt"/>
              </a:rPr>
              <a:t>K </a:t>
            </a:r>
            <a:r>
              <a:rPr lang="tr-TR" dirty="0" err="1" smtClean="0">
                <a:latin typeface="+mj-lt"/>
              </a:rPr>
              <a:t>Byte’a</a:t>
            </a:r>
            <a:r>
              <a:rPr lang="tr-TR" dirty="0" smtClean="0">
                <a:latin typeface="+mj-lt"/>
              </a:rPr>
              <a:t> kadar </a:t>
            </a:r>
            <a:r>
              <a:rPr lang="tr-TR" dirty="0">
                <a:latin typeface="+mj-lt"/>
              </a:rPr>
              <a:t>bellek bölgesi </a:t>
            </a:r>
            <a:r>
              <a:rPr lang="tr-TR" dirty="0" err="1" smtClean="0">
                <a:latin typeface="+mj-lt"/>
              </a:rPr>
              <a:t>adreslenebilir</a:t>
            </a:r>
            <a:r>
              <a:rPr lang="tr-TR" dirty="0" smtClean="0">
                <a:latin typeface="+mj-lt"/>
              </a:rPr>
              <a:t>.</a:t>
            </a:r>
          </a:p>
          <a:p>
            <a:pPr lvl="1"/>
            <a:r>
              <a:rPr lang="tr-TR" dirty="0" smtClean="0">
                <a:latin typeface="+mj-lt"/>
              </a:rPr>
              <a:t>Adres </a:t>
            </a:r>
            <a:r>
              <a:rPr lang="tr-TR" dirty="0">
                <a:latin typeface="+mj-lt"/>
              </a:rPr>
              <a:t>yolunun tek yönlü 8 hattı (A15-A8</a:t>
            </a:r>
            <a:r>
              <a:rPr lang="tr-TR" dirty="0" smtClean="0">
                <a:latin typeface="+mj-lt"/>
              </a:rPr>
              <a:t>), </a:t>
            </a:r>
            <a:r>
              <a:rPr lang="tr-TR" dirty="0">
                <a:latin typeface="+mj-lt"/>
              </a:rPr>
              <a:t>adres bilgisinin yüksek </a:t>
            </a:r>
            <a:r>
              <a:rPr lang="tr-TR" dirty="0" err="1" smtClean="0">
                <a:latin typeface="+mj-lt"/>
              </a:rPr>
              <a:t>değerlikli</a:t>
            </a:r>
            <a:r>
              <a:rPr lang="tr-TR" dirty="0" smtClean="0">
                <a:latin typeface="+mj-lt"/>
              </a:rPr>
              <a:t> 8 </a:t>
            </a:r>
            <a:r>
              <a:rPr lang="tr-TR" dirty="0">
                <a:latin typeface="+mj-lt"/>
              </a:rPr>
              <a:t>bitini iletmek için kullanılır. </a:t>
            </a:r>
          </a:p>
          <a:p>
            <a:pPr>
              <a:buFont typeface="Wingdings" pitchFamily="2" charset="2"/>
              <a:buChar char="Ø"/>
            </a:pPr>
            <a:r>
              <a:rPr lang="da-DK" sz="2000" b="1" dirty="0" smtClean="0">
                <a:latin typeface="+mj-lt"/>
              </a:rPr>
              <a:t>Paylaşımlı </a:t>
            </a:r>
            <a:r>
              <a:rPr lang="da-DK" sz="2000" b="1" dirty="0">
                <a:latin typeface="+mj-lt"/>
              </a:rPr>
              <a:t>adres / veri yolu (</a:t>
            </a:r>
            <a:r>
              <a:rPr lang="da-DK" sz="2000" b="1" dirty="0">
                <a:solidFill>
                  <a:srgbClr val="FF0000"/>
                </a:solidFill>
                <a:latin typeface="+mj-lt"/>
              </a:rPr>
              <a:t>AD0-AD7</a:t>
            </a:r>
            <a:r>
              <a:rPr lang="da-DK" sz="2000" b="1" dirty="0">
                <a:latin typeface="+mj-lt"/>
              </a:rPr>
              <a:t>) : </a:t>
            </a:r>
            <a:endParaRPr lang="tr-TR" sz="2000" b="1" dirty="0">
              <a:latin typeface="+mj-lt"/>
            </a:endParaRPr>
          </a:p>
          <a:p>
            <a:pPr lvl="1"/>
            <a:r>
              <a:rPr lang="tr-TR" dirty="0" smtClean="0">
                <a:latin typeface="+mj-lt"/>
              </a:rPr>
              <a:t>AD0-AD7 </a:t>
            </a:r>
            <a:r>
              <a:rPr lang="tr-TR" dirty="0">
                <a:latin typeface="+mj-lt"/>
              </a:rPr>
              <a:t>olarak isimlendirilen çift yönlü bilgi iletebilen 8 hat, iki amaç için </a:t>
            </a:r>
            <a:r>
              <a:rPr lang="tr-TR" dirty="0" smtClean="0">
                <a:latin typeface="+mj-lt"/>
              </a:rPr>
              <a:t>kullanılır; </a:t>
            </a:r>
            <a:r>
              <a:rPr lang="tr-TR" dirty="0">
                <a:latin typeface="+mj-lt"/>
              </a:rPr>
              <a:t>a</a:t>
            </a:r>
            <a:r>
              <a:rPr lang="tr-TR" dirty="0" smtClean="0">
                <a:latin typeface="+mj-lt"/>
              </a:rPr>
              <a:t>dres </a:t>
            </a:r>
            <a:r>
              <a:rPr lang="tr-TR" dirty="0">
                <a:latin typeface="+mj-lt"/>
              </a:rPr>
              <a:t>yolunun düşük </a:t>
            </a:r>
            <a:r>
              <a:rPr lang="tr-TR" dirty="0" err="1" smtClean="0">
                <a:latin typeface="+mj-lt"/>
              </a:rPr>
              <a:t>değerlikli</a:t>
            </a:r>
            <a:r>
              <a:rPr lang="tr-TR" dirty="0" smtClean="0">
                <a:latin typeface="+mj-lt"/>
              </a:rPr>
              <a:t> 8 </a:t>
            </a:r>
            <a:r>
              <a:rPr lang="tr-TR" dirty="0">
                <a:latin typeface="+mj-lt"/>
              </a:rPr>
              <a:t>bitini veya verileri iletmek </a:t>
            </a:r>
            <a:r>
              <a:rPr lang="tr-TR" dirty="0" smtClean="0">
                <a:latin typeface="+mj-lt"/>
              </a:rPr>
              <a:t>için.</a:t>
            </a:r>
            <a:endParaRPr lang="tr-TR" dirty="0">
              <a:latin typeface="+mj-lt"/>
            </a:endParaRPr>
          </a:p>
          <a:p>
            <a:pPr lvl="1"/>
            <a:r>
              <a:rPr lang="tr-TR" dirty="0" smtClean="0">
                <a:latin typeface="+mj-lt"/>
              </a:rPr>
              <a:t>İki </a:t>
            </a:r>
            <a:r>
              <a:rPr lang="tr-TR" dirty="0">
                <a:latin typeface="+mj-lt"/>
              </a:rPr>
              <a:t>işlemin aynı hatları kullanabilmesini sağlamak için, hatlar; adres yolu ile veri yolu olarak zaman paylaşımlı olarak kullanılır. </a:t>
            </a:r>
          </a:p>
        </p:txBody>
      </p:sp>
    </p:spTree>
    <p:extLst>
      <p:ext uri="{BB962C8B-B14F-4D97-AF65-F5344CB8AC3E}">
        <p14:creationId xmlns:p14="http://schemas.microsoft.com/office/powerpoint/2010/main" val="4148463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8085 </a:t>
            </a:r>
            <a:r>
              <a:rPr lang="tr-TR" dirty="0"/>
              <a:t>Mikroişlemcisi – </a:t>
            </a:r>
            <a:r>
              <a:rPr lang="tr-TR" dirty="0" err="1"/>
              <a:t>Pinleri</a:t>
            </a:r>
            <a:r>
              <a:rPr lang="tr-TR" dirty="0"/>
              <a:t> </a:t>
            </a:r>
            <a:r>
              <a:rPr lang="tr-TR" dirty="0" smtClean="0"/>
              <a:t>IV</a:t>
            </a:r>
            <a:endParaRPr lang="tr-TR" dirty="0"/>
          </a:p>
        </p:txBody>
      </p:sp>
      <p:sp>
        <p:nvSpPr>
          <p:cNvPr id="5" name="İçerik Yer Tutucusu 2"/>
          <p:cNvSpPr>
            <a:spLocks noGrp="1"/>
          </p:cNvSpPr>
          <p:nvPr>
            <p:ph idx="1"/>
          </p:nvPr>
        </p:nvSpPr>
        <p:spPr>
          <a:xfrm>
            <a:off x="539552" y="1628800"/>
            <a:ext cx="8229600" cy="5112568"/>
          </a:xfrm>
        </p:spPr>
        <p:txBody>
          <a:bodyPr>
            <a:noAutofit/>
          </a:bodyPr>
          <a:lstStyle/>
          <a:p>
            <a:pPr algn="just">
              <a:buFont typeface="Wingdings" pitchFamily="2" charset="2"/>
              <a:buChar char="Ø"/>
            </a:pPr>
            <a:r>
              <a:rPr lang="tr-TR" sz="2000" b="1" dirty="0" smtClean="0">
                <a:latin typeface="Arial "/>
              </a:rPr>
              <a:t>Kontrol </a:t>
            </a:r>
            <a:r>
              <a:rPr lang="tr-TR" sz="2000" b="1" dirty="0">
                <a:latin typeface="Arial "/>
              </a:rPr>
              <a:t>ve Durum Sinyalleri :</a:t>
            </a:r>
          </a:p>
          <a:p>
            <a:pPr lvl="1" algn="just"/>
            <a:r>
              <a:rPr lang="tr-TR" dirty="0" smtClean="0">
                <a:latin typeface="Arial "/>
              </a:rPr>
              <a:t>Adres </a:t>
            </a:r>
            <a:r>
              <a:rPr lang="tr-TR" dirty="0" err="1" smtClean="0">
                <a:latin typeface="Arial "/>
              </a:rPr>
              <a:t>Latch</a:t>
            </a:r>
            <a:r>
              <a:rPr lang="tr-TR" dirty="0" smtClean="0">
                <a:latin typeface="Arial "/>
              </a:rPr>
              <a:t> Yetkilendirme </a:t>
            </a:r>
            <a:r>
              <a:rPr lang="tr-TR" dirty="0">
                <a:latin typeface="Arial "/>
              </a:rPr>
              <a:t>(</a:t>
            </a:r>
            <a:r>
              <a:rPr lang="tr-TR" dirty="0" err="1" smtClean="0">
                <a:solidFill>
                  <a:srgbClr val="FF0000"/>
                </a:solidFill>
                <a:latin typeface="Arial "/>
              </a:rPr>
              <a:t>Adress</a:t>
            </a:r>
            <a:r>
              <a:rPr lang="tr-TR" dirty="0" smtClean="0">
                <a:solidFill>
                  <a:srgbClr val="FF0000"/>
                </a:solidFill>
                <a:latin typeface="Arial "/>
              </a:rPr>
              <a:t> </a:t>
            </a:r>
            <a:r>
              <a:rPr lang="tr-TR" dirty="0" err="1" smtClean="0">
                <a:solidFill>
                  <a:srgbClr val="FF0000"/>
                </a:solidFill>
                <a:latin typeface="Arial "/>
              </a:rPr>
              <a:t>Latch</a:t>
            </a:r>
            <a:r>
              <a:rPr lang="tr-TR" dirty="0" smtClean="0">
                <a:solidFill>
                  <a:srgbClr val="FF0000"/>
                </a:solidFill>
                <a:latin typeface="Arial "/>
              </a:rPr>
              <a:t> </a:t>
            </a:r>
            <a:r>
              <a:rPr lang="tr-TR" dirty="0" err="1" smtClean="0">
                <a:solidFill>
                  <a:srgbClr val="FF0000"/>
                </a:solidFill>
                <a:latin typeface="Arial "/>
              </a:rPr>
              <a:t>Enable</a:t>
            </a:r>
            <a:r>
              <a:rPr lang="tr-TR" dirty="0" smtClean="0">
                <a:solidFill>
                  <a:srgbClr val="FF0000"/>
                </a:solidFill>
                <a:latin typeface="Arial "/>
              </a:rPr>
              <a:t> – ALE</a:t>
            </a:r>
            <a:r>
              <a:rPr lang="tr-TR" dirty="0">
                <a:latin typeface="Arial "/>
              </a:rPr>
              <a:t>) : AD0 ve AD7 hatlarındaki bilginin </a:t>
            </a:r>
            <a:r>
              <a:rPr lang="tr-TR" dirty="0" smtClean="0">
                <a:latin typeface="Arial "/>
              </a:rPr>
              <a:t>adres mi yoksa </a:t>
            </a:r>
            <a:r>
              <a:rPr lang="tr-TR" dirty="0">
                <a:latin typeface="Arial "/>
              </a:rPr>
              <a:t>veri mi olduğunu gösterir.</a:t>
            </a:r>
          </a:p>
          <a:p>
            <a:pPr lvl="2" algn="just"/>
            <a:r>
              <a:rPr lang="tr-TR" dirty="0" smtClean="0">
                <a:latin typeface="Arial "/>
              </a:rPr>
              <a:t>ALE=1 </a:t>
            </a:r>
            <a:r>
              <a:rPr lang="tr-TR" dirty="0">
                <a:latin typeface="Arial "/>
              </a:rPr>
              <a:t>ise AD0-AD7 </a:t>
            </a:r>
            <a:r>
              <a:rPr lang="tr-TR" dirty="0" smtClean="0">
                <a:latin typeface="Arial "/>
              </a:rPr>
              <a:t>hatlarında adres </a:t>
            </a:r>
            <a:r>
              <a:rPr lang="tr-TR" dirty="0">
                <a:latin typeface="Arial "/>
              </a:rPr>
              <a:t>bilgisi </a:t>
            </a:r>
            <a:r>
              <a:rPr lang="tr-TR" dirty="0" smtClean="0">
                <a:latin typeface="Arial "/>
              </a:rPr>
              <a:t>vardır.</a:t>
            </a:r>
          </a:p>
          <a:p>
            <a:pPr lvl="2" algn="just"/>
            <a:r>
              <a:rPr lang="tr-TR" dirty="0" smtClean="0">
                <a:latin typeface="Arial "/>
              </a:rPr>
              <a:t>ALE </a:t>
            </a:r>
            <a:r>
              <a:rPr lang="tr-TR" dirty="0">
                <a:latin typeface="Arial "/>
              </a:rPr>
              <a:t>ucu genelde bir LATCH entegresinin yetkilendirme ucuna bağlanır.</a:t>
            </a:r>
          </a:p>
          <a:p>
            <a:pPr lvl="1" algn="just"/>
            <a:r>
              <a:rPr lang="tr-TR" dirty="0" smtClean="0">
                <a:latin typeface="Arial "/>
              </a:rPr>
              <a:t>Okuma </a:t>
            </a:r>
            <a:r>
              <a:rPr lang="tr-TR" dirty="0">
                <a:latin typeface="Arial "/>
              </a:rPr>
              <a:t>(</a:t>
            </a:r>
            <a:r>
              <a:rPr lang="tr-TR" dirty="0">
                <a:solidFill>
                  <a:srgbClr val="FF0000"/>
                </a:solidFill>
                <a:latin typeface="Arial "/>
              </a:rPr>
              <a:t>Read </a:t>
            </a:r>
            <a:r>
              <a:rPr lang="tr-TR" dirty="0" smtClean="0">
                <a:solidFill>
                  <a:srgbClr val="FF0000"/>
                </a:solidFill>
                <a:latin typeface="Arial "/>
              </a:rPr>
              <a:t>- !RD</a:t>
            </a:r>
            <a:r>
              <a:rPr lang="tr-TR" dirty="0">
                <a:latin typeface="Arial "/>
              </a:rPr>
              <a:t>) : RD sinyali ile, seçilen </a:t>
            </a:r>
            <a:r>
              <a:rPr lang="tr-TR" dirty="0" smtClean="0">
                <a:latin typeface="Arial "/>
              </a:rPr>
              <a:t>giriş/çıkış </a:t>
            </a:r>
            <a:r>
              <a:rPr lang="tr-TR" dirty="0">
                <a:latin typeface="Arial "/>
              </a:rPr>
              <a:t>elemanı veya bellek bölgesi okunur (Aktif </a:t>
            </a:r>
            <a:r>
              <a:rPr lang="tr-TR" dirty="0" err="1">
                <a:latin typeface="Arial "/>
              </a:rPr>
              <a:t>low</a:t>
            </a:r>
            <a:r>
              <a:rPr lang="tr-TR" dirty="0" smtClean="0">
                <a:latin typeface="Arial "/>
              </a:rPr>
              <a:t>).</a:t>
            </a:r>
          </a:p>
          <a:p>
            <a:pPr lvl="1" algn="just"/>
            <a:r>
              <a:rPr lang="tr-TR" dirty="0" smtClean="0">
                <a:latin typeface="Arial "/>
              </a:rPr>
              <a:t>Yazma </a:t>
            </a:r>
            <a:r>
              <a:rPr lang="tr-TR" dirty="0">
                <a:latin typeface="Arial "/>
              </a:rPr>
              <a:t>(</a:t>
            </a:r>
            <a:r>
              <a:rPr lang="tr-TR" dirty="0">
                <a:solidFill>
                  <a:srgbClr val="FF0000"/>
                </a:solidFill>
                <a:latin typeface="Arial "/>
              </a:rPr>
              <a:t>Write </a:t>
            </a:r>
            <a:r>
              <a:rPr lang="tr-TR" dirty="0" smtClean="0">
                <a:solidFill>
                  <a:srgbClr val="FF0000"/>
                </a:solidFill>
                <a:latin typeface="Arial "/>
              </a:rPr>
              <a:t>- !WR</a:t>
            </a:r>
            <a:r>
              <a:rPr lang="tr-TR" dirty="0">
                <a:latin typeface="Arial "/>
              </a:rPr>
              <a:t>) : WR yazma sinyali; veri yolundaki bilginin belleğe veya giriş / çıkış devresine kaydedilmesini sağlar (Aktif </a:t>
            </a:r>
            <a:r>
              <a:rPr lang="tr-TR" dirty="0" err="1">
                <a:latin typeface="Arial "/>
              </a:rPr>
              <a:t>low</a:t>
            </a:r>
            <a:r>
              <a:rPr lang="tr-TR" dirty="0" smtClean="0">
                <a:latin typeface="Arial "/>
              </a:rPr>
              <a:t>).</a:t>
            </a:r>
          </a:p>
          <a:p>
            <a:pPr lvl="1" algn="just"/>
            <a:r>
              <a:rPr lang="tr-TR" dirty="0" smtClean="0">
                <a:latin typeface="Arial "/>
              </a:rPr>
              <a:t>Giriş/Çıkış – Bellek </a:t>
            </a:r>
            <a:r>
              <a:rPr lang="tr-TR" dirty="0">
                <a:latin typeface="Arial "/>
              </a:rPr>
              <a:t>(</a:t>
            </a:r>
            <a:r>
              <a:rPr lang="tr-TR" dirty="0" smtClean="0">
                <a:solidFill>
                  <a:srgbClr val="FF0000"/>
                </a:solidFill>
                <a:latin typeface="Arial "/>
              </a:rPr>
              <a:t>IO/!M</a:t>
            </a:r>
            <a:r>
              <a:rPr lang="tr-TR" dirty="0">
                <a:latin typeface="Arial "/>
              </a:rPr>
              <a:t>): </a:t>
            </a:r>
            <a:r>
              <a:rPr lang="tr-TR" dirty="0" smtClean="0">
                <a:latin typeface="Arial "/>
              </a:rPr>
              <a:t>IO/!M </a:t>
            </a:r>
            <a:r>
              <a:rPr lang="tr-TR" dirty="0">
                <a:latin typeface="Arial "/>
              </a:rPr>
              <a:t>çıkışı, </a:t>
            </a:r>
            <a:r>
              <a:rPr lang="tr-TR" dirty="0" smtClean="0">
                <a:latin typeface="Arial "/>
              </a:rPr>
              <a:t>okuma veya yazma işleminin </a:t>
            </a:r>
            <a:r>
              <a:rPr lang="tr-TR" dirty="0">
                <a:latin typeface="Arial "/>
              </a:rPr>
              <a:t>bellek veya giriş-çıkış biriminden hangisine </a:t>
            </a:r>
            <a:r>
              <a:rPr lang="tr-TR" dirty="0" smtClean="0">
                <a:latin typeface="Arial "/>
              </a:rPr>
              <a:t>yapılacağını belirler.	</a:t>
            </a:r>
          </a:p>
          <a:p>
            <a:pPr lvl="2" algn="just"/>
            <a:r>
              <a:rPr lang="tr-TR" dirty="0" smtClean="0">
                <a:latin typeface="Arial "/>
              </a:rPr>
              <a:t>IO/!M=0 </a:t>
            </a:r>
            <a:r>
              <a:rPr lang="tr-TR" dirty="0">
                <a:latin typeface="Arial "/>
              </a:rPr>
              <a:t>ise bellek işlemi, IO</a:t>
            </a:r>
            <a:r>
              <a:rPr lang="tr-TR" dirty="0" smtClean="0">
                <a:latin typeface="Arial "/>
              </a:rPr>
              <a:t>/!M=1 </a:t>
            </a:r>
            <a:r>
              <a:rPr lang="tr-TR" dirty="0">
                <a:latin typeface="Arial "/>
              </a:rPr>
              <a:t>ise G/Ç </a:t>
            </a:r>
            <a:r>
              <a:rPr lang="tr-TR" dirty="0" smtClean="0">
                <a:latin typeface="Arial "/>
              </a:rPr>
              <a:t>işlemi</a:t>
            </a:r>
          </a:p>
          <a:p>
            <a:pPr lvl="2" algn="just"/>
            <a:r>
              <a:rPr lang="tr-TR" dirty="0" smtClean="0">
                <a:latin typeface="Arial "/>
              </a:rPr>
              <a:t>S0 </a:t>
            </a:r>
            <a:r>
              <a:rPr lang="tr-TR" dirty="0">
                <a:latin typeface="Arial "/>
              </a:rPr>
              <a:t>ve S1 ile birlikte çalışır (Veri yolunda bulunan komutun özelliğini belirtir).</a:t>
            </a:r>
          </a:p>
        </p:txBody>
      </p:sp>
    </p:spTree>
    <p:extLst>
      <p:ext uri="{BB962C8B-B14F-4D97-AF65-F5344CB8AC3E}">
        <p14:creationId xmlns:p14="http://schemas.microsoft.com/office/powerpoint/2010/main" val="1338190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Mikroişlemci Temelli Sistem Yapısı</a:t>
            </a:r>
            <a:endParaRPr lang="tr-TR"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40766"/>
            <a:ext cx="4896544" cy="2513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İçerik Yer Tutucusu 2"/>
          <p:cNvSpPr>
            <a:spLocks noGrp="1"/>
          </p:cNvSpPr>
          <p:nvPr>
            <p:ph idx="1"/>
          </p:nvPr>
        </p:nvSpPr>
        <p:spPr>
          <a:xfrm>
            <a:off x="457200" y="3854202"/>
            <a:ext cx="8229600" cy="2622798"/>
          </a:xfrm>
        </p:spPr>
        <p:txBody>
          <a:bodyPr>
            <a:normAutofit/>
          </a:bodyPr>
          <a:lstStyle/>
          <a:p>
            <a:r>
              <a:rPr lang="tr-TR" dirty="0" err="1" smtClean="0"/>
              <a:t>Von</a:t>
            </a:r>
            <a:r>
              <a:rPr lang="tr-TR" dirty="0" smtClean="0"/>
              <a:t> </a:t>
            </a:r>
            <a:r>
              <a:rPr lang="tr-TR" dirty="0" err="1" smtClean="0"/>
              <a:t>Neumann</a:t>
            </a:r>
            <a:r>
              <a:rPr lang="tr-TR" dirty="0" smtClean="0"/>
              <a:t> Mimarisinin özellikleri:</a:t>
            </a:r>
          </a:p>
          <a:p>
            <a:pPr lvl="1"/>
            <a:r>
              <a:rPr lang="tr-TR" dirty="0" smtClean="0"/>
              <a:t>Veri ve komutlar hafıza içerisinde yer alır</a:t>
            </a:r>
          </a:p>
          <a:p>
            <a:pPr lvl="1"/>
            <a:r>
              <a:rPr lang="tr-TR" dirty="0" smtClean="0"/>
              <a:t>Hafıza içerisindeki komutlara ve veriye, hafızadaki adresleri kullanılarak erişilir</a:t>
            </a:r>
          </a:p>
          <a:p>
            <a:pPr lvl="1"/>
            <a:r>
              <a:rPr lang="tr-TR" dirty="0" smtClean="0"/>
              <a:t>Program komutlarına sıra ile erişilir ve sıra icra edilirler.</a:t>
            </a:r>
          </a:p>
          <a:p>
            <a:pPr marL="274320" lvl="1" indent="0">
              <a:buNone/>
            </a:pPr>
            <a:endParaRPr lang="tr-TR" dirty="0"/>
          </a:p>
        </p:txBody>
      </p:sp>
      <p:sp>
        <p:nvSpPr>
          <p:cNvPr id="5" name="İçerik Yer Tutucusu 2"/>
          <p:cNvSpPr txBox="1">
            <a:spLocks/>
          </p:cNvSpPr>
          <p:nvPr/>
        </p:nvSpPr>
        <p:spPr>
          <a:xfrm>
            <a:off x="6156176" y="1658724"/>
            <a:ext cx="2580952" cy="187751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tr-TR" dirty="0" smtClean="0"/>
              <a:t>I-CPU</a:t>
            </a:r>
          </a:p>
          <a:p>
            <a:pPr marL="0" indent="0">
              <a:buNone/>
            </a:pPr>
            <a:r>
              <a:rPr lang="tr-TR" dirty="0" smtClean="0"/>
              <a:t>II-Memory</a:t>
            </a:r>
          </a:p>
          <a:p>
            <a:pPr marL="0" indent="0">
              <a:buNone/>
            </a:pPr>
            <a:r>
              <a:rPr lang="tr-TR" dirty="0" smtClean="0"/>
              <a:t>III-Giriş Çıkış </a:t>
            </a:r>
          </a:p>
          <a:p>
            <a:pPr marL="0" indent="0">
              <a:buNone/>
            </a:pPr>
            <a:r>
              <a:rPr lang="tr-TR" smtClean="0"/>
              <a:t>IV-Yollar</a:t>
            </a:r>
            <a:endParaRPr lang="tr-TR" dirty="0" smtClean="0"/>
          </a:p>
          <a:p>
            <a:pPr marL="274320" lvl="1" indent="0">
              <a:buFont typeface="Arial" pitchFamily="34" charset="0"/>
              <a:buNone/>
            </a:pPr>
            <a:endParaRPr lang="tr-TR" dirty="0"/>
          </a:p>
        </p:txBody>
      </p:sp>
    </p:spTree>
    <p:extLst>
      <p:ext uri="{BB962C8B-B14F-4D97-AF65-F5344CB8AC3E}">
        <p14:creationId xmlns:p14="http://schemas.microsoft.com/office/powerpoint/2010/main" val="2463479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8085 </a:t>
            </a:r>
            <a:r>
              <a:rPr lang="tr-TR" dirty="0"/>
              <a:t>Mikroişlemcisi – </a:t>
            </a:r>
            <a:r>
              <a:rPr lang="tr-TR" dirty="0" err="1"/>
              <a:t>Pinleri</a:t>
            </a:r>
            <a:r>
              <a:rPr lang="tr-TR" dirty="0"/>
              <a:t> </a:t>
            </a:r>
            <a:r>
              <a:rPr lang="tr-TR" dirty="0" smtClean="0"/>
              <a:t>V</a:t>
            </a:r>
            <a:endParaRPr lang="tr-TR" dirty="0"/>
          </a:p>
        </p:txBody>
      </p:sp>
      <p:sp>
        <p:nvSpPr>
          <p:cNvPr id="5" name="İçerik Yer Tutucusu 2"/>
          <p:cNvSpPr>
            <a:spLocks noGrp="1"/>
          </p:cNvSpPr>
          <p:nvPr>
            <p:ph idx="1"/>
          </p:nvPr>
        </p:nvSpPr>
        <p:spPr>
          <a:xfrm>
            <a:off x="539552" y="1628800"/>
            <a:ext cx="8229600" cy="5112568"/>
          </a:xfrm>
        </p:spPr>
        <p:txBody>
          <a:bodyPr>
            <a:noAutofit/>
          </a:bodyPr>
          <a:lstStyle/>
          <a:p>
            <a:pPr algn="just">
              <a:buFont typeface="Wingdings" pitchFamily="2" charset="2"/>
              <a:buChar char="Ø"/>
            </a:pPr>
            <a:r>
              <a:rPr lang="tr-TR" sz="2000" b="1" dirty="0">
                <a:latin typeface="Arial "/>
              </a:rPr>
              <a:t>Besleme ve Tetikleme Sinyalleri </a:t>
            </a:r>
            <a:r>
              <a:rPr lang="tr-TR" sz="2000" b="1" dirty="0" smtClean="0">
                <a:latin typeface="Arial "/>
              </a:rPr>
              <a:t>:</a:t>
            </a:r>
          </a:p>
          <a:p>
            <a:pPr lvl="1" algn="just"/>
            <a:r>
              <a:rPr lang="tr-TR" dirty="0" smtClean="0">
                <a:solidFill>
                  <a:srgbClr val="FF0000"/>
                </a:solidFill>
                <a:latin typeface="Arial "/>
              </a:rPr>
              <a:t>X1,X2</a:t>
            </a:r>
            <a:r>
              <a:rPr lang="tr-TR" dirty="0" smtClean="0">
                <a:latin typeface="Arial "/>
              </a:rPr>
              <a:t> Tetikleme sinyali girişleri: Mikroişlemci tetikleme sinyali (saat) girişleridir. Bu uçlara kristal veya RL-RC devreler bağlanır. Bu uçlara bağlanan sinyalin frekansı, mikroişlemci içerisinde ikiye bölünür ve bu nedenle bu uçlara 6MHz (veya 10MHz) bir sinyal uygulanır.</a:t>
            </a:r>
          </a:p>
          <a:p>
            <a:pPr lvl="1" algn="just"/>
            <a:r>
              <a:rPr lang="tr-TR" dirty="0" smtClean="0">
                <a:solidFill>
                  <a:srgbClr val="FF0000"/>
                </a:solidFill>
                <a:latin typeface="Arial "/>
              </a:rPr>
              <a:t>CLK</a:t>
            </a:r>
            <a:r>
              <a:rPr lang="tr-TR" dirty="0" smtClean="0">
                <a:latin typeface="Arial "/>
              </a:rPr>
              <a:t>: Sistem saat sinyali çıkışı. </a:t>
            </a:r>
            <a:r>
              <a:rPr lang="tr-TR" dirty="0" err="1" smtClean="0">
                <a:latin typeface="Arial "/>
              </a:rPr>
              <a:t>Mikroişlemcili</a:t>
            </a:r>
            <a:r>
              <a:rPr lang="tr-TR" dirty="0" smtClean="0">
                <a:latin typeface="Arial "/>
              </a:rPr>
              <a:t> sistemde gerekli devrelere uygulanacak sistem saat sinyali çıkışıdır. ‘</a:t>
            </a:r>
            <a:r>
              <a:rPr lang="tr-TR" dirty="0" err="1" smtClean="0">
                <a:latin typeface="Arial "/>
              </a:rPr>
              <a:t>Clock</a:t>
            </a:r>
            <a:r>
              <a:rPr lang="tr-TR" dirty="0" smtClean="0">
                <a:latin typeface="Arial "/>
              </a:rPr>
              <a:t>’ sinyalinin periyodu, X1 ve X2 giriş sinyali periyodunun 2 katıdır.</a:t>
            </a:r>
          </a:p>
          <a:p>
            <a:pPr lvl="1" algn="just"/>
            <a:r>
              <a:rPr lang="tr-TR" dirty="0" err="1" smtClean="0">
                <a:solidFill>
                  <a:srgbClr val="FF0000"/>
                </a:solidFill>
                <a:latin typeface="Arial "/>
              </a:rPr>
              <a:t>Vcc</a:t>
            </a:r>
            <a:r>
              <a:rPr lang="tr-TR" dirty="0" smtClean="0">
                <a:solidFill>
                  <a:srgbClr val="FF0000"/>
                </a:solidFill>
                <a:latin typeface="Arial "/>
              </a:rPr>
              <a:t> </a:t>
            </a:r>
            <a:r>
              <a:rPr lang="tr-TR" dirty="0" smtClean="0">
                <a:latin typeface="Arial "/>
              </a:rPr>
              <a:t>Besleme girişi: +5V besleme girişi. 8085 mikroişlemcisi tek bir besleme ile çalışır.</a:t>
            </a:r>
          </a:p>
          <a:p>
            <a:pPr lvl="1" algn="just"/>
            <a:r>
              <a:rPr lang="tr-TR" dirty="0" err="1" smtClean="0">
                <a:solidFill>
                  <a:srgbClr val="FF0000"/>
                </a:solidFill>
                <a:latin typeface="Arial "/>
              </a:rPr>
              <a:t>Vss</a:t>
            </a:r>
            <a:r>
              <a:rPr lang="tr-TR" dirty="0" smtClean="0">
                <a:solidFill>
                  <a:srgbClr val="FF0000"/>
                </a:solidFill>
                <a:latin typeface="Arial "/>
              </a:rPr>
              <a:t> </a:t>
            </a:r>
            <a:r>
              <a:rPr lang="tr-TR" dirty="0" smtClean="0">
                <a:latin typeface="Arial "/>
              </a:rPr>
              <a:t>(Şase</a:t>
            </a:r>
            <a:r>
              <a:rPr lang="tr-TR" dirty="0">
                <a:latin typeface="Arial "/>
              </a:rPr>
              <a:t>): Besleme gerilimi toprak bağlantı ucu.</a:t>
            </a:r>
          </a:p>
        </p:txBody>
      </p:sp>
    </p:spTree>
    <p:extLst>
      <p:ext uri="{BB962C8B-B14F-4D97-AF65-F5344CB8AC3E}">
        <p14:creationId xmlns:p14="http://schemas.microsoft.com/office/powerpoint/2010/main" val="2832443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8085 </a:t>
            </a:r>
            <a:r>
              <a:rPr lang="tr-TR" dirty="0"/>
              <a:t>Mikroişlemcisi – </a:t>
            </a:r>
            <a:r>
              <a:rPr lang="tr-TR" dirty="0" err="1"/>
              <a:t>Pinleri</a:t>
            </a:r>
            <a:r>
              <a:rPr lang="tr-TR" dirty="0"/>
              <a:t> </a:t>
            </a:r>
            <a:r>
              <a:rPr lang="tr-TR" dirty="0" smtClean="0"/>
              <a:t>VI</a:t>
            </a:r>
            <a:endParaRPr lang="tr-TR" dirty="0"/>
          </a:p>
        </p:txBody>
      </p:sp>
      <p:sp>
        <p:nvSpPr>
          <p:cNvPr id="5" name="İçerik Yer Tutucusu 2"/>
          <p:cNvSpPr>
            <a:spLocks noGrp="1"/>
          </p:cNvSpPr>
          <p:nvPr>
            <p:ph idx="1"/>
          </p:nvPr>
        </p:nvSpPr>
        <p:spPr>
          <a:xfrm>
            <a:off x="539552" y="1628800"/>
            <a:ext cx="8229600" cy="5112568"/>
          </a:xfrm>
        </p:spPr>
        <p:txBody>
          <a:bodyPr>
            <a:noAutofit/>
          </a:bodyPr>
          <a:lstStyle/>
          <a:p>
            <a:pPr algn="just">
              <a:buFont typeface="Wingdings" pitchFamily="2" charset="2"/>
              <a:buChar char="Ø"/>
            </a:pPr>
            <a:r>
              <a:rPr lang="tr-TR" sz="2000" b="1" dirty="0">
                <a:latin typeface="Arial "/>
              </a:rPr>
              <a:t>Kesme </a:t>
            </a:r>
            <a:r>
              <a:rPr lang="tr-TR" sz="2000" b="1" dirty="0" smtClean="0">
                <a:latin typeface="Arial "/>
              </a:rPr>
              <a:t>Sinyalleri</a:t>
            </a:r>
            <a:r>
              <a:rPr lang="tr-TR" sz="2000" dirty="0" smtClean="0">
                <a:latin typeface="Arial "/>
              </a:rPr>
              <a:t>:</a:t>
            </a:r>
          </a:p>
          <a:p>
            <a:pPr marL="0" indent="0" algn="just">
              <a:buNone/>
            </a:pPr>
            <a:r>
              <a:rPr lang="tr-TR" sz="2000" dirty="0" smtClean="0">
                <a:latin typeface="Arial "/>
              </a:rPr>
              <a:t>8085’de programın çalışmasını durduran beş adet kesme sinyali bulunur.</a:t>
            </a:r>
          </a:p>
          <a:p>
            <a:pPr lvl="1" algn="just"/>
            <a:r>
              <a:rPr lang="tr-TR" sz="1800" dirty="0" smtClean="0">
                <a:solidFill>
                  <a:srgbClr val="FF0000"/>
                </a:solidFill>
                <a:latin typeface="Arial "/>
              </a:rPr>
              <a:t>INTR</a:t>
            </a:r>
            <a:r>
              <a:rPr lang="tr-TR" sz="1800" dirty="0" smtClean="0">
                <a:latin typeface="Arial "/>
              </a:rPr>
              <a:t> – (</a:t>
            </a:r>
            <a:r>
              <a:rPr lang="tr-TR" sz="1800" dirty="0" err="1" smtClean="0">
                <a:latin typeface="Arial "/>
              </a:rPr>
              <a:t>Interrupt</a:t>
            </a:r>
            <a:r>
              <a:rPr lang="tr-TR" sz="1800" dirty="0" smtClean="0">
                <a:latin typeface="Arial "/>
              </a:rPr>
              <a:t> </a:t>
            </a:r>
            <a:r>
              <a:rPr lang="tr-TR" sz="1800" dirty="0" err="1" smtClean="0">
                <a:latin typeface="Arial "/>
              </a:rPr>
              <a:t>Request</a:t>
            </a:r>
            <a:r>
              <a:rPr lang="tr-TR" sz="1800" dirty="0" smtClean="0">
                <a:latin typeface="Arial "/>
              </a:rPr>
              <a:t>): Kesme isteğidir. Kesmeler arasında en düşük önceliğe sahiptir. 1 yapıldığında işlemci o an işlediği komutu bitirir ve kesme isteğine cevap verir</a:t>
            </a:r>
            <a:r>
              <a:rPr lang="tr-TR" sz="1800" dirty="0">
                <a:latin typeface="Arial "/>
              </a:rPr>
              <a:t>.</a:t>
            </a:r>
          </a:p>
          <a:p>
            <a:pPr lvl="1" algn="just"/>
            <a:r>
              <a:rPr lang="tr-TR" sz="1800" dirty="0" smtClean="0">
                <a:solidFill>
                  <a:srgbClr val="FF0000"/>
                </a:solidFill>
                <a:latin typeface="Arial "/>
              </a:rPr>
              <a:t>INTA</a:t>
            </a:r>
            <a:r>
              <a:rPr lang="tr-TR" sz="1800" dirty="0" smtClean="0">
                <a:latin typeface="Arial "/>
              </a:rPr>
              <a:t>: Kesme isteğinin kabul edildiğini gösteren uçtur. Kabul edildiğinde Lojik 1 olur</a:t>
            </a:r>
            <a:r>
              <a:rPr lang="tr-TR" sz="1800" dirty="0">
                <a:latin typeface="Arial "/>
              </a:rPr>
              <a:t>.</a:t>
            </a:r>
          </a:p>
          <a:p>
            <a:pPr lvl="1" algn="just"/>
            <a:r>
              <a:rPr lang="tr-TR" sz="1800" dirty="0" smtClean="0">
                <a:solidFill>
                  <a:srgbClr val="FF0000"/>
                </a:solidFill>
                <a:latin typeface="Arial "/>
              </a:rPr>
              <a:t>RST 7.5, RST 6.5, RST 5.5</a:t>
            </a:r>
            <a:r>
              <a:rPr lang="tr-TR" sz="1800" dirty="0" smtClean="0">
                <a:latin typeface="Arial "/>
              </a:rPr>
              <a:t>: kesme girişleri, kapatabilir </a:t>
            </a:r>
            <a:r>
              <a:rPr lang="tr-TR" sz="1800" dirty="0" err="1" smtClean="0">
                <a:latin typeface="Arial "/>
              </a:rPr>
              <a:t>interruptlar</a:t>
            </a:r>
            <a:r>
              <a:rPr lang="tr-TR" sz="1800" dirty="0" smtClean="0">
                <a:latin typeface="Arial "/>
              </a:rPr>
              <a:t>.</a:t>
            </a:r>
            <a:endParaRPr lang="tr-TR" sz="1800" dirty="0">
              <a:latin typeface="Arial "/>
            </a:endParaRPr>
          </a:p>
          <a:p>
            <a:pPr lvl="1" algn="just"/>
            <a:r>
              <a:rPr lang="tr-TR" sz="1800" dirty="0" smtClean="0">
                <a:solidFill>
                  <a:srgbClr val="FF0000"/>
                </a:solidFill>
                <a:latin typeface="Arial "/>
              </a:rPr>
              <a:t>TRAP</a:t>
            </a:r>
            <a:r>
              <a:rPr lang="tr-TR" sz="1800" dirty="0" smtClean="0">
                <a:latin typeface="Arial "/>
              </a:rPr>
              <a:t>: Kapatılamayan </a:t>
            </a:r>
            <a:r>
              <a:rPr lang="tr-TR" sz="1800" dirty="0" err="1" smtClean="0">
                <a:latin typeface="Arial "/>
              </a:rPr>
              <a:t>interrupt</a:t>
            </a:r>
            <a:r>
              <a:rPr lang="tr-TR" sz="1800" dirty="0" smtClean="0">
                <a:latin typeface="Arial "/>
              </a:rPr>
              <a:t>.</a:t>
            </a:r>
            <a:endParaRPr lang="tr-TR" sz="2400" dirty="0">
              <a:latin typeface="Arial "/>
            </a:endParaRPr>
          </a:p>
        </p:txBody>
      </p:sp>
    </p:spTree>
    <p:extLst>
      <p:ext uri="{BB962C8B-B14F-4D97-AF65-F5344CB8AC3E}">
        <p14:creationId xmlns:p14="http://schemas.microsoft.com/office/powerpoint/2010/main" val="1718565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8085 </a:t>
            </a:r>
            <a:r>
              <a:rPr lang="tr-TR" dirty="0"/>
              <a:t>Mikroişlemcisi – </a:t>
            </a:r>
            <a:r>
              <a:rPr lang="tr-TR" dirty="0" err="1"/>
              <a:t>Pinleri</a:t>
            </a:r>
            <a:r>
              <a:rPr lang="tr-TR" dirty="0"/>
              <a:t> </a:t>
            </a:r>
            <a:r>
              <a:rPr lang="tr-TR" dirty="0" smtClean="0"/>
              <a:t>VII</a:t>
            </a:r>
            <a:endParaRPr lang="tr-TR" dirty="0"/>
          </a:p>
        </p:txBody>
      </p:sp>
      <p:sp>
        <p:nvSpPr>
          <p:cNvPr id="5" name="İçerik Yer Tutucusu 2"/>
          <p:cNvSpPr>
            <a:spLocks noGrp="1"/>
          </p:cNvSpPr>
          <p:nvPr>
            <p:ph idx="1"/>
          </p:nvPr>
        </p:nvSpPr>
        <p:spPr>
          <a:xfrm>
            <a:off x="539552" y="1628800"/>
            <a:ext cx="8229600" cy="5112568"/>
          </a:xfrm>
        </p:spPr>
        <p:txBody>
          <a:bodyPr>
            <a:noAutofit/>
          </a:bodyPr>
          <a:lstStyle/>
          <a:p>
            <a:pPr algn="just">
              <a:buFont typeface="Wingdings" pitchFamily="2" charset="2"/>
              <a:buChar char="Ø"/>
            </a:pPr>
            <a:r>
              <a:rPr lang="tr-TR" sz="2000" b="1" dirty="0">
                <a:latin typeface="Arial "/>
              </a:rPr>
              <a:t>Harici Durum Belirleme Sinyalleri :</a:t>
            </a:r>
          </a:p>
          <a:p>
            <a:pPr lvl="1" algn="just"/>
            <a:r>
              <a:rPr lang="tr-TR" sz="1800" dirty="0" smtClean="0">
                <a:solidFill>
                  <a:srgbClr val="FF0000"/>
                </a:solidFill>
                <a:latin typeface="Arial "/>
              </a:rPr>
              <a:t>READY: </a:t>
            </a:r>
            <a:r>
              <a:rPr lang="tr-TR" sz="1800" dirty="0" smtClean="0">
                <a:latin typeface="Arial "/>
              </a:rPr>
              <a:t>Bu uç çevre birimlerin veri transferi gerçekleştirmeye hazır olup olmadıklarını göstermek için kullanılır</a:t>
            </a:r>
            <a:r>
              <a:rPr lang="tr-TR" sz="1800" dirty="0">
                <a:latin typeface="Arial "/>
              </a:rPr>
              <a:t>.</a:t>
            </a:r>
          </a:p>
          <a:p>
            <a:pPr lvl="2" algn="just"/>
            <a:r>
              <a:rPr lang="tr-TR" sz="1600" dirty="0" smtClean="0">
                <a:latin typeface="Arial "/>
              </a:rPr>
              <a:t>READY = 1 ise çevre birim (LCD, ADC vb.) hazır</a:t>
            </a:r>
            <a:r>
              <a:rPr lang="tr-TR" sz="1600" dirty="0">
                <a:latin typeface="Arial "/>
              </a:rPr>
              <a:t>.</a:t>
            </a:r>
          </a:p>
          <a:p>
            <a:pPr lvl="1" algn="just"/>
            <a:r>
              <a:rPr lang="tr-TR" sz="1800" dirty="0" smtClean="0">
                <a:solidFill>
                  <a:srgbClr val="FF0000"/>
                </a:solidFill>
                <a:latin typeface="Arial "/>
              </a:rPr>
              <a:t>HOLD</a:t>
            </a:r>
            <a:r>
              <a:rPr lang="tr-TR" sz="1800" dirty="0" smtClean="0">
                <a:latin typeface="Arial "/>
              </a:rPr>
              <a:t> : Bu uç çevre birimlerin veya diğer cihazların adres veya veri yolu kullanma isteklerini gösterir.</a:t>
            </a:r>
          </a:p>
          <a:p>
            <a:pPr lvl="2" algn="just"/>
            <a:r>
              <a:rPr lang="tr-TR" sz="1600" dirty="0" smtClean="0">
                <a:latin typeface="Arial "/>
              </a:rPr>
              <a:t>HOLD = 1 olması kullanım isteğini gösterir</a:t>
            </a:r>
            <a:r>
              <a:rPr lang="tr-TR" sz="1600" dirty="0">
                <a:latin typeface="Arial "/>
              </a:rPr>
              <a:t>.</a:t>
            </a:r>
          </a:p>
          <a:p>
            <a:pPr lvl="1" algn="just"/>
            <a:r>
              <a:rPr lang="tr-TR" sz="1800" dirty="0" smtClean="0">
                <a:solidFill>
                  <a:srgbClr val="FF0000"/>
                </a:solidFill>
                <a:latin typeface="Arial "/>
              </a:rPr>
              <a:t>HLDA :</a:t>
            </a:r>
            <a:r>
              <a:rPr lang="tr-TR" sz="1800" dirty="0" smtClean="0">
                <a:latin typeface="Arial "/>
              </a:rPr>
              <a:t> Tutma bilgisi çıkışı. Tutma ucu (HOLD) için kabul sinyalidir. HOLD sinyalinin alınıp alınmadığını gösterir. HOLD sinyali alındıktan sonra Lojik-0’a düşer</a:t>
            </a:r>
            <a:r>
              <a:rPr lang="tr-TR" sz="1800" dirty="0">
                <a:latin typeface="Arial "/>
              </a:rPr>
              <a:t>.</a:t>
            </a:r>
          </a:p>
          <a:p>
            <a:pPr lvl="1" algn="just"/>
            <a:r>
              <a:rPr lang="tr-TR" sz="1800" dirty="0" smtClean="0">
                <a:solidFill>
                  <a:srgbClr val="FF0000"/>
                </a:solidFill>
                <a:latin typeface="Arial "/>
              </a:rPr>
              <a:t>RESET IN! : </a:t>
            </a:r>
            <a:r>
              <a:rPr lang="tr-TR" sz="1800" dirty="0" smtClean="0">
                <a:latin typeface="Arial "/>
              </a:rPr>
              <a:t>Program sayacını ve diğer kaydedicileri başlangıç konumuna getirir</a:t>
            </a:r>
            <a:r>
              <a:rPr lang="tr-TR" sz="1800" dirty="0">
                <a:latin typeface="Arial "/>
              </a:rPr>
              <a:t>.</a:t>
            </a:r>
          </a:p>
          <a:p>
            <a:pPr lvl="1" algn="just"/>
            <a:r>
              <a:rPr lang="tr-TR" sz="1800" dirty="0" smtClean="0">
                <a:solidFill>
                  <a:srgbClr val="FF0000"/>
                </a:solidFill>
                <a:latin typeface="Arial "/>
              </a:rPr>
              <a:t>RESET OUT : </a:t>
            </a:r>
            <a:r>
              <a:rPr lang="tr-TR" sz="1800" dirty="0" err="1" smtClean="0">
                <a:latin typeface="Arial "/>
              </a:rPr>
              <a:t>Resetlemenin</a:t>
            </a:r>
            <a:r>
              <a:rPr lang="tr-TR" sz="1800" dirty="0" smtClean="0">
                <a:latin typeface="Arial "/>
              </a:rPr>
              <a:t> yapıldığını gösterir</a:t>
            </a:r>
            <a:r>
              <a:rPr lang="tr-TR" sz="1800" dirty="0">
                <a:latin typeface="Arial "/>
              </a:rPr>
              <a:t>.</a:t>
            </a:r>
            <a:endParaRPr lang="tr-TR" dirty="0">
              <a:latin typeface="Arial "/>
            </a:endParaRPr>
          </a:p>
        </p:txBody>
      </p:sp>
    </p:spTree>
    <p:extLst>
      <p:ext uri="{BB962C8B-B14F-4D97-AF65-F5344CB8AC3E}">
        <p14:creationId xmlns:p14="http://schemas.microsoft.com/office/powerpoint/2010/main" val="4232385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8085 </a:t>
            </a:r>
            <a:r>
              <a:rPr lang="tr-TR" dirty="0"/>
              <a:t>Mikroişlemcisi – </a:t>
            </a:r>
            <a:r>
              <a:rPr lang="tr-TR" dirty="0" err="1"/>
              <a:t>Pinleri</a:t>
            </a:r>
            <a:r>
              <a:rPr lang="tr-TR" dirty="0"/>
              <a:t> </a:t>
            </a:r>
            <a:r>
              <a:rPr lang="tr-TR" dirty="0" smtClean="0"/>
              <a:t>VIII</a:t>
            </a:r>
            <a:endParaRPr lang="tr-TR" dirty="0"/>
          </a:p>
        </p:txBody>
      </p:sp>
      <p:sp>
        <p:nvSpPr>
          <p:cNvPr id="5" name="İçerik Yer Tutucusu 2"/>
          <p:cNvSpPr>
            <a:spLocks noGrp="1"/>
          </p:cNvSpPr>
          <p:nvPr>
            <p:ph idx="1"/>
          </p:nvPr>
        </p:nvSpPr>
        <p:spPr>
          <a:xfrm>
            <a:off x="539552" y="1628800"/>
            <a:ext cx="8229600" cy="5112568"/>
          </a:xfrm>
        </p:spPr>
        <p:txBody>
          <a:bodyPr>
            <a:noAutofit/>
          </a:bodyPr>
          <a:lstStyle/>
          <a:p>
            <a:pPr algn="just">
              <a:buFont typeface="Wingdings" pitchFamily="2" charset="2"/>
              <a:buChar char="Ø"/>
            </a:pPr>
            <a:r>
              <a:rPr lang="tr-TR" sz="2000" b="1" dirty="0">
                <a:latin typeface="Arial "/>
              </a:rPr>
              <a:t>Seri Giriş / Çıkış Uçları : 8085’de seri bilgi giriş / çıkışına imkan tanıyan iki adet uç bulunmaktadır.</a:t>
            </a:r>
          </a:p>
          <a:p>
            <a:pPr lvl="1" algn="just"/>
            <a:r>
              <a:rPr lang="tr-TR" sz="1800" dirty="0" smtClean="0">
                <a:solidFill>
                  <a:srgbClr val="FF0000"/>
                </a:solidFill>
                <a:latin typeface="Arial "/>
              </a:rPr>
              <a:t>SID</a:t>
            </a:r>
            <a:r>
              <a:rPr lang="tr-TR" sz="1800" dirty="0" smtClean="0">
                <a:latin typeface="Arial "/>
              </a:rPr>
              <a:t> - Seri </a:t>
            </a:r>
            <a:r>
              <a:rPr lang="tr-TR" sz="1800" dirty="0">
                <a:latin typeface="Arial "/>
              </a:rPr>
              <a:t>veri girişi : SID girişinden gelen bilgi, RIM komutunun işlenmesi ile akümülatöre yüklenir.</a:t>
            </a:r>
          </a:p>
          <a:p>
            <a:pPr lvl="1" algn="just"/>
            <a:r>
              <a:rPr lang="tr-TR" sz="1800" dirty="0" smtClean="0">
                <a:solidFill>
                  <a:srgbClr val="FF0000"/>
                </a:solidFill>
                <a:latin typeface="Arial "/>
              </a:rPr>
              <a:t>SOD</a:t>
            </a:r>
            <a:r>
              <a:rPr lang="tr-TR" sz="1800" dirty="0" smtClean="0">
                <a:latin typeface="Arial "/>
              </a:rPr>
              <a:t> - Seri </a:t>
            </a:r>
            <a:r>
              <a:rPr lang="tr-TR" sz="1800" dirty="0">
                <a:latin typeface="Arial "/>
              </a:rPr>
              <a:t>veri çıkışı : SOD çıkışı, SIM komutunun işlenmesi ile akümülatördeki verinin seri olarak çevre birimlerine iletilmesini sağlar.</a:t>
            </a:r>
            <a:endParaRPr lang="tr-TR" sz="2400" dirty="0">
              <a:latin typeface="Arial "/>
            </a:endParaRPr>
          </a:p>
        </p:txBody>
      </p:sp>
    </p:spTree>
    <p:extLst>
      <p:ext uri="{BB962C8B-B14F-4D97-AF65-F5344CB8AC3E}">
        <p14:creationId xmlns:p14="http://schemas.microsoft.com/office/powerpoint/2010/main" val="30303934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8085 </a:t>
            </a:r>
            <a:r>
              <a:rPr lang="tr-TR" dirty="0" smtClean="0"/>
              <a:t>Mikroişlemcisi - Mimarisi</a:t>
            </a:r>
            <a:endParaRPr lang="tr-TR" dirty="0"/>
          </a:p>
        </p:txBody>
      </p:sp>
      <p:sp>
        <p:nvSpPr>
          <p:cNvPr id="4" name="İçerik Yer Tutucusu 3"/>
          <p:cNvSpPr>
            <a:spLocks noGrp="1"/>
          </p:cNvSpPr>
          <p:nvPr>
            <p:ph idx="1"/>
          </p:nvPr>
        </p:nvSpPr>
        <p:spPr>
          <a:xfrm>
            <a:off x="6228184" y="1757536"/>
            <a:ext cx="2520280" cy="548680"/>
          </a:xfrm>
        </p:spPr>
        <p:txBody>
          <a:bodyPr>
            <a:normAutofit/>
          </a:bodyPr>
          <a:lstStyle/>
          <a:p>
            <a:r>
              <a:rPr lang="tr-TR" dirty="0" smtClean="0"/>
              <a:t>8085 Mimarisi</a:t>
            </a:r>
            <a:endParaRPr lang="tr-TR" dirty="0"/>
          </a:p>
        </p:txBody>
      </p:sp>
      <p:pic>
        <p:nvPicPr>
          <p:cNvPr id="1031" name="Picture 7" descr="8085 microprocessor architecture ile ilgili görsel sonuc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118" y="1412776"/>
            <a:ext cx="6757242" cy="5324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676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8085 Mikroişlemcisi </a:t>
            </a:r>
            <a:r>
              <a:rPr lang="tr-TR" dirty="0" smtClean="0"/>
              <a:t>– Mimarisi I.I</a:t>
            </a:r>
            <a:endParaRPr lang="tr-TR" dirty="0"/>
          </a:p>
        </p:txBody>
      </p:sp>
      <p:sp>
        <p:nvSpPr>
          <p:cNvPr id="3" name="İçerik Yer Tutucusu 2"/>
          <p:cNvSpPr>
            <a:spLocks noGrp="1"/>
          </p:cNvSpPr>
          <p:nvPr>
            <p:ph idx="1"/>
          </p:nvPr>
        </p:nvSpPr>
        <p:spPr/>
        <p:txBody>
          <a:bodyPr/>
          <a:lstStyle/>
          <a:p>
            <a:endParaRPr lang="tr-T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9916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25170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8085 Mikroişlemcisi </a:t>
            </a:r>
            <a:r>
              <a:rPr lang="tr-TR" dirty="0" smtClean="0"/>
              <a:t>– Mimarisi I.II</a:t>
            </a:r>
            <a:endParaRPr lang="tr-TR" dirty="0"/>
          </a:p>
        </p:txBody>
      </p:sp>
      <p:sp>
        <p:nvSpPr>
          <p:cNvPr id="3" name="İçerik Yer Tutucusu 2"/>
          <p:cNvSpPr>
            <a:spLocks noGrp="1"/>
          </p:cNvSpPr>
          <p:nvPr>
            <p:ph idx="1"/>
          </p:nvPr>
        </p:nvSpPr>
        <p:spPr>
          <a:xfrm>
            <a:off x="457200" y="1600200"/>
            <a:ext cx="8229600" cy="4925144"/>
          </a:xfrm>
        </p:spPr>
        <p:txBody>
          <a:bodyPr>
            <a:noAutofit/>
          </a:bodyPr>
          <a:lstStyle/>
          <a:p>
            <a:pPr marL="0" indent="0" algn="just">
              <a:buNone/>
            </a:pPr>
            <a:r>
              <a:rPr lang="tr-TR" sz="2000" b="1" dirty="0" smtClean="0"/>
              <a:t>ALU</a:t>
            </a:r>
          </a:p>
          <a:p>
            <a:pPr algn="just"/>
            <a:r>
              <a:rPr lang="tr-TR" sz="2000" dirty="0" smtClean="0"/>
              <a:t>8085 </a:t>
            </a:r>
            <a:r>
              <a:rPr lang="tr-TR" sz="2000" dirty="0"/>
              <a:t>mikroişlemcisi sınırlı aritmetik işlem yeteneğine </a:t>
            </a:r>
            <a:r>
              <a:rPr lang="tr-TR" sz="2000" dirty="0" smtClean="0"/>
              <a:t>sahiptir. </a:t>
            </a:r>
            <a:r>
              <a:rPr lang="tr-TR" sz="2000" dirty="0"/>
              <a:t>Bu işlemleri sadece 8 bitlik sayılar için gerçekleştirebiliyor.  8085’de sadece toplama, çıkarma, arttırma, azaltma işlemleri </a:t>
            </a:r>
            <a:r>
              <a:rPr lang="tr-TR" sz="2000" dirty="0" err="1"/>
              <a:t>ALU’da</a:t>
            </a:r>
            <a:r>
              <a:rPr lang="tr-TR" sz="2000" dirty="0"/>
              <a:t> yapılıyor. Çarpma veya bölme işlemleri için program yazmak gerekiyor. Lojik işlemler ise AND, OR, EXOR, NOT, CLEAR, COMPARE, SHIFT/ROTATE. </a:t>
            </a:r>
            <a:endParaRPr lang="tr-TR" sz="2000" dirty="0" smtClean="0"/>
          </a:p>
          <a:p>
            <a:pPr marL="0" indent="0" algn="just">
              <a:buNone/>
            </a:pPr>
            <a:r>
              <a:rPr lang="tr-TR" sz="2000" b="1" dirty="0" err="1" smtClean="0"/>
              <a:t>Accumulator</a:t>
            </a:r>
            <a:r>
              <a:rPr lang="tr-TR" sz="2000" b="1" dirty="0" smtClean="0"/>
              <a:t> </a:t>
            </a:r>
          </a:p>
          <a:p>
            <a:pPr algn="just"/>
            <a:r>
              <a:rPr lang="tr-TR" sz="2000" dirty="0" smtClean="0"/>
              <a:t>ALU ’</a:t>
            </a:r>
            <a:r>
              <a:rPr lang="tr-TR" sz="2000" dirty="0" err="1" smtClean="0"/>
              <a:t>nun</a:t>
            </a:r>
            <a:r>
              <a:rPr lang="tr-TR" sz="2000" dirty="0" smtClean="0"/>
              <a:t> </a:t>
            </a:r>
            <a:r>
              <a:rPr lang="tr-TR" sz="2000" dirty="0"/>
              <a:t>herhangi bir </a:t>
            </a:r>
            <a:r>
              <a:rPr lang="tr-TR" sz="2000" dirty="0" smtClean="0"/>
              <a:t>işlemi </a:t>
            </a:r>
            <a:r>
              <a:rPr lang="tr-TR" sz="2000" dirty="0"/>
              <a:t>esnasında geçici verilerin tutulduğu saklayıcıdır, 8 </a:t>
            </a:r>
            <a:r>
              <a:rPr lang="tr-TR" sz="2000" dirty="0" smtClean="0"/>
              <a:t>bitlik </a:t>
            </a:r>
            <a:r>
              <a:rPr lang="tr-TR" sz="2000" dirty="0"/>
              <a:t>aritmetik ve lojik işlemleri yerine getirmek için kullanılır.</a:t>
            </a:r>
          </a:p>
          <a:p>
            <a:pPr marL="0" indent="0" algn="just">
              <a:buNone/>
            </a:pPr>
            <a:r>
              <a:rPr lang="tr-TR" sz="2000" b="1" dirty="0" err="1"/>
              <a:t>Temp</a:t>
            </a:r>
            <a:r>
              <a:rPr lang="tr-TR" sz="2000" b="1" dirty="0"/>
              <a:t>. </a:t>
            </a:r>
            <a:r>
              <a:rPr lang="tr-TR" sz="2000" b="1" dirty="0" err="1" smtClean="0"/>
              <a:t>Register</a:t>
            </a:r>
            <a:endParaRPr lang="tr-TR" sz="2000" b="1" dirty="0" smtClean="0"/>
          </a:p>
          <a:p>
            <a:pPr algn="just"/>
            <a:r>
              <a:rPr lang="tr-TR" sz="2000" dirty="0" smtClean="0"/>
              <a:t>İşlem </a:t>
            </a:r>
            <a:r>
              <a:rPr lang="tr-TR" sz="2000" dirty="0"/>
              <a:t>yapılırken </a:t>
            </a:r>
            <a:r>
              <a:rPr lang="tr-TR" sz="2000" dirty="0" err="1"/>
              <a:t>accumulator</a:t>
            </a:r>
            <a:r>
              <a:rPr lang="tr-TR" sz="2000" dirty="0"/>
              <a:t> dışında kullanılan ikinci </a:t>
            </a:r>
            <a:r>
              <a:rPr lang="tr-TR" sz="2000" dirty="0" smtClean="0"/>
              <a:t>bir </a:t>
            </a:r>
            <a:r>
              <a:rPr lang="tr-TR" sz="2000" dirty="0"/>
              <a:t>saklayıcıdır</a:t>
            </a:r>
            <a:r>
              <a:rPr lang="tr-TR" sz="2000" dirty="0" smtClean="0"/>
              <a:t>.</a:t>
            </a:r>
            <a:endParaRPr lang="tr-TR" sz="2000" dirty="0"/>
          </a:p>
        </p:txBody>
      </p:sp>
    </p:spTree>
    <p:extLst>
      <p:ext uri="{BB962C8B-B14F-4D97-AF65-F5344CB8AC3E}">
        <p14:creationId xmlns:p14="http://schemas.microsoft.com/office/powerpoint/2010/main" val="34694622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8085 Mikroişlemcisi – Mimarisi </a:t>
            </a:r>
            <a:r>
              <a:rPr lang="tr-TR" dirty="0" smtClean="0"/>
              <a:t>II.I</a:t>
            </a:r>
            <a:endParaRPr lang="tr-TR" dirty="0"/>
          </a:p>
        </p:txBody>
      </p:sp>
      <p:sp>
        <p:nvSpPr>
          <p:cNvPr id="3" name="İçerik Yer Tutucusu 2"/>
          <p:cNvSpPr>
            <a:spLocks noGrp="1"/>
          </p:cNvSpPr>
          <p:nvPr>
            <p:ph idx="1"/>
          </p:nvPr>
        </p:nvSpPr>
        <p:spPr/>
        <p:txBody>
          <a:bodyPr/>
          <a:lstStyle/>
          <a:p>
            <a:endParaRPr lang="tr-T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50" y="1371600"/>
            <a:ext cx="89916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5549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8085 Mikroişlemcisi – Mimarisi </a:t>
            </a:r>
            <a:r>
              <a:rPr lang="tr-TR" dirty="0" smtClean="0"/>
              <a:t>II.II</a:t>
            </a:r>
            <a:endParaRPr lang="tr-TR" dirty="0"/>
          </a:p>
        </p:txBody>
      </p:sp>
      <p:sp>
        <p:nvSpPr>
          <p:cNvPr id="3" name="İçerik Yer Tutucusu 2"/>
          <p:cNvSpPr>
            <a:spLocks noGrp="1"/>
          </p:cNvSpPr>
          <p:nvPr>
            <p:ph idx="1"/>
          </p:nvPr>
        </p:nvSpPr>
        <p:spPr>
          <a:xfrm>
            <a:off x="457200" y="1600200"/>
            <a:ext cx="8229600" cy="4277072"/>
          </a:xfrm>
        </p:spPr>
        <p:txBody>
          <a:bodyPr>
            <a:noAutofit/>
          </a:bodyPr>
          <a:lstStyle/>
          <a:p>
            <a:pPr marL="0" indent="0" algn="just">
              <a:buNone/>
            </a:pPr>
            <a:r>
              <a:rPr lang="tr-TR" sz="1600" b="1" dirty="0"/>
              <a:t>Durum </a:t>
            </a:r>
            <a:r>
              <a:rPr lang="tr-TR" sz="1600" b="1" dirty="0" smtClean="0"/>
              <a:t>Kaydedicisi (</a:t>
            </a:r>
            <a:r>
              <a:rPr lang="tr-TR" sz="1600" b="1" dirty="0" err="1" smtClean="0"/>
              <a:t>Flag</a:t>
            </a:r>
            <a:r>
              <a:rPr lang="tr-TR" sz="1600" b="1" dirty="0" smtClean="0"/>
              <a:t> </a:t>
            </a:r>
            <a:r>
              <a:rPr lang="tr-TR" sz="1600" b="1" dirty="0" err="1" smtClean="0"/>
              <a:t>Register</a:t>
            </a:r>
            <a:r>
              <a:rPr lang="tr-TR" sz="1600" b="1" dirty="0" smtClean="0"/>
              <a:t>)</a:t>
            </a:r>
            <a:endParaRPr lang="tr-TR" sz="1600" b="1" dirty="0"/>
          </a:p>
          <a:p>
            <a:pPr marL="0" indent="0" algn="just">
              <a:buNone/>
            </a:pPr>
            <a:r>
              <a:rPr lang="tr-TR" sz="1600" dirty="0"/>
              <a:t>Aritmetik veya mantık komutları ile durum kaydedicisinde bulunan beş durum bayrağı işlem sonucunda oluşan durumları belirtmek üzere ‘1’ veya ‘0’ yapılır.</a:t>
            </a:r>
          </a:p>
          <a:p>
            <a:pPr algn="just"/>
            <a:r>
              <a:rPr lang="tr-TR" sz="1600" dirty="0"/>
              <a:t>Elde bayrak biti (</a:t>
            </a:r>
            <a:r>
              <a:rPr lang="tr-TR" sz="1600" dirty="0" err="1"/>
              <a:t>Carry</a:t>
            </a:r>
            <a:r>
              <a:rPr lang="tr-TR" sz="1600" dirty="0"/>
              <a:t> </a:t>
            </a:r>
            <a:r>
              <a:rPr lang="tr-TR" sz="1600" dirty="0" err="1" smtClean="0"/>
              <a:t>flag</a:t>
            </a:r>
            <a:r>
              <a:rPr lang="tr-TR" sz="1600" dirty="0" smtClean="0"/>
              <a:t> - CY</a:t>
            </a:r>
            <a:r>
              <a:rPr lang="tr-TR" sz="1600" dirty="0"/>
              <a:t>): Aritmetik bir işlem sonucunda elde oluşması durumunda ‘CY’ bayrağı ‘1’ yapılırken, elde oluşmazsa ‘0’ yapılır.</a:t>
            </a:r>
          </a:p>
          <a:p>
            <a:pPr algn="just"/>
            <a:r>
              <a:rPr lang="tr-TR" sz="1600" dirty="0"/>
              <a:t>Eşitlik bayrak biti (</a:t>
            </a:r>
            <a:r>
              <a:rPr lang="tr-TR" sz="1600" dirty="0" err="1"/>
              <a:t>Parity</a:t>
            </a:r>
            <a:r>
              <a:rPr lang="tr-TR" sz="1600" dirty="0"/>
              <a:t> </a:t>
            </a:r>
            <a:r>
              <a:rPr lang="tr-TR" sz="1600" dirty="0" err="1" smtClean="0"/>
              <a:t>flag</a:t>
            </a:r>
            <a:r>
              <a:rPr lang="tr-TR" sz="1600" dirty="0" smtClean="0"/>
              <a:t> - P</a:t>
            </a:r>
            <a:r>
              <a:rPr lang="tr-TR" sz="1600" dirty="0"/>
              <a:t>): Akümülatörün içindeki sayıda bulunan birler toplamı çift ise ‘1’ yapılırken, </a:t>
            </a:r>
            <a:r>
              <a:rPr lang="tr-TR" sz="1600" dirty="0" smtClean="0"/>
              <a:t>'1‘ değerlerinin </a:t>
            </a:r>
            <a:r>
              <a:rPr lang="tr-TR" sz="1600" dirty="0"/>
              <a:t>sayısı tek ise ‘0’ yapılır.</a:t>
            </a:r>
          </a:p>
          <a:p>
            <a:pPr algn="just"/>
            <a:r>
              <a:rPr lang="tr-TR" sz="1600" dirty="0"/>
              <a:t>Yardımcı elde bayrak </a:t>
            </a:r>
            <a:r>
              <a:rPr lang="tr-TR" sz="1600" dirty="0" smtClean="0"/>
              <a:t>biti (</a:t>
            </a:r>
            <a:r>
              <a:rPr lang="tr-TR" sz="1600" dirty="0"/>
              <a:t>AC): Akümülatörde işlenen bilginin 3.bitinden elde değeri oluşursa ‘1</a:t>
            </a:r>
            <a:r>
              <a:rPr lang="tr-TR" sz="1600" dirty="0" smtClean="0"/>
              <a:t>’ yapılır</a:t>
            </a:r>
            <a:r>
              <a:rPr lang="tr-TR" sz="1600" dirty="0"/>
              <a:t>. Bu bayrak BCD toplama veya çıkarma </a:t>
            </a:r>
            <a:r>
              <a:rPr lang="tr-TR" sz="1600" dirty="0" err="1"/>
              <a:t>yapılırken,onluğa</a:t>
            </a:r>
            <a:r>
              <a:rPr lang="tr-TR" sz="1600" dirty="0"/>
              <a:t> ayarlama işleminin yapılması gerektiğini belirtmek için kullanılır.</a:t>
            </a:r>
          </a:p>
          <a:p>
            <a:pPr algn="just"/>
            <a:r>
              <a:rPr lang="tr-TR" sz="1600" dirty="0"/>
              <a:t>Sıfır (0) bayrak biti (Zero </a:t>
            </a:r>
            <a:r>
              <a:rPr lang="tr-TR" sz="1600" dirty="0" err="1" smtClean="0"/>
              <a:t>flag</a:t>
            </a:r>
            <a:r>
              <a:rPr lang="tr-TR" sz="1600" dirty="0" smtClean="0"/>
              <a:t> - Z</a:t>
            </a:r>
            <a:r>
              <a:rPr lang="tr-TR" sz="1600" dirty="0"/>
              <a:t>): Yürütülen bir komut sonunda, işlenenin bulunduğu akümülatördeki veya bir kaydedicideki sayı </a:t>
            </a:r>
            <a:r>
              <a:rPr lang="tr-TR" sz="1600" dirty="0" smtClean="0"/>
              <a:t>0 olursa</a:t>
            </a:r>
            <a:r>
              <a:rPr lang="tr-TR" sz="1600" dirty="0"/>
              <a:t>, ‘1’ yapılır.</a:t>
            </a:r>
          </a:p>
          <a:p>
            <a:pPr algn="just"/>
            <a:r>
              <a:rPr lang="tr-TR" sz="1600" dirty="0" err="1"/>
              <a:t>Işaret</a:t>
            </a:r>
            <a:r>
              <a:rPr lang="tr-TR" sz="1600" dirty="0"/>
              <a:t> bayrağı biti (</a:t>
            </a:r>
            <a:r>
              <a:rPr lang="tr-TR" sz="1600" dirty="0" err="1"/>
              <a:t>Sign</a:t>
            </a:r>
            <a:r>
              <a:rPr lang="tr-TR" sz="1600" dirty="0"/>
              <a:t> </a:t>
            </a:r>
            <a:r>
              <a:rPr lang="tr-TR" sz="1600" dirty="0" err="1" smtClean="0"/>
              <a:t>flag</a:t>
            </a:r>
            <a:r>
              <a:rPr lang="tr-TR" sz="1600" dirty="0" smtClean="0"/>
              <a:t> - S</a:t>
            </a:r>
            <a:r>
              <a:rPr lang="tr-TR" sz="1600" dirty="0"/>
              <a:t>): Akümülatörün 7 </a:t>
            </a:r>
            <a:r>
              <a:rPr lang="tr-TR" sz="1600" dirty="0" err="1"/>
              <a:t>nolu</a:t>
            </a:r>
            <a:r>
              <a:rPr lang="tr-TR" sz="1600" dirty="0"/>
              <a:t> bitinin bir kopyasıdır. 8 bitlik işaretli sayılarla çalışırken, en büyük </a:t>
            </a:r>
            <a:r>
              <a:rPr lang="tr-TR" sz="1600" dirty="0" err="1"/>
              <a:t>değerlikli</a:t>
            </a:r>
            <a:r>
              <a:rPr lang="tr-TR" sz="1600" dirty="0"/>
              <a:t> bit olan D7 işaret biti olarak kullanılır.</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702300"/>
            <a:ext cx="7239000" cy="115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19928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8085 Mikroişlemcisi – Mimarisi </a:t>
            </a:r>
            <a:r>
              <a:rPr lang="tr-TR" dirty="0" smtClean="0"/>
              <a:t>III.I</a:t>
            </a:r>
            <a:endParaRPr lang="tr-TR" dirty="0"/>
          </a:p>
        </p:txBody>
      </p:sp>
      <p:sp>
        <p:nvSpPr>
          <p:cNvPr id="3" name="İçerik Yer Tutucusu 2"/>
          <p:cNvSpPr>
            <a:spLocks noGrp="1"/>
          </p:cNvSpPr>
          <p:nvPr>
            <p:ph idx="1"/>
          </p:nvPr>
        </p:nvSpPr>
        <p:spPr/>
        <p:txBody>
          <a:bodyPr/>
          <a:lstStyle/>
          <a:p>
            <a:endParaRPr lang="tr-T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9916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0506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32" y="4472293"/>
            <a:ext cx="3600400" cy="2400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Başlık 1"/>
          <p:cNvSpPr>
            <a:spLocks noGrp="1"/>
          </p:cNvSpPr>
          <p:nvPr>
            <p:ph type="title"/>
          </p:nvPr>
        </p:nvSpPr>
        <p:spPr/>
        <p:txBody>
          <a:bodyPr/>
          <a:lstStyle/>
          <a:p>
            <a:r>
              <a:rPr lang="tr-TR" dirty="0" err="1" smtClean="0"/>
              <a:t>Von</a:t>
            </a:r>
            <a:r>
              <a:rPr lang="tr-TR" dirty="0" smtClean="0"/>
              <a:t> </a:t>
            </a:r>
            <a:r>
              <a:rPr lang="tr-TR" dirty="0" err="1" smtClean="0"/>
              <a:t>Neumann</a:t>
            </a:r>
            <a:r>
              <a:rPr lang="tr-TR" dirty="0" smtClean="0"/>
              <a:t> &amp; Harvard</a:t>
            </a:r>
            <a:r>
              <a:rPr lang="tr-TR" i="1" dirty="0"/>
              <a:t> </a:t>
            </a:r>
            <a:r>
              <a:rPr lang="tr-TR" dirty="0"/>
              <a:t>Mimarileri</a:t>
            </a:r>
          </a:p>
        </p:txBody>
      </p:sp>
      <p:sp>
        <p:nvSpPr>
          <p:cNvPr id="3" name="İçerik Yer Tutucusu 2"/>
          <p:cNvSpPr>
            <a:spLocks noGrp="1"/>
          </p:cNvSpPr>
          <p:nvPr>
            <p:ph idx="1"/>
          </p:nvPr>
        </p:nvSpPr>
        <p:spPr/>
        <p:txBody>
          <a:bodyPr/>
          <a:lstStyle/>
          <a:p>
            <a:endParaRPr lang="tr-TR"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8132" y="1427648"/>
            <a:ext cx="7343800" cy="3141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2160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8085 </a:t>
            </a:r>
            <a:r>
              <a:rPr lang="tr-TR" dirty="0" smtClean="0"/>
              <a:t>Mikroişlemcisi – </a:t>
            </a:r>
            <a:r>
              <a:rPr lang="tr-TR" dirty="0"/>
              <a:t>Mimarisi </a:t>
            </a:r>
            <a:r>
              <a:rPr lang="tr-TR" dirty="0" smtClean="0"/>
              <a:t>III.II</a:t>
            </a:r>
            <a:endParaRPr lang="tr-TR" dirty="0"/>
          </a:p>
        </p:txBody>
      </p:sp>
      <p:sp>
        <p:nvSpPr>
          <p:cNvPr id="3" name="İçerik Yer Tutucusu 2"/>
          <p:cNvSpPr>
            <a:spLocks noGrp="1"/>
          </p:cNvSpPr>
          <p:nvPr>
            <p:ph idx="1"/>
          </p:nvPr>
        </p:nvSpPr>
        <p:spPr>
          <a:xfrm>
            <a:off x="457200" y="1600200"/>
            <a:ext cx="3682752" cy="4925144"/>
          </a:xfrm>
        </p:spPr>
        <p:txBody>
          <a:bodyPr>
            <a:noAutofit/>
          </a:bodyPr>
          <a:lstStyle/>
          <a:p>
            <a:pPr marL="0" indent="0">
              <a:buNone/>
            </a:pPr>
            <a:r>
              <a:rPr lang="tr-TR" sz="2000" b="1" dirty="0" smtClean="0"/>
              <a:t>Kaydedici </a:t>
            </a:r>
            <a:r>
              <a:rPr lang="tr-TR" sz="2000" b="1" dirty="0"/>
              <a:t>Dizisi</a:t>
            </a:r>
            <a:endParaRPr lang="tr-TR" sz="2000" dirty="0" smtClean="0"/>
          </a:p>
          <a:p>
            <a:r>
              <a:rPr lang="tr-TR" sz="2000" dirty="0" smtClean="0"/>
              <a:t>Intel </a:t>
            </a:r>
            <a:r>
              <a:rPr lang="tr-TR" sz="2000" dirty="0"/>
              <a:t>8085 mikroişlemcisinde 10 adet kaydedici bulunur. Bu kaydedicilerden bir kısmı programcı tarafından kullanılabilecek şekilde genel amaçlı iken, bir kısmı yalnızca mikroişlemci tarafından programların işlenmesi sırasında kullanılır.</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575296"/>
            <a:ext cx="4581525"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69548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8085 </a:t>
            </a:r>
            <a:r>
              <a:rPr lang="tr-TR" dirty="0" smtClean="0"/>
              <a:t>Mikroişlemcisi – </a:t>
            </a:r>
            <a:r>
              <a:rPr lang="tr-TR" dirty="0"/>
              <a:t>Mimarisi </a:t>
            </a:r>
            <a:r>
              <a:rPr lang="tr-TR" dirty="0" smtClean="0"/>
              <a:t>III.III</a:t>
            </a:r>
            <a:endParaRPr lang="tr-TR" dirty="0"/>
          </a:p>
        </p:txBody>
      </p:sp>
      <p:sp>
        <p:nvSpPr>
          <p:cNvPr id="3" name="İçerik Yer Tutucusu 2"/>
          <p:cNvSpPr>
            <a:spLocks noGrp="1"/>
          </p:cNvSpPr>
          <p:nvPr>
            <p:ph idx="1"/>
          </p:nvPr>
        </p:nvSpPr>
        <p:spPr>
          <a:xfrm>
            <a:off x="457200" y="1600200"/>
            <a:ext cx="8363272" cy="4925144"/>
          </a:xfrm>
        </p:spPr>
        <p:txBody>
          <a:bodyPr>
            <a:noAutofit/>
          </a:bodyPr>
          <a:lstStyle/>
          <a:p>
            <a:pPr marL="0" indent="0" algn="just">
              <a:buNone/>
            </a:pPr>
            <a:r>
              <a:rPr lang="tr-TR" sz="1800" b="1" dirty="0"/>
              <a:t>Kaydedici </a:t>
            </a:r>
            <a:r>
              <a:rPr lang="tr-TR" sz="1800" b="1" dirty="0" smtClean="0"/>
              <a:t>Dizisi</a:t>
            </a:r>
            <a:endParaRPr lang="tr-TR" sz="1800" b="1" dirty="0"/>
          </a:p>
          <a:p>
            <a:pPr algn="just"/>
            <a:r>
              <a:rPr lang="tr-TR" sz="1800" b="1" dirty="0" smtClean="0"/>
              <a:t>Kaydedici </a:t>
            </a:r>
            <a:r>
              <a:rPr lang="tr-TR" sz="1800" b="1" dirty="0"/>
              <a:t>Çiftleri: </a:t>
            </a:r>
            <a:r>
              <a:rPr lang="tr-TR" sz="1800" dirty="0"/>
              <a:t>8085 mikroişlemcisi, 6 tane 8 bitlik genel amaçlı kaydediciye sahiptir: B, C, D, E, H ve L kaydedicileri.</a:t>
            </a:r>
          </a:p>
          <a:p>
            <a:pPr lvl="1" algn="just"/>
            <a:r>
              <a:rPr lang="tr-TR" sz="1700" dirty="0"/>
              <a:t>B ile C, D ile E ve H ile L kaydedicileri çiftler oluşturacak ve 16 bitlik işlemlerde kullanılabilecek şekilde biçimlendirilebilir.</a:t>
            </a:r>
          </a:p>
          <a:p>
            <a:pPr lvl="1" algn="just"/>
            <a:r>
              <a:rPr lang="tr-TR" sz="1700" dirty="0"/>
              <a:t>BC</a:t>
            </a:r>
            <a:r>
              <a:rPr lang="tr-TR" sz="1700" dirty="0" smtClean="0"/>
              <a:t>, DE </a:t>
            </a:r>
            <a:r>
              <a:rPr lang="tr-TR" sz="1700" dirty="0"/>
              <a:t>ve HL kaydedicileri bazen ‘yaz-boz kaydedicileri’ olarak adlandırılır</a:t>
            </a:r>
            <a:r>
              <a:rPr lang="tr-TR" sz="1600" dirty="0"/>
              <a:t>.</a:t>
            </a:r>
          </a:p>
          <a:p>
            <a:pPr algn="just"/>
            <a:r>
              <a:rPr lang="tr-TR" sz="1800" b="1" dirty="0"/>
              <a:t>Yığın Göstericisi (</a:t>
            </a:r>
            <a:r>
              <a:rPr lang="tr-TR" sz="1800" b="1" dirty="0" err="1"/>
              <a:t>Stack</a:t>
            </a:r>
            <a:r>
              <a:rPr lang="tr-TR" sz="1800" b="1" dirty="0"/>
              <a:t> </a:t>
            </a:r>
            <a:r>
              <a:rPr lang="tr-TR" sz="1800" b="1" dirty="0" err="1"/>
              <a:t>Pointer</a:t>
            </a:r>
            <a:r>
              <a:rPr lang="tr-TR" sz="1800" b="1" dirty="0"/>
              <a:t>, SP</a:t>
            </a:r>
            <a:r>
              <a:rPr lang="tr-TR" sz="1800" b="1" dirty="0" smtClean="0"/>
              <a:t>): </a:t>
            </a:r>
            <a:r>
              <a:rPr lang="tr-TR" sz="1800" dirty="0" smtClean="0"/>
              <a:t>Yığın </a:t>
            </a:r>
            <a:r>
              <a:rPr lang="tr-TR" sz="1800" dirty="0"/>
              <a:t>göstericisi, geçici data veya </a:t>
            </a:r>
            <a:r>
              <a:rPr lang="tr-TR" sz="1800" dirty="0" smtClean="0"/>
              <a:t>alt programlara </a:t>
            </a:r>
            <a:r>
              <a:rPr lang="tr-TR" sz="1800" dirty="0"/>
              <a:t>geri dönüş adresini saklamak için kullanılan yığın bölgesini gösteren 16 bitlik bir kaydedicidir. Yığına her veri yüklendiğinde SP 1 azalır.</a:t>
            </a:r>
          </a:p>
          <a:p>
            <a:pPr algn="just"/>
            <a:r>
              <a:rPr lang="tr-TR" sz="1800" b="1" dirty="0"/>
              <a:t>Program Sayıcı (Program Counter, PC): </a:t>
            </a:r>
            <a:r>
              <a:rPr lang="tr-TR" sz="1800" dirty="0"/>
              <a:t>Mikroişlemci tarafından okunmakta veya yazılmakta olan bellek bölgesi adresini saklar. Program sayıcının içeriği, işlenen her komuttan sonra bellekteki bir sonraki komut veya verinin yerini gösterecek şekilde otomatik olarak ‘1’ artırılır.</a:t>
            </a:r>
          </a:p>
          <a:p>
            <a:pPr algn="just"/>
            <a:r>
              <a:rPr lang="tr-TR" sz="1800" b="1" dirty="0"/>
              <a:t>Adres Tamponu: </a:t>
            </a:r>
            <a:r>
              <a:rPr lang="tr-TR" sz="1800" dirty="0"/>
              <a:t>Adres tamponu kısmı iki işlev </a:t>
            </a:r>
            <a:r>
              <a:rPr lang="tr-TR" sz="1800" dirty="0" smtClean="0"/>
              <a:t>görür</a:t>
            </a:r>
            <a:r>
              <a:rPr lang="tr-TR" sz="1800" dirty="0"/>
              <a:t>: Program sayıcıdan, yığın göstericiden veya 16 bitlik kaydedici çiftlerinin birisinden gönderilecek adresin seçimini yapmak ve seçilen adresin adres hatlarında gerekli süre boyunca tutulmasını sağlamak.</a:t>
            </a:r>
          </a:p>
        </p:txBody>
      </p:sp>
    </p:spTree>
    <p:extLst>
      <p:ext uri="{BB962C8B-B14F-4D97-AF65-F5344CB8AC3E}">
        <p14:creationId xmlns:p14="http://schemas.microsoft.com/office/powerpoint/2010/main" val="17329476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8085 </a:t>
            </a:r>
            <a:r>
              <a:rPr lang="tr-TR" dirty="0" smtClean="0"/>
              <a:t>Mikroişlemcisi</a:t>
            </a:r>
            <a:r>
              <a:rPr lang="tr-TR" dirty="0"/>
              <a:t>– Mimarisi </a:t>
            </a:r>
            <a:r>
              <a:rPr lang="tr-TR" dirty="0" smtClean="0"/>
              <a:t>IV.I</a:t>
            </a:r>
            <a:endParaRPr lang="tr-TR" dirty="0"/>
          </a:p>
        </p:txBody>
      </p:sp>
      <p:sp>
        <p:nvSpPr>
          <p:cNvPr id="3" name="İçerik Yer Tutucusu 2"/>
          <p:cNvSpPr>
            <a:spLocks noGrp="1"/>
          </p:cNvSpPr>
          <p:nvPr>
            <p:ph idx="1"/>
          </p:nvPr>
        </p:nvSpPr>
        <p:spPr/>
        <p:txBody>
          <a:bodyPr/>
          <a:lstStyle/>
          <a:p>
            <a:endParaRPr lang="tr-T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54698"/>
            <a:ext cx="89916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59083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8085 </a:t>
            </a:r>
            <a:r>
              <a:rPr lang="tr-TR" dirty="0" smtClean="0"/>
              <a:t>Mikroişlemcisi – </a:t>
            </a:r>
            <a:r>
              <a:rPr lang="tr-TR" dirty="0"/>
              <a:t>Mimarisi </a:t>
            </a:r>
            <a:r>
              <a:rPr lang="tr-TR" dirty="0" smtClean="0"/>
              <a:t>IV.II</a:t>
            </a:r>
            <a:endParaRPr lang="tr-TR" dirty="0"/>
          </a:p>
        </p:txBody>
      </p:sp>
      <p:sp>
        <p:nvSpPr>
          <p:cNvPr id="3" name="İçerik Yer Tutucusu 2"/>
          <p:cNvSpPr>
            <a:spLocks noGrp="1"/>
          </p:cNvSpPr>
          <p:nvPr>
            <p:ph idx="1"/>
          </p:nvPr>
        </p:nvSpPr>
        <p:spPr>
          <a:xfrm>
            <a:off x="457200" y="1600200"/>
            <a:ext cx="8363272" cy="4925144"/>
          </a:xfrm>
        </p:spPr>
        <p:txBody>
          <a:bodyPr>
            <a:noAutofit/>
          </a:bodyPr>
          <a:lstStyle/>
          <a:p>
            <a:pPr marL="0" indent="0" algn="just">
              <a:buNone/>
            </a:pPr>
            <a:r>
              <a:rPr lang="tr-TR" sz="2000" b="1" dirty="0" smtClean="0"/>
              <a:t>Zamanlama ve </a:t>
            </a:r>
            <a:r>
              <a:rPr lang="tr-TR" sz="2000" b="1" dirty="0"/>
              <a:t>Kontrol Birimi</a:t>
            </a:r>
            <a:endParaRPr lang="tr-TR" sz="2000" dirty="0" smtClean="0"/>
          </a:p>
          <a:p>
            <a:pPr algn="just"/>
            <a:r>
              <a:rPr lang="tr-TR" sz="2000" dirty="0" smtClean="0"/>
              <a:t>Zamanlama </a:t>
            </a:r>
            <a:r>
              <a:rPr lang="tr-TR" sz="2000" dirty="0"/>
              <a:t>ve kontrol biriminde bulunan devreler yardımı ile, tüm mikroişlemci işlemlerinin </a:t>
            </a:r>
            <a:r>
              <a:rPr lang="tr-TR" sz="2000" dirty="0" smtClean="0"/>
              <a:t>senkronizasyonu </a:t>
            </a:r>
            <a:r>
              <a:rPr lang="tr-TR" sz="2000" dirty="0"/>
              <a:t>sağlanır ve mikroişlemci ile çevre birimleri arasında iletişim için gerekli kontrol sinyalleri üretilir</a:t>
            </a:r>
            <a:r>
              <a:rPr lang="tr-TR" sz="2000" dirty="0" smtClean="0"/>
              <a:t>.</a:t>
            </a:r>
          </a:p>
          <a:p>
            <a:pPr algn="just"/>
            <a:endParaRPr lang="tr-TR" sz="2000" dirty="0"/>
          </a:p>
          <a:p>
            <a:pPr algn="just"/>
            <a:r>
              <a:rPr lang="tr-TR" sz="2000" dirty="0"/>
              <a:t>Mikroişlemcinin çevre birimleri ile birlikte çalışmasını sağlayacak ‘CLKOUT’, ‘READY’, ‘ALE’, ‘HOLD’, ‘HLDA’, ‘</a:t>
            </a:r>
            <a:r>
              <a:rPr lang="tr-TR" sz="2000" dirty="0" err="1" smtClean="0"/>
              <a:t>Reset</a:t>
            </a:r>
            <a:r>
              <a:rPr lang="tr-TR" sz="2000" dirty="0" smtClean="0"/>
              <a:t> </a:t>
            </a:r>
            <a:r>
              <a:rPr lang="tr-TR" sz="2000" dirty="0" err="1" smtClean="0"/>
              <a:t>In</a:t>
            </a:r>
            <a:r>
              <a:rPr lang="tr-TR" sz="2000" dirty="0"/>
              <a:t>’, ‘</a:t>
            </a:r>
            <a:r>
              <a:rPr lang="tr-TR" sz="2000" dirty="0" err="1" smtClean="0"/>
              <a:t>Reset</a:t>
            </a:r>
            <a:r>
              <a:rPr lang="tr-TR" sz="2000" dirty="0" smtClean="0"/>
              <a:t> </a:t>
            </a:r>
            <a:r>
              <a:rPr lang="tr-TR" sz="2000" dirty="0" err="1" smtClean="0"/>
              <a:t>Out</a:t>
            </a:r>
            <a:r>
              <a:rPr lang="tr-TR" sz="2000" dirty="0"/>
              <a:t>’ sinyalleri ile birlikte, veri yolu üzerindeki verinin şeklini gösteren RD-WR sinyalleri ve komut ile gerçekleştirilen işlemin türünü belirten S1-S2 girişleri, zamanlama ve kontrol birimi içerisinde yer alır</a:t>
            </a:r>
            <a:r>
              <a:rPr lang="tr-TR" sz="2000" dirty="0" smtClean="0"/>
              <a:t>.</a:t>
            </a:r>
          </a:p>
          <a:p>
            <a:pPr algn="just"/>
            <a:endParaRPr lang="tr-TR" sz="2000" dirty="0"/>
          </a:p>
          <a:p>
            <a:pPr algn="just"/>
            <a:r>
              <a:rPr lang="tr-TR" sz="2000" dirty="0"/>
              <a:t>Kontrol birimi, X1 ve X2 girişlerine bağlanan kristal ile çalışır.</a:t>
            </a:r>
          </a:p>
        </p:txBody>
      </p:sp>
    </p:spTree>
    <p:extLst>
      <p:ext uri="{BB962C8B-B14F-4D97-AF65-F5344CB8AC3E}">
        <p14:creationId xmlns:p14="http://schemas.microsoft.com/office/powerpoint/2010/main" val="25297395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8085 Mikroişlemcisi – Mimarisi </a:t>
            </a:r>
            <a:r>
              <a:rPr lang="tr-TR" dirty="0" smtClean="0"/>
              <a:t>V.I</a:t>
            </a:r>
            <a:endParaRPr lang="tr-TR" dirty="0"/>
          </a:p>
        </p:txBody>
      </p:sp>
      <p:sp>
        <p:nvSpPr>
          <p:cNvPr id="3" name="İçerik Yer Tutucusu 2"/>
          <p:cNvSpPr>
            <a:spLocks noGrp="1"/>
          </p:cNvSpPr>
          <p:nvPr>
            <p:ph idx="1"/>
          </p:nvPr>
        </p:nvSpPr>
        <p:spPr/>
        <p:txBody>
          <a:bodyPr/>
          <a:lstStyle/>
          <a:p>
            <a:endParaRPr lang="tr-T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71" y="1371600"/>
            <a:ext cx="89916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3469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8085 Mikroişlemcisi – Mimarisi </a:t>
            </a:r>
            <a:r>
              <a:rPr lang="tr-TR" dirty="0" smtClean="0"/>
              <a:t>V.II</a:t>
            </a:r>
            <a:endParaRPr lang="tr-TR" dirty="0"/>
          </a:p>
        </p:txBody>
      </p:sp>
      <p:sp>
        <p:nvSpPr>
          <p:cNvPr id="3" name="İçerik Yer Tutucusu 2"/>
          <p:cNvSpPr>
            <a:spLocks noGrp="1"/>
          </p:cNvSpPr>
          <p:nvPr>
            <p:ph idx="1"/>
          </p:nvPr>
        </p:nvSpPr>
        <p:spPr>
          <a:xfrm>
            <a:off x="457200" y="1600200"/>
            <a:ext cx="8363272" cy="4925144"/>
          </a:xfrm>
        </p:spPr>
        <p:txBody>
          <a:bodyPr>
            <a:noAutofit/>
          </a:bodyPr>
          <a:lstStyle/>
          <a:p>
            <a:pPr marL="0" indent="0" algn="just">
              <a:buNone/>
            </a:pPr>
            <a:r>
              <a:rPr lang="tr-TR" b="1" dirty="0" smtClean="0"/>
              <a:t>Komut Kaydedicisi ve Komut Kod Çözücüsü</a:t>
            </a:r>
          </a:p>
          <a:p>
            <a:pPr algn="just"/>
            <a:r>
              <a:rPr lang="tr-TR" dirty="0" smtClean="0"/>
              <a:t>Komut kaydedici ve komut kod çözücüsü, komutun yorumlanması ve yapılan işlemin belirlenmesinde önemli bir yere sahiptir.</a:t>
            </a:r>
          </a:p>
          <a:p>
            <a:pPr lvl="1" algn="just"/>
            <a:r>
              <a:rPr lang="tr-TR" dirty="0" smtClean="0"/>
              <a:t>Bir komut bellekten okunduğu zaman, veri yolu üzerindeki bilgi komut kaydedicisine yüklenir.</a:t>
            </a:r>
          </a:p>
          <a:p>
            <a:pPr lvl="1" algn="just"/>
            <a:r>
              <a:rPr lang="tr-TR" dirty="0" smtClean="0"/>
              <a:t>Yüklenen bilgi, mikroişlemci tarafından yorumlanıp, komut ile gerçekleştirilmesi gerekli işlem bitirilinceye kadar komut kaydedicisinde tutulur.</a:t>
            </a:r>
          </a:p>
          <a:p>
            <a:pPr algn="just"/>
            <a:r>
              <a:rPr lang="tr-TR" dirty="0" smtClean="0"/>
              <a:t>Komut kod çözücü devre; komut kaydedicisinde tutulan komutu yorumlar ve komut ile yapılması gerekli işlemleri sıralayarak, işlemlerin yapılmasını sağlayacak uygun sinyalleri üretir.</a:t>
            </a:r>
            <a:endParaRPr lang="tr-TR" dirty="0"/>
          </a:p>
        </p:txBody>
      </p:sp>
    </p:spTree>
    <p:extLst>
      <p:ext uri="{BB962C8B-B14F-4D97-AF65-F5344CB8AC3E}">
        <p14:creationId xmlns:p14="http://schemas.microsoft.com/office/powerpoint/2010/main" val="20102459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8085 Mikroişlemcisi – Mimarisi </a:t>
            </a:r>
            <a:r>
              <a:rPr lang="tr-TR" dirty="0" smtClean="0"/>
              <a:t>VI.I</a:t>
            </a:r>
            <a:endParaRPr lang="tr-TR" dirty="0"/>
          </a:p>
        </p:txBody>
      </p:sp>
      <p:sp>
        <p:nvSpPr>
          <p:cNvPr id="3" name="İçerik Yer Tutucusu 2"/>
          <p:cNvSpPr>
            <a:spLocks noGrp="1"/>
          </p:cNvSpPr>
          <p:nvPr>
            <p:ph idx="1"/>
          </p:nvPr>
        </p:nvSpPr>
        <p:spPr/>
        <p:txBody>
          <a:bodyPr/>
          <a:lstStyle/>
          <a:p>
            <a:endParaRPr lang="tr-T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65770"/>
            <a:ext cx="89916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72153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8085 Mikroişlemcisi – Mimarisi </a:t>
            </a:r>
            <a:r>
              <a:rPr lang="tr-TR" dirty="0" smtClean="0"/>
              <a:t>VI.II</a:t>
            </a:r>
            <a:endParaRPr lang="tr-TR" dirty="0"/>
          </a:p>
        </p:txBody>
      </p:sp>
      <p:sp>
        <p:nvSpPr>
          <p:cNvPr id="3" name="İçerik Yer Tutucusu 2"/>
          <p:cNvSpPr>
            <a:spLocks noGrp="1"/>
          </p:cNvSpPr>
          <p:nvPr>
            <p:ph idx="1"/>
          </p:nvPr>
        </p:nvSpPr>
        <p:spPr>
          <a:xfrm>
            <a:off x="457200" y="1600200"/>
            <a:ext cx="8363272" cy="4925144"/>
          </a:xfrm>
        </p:spPr>
        <p:txBody>
          <a:bodyPr>
            <a:noAutofit/>
          </a:bodyPr>
          <a:lstStyle/>
          <a:p>
            <a:pPr marL="0" indent="0">
              <a:buNone/>
            </a:pPr>
            <a:r>
              <a:rPr lang="nb-NO" b="1" dirty="0" smtClean="0"/>
              <a:t>Kesme </a:t>
            </a:r>
            <a:r>
              <a:rPr lang="nb-NO" b="1" dirty="0"/>
              <a:t>ve Seri Giriş / Çıkış Kontrolü Devreleri</a:t>
            </a:r>
            <a:endParaRPr lang="nb-NO" dirty="0"/>
          </a:p>
          <a:p>
            <a:pPr algn="just"/>
            <a:r>
              <a:rPr lang="tr-TR" dirty="0" smtClean="0"/>
              <a:t>Mikroişlemcinin harici durum sinyalleri/kesmeleri ile uyumlu çalışması, kesme kontrolü devreleri üzerinden mikroişlemcinin ilgili birimlerine iletilir. 8085 mikro-işlemcisinde, beş adet kesme girişi ve bir adet kesme bilgisi çıkışı bulunur</a:t>
            </a:r>
            <a:r>
              <a:rPr lang="tr-TR" dirty="0"/>
              <a:t>.</a:t>
            </a:r>
          </a:p>
          <a:p>
            <a:pPr algn="just"/>
            <a:r>
              <a:rPr lang="tr-TR" dirty="0" smtClean="0"/>
              <a:t>8085 mikroişlemcisinin çevre birimleri ile bilgi paylaşımını sağlayan seri bilgi girişi (SID) ve seri veri çıkışı (SOD) sinyalleri, seri giriş/çıkış kontrolü devresinden gönderilir. Mikroişlemcinin çevre birimleri ile haberleşmesini sağlayan portlar ve harici olarak eklenen tamponlar, seri giriş/çıkış kontrolü devreleri içerisinde değerlendirilir</a:t>
            </a:r>
            <a:r>
              <a:rPr lang="tr-TR" dirty="0"/>
              <a:t>. </a:t>
            </a:r>
          </a:p>
        </p:txBody>
      </p:sp>
    </p:spTree>
    <p:extLst>
      <p:ext uri="{BB962C8B-B14F-4D97-AF65-F5344CB8AC3E}">
        <p14:creationId xmlns:p14="http://schemas.microsoft.com/office/powerpoint/2010/main" val="1982275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I-CPU</a:t>
            </a:r>
            <a:endParaRPr lang="tr-TR" dirty="0"/>
          </a:p>
        </p:txBody>
      </p:sp>
      <p:sp>
        <p:nvSpPr>
          <p:cNvPr id="3" name="İçerik Yer Tutucusu 2"/>
          <p:cNvSpPr>
            <a:spLocks noGrp="1"/>
          </p:cNvSpPr>
          <p:nvPr>
            <p:ph idx="1"/>
          </p:nvPr>
        </p:nvSpPr>
        <p:spPr/>
        <p:txBody>
          <a:bodyPr>
            <a:normAutofit/>
          </a:bodyPr>
          <a:lstStyle/>
          <a:p>
            <a:r>
              <a:rPr lang="tr-TR" altLang="tr-TR" sz="1800" u="sng" dirty="0"/>
              <a:t>Merkezi İşlem Birimi (Central </a:t>
            </a:r>
            <a:r>
              <a:rPr lang="tr-TR" altLang="tr-TR" sz="1800" u="sng" dirty="0" err="1"/>
              <a:t>Processing</a:t>
            </a:r>
            <a:r>
              <a:rPr lang="tr-TR" altLang="tr-TR" sz="1800" u="sng" dirty="0"/>
              <a:t> </a:t>
            </a:r>
            <a:r>
              <a:rPr lang="tr-TR" altLang="tr-TR" sz="1800" u="sng" dirty="0" err="1"/>
              <a:t>Unit</a:t>
            </a:r>
            <a:r>
              <a:rPr lang="tr-TR" altLang="tr-TR" sz="1800" u="sng" dirty="0"/>
              <a:t>, CPU)</a:t>
            </a:r>
          </a:p>
          <a:p>
            <a:pPr lvl="1"/>
            <a:r>
              <a:rPr lang="tr-TR" altLang="tr-TR" sz="1800" dirty="0"/>
              <a:t>Mikroişlemci temelli sistemlerde tüm işlemleri gerçekleştiren birimdir.</a:t>
            </a:r>
          </a:p>
          <a:p>
            <a:pPr lvl="1"/>
            <a:r>
              <a:rPr lang="tr-TR" altLang="tr-TR" sz="1800" dirty="0"/>
              <a:t>Program boyunca sırasıyla komutları </a:t>
            </a:r>
            <a:r>
              <a:rPr lang="tr-TR" altLang="tr-TR" sz="1800" dirty="0" smtClean="0"/>
              <a:t>yürütmekte </a:t>
            </a:r>
            <a:r>
              <a:rPr lang="tr-TR" altLang="tr-TR" sz="1800" dirty="0"/>
              <a:t>ve bellek-giriş/çıkış denetimi </a:t>
            </a:r>
            <a:r>
              <a:rPr lang="tr-TR" altLang="tr-TR" sz="1800" dirty="0" smtClean="0"/>
              <a:t>yapmaktadır</a:t>
            </a:r>
            <a:r>
              <a:rPr lang="tr-TR" altLang="tr-TR" sz="1800" dirty="0"/>
              <a:t>. </a:t>
            </a:r>
            <a:endParaRPr lang="tr-TR" altLang="tr-TR" sz="1800" dirty="0" smtClean="0"/>
          </a:p>
          <a:p>
            <a:pPr lvl="1"/>
            <a:r>
              <a:rPr lang="tr-TR" altLang="tr-TR" sz="1800" dirty="0" smtClean="0"/>
              <a:t>CPU üç birimden </a:t>
            </a:r>
            <a:r>
              <a:rPr lang="tr-TR" altLang="tr-TR" sz="1800" dirty="0"/>
              <a:t>oluşmaktadır;</a:t>
            </a:r>
          </a:p>
          <a:p>
            <a:pPr marL="548640" lvl="2" indent="0">
              <a:buNone/>
            </a:pPr>
            <a:r>
              <a:rPr lang="tr-TR" altLang="tr-TR" dirty="0" smtClean="0"/>
              <a:t>1) Aritmetik/Lojik </a:t>
            </a:r>
            <a:r>
              <a:rPr lang="tr-TR" altLang="tr-TR" dirty="0"/>
              <a:t>Birimi (ALU, </a:t>
            </a:r>
            <a:r>
              <a:rPr lang="tr-TR" altLang="tr-TR" dirty="0" err="1"/>
              <a:t>Arithmatic</a:t>
            </a:r>
            <a:r>
              <a:rPr lang="tr-TR" altLang="tr-TR" dirty="0"/>
              <a:t>/Logic </a:t>
            </a:r>
            <a:r>
              <a:rPr lang="tr-TR" altLang="tr-TR" dirty="0" err="1"/>
              <a:t>Unit</a:t>
            </a:r>
            <a:r>
              <a:rPr lang="tr-TR" altLang="tr-TR" dirty="0"/>
              <a:t>)</a:t>
            </a:r>
          </a:p>
          <a:p>
            <a:pPr marL="548640" lvl="2" indent="0">
              <a:buNone/>
            </a:pPr>
            <a:r>
              <a:rPr lang="tr-TR" altLang="tr-TR" dirty="0" smtClean="0"/>
              <a:t>2) Kontrol </a:t>
            </a:r>
            <a:r>
              <a:rPr lang="tr-TR" altLang="tr-TR" dirty="0"/>
              <a:t>Birimi (CU, Control </a:t>
            </a:r>
            <a:r>
              <a:rPr lang="tr-TR" altLang="tr-TR" dirty="0" err="1"/>
              <a:t>Unit</a:t>
            </a:r>
            <a:r>
              <a:rPr lang="tr-TR" altLang="tr-TR" dirty="0" smtClean="0"/>
              <a:t>)</a:t>
            </a:r>
          </a:p>
          <a:p>
            <a:pPr marL="548640" lvl="2" indent="0">
              <a:buNone/>
            </a:pPr>
            <a:r>
              <a:rPr lang="tr-TR" altLang="tr-TR" dirty="0" smtClean="0"/>
              <a:t>3) Saklayıcı Birimi (</a:t>
            </a:r>
            <a:r>
              <a:rPr lang="tr-TR" altLang="tr-TR" dirty="0" err="1" smtClean="0"/>
              <a:t>Register</a:t>
            </a:r>
            <a:r>
              <a:rPr lang="tr-TR" altLang="tr-TR" dirty="0" smtClean="0"/>
              <a:t>)</a:t>
            </a:r>
            <a:endParaRPr lang="tr-TR" altLang="tr-TR" dirty="0"/>
          </a:p>
          <a:p>
            <a:endParaRPr lang="tr-TR" dirty="0"/>
          </a:p>
        </p:txBody>
      </p:sp>
    </p:spTree>
    <p:extLst>
      <p:ext uri="{BB962C8B-B14F-4D97-AF65-F5344CB8AC3E}">
        <p14:creationId xmlns:p14="http://schemas.microsoft.com/office/powerpoint/2010/main" val="2542441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04664"/>
            <a:ext cx="8229600" cy="990600"/>
          </a:xfrm>
        </p:spPr>
        <p:txBody>
          <a:bodyPr/>
          <a:lstStyle/>
          <a:p>
            <a:r>
              <a:rPr lang="tr-TR" dirty="0" smtClean="0"/>
              <a:t>I-CPU (devam)</a:t>
            </a:r>
            <a:endParaRPr lang="tr-TR" dirty="0"/>
          </a:p>
        </p:txBody>
      </p:sp>
      <p:sp>
        <p:nvSpPr>
          <p:cNvPr id="3" name="İçerik Yer Tutucusu 2"/>
          <p:cNvSpPr>
            <a:spLocks noGrp="1"/>
          </p:cNvSpPr>
          <p:nvPr>
            <p:ph idx="1"/>
          </p:nvPr>
        </p:nvSpPr>
        <p:spPr>
          <a:xfrm>
            <a:off x="395536" y="1268760"/>
            <a:ext cx="8229600" cy="5256584"/>
          </a:xfrm>
        </p:spPr>
        <p:txBody>
          <a:bodyPr>
            <a:noAutofit/>
          </a:bodyPr>
          <a:lstStyle/>
          <a:p>
            <a:pPr marL="274320" lvl="1" indent="0" algn="just">
              <a:buNone/>
            </a:pPr>
            <a:r>
              <a:rPr lang="tr-TR" altLang="tr-TR" dirty="0" smtClean="0"/>
              <a:t>1) Aritmetik/Lojik </a:t>
            </a:r>
            <a:r>
              <a:rPr lang="tr-TR" altLang="tr-TR" dirty="0"/>
              <a:t>Birimi (ALU, </a:t>
            </a:r>
            <a:r>
              <a:rPr lang="tr-TR" altLang="tr-TR" dirty="0" err="1"/>
              <a:t>Arithmatic</a:t>
            </a:r>
            <a:r>
              <a:rPr lang="tr-TR" altLang="tr-TR" dirty="0"/>
              <a:t>/Logic </a:t>
            </a:r>
            <a:r>
              <a:rPr lang="tr-TR" altLang="tr-TR" dirty="0" err="1"/>
              <a:t>Unit</a:t>
            </a:r>
            <a:r>
              <a:rPr lang="tr-TR" altLang="tr-TR" dirty="0"/>
              <a:t>)</a:t>
            </a:r>
          </a:p>
          <a:p>
            <a:pPr lvl="2" algn="just"/>
            <a:r>
              <a:rPr lang="tr-TR" altLang="tr-TR" sz="2000" dirty="0"/>
              <a:t>Kontrol biriminin denetiminde giriş ve/veya bellek biriminden gelen veriler üzerinde aritmetik (toplama, çıkarma, çarpma, bölme) ve/veya lojik (VE, VEYA, DEĞİL, kaydırma </a:t>
            </a:r>
            <a:r>
              <a:rPr lang="tr-TR" altLang="tr-TR" sz="2000" dirty="0" err="1"/>
              <a:t>v.b</a:t>
            </a:r>
            <a:r>
              <a:rPr lang="tr-TR" altLang="tr-TR" sz="2000" dirty="0"/>
              <a:t>.)  işlemleri yapar.</a:t>
            </a:r>
          </a:p>
          <a:p>
            <a:pPr lvl="2" algn="just"/>
            <a:r>
              <a:rPr lang="tr-TR" altLang="tr-TR" sz="2000" dirty="0"/>
              <a:t>Sonuçları bellek ve/veya çıkış birimine yollar.</a:t>
            </a:r>
          </a:p>
          <a:p>
            <a:pPr marL="274320" lvl="1" indent="0" algn="just">
              <a:buNone/>
            </a:pPr>
            <a:r>
              <a:rPr lang="tr-TR" altLang="tr-TR" dirty="0" smtClean="0"/>
              <a:t>2) Kontrol </a:t>
            </a:r>
            <a:r>
              <a:rPr lang="tr-TR" altLang="tr-TR" dirty="0"/>
              <a:t>Birimi (CU, Control </a:t>
            </a:r>
            <a:r>
              <a:rPr lang="tr-TR" altLang="tr-TR" dirty="0" err="1"/>
              <a:t>Unit</a:t>
            </a:r>
            <a:r>
              <a:rPr lang="tr-TR" altLang="tr-TR" dirty="0"/>
              <a:t>)</a:t>
            </a:r>
          </a:p>
          <a:p>
            <a:pPr lvl="2" algn="just"/>
            <a:r>
              <a:rPr lang="tr-TR" altLang="tr-TR" sz="2000" dirty="0"/>
              <a:t>Mikroişlemci temelli sistemde birimlerin birbiri ile uyumlu çalışması için gerekli zamanlama ve kontrol sinyallerini üretir.</a:t>
            </a:r>
          </a:p>
          <a:p>
            <a:pPr lvl="2" algn="just"/>
            <a:r>
              <a:rPr lang="tr-TR" altLang="tr-TR" sz="2000" dirty="0"/>
              <a:t>Programda </a:t>
            </a:r>
            <a:r>
              <a:rPr lang="tr-TR" altLang="tr-TR" sz="2000" dirty="0" smtClean="0"/>
              <a:t>bulunan </a:t>
            </a:r>
            <a:r>
              <a:rPr lang="tr-TR" altLang="tr-TR" sz="2000" dirty="0"/>
              <a:t>bir komutun çalışması için gereken işareti üreten lojik ve zamanlama devrelerinden oluşur.</a:t>
            </a:r>
          </a:p>
          <a:p>
            <a:pPr lvl="2" algn="just"/>
            <a:r>
              <a:rPr lang="tr-TR" altLang="tr-TR" sz="2000" dirty="0"/>
              <a:t>Bellek birimine uygun adres bilgisini yollayarak komutların </a:t>
            </a:r>
            <a:r>
              <a:rPr lang="tr-TR" altLang="tr-TR" sz="2000" dirty="0" smtClean="0"/>
              <a:t>ALU ’da </a:t>
            </a:r>
            <a:r>
              <a:rPr lang="tr-TR" altLang="tr-TR" sz="2000" dirty="0"/>
              <a:t>işlenmesini sağlar.</a:t>
            </a:r>
          </a:p>
          <a:p>
            <a:pPr lvl="2" algn="just"/>
            <a:r>
              <a:rPr lang="tr-TR" altLang="tr-TR" sz="2000" dirty="0"/>
              <a:t>Mantıksal işlemler ile bellekteki komut sırasıyla; Yakala, Çöz ve Çalıştır işlemlerinden geçirilir</a:t>
            </a:r>
            <a:r>
              <a:rPr lang="tr-TR" altLang="tr-TR" sz="2000" dirty="0" smtClean="0"/>
              <a:t>.</a:t>
            </a:r>
          </a:p>
          <a:p>
            <a:pPr marL="548640" lvl="2" indent="0">
              <a:buNone/>
            </a:pPr>
            <a:endParaRPr lang="tr-TR" altLang="tr-TR" sz="1500" dirty="0" smtClean="0"/>
          </a:p>
        </p:txBody>
      </p:sp>
    </p:spTree>
    <p:extLst>
      <p:ext uri="{BB962C8B-B14F-4D97-AF65-F5344CB8AC3E}">
        <p14:creationId xmlns:p14="http://schemas.microsoft.com/office/powerpoint/2010/main" val="1560198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04664"/>
            <a:ext cx="8229600" cy="990600"/>
          </a:xfrm>
        </p:spPr>
        <p:txBody>
          <a:bodyPr/>
          <a:lstStyle/>
          <a:p>
            <a:r>
              <a:rPr lang="tr-TR" dirty="0" smtClean="0"/>
              <a:t>I-CPU (devam)</a:t>
            </a:r>
            <a:endParaRPr lang="tr-TR" dirty="0"/>
          </a:p>
        </p:txBody>
      </p:sp>
      <p:sp>
        <p:nvSpPr>
          <p:cNvPr id="3" name="İçerik Yer Tutucusu 2"/>
          <p:cNvSpPr>
            <a:spLocks noGrp="1"/>
          </p:cNvSpPr>
          <p:nvPr>
            <p:ph idx="1"/>
          </p:nvPr>
        </p:nvSpPr>
        <p:spPr>
          <a:xfrm>
            <a:off x="395536" y="1268760"/>
            <a:ext cx="8229600" cy="5256584"/>
          </a:xfrm>
        </p:spPr>
        <p:txBody>
          <a:bodyPr>
            <a:noAutofit/>
          </a:bodyPr>
          <a:lstStyle/>
          <a:p>
            <a:pPr marL="274320" lvl="1" indent="0" algn="just">
              <a:buNone/>
            </a:pPr>
            <a:r>
              <a:rPr lang="tr-TR" altLang="tr-TR" sz="2800" dirty="0" smtClean="0"/>
              <a:t>3) Saklayıcı Birimi (</a:t>
            </a:r>
            <a:r>
              <a:rPr lang="tr-TR" altLang="tr-TR" sz="2800" dirty="0" err="1" smtClean="0"/>
              <a:t>Registers</a:t>
            </a:r>
            <a:r>
              <a:rPr lang="tr-TR" altLang="tr-TR" sz="2800" dirty="0" smtClean="0"/>
              <a:t>)</a:t>
            </a:r>
            <a:endParaRPr lang="tr-TR" altLang="tr-TR" sz="2800" dirty="0"/>
          </a:p>
          <a:p>
            <a:pPr lvl="2" algn="just"/>
            <a:r>
              <a:rPr lang="tr-TR" altLang="tr-TR" sz="2800" dirty="0" err="1" smtClean="0"/>
              <a:t>Flip</a:t>
            </a:r>
            <a:r>
              <a:rPr lang="tr-TR" altLang="tr-TR" sz="2800" dirty="0" smtClean="0"/>
              <a:t> </a:t>
            </a:r>
            <a:r>
              <a:rPr lang="tr-TR" altLang="tr-TR" sz="2800" dirty="0" err="1" smtClean="0"/>
              <a:t>Flop’lardan</a:t>
            </a:r>
            <a:r>
              <a:rPr lang="tr-TR" altLang="tr-TR" sz="2800" dirty="0" smtClean="0"/>
              <a:t> oluşurlar. </a:t>
            </a:r>
          </a:p>
          <a:p>
            <a:pPr lvl="2" algn="just"/>
            <a:r>
              <a:rPr lang="tr-TR" altLang="tr-TR" sz="2800" dirty="0" smtClean="0"/>
              <a:t>Geçici olarak verileri ve komutları tutmak için kullanılırlar. Böylece CPU hızlı bir şekilde işlemleri gerçekleştirebilir.</a:t>
            </a:r>
          </a:p>
          <a:p>
            <a:pPr lvl="2" algn="just"/>
            <a:r>
              <a:rPr lang="tr-TR" altLang="tr-TR" sz="2800" dirty="0" smtClean="0"/>
              <a:t>Kullanım </a:t>
            </a:r>
            <a:r>
              <a:rPr lang="tr-TR" altLang="tr-TR" sz="2800" dirty="0"/>
              <a:t>amaçlarına göre kaydediciler 4’e ayrılır.</a:t>
            </a:r>
          </a:p>
          <a:p>
            <a:pPr lvl="3" algn="just"/>
            <a:r>
              <a:rPr lang="tr-TR" altLang="tr-TR" sz="2400" dirty="0" smtClean="0">
                <a:solidFill>
                  <a:srgbClr val="00B050"/>
                </a:solidFill>
              </a:rPr>
              <a:t>Veri kaydedicileri,</a:t>
            </a:r>
          </a:p>
          <a:p>
            <a:pPr lvl="3" algn="just"/>
            <a:r>
              <a:rPr lang="tr-TR" altLang="tr-TR" sz="2400" dirty="0" smtClean="0">
                <a:solidFill>
                  <a:srgbClr val="00B050"/>
                </a:solidFill>
              </a:rPr>
              <a:t>Adres </a:t>
            </a:r>
            <a:r>
              <a:rPr lang="tr-TR" altLang="tr-TR" sz="2400" dirty="0">
                <a:solidFill>
                  <a:srgbClr val="00B050"/>
                </a:solidFill>
              </a:rPr>
              <a:t>kaydedicileri</a:t>
            </a:r>
            <a:r>
              <a:rPr lang="tr-TR" altLang="tr-TR" sz="2400" dirty="0" smtClean="0">
                <a:solidFill>
                  <a:srgbClr val="00B050"/>
                </a:solidFill>
              </a:rPr>
              <a:t>,</a:t>
            </a:r>
            <a:endParaRPr lang="tr-TR" altLang="tr-TR" sz="2400" dirty="0">
              <a:solidFill>
                <a:srgbClr val="00B050"/>
              </a:solidFill>
            </a:endParaRPr>
          </a:p>
          <a:p>
            <a:pPr lvl="3" algn="just"/>
            <a:r>
              <a:rPr lang="tr-TR" altLang="tr-TR" sz="2400" dirty="0" smtClean="0">
                <a:solidFill>
                  <a:srgbClr val="00B050"/>
                </a:solidFill>
              </a:rPr>
              <a:t>Kontrol </a:t>
            </a:r>
            <a:r>
              <a:rPr lang="tr-TR" altLang="tr-TR" sz="2400" dirty="0">
                <a:solidFill>
                  <a:srgbClr val="00B050"/>
                </a:solidFill>
              </a:rPr>
              <a:t>kaydedicileri,</a:t>
            </a:r>
          </a:p>
          <a:p>
            <a:pPr lvl="3"/>
            <a:r>
              <a:rPr lang="tr-TR" altLang="tr-TR" sz="2400" dirty="0" smtClean="0">
                <a:solidFill>
                  <a:srgbClr val="00B050"/>
                </a:solidFill>
              </a:rPr>
              <a:t>Durum </a:t>
            </a:r>
            <a:r>
              <a:rPr lang="tr-TR" altLang="tr-TR" sz="2400" dirty="0">
                <a:solidFill>
                  <a:srgbClr val="00B050"/>
                </a:solidFill>
              </a:rPr>
              <a:t>kaydedicileri,</a:t>
            </a:r>
            <a:endParaRPr lang="tr-TR" altLang="tr-TR" sz="2400" dirty="0" smtClean="0">
              <a:solidFill>
                <a:srgbClr val="00B050"/>
              </a:solidFill>
            </a:endParaRPr>
          </a:p>
        </p:txBody>
      </p:sp>
    </p:spTree>
    <p:extLst>
      <p:ext uri="{BB962C8B-B14F-4D97-AF65-F5344CB8AC3E}">
        <p14:creationId xmlns:p14="http://schemas.microsoft.com/office/powerpoint/2010/main" val="1235983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04664"/>
            <a:ext cx="8229600" cy="990600"/>
          </a:xfrm>
        </p:spPr>
        <p:txBody>
          <a:bodyPr/>
          <a:lstStyle/>
          <a:p>
            <a:r>
              <a:rPr lang="tr-TR" dirty="0" smtClean="0"/>
              <a:t>I-CPU (devam)</a:t>
            </a:r>
            <a:endParaRPr lang="tr-TR" dirty="0"/>
          </a:p>
        </p:txBody>
      </p:sp>
      <p:sp>
        <p:nvSpPr>
          <p:cNvPr id="3" name="İçerik Yer Tutucusu 2"/>
          <p:cNvSpPr>
            <a:spLocks noGrp="1"/>
          </p:cNvSpPr>
          <p:nvPr>
            <p:ph idx="1"/>
          </p:nvPr>
        </p:nvSpPr>
        <p:spPr>
          <a:xfrm>
            <a:off x="395536" y="1268760"/>
            <a:ext cx="8229600" cy="5256584"/>
          </a:xfrm>
        </p:spPr>
        <p:txBody>
          <a:bodyPr>
            <a:noAutofit/>
          </a:bodyPr>
          <a:lstStyle/>
          <a:p>
            <a:pPr lvl="1" algn="just"/>
            <a:r>
              <a:rPr lang="tr-TR" altLang="tr-TR" sz="2400" b="1" dirty="0" smtClean="0">
                <a:solidFill>
                  <a:srgbClr val="00B050"/>
                </a:solidFill>
              </a:rPr>
              <a:t>Veri </a:t>
            </a:r>
            <a:r>
              <a:rPr lang="tr-TR" altLang="tr-TR" sz="2400" b="1" dirty="0">
                <a:solidFill>
                  <a:srgbClr val="00B050"/>
                </a:solidFill>
              </a:rPr>
              <a:t>Kaydedicileri (Data </a:t>
            </a:r>
            <a:r>
              <a:rPr lang="tr-TR" altLang="tr-TR" sz="2400" b="1" dirty="0" err="1">
                <a:solidFill>
                  <a:srgbClr val="00B050"/>
                </a:solidFill>
              </a:rPr>
              <a:t>Registers</a:t>
            </a:r>
            <a:r>
              <a:rPr lang="tr-TR" altLang="tr-TR" sz="2400" b="1" dirty="0">
                <a:solidFill>
                  <a:srgbClr val="00B050"/>
                </a:solidFill>
              </a:rPr>
              <a:t>),</a:t>
            </a:r>
            <a:r>
              <a:rPr lang="tr-TR" altLang="tr-TR" sz="2400" b="1" dirty="0"/>
              <a:t> </a:t>
            </a:r>
          </a:p>
          <a:p>
            <a:pPr lvl="2" algn="just"/>
            <a:r>
              <a:rPr lang="tr-TR" altLang="tr-TR" sz="2000" dirty="0" smtClean="0"/>
              <a:t>Üzerinde </a:t>
            </a:r>
            <a:r>
              <a:rPr lang="tr-TR" altLang="tr-TR" sz="2000" dirty="0"/>
              <a:t>çalışılan verileri geçici olarak tutmak veya işlenen komutlardan elde edilen sonucu saklamak amacıyla kullanılan </a:t>
            </a:r>
            <a:r>
              <a:rPr lang="tr-TR" altLang="tr-TR" sz="2000" dirty="0" smtClean="0"/>
              <a:t>kaydedicilerdir.</a:t>
            </a:r>
          </a:p>
          <a:p>
            <a:pPr lvl="2" algn="just"/>
            <a:r>
              <a:rPr lang="tr-TR" altLang="tr-TR" sz="2000" dirty="0" smtClean="0"/>
              <a:t>Veri </a:t>
            </a:r>
            <a:r>
              <a:rPr lang="tr-TR" altLang="tr-TR" sz="2000" dirty="0"/>
              <a:t>kaydedicilerine örnek olarak, akümülatör, A ve B kaydedicileri </a:t>
            </a:r>
            <a:r>
              <a:rPr lang="tr-TR" altLang="tr-TR" sz="2000" dirty="0" smtClean="0"/>
              <a:t>verilebilir.</a:t>
            </a:r>
          </a:p>
          <a:p>
            <a:pPr lvl="2" algn="just"/>
            <a:r>
              <a:rPr lang="tr-TR" altLang="tr-TR" sz="2000" dirty="0" smtClean="0"/>
              <a:t>Akümülatörün </a:t>
            </a:r>
            <a:r>
              <a:rPr lang="tr-TR" altLang="tr-TR" sz="2000" dirty="0"/>
              <a:t>diğer kaydedicilerden en önemli farkı; bir kısım işlemcilerde giriş ve çıkış işlemlerinin akümülatör yardımı ile gerçekleştirilebilmesidir. Akümülatörün bir diğer özelliği ise; Aritmetik – Mantık biriminde gerçekleştirilen işlemlerde Akümülatörün temel eleman olarak kullanılması, işleme tutulan değerlerden birisinin akümülatörde bulunması yanında sonucun akümülatörde saklanmasıdır</a:t>
            </a:r>
            <a:endParaRPr lang="tr-TR" altLang="tr-TR" sz="2000" dirty="0" smtClean="0"/>
          </a:p>
        </p:txBody>
      </p:sp>
    </p:spTree>
    <p:extLst>
      <p:ext uri="{BB962C8B-B14F-4D97-AF65-F5344CB8AC3E}">
        <p14:creationId xmlns:p14="http://schemas.microsoft.com/office/powerpoint/2010/main" val="3690226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04664"/>
            <a:ext cx="8229600" cy="990600"/>
          </a:xfrm>
        </p:spPr>
        <p:txBody>
          <a:bodyPr/>
          <a:lstStyle/>
          <a:p>
            <a:r>
              <a:rPr lang="tr-TR" dirty="0" smtClean="0"/>
              <a:t>I-CPU (devam)</a:t>
            </a:r>
            <a:endParaRPr lang="tr-TR" dirty="0"/>
          </a:p>
        </p:txBody>
      </p:sp>
      <p:sp>
        <p:nvSpPr>
          <p:cNvPr id="3" name="İçerik Yer Tutucusu 2"/>
          <p:cNvSpPr>
            <a:spLocks noGrp="1"/>
          </p:cNvSpPr>
          <p:nvPr>
            <p:ph idx="1"/>
          </p:nvPr>
        </p:nvSpPr>
        <p:spPr>
          <a:xfrm>
            <a:off x="395536" y="1268760"/>
            <a:ext cx="8229600" cy="5256584"/>
          </a:xfrm>
        </p:spPr>
        <p:txBody>
          <a:bodyPr>
            <a:noAutofit/>
          </a:bodyPr>
          <a:lstStyle/>
          <a:p>
            <a:pPr lvl="1" algn="just"/>
            <a:r>
              <a:rPr lang="tr-TR" altLang="tr-TR" b="1" dirty="0">
                <a:solidFill>
                  <a:srgbClr val="00B050"/>
                </a:solidFill>
              </a:rPr>
              <a:t>Adres Kaydedicileri (</a:t>
            </a:r>
            <a:r>
              <a:rPr lang="tr-TR" altLang="tr-TR" b="1" dirty="0" err="1">
                <a:solidFill>
                  <a:srgbClr val="00B050"/>
                </a:solidFill>
              </a:rPr>
              <a:t>Address</a:t>
            </a:r>
            <a:r>
              <a:rPr lang="tr-TR" altLang="tr-TR" b="1" dirty="0">
                <a:solidFill>
                  <a:srgbClr val="00B050"/>
                </a:solidFill>
              </a:rPr>
              <a:t> </a:t>
            </a:r>
            <a:r>
              <a:rPr lang="tr-TR" altLang="tr-TR" b="1" dirty="0" err="1">
                <a:solidFill>
                  <a:srgbClr val="00B050"/>
                </a:solidFill>
              </a:rPr>
              <a:t>Registers</a:t>
            </a:r>
            <a:r>
              <a:rPr lang="tr-TR" altLang="tr-TR" b="1" dirty="0" smtClean="0">
                <a:solidFill>
                  <a:srgbClr val="00B050"/>
                </a:solidFill>
              </a:rPr>
              <a:t>),</a:t>
            </a:r>
          </a:p>
          <a:p>
            <a:pPr lvl="2" algn="just"/>
            <a:r>
              <a:rPr lang="tr-TR" altLang="tr-TR" dirty="0" smtClean="0"/>
              <a:t>Gerçekleştirilen komutların veya işlenen verinin bulunduğu bölgeleri göstermek amacıyla kullanılırlar.</a:t>
            </a:r>
          </a:p>
          <a:p>
            <a:pPr lvl="2" algn="just"/>
            <a:r>
              <a:rPr lang="tr-TR" altLang="tr-TR" dirty="0" smtClean="0"/>
              <a:t>Adres kaydedicisinde bulunan bit sayısı, adres yolunda bulunan hatların sayısına eşittir ve hatların sayısı bellek kapasitesi ile doğrudan ilişkilidir. </a:t>
            </a:r>
          </a:p>
          <a:p>
            <a:pPr lvl="2" algn="just"/>
            <a:r>
              <a:rPr lang="tr-TR" altLang="tr-TR" dirty="0" smtClean="0"/>
              <a:t>Adres kaydedicisi olarak kullanılan genel amaçlı kaydedicilere örnek olarak; Parça gösterici kaydedicisini (</a:t>
            </a:r>
            <a:r>
              <a:rPr lang="tr-TR" altLang="tr-TR" dirty="0" err="1" smtClean="0"/>
              <a:t>segment</a:t>
            </a:r>
            <a:r>
              <a:rPr lang="tr-TR" altLang="tr-TR" dirty="0" smtClean="0"/>
              <a:t> </a:t>
            </a:r>
            <a:r>
              <a:rPr lang="tr-TR" altLang="tr-TR" dirty="0" err="1" smtClean="0"/>
              <a:t>pointers</a:t>
            </a:r>
            <a:r>
              <a:rPr lang="tr-TR" altLang="tr-TR" dirty="0" smtClean="0"/>
              <a:t>), İndeks kaydedicisini (Index </a:t>
            </a:r>
            <a:r>
              <a:rPr lang="tr-TR" altLang="tr-TR" dirty="0" err="1" smtClean="0"/>
              <a:t>Registers</a:t>
            </a:r>
            <a:r>
              <a:rPr lang="tr-TR" altLang="tr-TR" dirty="0" smtClean="0"/>
              <a:t>) ve Yığın göstericisini (</a:t>
            </a:r>
            <a:r>
              <a:rPr lang="tr-TR" altLang="tr-TR" dirty="0" err="1" smtClean="0"/>
              <a:t>stack</a:t>
            </a:r>
            <a:r>
              <a:rPr lang="tr-TR" altLang="tr-TR" dirty="0" smtClean="0"/>
              <a:t> </a:t>
            </a:r>
            <a:r>
              <a:rPr lang="tr-TR" altLang="tr-TR" dirty="0" err="1" smtClean="0"/>
              <a:t>pointer</a:t>
            </a:r>
            <a:r>
              <a:rPr lang="tr-TR" altLang="tr-TR" dirty="0" smtClean="0"/>
              <a:t>) verebiliriz.</a:t>
            </a:r>
          </a:p>
          <a:p>
            <a:pPr lvl="3" algn="just"/>
            <a:r>
              <a:rPr lang="tr-TR" altLang="tr-TR" dirty="0" smtClean="0"/>
              <a:t>Parça / </a:t>
            </a:r>
            <a:r>
              <a:rPr lang="tr-TR" altLang="tr-TR" dirty="0" err="1" smtClean="0"/>
              <a:t>Segment</a:t>
            </a:r>
            <a:r>
              <a:rPr lang="tr-TR" altLang="tr-TR" dirty="0" smtClean="0"/>
              <a:t> göstericisi kaydedicileri; belleğin veri ve komut bölgeleri olarak parçalara bölündüğü durumlarda kullanılır. Kod parça kaydedicisi (</a:t>
            </a:r>
            <a:r>
              <a:rPr lang="tr-TR" altLang="tr-TR" dirty="0" err="1" smtClean="0"/>
              <a:t>Code</a:t>
            </a:r>
            <a:r>
              <a:rPr lang="tr-TR" altLang="tr-TR" dirty="0" smtClean="0"/>
              <a:t> </a:t>
            </a:r>
            <a:r>
              <a:rPr lang="tr-TR" altLang="tr-TR" dirty="0" err="1" smtClean="0"/>
              <a:t>Segment</a:t>
            </a:r>
            <a:r>
              <a:rPr lang="tr-TR" altLang="tr-TR" dirty="0" smtClean="0"/>
              <a:t> </a:t>
            </a:r>
            <a:r>
              <a:rPr lang="tr-TR" altLang="tr-TR" dirty="0" err="1" smtClean="0"/>
              <a:t>Register</a:t>
            </a:r>
            <a:r>
              <a:rPr lang="tr-TR" altLang="tr-TR" dirty="0" smtClean="0"/>
              <a:t>), veri parça kaydedicisi (Data </a:t>
            </a:r>
            <a:r>
              <a:rPr lang="tr-TR" altLang="tr-TR" dirty="0" err="1" smtClean="0"/>
              <a:t>Segment</a:t>
            </a:r>
            <a:r>
              <a:rPr lang="tr-TR" altLang="tr-TR" dirty="0" smtClean="0"/>
              <a:t> </a:t>
            </a:r>
            <a:r>
              <a:rPr lang="tr-TR" altLang="tr-TR" dirty="0" err="1" smtClean="0"/>
              <a:t>Register</a:t>
            </a:r>
            <a:r>
              <a:rPr lang="tr-TR" altLang="tr-TR" dirty="0" smtClean="0"/>
              <a:t>),</a:t>
            </a:r>
          </a:p>
          <a:p>
            <a:pPr lvl="3" algn="just"/>
            <a:r>
              <a:rPr lang="tr-TR" altLang="tr-TR" dirty="0" smtClean="0"/>
              <a:t>Yığın bölgesi, işlenen programda yürütülen komuttan farklı bir yere </a:t>
            </a:r>
            <a:r>
              <a:rPr lang="tr-TR" altLang="tr-TR" dirty="0" err="1" smtClean="0"/>
              <a:t>dallanılması</a:t>
            </a:r>
            <a:r>
              <a:rPr lang="tr-TR" altLang="tr-TR" dirty="0" smtClean="0"/>
              <a:t> durumunda geri dönülecek adresi saklamak veya durum kaydedicisinin içeriğinin değişeceği durumlarda belirli bir andaki değerleri tutmak amacıyla kullanılır. Yığın göstericisi, yığın bölgesine değer yazılmasına veya okunmasına bağlı olarak artan veya azalan bir sayıcı gibi görev yapar.</a:t>
            </a:r>
            <a:endParaRPr lang="tr-TR" altLang="tr-TR" dirty="0"/>
          </a:p>
        </p:txBody>
      </p:sp>
    </p:spTree>
    <p:extLst>
      <p:ext uri="{BB962C8B-B14F-4D97-AF65-F5344CB8AC3E}">
        <p14:creationId xmlns:p14="http://schemas.microsoft.com/office/powerpoint/2010/main" val="221657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04664"/>
            <a:ext cx="8229600" cy="990600"/>
          </a:xfrm>
        </p:spPr>
        <p:txBody>
          <a:bodyPr/>
          <a:lstStyle/>
          <a:p>
            <a:r>
              <a:rPr lang="tr-TR" dirty="0" smtClean="0"/>
              <a:t>I-CPU (devam)</a:t>
            </a:r>
            <a:endParaRPr lang="tr-TR" dirty="0"/>
          </a:p>
        </p:txBody>
      </p:sp>
      <p:sp>
        <p:nvSpPr>
          <p:cNvPr id="3" name="İçerik Yer Tutucusu 2"/>
          <p:cNvSpPr>
            <a:spLocks noGrp="1"/>
          </p:cNvSpPr>
          <p:nvPr>
            <p:ph idx="1"/>
          </p:nvPr>
        </p:nvSpPr>
        <p:spPr>
          <a:xfrm>
            <a:off x="395536" y="1268760"/>
            <a:ext cx="8229600" cy="5256584"/>
          </a:xfrm>
        </p:spPr>
        <p:txBody>
          <a:bodyPr>
            <a:noAutofit/>
          </a:bodyPr>
          <a:lstStyle/>
          <a:p>
            <a:pPr lvl="1" algn="just"/>
            <a:r>
              <a:rPr lang="tr-TR" altLang="tr-TR" b="1" dirty="0">
                <a:solidFill>
                  <a:srgbClr val="00B050"/>
                </a:solidFill>
              </a:rPr>
              <a:t>Kontrol Kaydedicileri (Control </a:t>
            </a:r>
            <a:r>
              <a:rPr lang="tr-TR" altLang="tr-TR" b="1" dirty="0" err="1">
                <a:solidFill>
                  <a:srgbClr val="00B050"/>
                </a:solidFill>
              </a:rPr>
              <a:t>Registers</a:t>
            </a:r>
            <a:r>
              <a:rPr lang="tr-TR" altLang="tr-TR" b="1" dirty="0" smtClean="0">
                <a:solidFill>
                  <a:srgbClr val="00B050"/>
                </a:solidFill>
              </a:rPr>
              <a:t>),</a:t>
            </a:r>
          </a:p>
          <a:p>
            <a:pPr lvl="2" algn="just"/>
            <a:r>
              <a:rPr lang="tr-TR" altLang="tr-TR" sz="2000" dirty="0" smtClean="0"/>
              <a:t>Mikroişlemci </a:t>
            </a:r>
            <a:r>
              <a:rPr lang="tr-TR" altLang="tr-TR" sz="2000" dirty="0"/>
              <a:t>işlemlerini kontrol etmek için </a:t>
            </a:r>
            <a:r>
              <a:rPr lang="tr-TR" altLang="tr-TR" sz="2000" dirty="0" smtClean="0"/>
              <a:t>kullanılırlar.</a:t>
            </a:r>
          </a:p>
          <a:p>
            <a:pPr lvl="2" algn="just"/>
            <a:r>
              <a:rPr lang="tr-TR" altLang="tr-TR" sz="2000" dirty="0" smtClean="0"/>
              <a:t>Kontrol </a:t>
            </a:r>
            <a:r>
              <a:rPr lang="tr-TR" altLang="tr-TR" sz="2000" dirty="0"/>
              <a:t>kaydedicilerin bir kısmı kullanıcının ulaşmasına imkan tanırken, bir kısmı yalnızca mikroişlemci için bir anlam ifade </a:t>
            </a:r>
            <a:r>
              <a:rPr lang="tr-TR" altLang="tr-TR" sz="2000" dirty="0" smtClean="0"/>
              <a:t>eder.</a:t>
            </a:r>
          </a:p>
          <a:p>
            <a:pPr lvl="2" algn="just"/>
            <a:r>
              <a:rPr lang="tr-TR" altLang="tr-TR" sz="2000" dirty="0" smtClean="0"/>
              <a:t>Kontrol </a:t>
            </a:r>
            <a:r>
              <a:rPr lang="tr-TR" altLang="tr-TR" sz="2000" dirty="0"/>
              <a:t>kaydedicileri mikroişlemciye göre farklılık gösterse de, genel olarak kullanılan dört farklı tip kontrol kaydedicisi </a:t>
            </a:r>
            <a:r>
              <a:rPr lang="tr-TR" altLang="tr-TR" sz="2000" dirty="0" smtClean="0"/>
              <a:t>bulunmaktadır.</a:t>
            </a:r>
          </a:p>
          <a:p>
            <a:pPr lvl="3"/>
            <a:r>
              <a:rPr lang="tr-TR" altLang="tr-TR" sz="1800" dirty="0" smtClean="0"/>
              <a:t>Program </a:t>
            </a:r>
            <a:r>
              <a:rPr lang="tr-TR" altLang="tr-TR" sz="1800" dirty="0"/>
              <a:t>Sayıcı (Program Counter - PC): </a:t>
            </a:r>
            <a:r>
              <a:rPr lang="tr-TR" altLang="tr-TR" sz="1800" dirty="0" smtClean="0"/>
              <a:t>İşlenecek </a:t>
            </a:r>
            <a:r>
              <a:rPr lang="tr-TR" altLang="tr-TR" sz="1800" dirty="0"/>
              <a:t>komutun adresini </a:t>
            </a:r>
            <a:r>
              <a:rPr lang="tr-TR" altLang="tr-TR" sz="1800" dirty="0" smtClean="0"/>
              <a:t>gösterir.</a:t>
            </a:r>
          </a:p>
          <a:p>
            <a:pPr lvl="3"/>
            <a:r>
              <a:rPr lang="tr-TR" altLang="tr-TR" sz="1800" dirty="0" smtClean="0"/>
              <a:t>Komut </a:t>
            </a:r>
            <a:r>
              <a:rPr lang="tr-TR" altLang="tr-TR" sz="1800" dirty="0"/>
              <a:t>Kaydedici (</a:t>
            </a:r>
            <a:r>
              <a:rPr lang="tr-TR" altLang="tr-TR" sz="1800" dirty="0" err="1"/>
              <a:t>Instruction</a:t>
            </a:r>
            <a:r>
              <a:rPr lang="tr-TR" altLang="tr-TR" sz="1800" dirty="0"/>
              <a:t> </a:t>
            </a:r>
            <a:r>
              <a:rPr lang="tr-TR" altLang="tr-TR" sz="1800" dirty="0" err="1"/>
              <a:t>Register</a:t>
            </a:r>
            <a:r>
              <a:rPr lang="tr-TR" altLang="tr-TR" sz="1800" dirty="0"/>
              <a:t> - IR): En son işlenen komutu </a:t>
            </a:r>
            <a:r>
              <a:rPr lang="tr-TR" altLang="tr-TR" sz="1800" dirty="0" smtClean="0"/>
              <a:t>içerir.</a:t>
            </a:r>
          </a:p>
          <a:p>
            <a:pPr lvl="3"/>
            <a:r>
              <a:rPr lang="tr-TR" altLang="tr-TR" sz="1800" dirty="0" smtClean="0"/>
              <a:t>Bellek </a:t>
            </a:r>
            <a:r>
              <a:rPr lang="tr-TR" altLang="tr-TR" sz="1800" dirty="0"/>
              <a:t>Adres Kaydedici (Memory </a:t>
            </a:r>
            <a:r>
              <a:rPr lang="tr-TR" altLang="tr-TR" sz="1800" dirty="0" err="1"/>
              <a:t>Addres</a:t>
            </a:r>
            <a:r>
              <a:rPr lang="tr-TR" altLang="tr-TR" sz="1800" dirty="0"/>
              <a:t> </a:t>
            </a:r>
            <a:r>
              <a:rPr lang="tr-TR" altLang="tr-TR" sz="1800" dirty="0" err="1"/>
              <a:t>Register</a:t>
            </a:r>
            <a:r>
              <a:rPr lang="tr-TR" altLang="tr-TR" sz="1800" dirty="0"/>
              <a:t> - MAR): Bellekteki bir bellek bölgesi adresini içerir.</a:t>
            </a:r>
          </a:p>
          <a:p>
            <a:pPr lvl="3"/>
            <a:r>
              <a:rPr lang="tr-TR" altLang="tr-TR" sz="1800" dirty="0"/>
              <a:t>Bellek Tampon Kaydedici (Memory </a:t>
            </a:r>
            <a:r>
              <a:rPr lang="tr-TR" altLang="tr-TR" sz="1800" dirty="0" err="1"/>
              <a:t>Buffer</a:t>
            </a:r>
            <a:r>
              <a:rPr lang="tr-TR" altLang="tr-TR" sz="1800" dirty="0"/>
              <a:t> </a:t>
            </a:r>
            <a:r>
              <a:rPr lang="tr-TR" altLang="tr-TR" sz="1800" dirty="0" err="1"/>
              <a:t>Register</a:t>
            </a:r>
            <a:r>
              <a:rPr lang="tr-TR" altLang="tr-TR" sz="1800" dirty="0"/>
              <a:t> - MBR): Belleğe yazılacak veya bellekten en son okunan veriyi içerir.</a:t>
            </a:r>
          </a:p>
        </p:txBody>
      </p:sp>
    </p:spTree>
    <p:extLst>
      <p:ext uri="{BB962C8B-B14F-4D97-AF65-F5344CB8AC3E}">
        <p14:creationId xmlns:p14="http://schemas.microsoft.com/office/powerpoint/2010/main" val="36731887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lik">
  <a:themeElements>
    <a:clrScheme name="Netlik">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is Klasik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etlik">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4404</TotalTime>
  <Words>2934</Words>
  <Application>Microsoft Office PowerPoint</Application>
  <PresentationFormat>Ekran Gösterisi (4:3)</PresentationFormat>
  <Paragraphs>245</Paragraphs>
  <Slides>37</Slides>
  <Notes>20</Notes>
  <HiddenSlides>0</HiddenSlides>
  <MMClips>0</MMClips>
  <ScaleCrop>false</ScaleCrop>
  <HeadingPairs>
    <vt:vector size="4" baseType="variant">
      <vt:variant>
        <vt:lpstr>Tema</vt:lpstr>
      </vt:variant>
      <vt:variant>
        <vt:i4>1</vt:i4>
      </vt:variant>
      <vt:variant>
        <vt:lpstr>Slayt Başlıkları</vt:lpstr>
      </vt:variant>
      <vt:variant>
        <vt:i4>37</vt:i4>
      </vt:variant>
    </vt:vector>
  </HeadingPairs>
  <TitlesOfParts>
    <vt:vector size="38" baseType="lpstr">
      <vt:lpstr>Netlik</vt:lpstr>
      <vt:lpstr>131715115 Mikroişlemciler </vt:lpstr>
      <vt:lpstr>Mikroişlemci Temelli Sistem Yapısı</vt:lpstr>
      <vt:lpstr>Von Neumann &amp; Harvard Mimarileri</vt:lpstr>
      <vt:lpstr>I-CPU</vt:lpstr>
      <vt:lpstr>I-CPU (devam)</vt:lpstr>
      <vt:lpstr>I-CPU (devam)</vt:lpstr>
      <vt:lpstr>I-CPU (devam)</vt:lpstr>
      <vt:lpstr>I-CPU (devam)</vt:lpstr>
      <vt:lpstr>I-CPU (devam)</vt:lpstr>
      <vt:lpstr>I-CPU (devam)</vt:lpstr>
      <vt:lpstr>II-Memory – Hafıza Birimi</vt:lpstr>
      <vt:lpstr>III-Giriş-Çıkış Birimi</vt:lpstr>
      <vt:lpstr>III-Giriş-Çıkış Birimi</vt:lpstr>
      <vt:lpstr>IV-Yollar - Busses</vt:lpstr>
      <vt:lpstr>8085 Mikroişlemcisi</vt:lpstr>
      <vt:lpstr>8085 Mikroişlemcisi – Pinleri I</vt:lpstr>
      <vt:lpstr>8085 Mikroişlemcisi – Pinleri II</vt:lpstr>
      <vt:lpstr>8085 Mikroişlemcisi – Pinleri III</vt:lpstr>
      <vt:lpstr>8085 Mikroişlemcisi – Pinleri IV</vt:lpstr>
      <vt:lpstr>8085 Mikroişlemcisi – Pinleri V</vt:lpstr>
      <vt:lpstr>8085 Mikroişlemcisi – Pinleri VI</vt:lpstr>
      <vt:lpstr>8085 Mikroişlemcisi – Pinleri VII</vt:lpstr>
      <vt:lpstr>8085 Mikroişlemcisi – Pinleri VIII</vt:lpstr>
      <vt:lpstr>8085 Mikroişlemcisi - Mimarisi</vt:lpstr>
      <vt:lpstr>8085 Mikroişlemcisi – Mimarisi I.I</vt:lpstr>
      <vt:lpstr>8085 Mikroişlemcisi – Mimarisi I.II</vt:lpstr>
      <vt:lpstr>8085 Mikroişlemcisi – Mimarisi II.I</vt:lpstr>
      <vt:lpstr>8085 Mikroişlemcisi – Mimarisi II.II</vt:lpstr>
      <vt:lpstr>8085 Mikroişlemcisi – Mimarisi III.I</vt:lpstr>
      <vt:lpstr>8085 Mikroişlemcisi – Mimarisi III.II</vt:lpstr>
      <vt:lpstr>8085 Mikroişlemcisi – Mimarisi III.III</vt:lpstr>
      <vt:lpstr>8085 Mikroişlemcisi– Mimarisi IV.I</vt:lpstr>
      <vt:lpstr>8085 Mikroişlemcisi – Mimarisi IV.II</vt:lpstr>
      <vt:lpstr>8085 Mikroişlemcisi – Mimarisi V.I</vt:lpstr>
      <vt:lpstr>8085 Mikroişlemcisi – Mimarisi V.II</vt:lpstr>
      <vt:lpstr>8085 Mikroişlemcisi – Mimarisi VI.I</vt:lpstr>
      <vt:lpstr>8085 Mikroişlemcisi – Mimarisi VI.II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131728504 Gömülü Sistemler  (Embedded Systems) Tek. Seç. IV</dc:title>
  <dc:creator>BDGI</dc:creator>
  <cp:lastModifiedBy>bdgi</cp:lastModifiedBy>
  <cp:revision>190</cp:revision>
  <dcterms:created xsi:type="dcterms:W3CDTF">2018-01-12T07:33:56Z</dcterms:created>
  <dcterms:modified xsi:type="dcterms:W3CDTF">2018-10-07T15:42:24Z</dcterms:modified>
</cp:coreProperties>
</file>