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2"/>
  </p:notesMasterIdLst>
  <p:sldIdLst>
    <p:sldId id="256" r:id="rId2"/>
    <p:sldId id="340" r:id="rId3"/>
    <p:sldId id="341" r:id="rId4"/>
    <p:sldId id="337" r:id="rId5"/>
    <p:sldId id="338" r:id="rId6"/>
    <p:sldId id="342" r:id="rId7"/>
    <p:sldId id="343" r:id="rId8"/>
    <p:sldId id="344" r:id="rId9"/>
    <p:sldId id="345" r:id="rId10"/>
    <p:sldId id="336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64699" autoAdjust="0"/>
  </p:normalViewPr>
  <p:slideViewPr>
    <p:cSldViewPr>
      <p:cViewPr>
        <p:scale>
          <a:sx n="50" d="100"/>
          <a:sy n="50" d="100"/>
        </p:scale>
        <p:origin x="-341" y="-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A7908-5465-429A-9CCF-90E2D756CD4F}" type="datetimeFigureOut">
              <a:rPr lang="tr-TR" smtClean="0"/>
              <a:t>13.10.2018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04559-65A6-4B3B-8584-8F4C536F9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215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Mikroişlemcinin içinde iki</a:t>
            </a:r>
            <a:r>
              <a:rPr lang="tr-TR" baseline="0" dirty="0" smtClean="0"/>
              <a:t> fazlı saat sinyali kullanılır.</a:t>
            </a:r>
          </a:p>
          <a:p>
            <a:r>
              <a:rPr lang="tr-TR" baseline="0" dirty="0" err="1" smtClean="0"/>
              <a:t>Clk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out</a:t>
            </a:r>
            <a:r>
              <a:rPr lang="tr-TR" baseline="0" dirty="0" smtClean="0"/>
              <a:t> çıkışından tek fazlı saat </a:t>
            </a:r>
            <a:r>
              <a:rPr lang="tr-TR" baseline="0" smtClean="0"/>
              <a:t>sinyali çıkarılır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4559-65A6-4B3B-8584-8F4C536F924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072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T1 durumunda, mikroişlemci</a:t>
            </a:r>
            <a:r>
              <a:rPr lang="tr-TR" baseline="0" dirty="0" smtClean="0"/>
              <a:t> </a:t>
            </a:r>
            <a:r>
              <a:rPr lang="tr-TR" dirty="0" smtClean="0"/>
              <a:t>IO / M!, S0, S1 sinyallerini</a:t>
            </a:r>
            <a:r>
              <a:rPr lang="tr-TR" baseline="0" dirty="0" smtClean="0"/>
              <a:t> kullanarak </a:t>
            </a:r>
            <a:r>
              <a:rPr lang="tr-TR" dirty="0" err="1" smtClean="0"/>
              <a:t>opcode’un</a:t>
            </a:r>
            <a:r>
              <a:rPr lang="tr-TR" dirty="0" smtClean="0"/>
              <a:t> getirilmesini sağlar.</a:t>
            </a:r>
          </a:p>
          <a:p>
            <a:r>
              <a:rPr lang="tr-TR" dirty="0" smtClean="0"/>
              <a:t>Böylece IO/M! = 0, S0 = S1 = 1 olması  </a:t>
            </a:r>
            <a:r>
              <a:rPr lang="tr-TR" dirty="0" err="1" smtClean="0"/>
              <a:t>opcode</a:t>
            </a:r>
            <a:r>
              <a:rPr lang="tr-TR" dirty="0" smtClean="0"/>
              <a:t> getirme işlemini gösterir.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Bu işlem sırasında 8085, 16 bit adresi iletir ve ayrıca adres kilitleme için ALE sinyalini kullanır.</a:t>
            </a:r>
          </a:p>
          <a:p>
            <a:r>
              <a:rPr lang="tr-TR" dirty="0" smtClean="0"/>
              <a:t>T2 durumundaki mikroişlemci, RD! sinyalini kullanır ve bellekten </a:t>
            </a:r>
            <a:r>
              <a:rPr lang="tr-TR" dirty="0" err="1" smtClean="0"/>
              <a:t>opcode’u</a:t>
            </a:r>
            <a:r>
              <a:rPr lang="tr-TR" dirty="0" smtClean="0"/>
              <a:t> okumak için aynı bellek konumundan verileri hazır hale getirir, ve aynı zamanda program sayacı 1 ile artırır ve bir sonraki talimatın getirilmesini sağlar.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Bu durumda, mikroişlemci READY giriş sinyalini kontrol eder, eğer bu </a:t>
            </a:r>
            <a:r>
              <a:rPr lang="tr-TR" dirty="0" err="1" smtClean="0"/>
              <a:t>pin</a:t>
            </a:r>
            <a:r>
              <a:rPr lang="tr-TR" dirty="0" smtClean="0"/>
              <a:t> düşük lojik seviyedeyse, yani</a:t>
            </a:r>
            <a:r>
              <a:rPr lang="tr-TR" baseline="0" dirty="0" smtClean="0"/>
              <a:t> </a:t>
            </a:r>
            <a:r>
              <a:rPr lang="tr-TR" dirty="0" smtClean="0"/>
              <a:t>'0‘ ise, mikroişlemci hemen T2 ve T3 arasında bekleme durumunu ekler.</a:t>
            </a:r>
          </a:p>
          <a:p>
            <a:r>
              <a:rPr lang="tr-TR" dirty="0" smtClean="0"/>
              <a:t>T3'te mikroişlemci, </a:t>
            </a:r>
            <a:r>
              <a:rPr lang="tr-TR" dirty="0" err="1" smtClean="0"/>
              <a:t>opcode'u</a:t>
            </a:r>
            <a:r>
              <a:rPr lang="tr-TR" dirty="0" smtClean="0"/>
              <a:t> okur ve komut </a:t>
            </a:r>
            <a:r>
              <a:rPr lang="tr-TR" dirty="0" err="1" smtClean="0"/>
              <a:t>register’ına</a:t>
            </a:r>
            <a:r>
              <a:rPr lang="tr-TR" dirty="0" smtClean="0"/>
              <a:t> kayıt eder.</a:t>
            </a:r>
          </a:p>
          <a:p>
            <a:endParaRPr lang="tr-TR" dirty="0" smtClean="0"/>
          </a:p>
          <a:p>
            <a:r>
              <a:rPr lang="tr-TR" dirty="0" smtClean="0"/>
              <a:t>T4 sırasında mikroişlemci </a:t>
            </a:r>
            <a:r>
              <a:rPr lang="tr-TR" dirty="0" err="1" smtClean="0"/>
              <a:t>opcode</a:t>
            </a:r>
            <a:r>
              <a:rPr lang="tr-TR" dirty="0" smtClean="0"/>
              <a:t> kodunu çözme ve gerekli işlemleri yapma gibi dahili işlemleri gerçekleştirir.</a:t>
            </a:r>
          </a:p>
          <a:p>
            <a:r>
              <a:rPr lang="tr-TR" dirty="0" smtClean="0"/>
              <a:t>T5 veya T6 durumlarının gerekli olup olmadığını bilmek için </a:t>
            </a:r>
            <a:r>
              <a:rPr lang="tr-TR" dirty="0" err="1" smtClean="0"/>
              <a:t>Opcode’u</a:t>
            </a:r>
            <a:r>
              <a:rPr lang="tr-TR" dirty="0" smtClean="0"/>
              <a:t> çözülür, eğer gerekli değilse, µp sonraki işlemi gerçekleştirir.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4559-65A6-4B3B-8584-8F4C536F9240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32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3 adet T durumu gereklidir.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Daha önceden</a:t>
            </a:r>
            <a:r>
              <a:rPr lang="tr-TR" baseline="0" dirty="0" smtClean="0"/>
              <a:t> i</a:t>
            </a:r>
            <a:r>
              <a:rPr lang="tr-TR" dirty="0" smtClean="0"/>
              <a:t>şlenen</a:t>
            </a:r>
            <a:r>
              <a:rPr lang="tr-TR" baseline="0" dirty="0" smtClean="0"/>
              <a:t> değeri</a:t>
            </a:r>
            <a:r>
              <a:rPr lang="tr-TR" dirty="0" smtClean="0"/>
              <a:t> veya verileri bellekten almak için kullanılabilir.</a:t>
            </a:r>
          </a:p>
          <a:p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T1 sırasında, A8-A15 adresin daha yüksek baytını içerir. Aynı zamanda ALE </a:t>
            </a:r>
            <a:r>
              <a:rPr lang="tr-TR" dirty="0" err="1" smtClean="0"/>
              <a:t>high’dır</a:t>
            </a:r>
            <a:r>
              <a:rPr lang="tr-TR" dirty="0" smtClean="0"/>
              <a:t>. Bu nedenle A0-A7 adresinin alt baytı AD0-AD7'den seçilir.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Bellek</a:t>
            </a:r>
            <a:r>
              <a:rPr lang="tr-TR" baseline="0" dirty="0" smtClean="0"/>
              <a:t> okuma işlemi olduğundan, IO/M! </a:t>
            </a:r>
            <a:r>
              <a:rPr lang="tr-TR" baseline="0" dirty="0" err="1" smtClean="0"/>
              <a:t>LOW’dur</a:t>
            </a:r>
            <a:r>
              <a:rPr lang="tr-TR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T2 sırasında ALE LOW olur, RD! LOW olur. Adres AD0-AD7'den kaldırılır ve AD0-AD7'de D0-D7 verileri görünür.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T3 sırasında, RD! LOW olduğu</a:t>
            </a:r>
            <a:r>
              <a:rPr lang="tr-TR" baseline="0" dirty="0" smtClean="0"/>
              <a:t> sürece </a:t>
            </a:r>
            <a:r>
              <a:rPr lang="tr-TR" dirty="0" smtClean="0"/>
              <a:t>veriler AD0-AD7'de kalır.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4559-65A6-4B3B-8584-8F4C536F924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6947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3 adet T durumu gereklidir.</a:t>
            </a:r>
          </a:p>
          <a:p>
            <a:endParaRPr lang="tr-TR" dirty="0" smtClean="0"/>
          </a:p>
          <a:p>
            <a:r>
              <a:rPr lang="tr-TR" dirty="0" smtClean="0"/>
              <a:t>T1 boyunca,</a:t>
            </a:r>
            <a:r>
              <a:rPr lang="tr-TR" baseline="0" dirty="0" smtClean="0"/>
              <a:t> ALE HIGH olur ve AD0-AD7 de düşük adres bilgisi kalır.</a:t>
            </a:r>
          </a:p>
          <a:p>
            <a:endParaRPr lang="tr-TR" baseline="0" dirty="0" smtClean="0"/>
          </a:p>
          <a:p>
            <a:r>
              <a:rPr lang="tr-TR" baseline="0" dirty="0" smtClean="0"/>
              <a:t>A8-A15 de yüksek adres bilgisi kalır.</a:t>
            </a:r>
          </a:p>
          <a:p>
            <a:endParaRPr lang="tr-TR" baseline="0" dirty="0" smtClean="0"/>
          </a:p>
          <a:p>
            <a:r>
              <a:rPr lang="tr-TR" dirty="0" smtClean="0"/>
              <a:t>Memory</a:t>
            </a:r>
            <a:r>
              <a:rPr lang="tr-TR" baseline="0" dirty="0" smtClean="0"/>
              <a:t> işlemi</a:t>
            </a:r>
            <a:r>
              <a:rPr lang="tr-TR" dirty="0" smtClean="0"/>
              <a:t> olduğu için IO/M!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low’dadır</a:t>
            </a:r>
            <a:r>
              <a:rPr lang="tr-TR" baseline="0" dirty="0" smtClean="0"/>
              <a:t>.</a:t>
            </a:r>
          </a:p>
          <a:p>
            <a:endParaRPr lang="tr-T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T2 sırasında ALE LOW olur, WR! LOW olur. Adres AD0-AD7'den kaldırılır ve AD0-AD7'de D0-D7 verileri görünür.</a:t>
            </a:r>
          </a:p>
          <a:p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WR! LOW olduğu</a:t>
            </a:r>
            <a:r>
              <a:rPr lang="tr-TR" baseline="0" dirty="0" smtClean="0"/>
              <a:t> sürece </a:t>
            </a:r>
            <a:r>
              <a:rPr lang="tr-TR" dirty="0" smtClean="0"/>
              <a:t>veriler AD0-AD7'de kalır.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4559-65A6-4B3B-8584-8F4C536F9240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853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3 adet T durumu gereklidir.</a:t>
            </a:r>
          </a:p>
          <a:p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T1 sırasında, IO adresinin Alt Baytı,</a:t>
            </a:r>
            <a:r>
              <a:rPr lang="tr-TR" baseline="0" dirty="0" smtClean="0"/>
              <a:t> </a:t>
            </a:r>
            <a:r>
              <a:rPr lang="tr-TR" dirty="0" smtClean="0"/>
              <a:t>adres </a:t>
            </a:r>
            <a:r>
              <a:rPr lang="tr-TR" dirty="0" err="1" smtClean="0"/>
              <a:t>bus</a:t>
            </a:r>
            <a:r>
              <a:rPr lang="tr-TR" dirty="0" smtClean="0"/>
              <a:t> A8-A15'e kopyalanır.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  <a:p>
            <a:r>
              <a:rPr lang="it-IT" dirty="0" smtClean="0"/>
              <a:t>ALE </a:t>
            </a:r>
            <a:r>
              <a:rPr lang="tr-TR" dirty="0" err="1" smtClean="0"/>
              <a:t>HIGH’dır</a:t>
            </a:r>
            <a:r>
              <a:rPr lang="tr-TR" dirty="0" smtClean="0"/>
              <a:t> </a:t>
            </a:r>
            <a:r>
              <a:rPr lang="it-IT" dirty="0" smtClean="0"/>
              <a:t>ve AD0-AD7 IO cihazının adresini içerir.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IO/M!</a:t>
            </a:r>
            <a:r>
              <a:rPr lang="tr-TR" baseline="0" dirty="0" smtClean="0"/>
              <a:t>, </a:t>
            </a:r>
            <a:r>
              <a:rPr lang="tr-TR" dirty="0" smtClean="0"/>
              <a:t> IO işlemi olduğu için </a:t>
            </a:r>
            <a:r>
              <a:rPr lang="tr-TR" dirty="0" err="1" smtClean="0"/>
              <a:t>HIGH’dır</a:t>
            </a:r>
            <a:r>
              <a:rPr lang="tr-TR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T2 süresince</a:t>
            </a:r>
            <a:r>
              <a:rPr lang="tr-TR" baseline="0" dirty="0" smtClean="0"/>
              <a:t> ALE </a:t>
            </a:r>
            <a:r>
              <a:rPr lang="tr-TR" baseline="0" dirty="0" err="1" smtClean="0"/>
              <a:t>LOW’dur</a:t>
            </a:r>
            <a:r>
              <a:rPr lang="tr-TR" baseline="0" dirty="0" smtClean="0"/>
              <a:t>, RD! </a:t>
            </a:r>
            <a:r>
              <a:rPr lang="tr-TR" baseline="0" dirty="0" err="1" smtClean="0"/>
              <a:t>LOW’dur</a:t>
            </a:r>
            <a:r>
              <a:rPr lang="tr-TR" baseline="0" dirty="0" smtClean="0"/>
              <a:t> ve </a:t>
            </a:r>
            <a:r>
              <a:rPr lang="tr-TR" dirty="0" smtClean="0"/>
              <a:t>veriler AD0-AD7'de IO cihazından girdi olarak görünür.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T3 sırasında, RD! LOW olduğu</a:t>
            </a:r>
            <a:r>
              <a:rPr lang="tr-TR" baseline="0" dirty="0" smtClean="0"/>
              <a:t> sürece </a:t>
            </a:r>
            <a:r>
              <a:rPr lang="tr-TR" dirty="0" smtClean="0"/>
              <a:t>veriler AD0-AD7'de kalır.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4559-65A6-4B3B-8584-8F4C536F924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6947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3 adet T durumu gereklidir.</a:t>
            </a:r>
          </a:p>
          <a:p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T1 sırasında, IO adresinin Alt Baytı,</a:t>
            </a:r>
            <a:r>
              <a:rPr lang="tr-TR" baseline="0" dirty="0" smtClean="0"/>
              <a:t> </a:t>
            </a:r>
            <a:r>
              <a:rPr lang="tr-TR" dirty="0" smtClean="0"/>
              <a:t>adres </a:t>
            </a:r>
            <a:r>
              <a:rPr lang="tr-TR" dirty="0" err="1" smtClean="0"/>
              <a:t>bus</a:t>
            </a:r>
            <a:r>
              <a:rPr lang="tr-TR" dirty="0" smtClean="0"/>
              <a:t> A8-A15'e kopyalanır.</a:t>
            </a:r>
          </a:p>
          <a:p>
            <a:endParaRPr lang="tr-TR" baseline="0" dirty="0" smtClean="0"/>
          </a:p>
          <a:p>
            <a:r>
              <a:rPr lang="it-IT" dirty="0" smtClean="0"/>
              <a:t>ALE </a:t>
            </a:r>
            <a:r>
              <a:rPr lang="tr-TR" dirty="0" err="1" smtClean="0"/>
              <a:t>HIGH’dır</a:t>
            </a:r>
            <a:r>
              <a:rPr lang="tr-TR" dirty="0" smtClean="0"/>
              <a:t> </a:t>
            </a:r>
            <a:r>
              <a:rPr lang="it-IT" dirty="0" smtClean="0"/>
              <a:t>ve AD0-AD7 IO cihazının adresini içerir.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IO/M!</a:t>
            </a:r>
            <a:r>
              <a:rPr lang="tr-TR" baseline="0" dirty="0" smtClean="0"/>
              <a:t>, </a:t>
            </a:r>
            <a:r>
              <a:rPr lang="tr-TR" dirty="0" smtClean="0"/>
              <a:t> IO işlemi olduğu için </a:t>
            </a:r>
            <a:r>
              <a:rPr lang="tr-TR" dirty="0" err="1" smtClean="0"/>
              <a:t>HIGH’dır</a:t>
            </a:r>
            <a:r>
              <a:rPr lang="tr-TR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T2 süresince</a:t>
            </a:r>
            <a:r>
              <a:rPr lang="tr-TR" baseline="0" dirty="0" smtClean="0"/>
              <a:t> ALE </a:t>
            </a:r>
            <a:r>
              <a:rPr lang="tr-TR" baseline="0" dirty="0" err="1" smtClean="0"/>
              <a:t>LOW’dur</a:t>
            </a:r>
            <a:r>
              <a:rPr lang="tr-TR" baseline="0" dirty="0" smtClean="0"/>
              <a:t>, WR! </a:t>
            </a:r>
            <a:r>
              <a:rPr lang="tr-TR" baseline="0" dirty="0" err="1" smtClean="0"/>
              <a:t>LOW’dur</a:t>
            </a:r>
            <a:r>
              <a:rPr lang="tr-TR" baseline="0" dirty="0" smtClean="0"/>
              <a:t> ve </a:t>
            </a:r>
            <a:r>
              <a:rPr lang="tr-TR" dirty="0" smtClean="0"/>
              <a:t>veriler AD0-AD7'de IO cihazına</a:t>
            </a:r>
            <a:r>
              <a:rPr lang="tr-TR" baseline="0" dirty="0" smtClean="0"/>
              <a:t> yazılır</a:t>
            </a:r>
            <a:r>
              <a:rPr lang="tr-TR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T3 </a:t>
            </a:r>
            <a:r>
              <a:rPr lang="tr-TR" dirty="0" err="1" smtClean="0"/>
              <a:t>sırasında,WR</a:t>
            </a:r>
            <a:r>
              <a:rPr lang="tr-TR" dirty="0" smtClean="0"/>
              <a:t>! LOW olduğu</a:t>
            </a:r>
            <a:r>
              <a:rPr lang="tr-TR" baseline="0" dirty="0" smtClean="0"/>
              <a:t> sürece </a:t>
            </a:r>
            <a:r>
              <a:rPr lang="tr-TR" dirty="0" smtClean="0"/>
              <a:t>veriler AD0-AD7'de kalır.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4559-65A6-4B3B-8584-8F4C536F924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853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7FCA-7C29-49EB-AAB4-E4B46300846F}" type="datetimeFigureOut">
              <a:rPr lang="tr-TR" smtClean="0"/>
              <a:t>13.10.2018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0587-8A24-4732-9980-AB030707FAD7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7FCA-7C29-49EB-AAB4-E4B46300846F}" type="datetimeFigureOut">
              <a:rPr lang="tr-TR" smtClean="0"/>
              <a:t>13.10.2018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0587-8A24-4732-9980-AB030707FAD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7FCA-7C29-49EB-AAB4-E4B46300846F}" type="datetimeFigureOut">
              <a:rPr lang="tr-TR" smtClean="0"/>
              <a:t>13.10.2018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0587-8A24-4732-9980-AB030707FAD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7FCA-7C29-49EB-AAB4-E4B46300846F}" type="datetimeFigureOut">
              <a:rPr lang="tr-TR" smtClean="0"/>
              <a:t>13.10.2018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0587-8A24-4732-9980-AB030707FAD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7FCA-7C29-49EB-AAB4-E4B46300846F}" type="datetimeFigureOut">
              <a:rPr lang="tr-TR" smtClean="0"/>
              <a:t>13.10.2018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0587-8A24-4732-9980-AB030707FAD7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7FCA-7C29-49EB-AAB4-E4B46300846F}" type="datetimeFigureOut">
              <a:rPr lang="tr-TR" smtClean="0"/>
              <a:t>13.10.2018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0587-8A24-4732-9980-AB030707FAD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7FCA-7C29-49EB-AAB4-E4B46300846F}" type="datetimeFigureOut">
              <a:rPr lang="tr-TR" smtClean="0"/>
              <a:t>13.10.2018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0587-8A24-4732-9980-AB030707FAD7}" type="slidenum">
              <a:rPr lang="tr-TR" smtClean="0"/>
              <a:t>‹#›</a:t>
            </a:fld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7FCA-7C29-49EB-AAB4-E4B46300846F}" type="datetimeFigureOut">
              <a:rPr lang="tr-TR" smtClean="0"/>
              <a:t>13.10.2018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0587-8A24-4732-9980-AB030707FAD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7FCA-7C29-49EB-AAB4-E4B46300846F}" type="datetimeFigureOut">
              <a:rPr lang="tr-TR" smtClean="0"/>
              <a:t>13.10.2018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0587-8A24-4732-9980-AB030707FAD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7FCA-7C29-49EB-AAB4-E4B46300846F}" type="datetimeFigureOut">
              <a:rPr lang="tr-TR" smtClean="0"/>
              <a:t>13.10.2018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0587-8A24-4732-9980-AB030707FAD7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7FCA-7C29-49EB-AAB4-E4B46300846F}" type="datetimeFigureOut">
              <a:rPr lang="tr-TR" smtClean="0"/>
              <a:t>13.10.2018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0587-8A24-4732-9980-AB030707FAD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D967FCA-7C29-49EB-AAB4-E4B46300846F}" type="datetimeFigureOut">
              <a:rPr lang="tr-TR" smtClean="0"/>
              <a:t>13.10.2018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C0587-8A24-4732-9980-AB030707FAD7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2160240"/>
          </a:xfrm>
        </p:spPr>
        <p:txBody>
          <a:bodyPr>
            <a:noAutofit/>
          </a:bodyPr>
          <a:lstStyle/>
          <a:p>
            <a:r>
              <a:rPr lang="tr-TR" sz="3600" dirty="0"/>
              <a:t>131715115</a:t>
            </a:r>
            <a:r>
              <a:rPr lang="tr-TR" sz="3600" dirty="0" smtClean="0"/>
              <a:t/>
            </a:r>
            <a:br>
              <a:rPr lang="tr-TR" sz="3600" dirty="0" smtClean="0"/>
            </a:br>
            <a:r>
              <a:rPr lang="tr-TR" sz="3600" dirty="0"/>
              <a:t>Mikroişlemciler</a:t>
            </a:r>
            <a:r>
              <a:rPr lang="tr-TR" sz="3600" dirty="0" smtClean="0"/>
              <a:t/>
            </a:r>
            <a:br>
              <a:rPr lang="tr-TR" sz="3600" dirty="0" smtClean="0"/>
            </a:br>
            <a:endParaRPr lang="tr-TR" sz="3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835696" y="3717032"/>
            <a:ext cx="6400800" cy="2016224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Dumlupınar Üniversitesi</a:t>
            </a:r>
          </a:p>
          <a:p>
            <a:r>
              <a:rPr lang="tr-TR" dirty="0" smtClean="0"/>
              <a:t>Bilgisayar Mühendisliği</a:t>
            </a:r>
          </a:p>
          <a:p>
            <a:r>
              <a:rPr lang="tr-TR" dirty="0" smtClean="0"/>
              <a:t>Sunu-3/Güz-2018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Fırat AYDEMİR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662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8085 ve bellek </a:t>
            </a:r>
            <a:r>
              <a:rPr lang="tr-TR" dirty="0"/>
              <a:t>bağlantısı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" y="2060848"/>
            <a:ext cx="8998679" cy="465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4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Zamanlama ve Kontrol </a:t>
            </a:r>
            <a:r>
              <a:rPr lang="tr-TR" dirty="0" smtClean="0"/>
              <a:t>Birimi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 smtClean="0"/>
              <a:t>Mikroişlemcili</a:t>
            </a:r>
            <a:r>
              <a:rPr lang="tr-TR" dirty="0" smtClean="0"/>
              <a:t> bir sistemde CPU sistemin beyni olarak nitelendirilebiliyorsa, Zamanlama ve Kontrol birimi, CPU ’</a:t>
            </a:r>
            <a:r>
              <a:rPr lang="tr-TR" dirty="0" err="1" smtClean="0"/>
              <a:t>nun</a:t>
            </a:r>
            <a:r>
              <a:rPr lang="tr-TR" dirty="0" smtClean="0"/>
              <a:t> kalbi olarak nitelendirilebilir.</a:t>
            </a:r>
          </a:p>
          <a:p>
            <a:pPr algn="just"/>
            <a:r>
              <a:rPr lang="tr-TR" dirty="0" smtClean="0"/>
              <a:t>Alt birimleri koordine ve kontrol eder. Bu alt sistemler ya CPU’nun içerisindeki birimlerdir ya da CPU dışındaki birimlerdir.</a:t>
            </a:r>
          </a:p>
          <a:p>
            <a:pPr algn="just"/>
            <a:r>
              <a:rPr lang="tr-TR" dirty="0" smtClean="0"/>
              <a:t>Kontrol işlemlerini «</a:t>
            </a:r>
            <a:r>
              <a:rPr lang="tr-TR" dirty="0" err="1" smtClean="0"/>
              <a:t>clock</a:t>
            </a:r>
            <a:r>
              <a:rPr lang="tr-TR" dirty="0" smtClean="0"/>
              <a:t>» yani saat sinyalinin varlığında sırayla icra eder.</a:t>
            </a:r>
          </a:p>
        </p:txBody>
      </p:sp>
    </p:spTree>
    <p:extLst>
      <p:ext uri="{BB962C8B-B14F-4D97-AF65-F5344CB8AC3E}">
        <p14:creationId xmlns:p14="http://schemas.microsoft.com/office/powerpoint/2010/main" val="1828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Clock</a:t>
            </a:r>
            <a:r>
              <a:rPr lang="tr-TR" dirty="0" smtClean="0"/>
              <a:t> – Saat Sinyali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a) </a:t>
            </a:r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Phase</a:t>
            </a:r>
            <a:r>
              <a:rPr lang="tr-TR" dirty="0" smtClean="0"/>
              <a:t> – Tek fazlı</a:t>
            </a:r>
          </a:p>
          <a:p>
            <a:r>
              <a:rPr lang="tr-TR" dirty="0" smtClean="0"/>
              <a:t>b)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Phase</a:t>
            </a:r>
            <a:r>
              <a:rPr lang="tr-TR" dirty="0" smtClean="0"/>
              <a:t> </a:t>
            </a:r>
            <a:r>
              <a:rPr lang="tr-TR" dirty="0" err="1" smtClean="0"/>
              <a:t>clock</a:t>
            </a:r>
            <a:r>
              <a:rPr lang="tr-TR" dirty="0" smtClean="0"/>
              <a:t> – İki fazlı saat sinyali. Aynı anda iki sinyal de 1 olamaz. Üç farklı durum olabilir.</a:t>
            </a:r>
          </a:p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4824536" cy="2753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64" y="2852936"/>
            <a:ext cx="3482305" cy="256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2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Zamanlama diyagramları ile ilgili önemli terimler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7821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b="1" dirty="0"/>
              <a:t>Komut </a:t>
            </a:r>
            <a:r>
              <a:rPr lang="tr-TR" b="1" dirty="0" smtClean="0"/>
              <a:t>çevrimi (</a:t>
            </a:r>
            <a:r>
              <a:rPr lang="tr-TR" b="1" dirty="0" err="1" smtClean="0"/>
              <a:t>Instruction</a:t>
            </a:r>
            <a:r>
              <a:rPr lang="tr-TR" b="1" dirty="0" smtClean="0"/>
              <a:t> </a:t>
            </a:r>
            <a:r>
              <a:rPr lang="tr-TR" b="1" dirty="0" err="1"/>
              <a:t>cycle</a:t>
            </a:r>
            <a:r>
              <a:rPr lang="tr-TR" b="1" dirty="0"/>
              <a:t>): </a:t>
            </a:r>
            <a:r>
              <a:rPr lang="tr-TR" dirty="0" smtClean="0"/>
              <a:t>Bu terim, tüm işlemin tamamlanması için işlemci tarafından gerekli olan adım sayısı olarak tanımlanır. Bir komutun alınması ve yürütülmesi. Getirme ve yürütme döngüleri, saat ile senkronize olarak gerçekleştirilir.</a:t>
            </a:r>
          </a:p>
          <a:p>
            <a:pPr algn="just"/>
            <a:r>
              <a:rPr lang="tr-TR" b="1" dirty="0"/>
              <a:t>Makine çevrimi (</a:t>
            </a:r>
            <a:r>
              <a:rPr lang="tr-TR" b="1" dirty="0" smtClean="0"/>
              <a:t>Machine </a:t>
            </a:r>
            <a:r>
              <a:rPr lang="tr-TR" b="1" dirty="0" err="1" smtClean="0"/>
              <a:t>cycle</a:t>
            </a:r>
            <a:r>
              <a:rPr lang="tr-TR" b="1" dirty="0" smtClean="0"/>
              <a:t>): </a:t>
            </a:r>
            <a:r>
              <a:rPr lang="tr-TR" dirty="0" smtClean="0"/>
              <a:t>Mikroişlemcinin bellek aygıtlarına veya I/O aygıtlarına erişme işlemini tamamlaması için gereken süredir. Makine çeviriminde, </a:t>
            </a:r>
            <a:r>
              <a:rPr lang="tr-TR" dirty="0" err="1" smtClean="0"/>
              <a:t>opcode</a:t>
            </a:r>
            <a:r>
              <a:rPr lang="tr-TR" dirty="0" smtClean="0"/>
              <a:t> getirme, bellek okuma, bellek yazma, I/O okuma, I/O yazma gibi çeşitli işlemler gerçekleştirilir.</a:t>
            </a:r>
          </a:p>
          <a:p>
            <a:pPr algn="just"/>
            <a:r>
              <a:rPr lang="tr-TR" b="1" dirty="0" smtClean="0"/>
              <a:t>T-durumu </a:t>
            </a:r>
            <a:r>
              <a:rPr lang="tr-TR" b="1" dirty="0"/>
              <a:t>(T-</a:t>
            </a:r>
            <a:r>
              <a:rPr lang="tr-TR" b="1" dirty="0" err="1"/>
              <a:t>state</a:t>
            </a:r>
            <a:r>
              <a:rPr lang="tr-TR" b="1" dirty="0"/>
              <a:t>):</a:t>
            </a:r>
            <a:r>
              <a:rPr lang="tr-TR" dirty="0" smtClean="0"/>
              <a:t> </a:t>
            </a:r>
            <a:r>
              <a:rPr lang="tr-TR" dirty="0"/>
              <a:t>Her saat döngüsü T-durumu olarak adlandırılır.</a:t>
            </a:r>
          </a:p>
          <a:p>
            <a:pPr algn="just"/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6" y="5078413"/>
            <a:ext cx="9029700" cy="177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5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 Getirme Zamanlaması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837645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467544" y="148478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Mikroişlemci, herhangi bir özel eylemi gerçekleştirmek için </a:t>
            </a:r>
            <a:r>
              <a:rPr lang="tr-TR" dirty="0" smtClean="0"/>
              <a:t>komutları kullanır. Mikroişlemci komutları </a:t>
            </a:r>
            <a:r>
              <a:rPr lang="tr-TR" dirty="0" err="1" smtClean="0"/>
              <a:t>Opcode</a:t>
            </a:r>
            <a:r>
              <a:rPr lang="tr-TR" dirty="0" smtClean="0"/>
              <a:t> ‘</a:t>
            </a:r>
            <a:r>
              <a:rPr lang="tr-TR" dirty="0" err="1" smtClean="0"/>
              <a:t>larına</a:t>
            </a:r>
            <a:r>
              <a:rPr lang="tr-TR" dirty="0" smtClean="0"/>
              <a:t> bakarak anlar.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16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Memory Read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Bellekten bir bayt almak için </a:t>
            </a:r>
            <a:r>
              <a:rPr lang="tr-TR" dirty="0" smtClean="0"/>
              <a:t>kullanılır.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276872"/>
            <a:ext cx="81915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7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Memory Write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bayt belleğe göndermek için kullanılır.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564904"/>
            <a:ext cx="890587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43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IO </a:t>
            </a:r>
            <a:r>
              <a:rPr lang="tr-TR" b="1" dirty="0"/>
              <a:t>Read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IO portundan bir bayt almak için kullanılır.</a:t>
            </a:r>
          </a:p>
          <a:p>
            <a:pPr marL="0" indent="0">
              <a:buNone/>
            </a:pP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324100"/>
            <a:ext cx="913447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33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IO </a:t>
            </a:r>
            <a:r>
              <a:rPr lang="tr-TR" b="1" dirty="0"/>
              <a:t>Write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IO cihazına bir bayt yazmak için kullanılır.</a:t>
            </a: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16" y="2564904"/>
            <a:ext cx="913447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505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lik">
  <a:themeElements>
    <a:clrScheme name="Netlik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is Klasi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tli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4836</TotalTime>
  <Words>729</Words>
  <Application>Microsoft Office PowerPoint</Application>
  <PresentationFormat>Ekran Gösterisi (4:3)</PresentationFormat>
  <Paragraphs>91</Paragraphs>
  <Slides>10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Netlik</vt:lpstr>
      <vt:lpstr>131715115 Mikroişlemciler </vt:lpstr>
      <vt:lpstr>Zamanlama ve Kontrol Birimi</vt:lpstr>
      <vt:lpstr>Clock – Saat Sinyali</vt:lpstr>
      <vt:lpstr>Zamanlama diyagramları ile ilgili önemli terimler</vt:lpstr>
      <vt:lpstr>Komut Getirme Zamanlaması</vt:lpstr>
      <vt:lpstr>Memory Read</vt:lpstr>
      <vt:lpstr>Memory Write</vt:lpstr>
      <vt:lpstr>IO Read</vt:lpstr>
      <vt:lpstr>IO Write</vt:lpstr>
      <vt:lpstr>8085 ve bellek bağlantısı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131728504 Gömülü Sistemler  (Embedded Systems) Tek. Seç. IV</dc:title>
  <dc:creator>BDGI</dc:creator>
  <cp:lastModifiedBy>BDGI</cp:lastModifiedBy>
  <cp:revision>211</cp:revision>
  <dcterms:created xsi:type="dcterms:W3CDTF">2018-01-12T07:33:56Z</dcterms:created>
  <dcterms:modified xsi:type="dcterms:W3CDTF">2018-10-13T15:44:31Z</dcterms:modified>
</cp:coreProperties>
</file>