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79"/>
  </p:notesMasterIdLst>
  <p:sldIdLst>
    <p:sldId id="256" r:id="rId2"/>
    <p:sldId id="257" r:id="rId3"/>
    <p:sldId id="259" r:id="rId4"/>
    <p:sldId id="260" r:id="rId5"/>
    <p:sldId id="269" r:id="rId6"/>
    <p:sldId id="270" r:id="rId7"/>
    <p:sldId id="268" r:id="rId8"/>
    <p:sldId id="271" r:id="rId9"/>
    <p:sldId id="272" r:id="rId10"/>
    <p:sldId id="273" r:id="rId11"/>
    <p:sldId id="267" r:id="rId12"/>
    <p:sldId id="274" r:id="rId13"/>
    <p:sldId id="275" r:id="rId14"/>
    <p:sldId id="277" r:id="rId15"/>
    <p:sldId id="276" r:id="rId16"/>
    <p:sldId id="278" r:id="rId17"/>
    <p:sldId id="280" r:id="rId18"/>
    <p:sldId id="279" r:id="rId19"/>
    <p:sldId id="281" r:id="rId20"/>
    <p:sldId id="282" r:id="rId21"/>
    <p:sldId id="283" r:id="rId22"/>
    <p:sldId id="341" r:id="rId23"/>
    <p:sldId id="286" r:id="rId24"/>
    <p:sldId id="287" r:id="rId25"/>
    <p:sldId id="288" r:id="rId26"/>
    <p:sldId id="285" r:id="rId27"/>
    <p:sldId id="290" r:id="rId28"/>
    <p:sldId id="289" r:id="rId29"/>
    <p:sldId id="291" r:id="rId30"/>
    <p:sldId id="292" r:id="rId31"/>
    <p:sldId id="293" r:id="rId32"/>
    <p:sldId id="294" r:id="rId33"/>
    <p:sldId id="295" r:id="rId34"/>
    <p:sldId id="296" r:id="rId35"/>
    <p:sldId id="301" r:id="rId36"/>
    <p:sldId id="297" r:id="rId37"/>
    <p:sldId id="299" r:id="rId38"/>
    <p:sldId id="300" r:id="rId39"/>
    <p:sldId id="342" r:id="rId40"/>
    <p:sldId id="303" r:id="rId41"/>
    <p:sldId id="304" r:id="rId42"/>
    <p:sldId id="305" r:id="rId43"/>
    <p:sldId id="306" r:id="rId44"/>
    <p:sldId id="308" r:id="rId45"/>
    <p:sldId id="302" r:id="rId46"/>
    <p:sldId id="309" r:id="rId47"/>
    <p:sldId id="310" r:id="rId48"/>
    <p:sldId id="312" r:id="rId49"/>
    <p:sldId id="314" r:id="rId50"/>
    <p:sldId id="315" r:id="rId51"/>
    <p:sldId id="316" r:id="rId52"/>
    <p:sldId id="317" r:id="rId53"/>
    <p:sldId id="311" r:id="rId54"/>
    <p:sldId id="318" r:id="rId55"/>
    <p:sldId id="319" r:id="rId56"/>
    <p:sldId id="313" r:id="rId57"/>
    <p:sldId id="321" r:id="rId58"/>
    <p:sldId id="320" r:id="rId59"/>
    <p:sldId id="343" r:id="rId60"/>
    <p:sldId id="323" r:id="rId61"/>
    <p:sldId id="322" r:id="rId62"/>
    <p:sldId id="325" r:id="rId63"/>
    <p:sldId id="324" r:id="rId64"/>
    <p:sldId id="326" r:id="rId65"/>
    <p:sldId id="328" r:id="rId66"/>
    <p:sldId id="344" r:id="rId67"/>
    <p:sldId id="327" r:id="rId68"/>
    <p:sldId id="329" r:id="rId69"/>
    <p:sldId id="330" r:id="rId70"/>
    <p:sldId id="332" r:id="rId71"/>
    <p:sldId id="333" r:id="rId72"/>
    <p:sldId id="334" r:id="rId73"/>
    <p:sldId id="336" r:id="rId74"/>
    <p:sldId id="337" r:id="rId75"/>
    <p:sldId id="338" r:id="rId76"/>
    <p:sldId id="339" r:id="rId77"/>
    <p:sldId id="340" r:id="rId78"/>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C90CDF80-9998-4C70-9777-CE3F2B018220}">
          <p14:sldIdLst>
            <p14:sldId id="256"/>
            <p14:sldId id="257"/>
            <p14:sldId id="259"/>
            <p14:sldId id="260"/>
            <p14:sldId id="269"/>
            <p14:sldId id="270"/>
            <p14:sldId id="268"/>
            <p14:sldId id="271"/>
            <p14:sldId id="272"/>
            <p14:sldId id="273"/>
            <p14:sldId id="267"/>
            <p14:sldId id="274"/>
            <p14:sldId id="275"/>
            <p14:sldId id="277"/>
            <p14:sldId id="276"/>
            <p14:sldId id="278"/>
            <p14:sldId id="280"/>
            <p14:sldId id="279"/>
            <p14:sldId id="281"/>
            <p14:sldId id="282"/>
            <p14:sldId id="283"/>
            <p14:sldId id="341"/>
            <p14:sldId id="286"/>
            <p14:sldId id="287"/>
            <p14:sldId id="288"/>
            <p14:sldId id="285"/>
            <p14:sldId id="290"/>
            <p14:sldId id="289"/>
            <p14:sldId id="291"/>
            <p14:sldId id="292"/>
            <p14:sldId id="293"/>
            <p14:sldId id="294"/>
            <p14:sldId id="295"/>
            <p14:sldId id="296"/>
            <p14:sldId id="301"/>
            <p14:sldId id="297"/>
            <p14:sldId id="299"/>
            <p14:sldId id="300"/>
            <p14:sldId id="342"/>
            <p14:sldId id="303"/>
            <p14:sldId id="304"/>
            <p14:sldId id="305"/>
            <p14:sldId id="306"/>
            <p14:sldId id="308"/>
            <p14:sldId id="302"/>
            <p14:sldId id="309"/>
            <p14:sldId id="310"/>
            <p14:sldId id="312"/>
            <p14:sldId id="314"/>
            <p14:sldId id="315"/>
            <p14:sldId id="316"/>
            <p14:sldId id="317"/>
            <p14:sldId id="311"/>
            <p14:sldId id="318"/>
            <p14:sldId id="319"/>
            <p14:sldId id="313"/>
            <p14:sldId id="321"/>
            <p14:sldId id="320"/>
            <p14:sldId id="343"/>
            <p14:sldId id="323"/>
            <p14:sldId id="322"/>
            <p14:sldId id="325"/>
            <p14:sldId id="324"/>
            <p14:sldId id="326"/>
            <p14:sldId id="328"/>
            <p14:sldId id="344"/>
            <p14:sldId id="327"/>
            <p14:sldId id="329"/>
            <p14:sldId id="330"/>
            <p14:sldId id="332"/>
            <p14:sldId id="333"/>
            <p14:sldId id="334"/>
            <p14:sldId id="336"/>
            <p14:sldId id="337"/>
            <p14:sldId id="338"/>
            <p14:sldId id="339"/>
            <p14:sldId id="34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64699" autoAdjust="0"/>
  </p:normalViewPr>
  <p:slideViewPr>
    <p:cSldViewPr>
      <p:cViewPr>
        <p:scale>
          <a:sx n="50" d="100"/>
          <a:sy n="50" d="100"/>
        </p:scale>
        <p:origin x="-2328" y="-134"/>
      </p:cViewPr>
      <p:guideLst>
        <p:guide orient="horz" pos="2160"/>
        <p:guide pos="2880"/>
      </p:guideLst>
    </p:cSldViewPr>
  </p:slideViewPr>
  <p:notesTextViewPr>
    <p:cViewPr>
      <p:scale>
        <a:sx n="1" d="1"/>
        <a:sy n="1" d="1"/>
      </p:scale>
      <p:origin x="0" y="0"/>
    </p:cViewPr>
  </p:notesTextViewPr>
  <p:sorterViewPr>
    <p:cViewPr>
      <p:scale>
        <a:sx n="100" d="100"/>
        <a:sy n="100" d="100"/>
      </p:scale>
      <p:origin x="0" y="340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CA7908-5465-429A-9CCF-90E2D756CD4F}" type="datetimeFigureOut">
              <a:rPr lang="tr-TR" smtClean="0"/>
              <a:t>21.10.2018</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904559-65A6-4B3B-8584-8F4C536F9240}" type="slidenum">
              <a:rPr lang="tr-TR" smtClean="0"/>
              <a:t>‹#›</a:t>
            </a:fld>
            <a:endParaRPr lang="tr-TR"/>
          </a:p>
        </p:txBody>
      </p:sp>
    </p:spTree>
    <p:extLst>
      <p:ext uri="{BB962C8B-B14F-4D97-AF65-F5344CB8AC3E}">
        <p14:creationId xmlns:p14="http://schemas.microsoft.com/office/powerpoint/2010/main" val="2902151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3A</a:t>
            </a:r>
            <a:r>
              <a:rPr lang="tr-TR" baseline="0" dirty="0" smtClean="0"/>
              <a:t> hem LDA komutu için kullanılmış hem de sonraki komutta 3A adres göstermek için kullanılmış. Bu CPU içerisinde nasıl yorumlandığı ile alakalı. Bu yüzden CPU içerisinde uygun yorumlamanın yapılması gereklidir.  Komut seti oluşturulurken bilmemiz gereken 3 farklı bileşen bulunmaktadır:</a:t>
            </a:r>
          </a:p>
          <a:p>
            <a:pPr marL="228600" indent="-228600">
              <a:buAutoNum type="arabicParenR"/>
            </a:pPr>
            <a:r>
              <a:rPr lang="tr-TR" baseline="0" dirty="0" smtClean="0"/>
              <a:t>iyi tanımlanmış bir format </a:t>
            </a:r>
          </a:p>
          <a:p>
            <a:pPr marL="228600" indent="-228600">
              <a:buAutoNum type="arabicParenR"/>
            </a:pPr>
            <a:r>
              <a:rPr lang="tr-TR" baseline="0" dirty="0" smtClean="0"/>
              <a:t>Veri tipi belirlenmelidir</a:t>
            </a:r>
          </a:p>
          <a:p>
            <a:pPr marL="228600" indent="-228600">
              <a:buAutoNum type="arabicParenR"/>
            </a:pPr>
            <a:r>
              <a:rPr lang="tr-TR" baseline="0" dirty="0" smtClean="0"/>
              <a:t>Adresleme </a:t>
            </a:r>
            <a:r>
              <a:rPr lang="tr-TR" baseline="0" dirty="0" err="1" smtClean="0"/>
              <a:t>modları</a:t>
            </a:r>
            <a:r>
              <a:rPr lang="tr-TR" baseline="0" dirty="0" smtClean="0"/>
              <a:t> bilinmelidir. Adresleme </a:t>
            </a:r>
            <a:r>
              <a:rPr lang="tr-TR" baseline="0" dirty="0" err="1" smtClean="0"/>
              <a:t>modları</a:t>
            </a:r>
            <a:r>
              <a:rPr lang="tr-TR" baseline="0" dirty="0" smtClean="0"/>
              <a:t>; hafızadaki verileri, komutları veya adresleri nasıl gösterdiğimizi belirlerler. </a:t>
            </a:r>
            <a:endParaRPr lang="tr-TR" dirty="0"/>
          </a:p>
        </p:txBody>
      </p:sp>
      <p:sp>
        <p:nvSpPr>
          <p:cNvPr id="4" name="Slayt Numarası Yer Tutucusu 3"/>
          <p:cNvSpPr>
            <a:spLocks noGrp="1"/>
          </p:cNvSpPr>
          <p:nvPr>
            <p:ph type="sldNum" sz="quarter" idx="10"/>
          </p:nvPr>
        </p:nvSpPr>
        <p:spPr/>
        <p:txBody>
          <a:bodyPr/>
          <a:lstStyle/>
          <a:p>
            <a:fld id="{A0904559-65A6-4B3B-8584-8F4C536F9240}" type="slidenum">
              <a:rPr lang="tr-TR" smtClean="0"/>
              <a:t>2</a:t>
            </a:fld>
            <a:endParaRPr lang="tr-TR"/>
          </a:p>
        </p:txBody>
      </p:sp>
    </p:spTree>
    <p:extLst>
      <p:ext uri="{BB962C8B-B14F-4D97-AF65-F5344CB8AC3E}">
        <p14:creationId xmlns:p14="http://schemas.microsoft.com/office/powerpoint/2010/main" val="3135722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tr-TR" smtClean="0"/>
              <a:t>Asıl başlık stili için tıklatın</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CD967FCA-7C29-49EB-AAB4-E4B46300846F}" type="datetimeFigureOut">
              <a:rPr lang="tr-TR" smtClean="0"/>
              <a:t>21.10.2018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4C0587-8A24-4732-9980-AB030707FAD7}" type="slidenum">
              <a:rPr lang="tr-TR" smtClean="0"/>
              <a:t>‹#›</a:t>
            </a:fld>
            <a:endParaRPr lang="tr-T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CD967FCA-7C29-49EB-AAB4-E4B46300846F}" type="datetimeFigureOut">
              <a:rPr lang="tr-TR" smtClean="0"/>
              <a:t>21.10.2018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4C0587-8A24-4732-9980-AB030707FAD7}"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CD967FCA-7C29-49EB-AAB4-E4B46300846F}" type="datetimeFigureOut">
              <a:rPr lang="tr-TR" smtClean="0"/>
              <a:t>21.10.2018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4C0587-8A24-4732-9980-AB030707FAD7}"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CD967FCA-7C29-49EB-AAB4-E4B46300846F}" type="datetimeFigureOut">
              <a:rPr lang="tr-TR" smtClean="0"/>
              <a:t>21.10.2018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4C0587-8A24-4732-9980-AB030707FAD7}"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CD967FCA-7C29-49EB-AAB4-E4B46300846F}" type="datetimeFigureOut">
              <a:rPr lang="tr-TR" smtClean="0"/>
              <a:t>21.10.2018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4C0587-8A24-4732-9980-AB030707FAD7}" type="slidenum">
              <a:rPr lang="tr-TR" smtClean="0"/>
              <a:t>‹#›</a:t>
            </a:fld>
            <a:endParaRPr lang="tr-T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CD967FCA-7C29-49EB-AAB4-E4B46300846F}" type="datetimeFigureOut">
              <a:rPr lang="tr-TR" smtClean="0"/>
              <a:t>21.10.2018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C4C0587-8A24-4732-9980-AB030707FAD7}"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CD967FCA-7C29-49EB-AAB4-E4B46300846F}" type="datetimeFigureOut">
              <a:rPr lang="tr-TR" smtClean="0"/>
              <a:t>21.10.2018</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C4C0587-8A24-4732-9980-AB030707FAD7}" type="slidenum">
              <a:rPr lang="tr-TR" smtClean="0"/>
              <a:t>‹#›</a:t>
            </a:fld>
            <a:endParaRPr lang="tr-T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CD967FCA-7C29-49EB-AAB4-E4B46300846F}" type="datetimeFigureOut">
              <a:rPr lang="tr-TR" smtClean="0"/>
              <a:t>21.10.2018</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C4C0587-8A24-4732-9980-AB030707FAD7}"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967FCA-7C29-49EB-AAB4-E4B46300846F}" type="datetimeFigureOut">
              <a:rPr lang="tr-TR" smtClean="0"/>
              <a:t>21.10.2018</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DC4C0587-8A24-4732-9980-AB030707FAD7}"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CD967FCA-7C29-49EB-AAB4-E4B46300846F}" type="datetimeFigureOut">
              <a:rPr lang="tr-TR" smtClean="0"/>
              <a:t>21.10.2018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C4C0587-8A24-4732-9980-AB030707FAD7}" type="slidenum">
              <a:rPr lang="tr-TR" smtClean="0"/>
              <a:t>‹#›</a:t>
            </a:fld>
            <a:endParaRPr lang="tr-T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CD967FCA-7C29-49EB-AAB4-E4B46300846F}" type="datetimeFigureOut">
              <a:rPr lang="tr-TR" smtClean="0"/>
              <a:t>21.10.2018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C4C0587-8A24-4732-9980-AB030707FAD7}"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CD967FCA-7C29-49EB-AAB4-E4B46300846F}" type="datetimeFigureOut">
              <a:rPr lang="tr-TR" smtClean="0"/>
              <a:t>21.10.2018</a:t>
            </a:fld>
            <a:endParaRPr lang="tr-T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tr-T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C4C0587-8A24-4732-9980-AB030707FAD7}"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683568" y="1124744"/>
            <a:ext cx="7772400" cy="2160240"/>
          </a:xfrm>
        </p:spPr>
        <p:txBody>
          <a:bodyPr>
            <a:noAutofit/>
          </a:bodyPr>
          <a:lstStyle/>
          <a:p>
            <a:r>
              <a:rPr lang="tr-TR" sz="3600" dirty="0"/>
              <a:t>131715115</a:t>
            </a:r>
            <a:r>
              <a:rPr lang="tr-TR" sz="3600" dirty="0" smtClean="0"/>
              <a:t/>
            </a:r>
            <a:br>
              <a:rPr lang="tr-TR" sz="3600" dirty="0" smtClean="0"/>
            </a:br>
            <a:r>
              <a:rPr lang="tr-TR" sz="3600" dirty="0"/>
              <a:t>Mikroişlemciler</a:t>
            </a:r>
            <a:r>
              <a:rPr lang="tr-TR" sz="3600" dirty="0" smtClean="0"/>
              <a:t/>
            </a:r>
            <a:br>
              <a:rPr lang="tr-TR" sz="3600" dirty="0" smtClean="0"/>
            </a:br>
            <a:endParaRPr lang="tr-TR" sz="3600" dirty="0"/>
          </a:p>
        </p:txBody>
      </p:sp>
      <p:sp>
        <p:nvSpPr>
          <p:cNvPr id="3" name="Alt Başlık 2"/>
          <p:cNvSpPr>
            <a:spLocks noGrp="1"/>
          </p:cNvSpPr>
          <p:nvPr>
            <p:ph type="subTitle" idx="1"/>
          </p:nvPr>
        </p:nvSpPr>
        <p:spPr>
          <a:xfrm>
            <a:off x="1835696" y="3717032"/>
            <a:ext cx="6400800" cy="2016224"/>
          </a:xfrm>
        </p:spPr>
        <p:txBody>
          <a:bodyPr>
            <a:normAutofit fontScale="85000" lnSpcReduction="20000"/>
          </a:bodyPr>
          <a:lstStyle/>
          <a:p>
            <a:r>
              <a:rPr lang="tr-TR" dirty="0" smtClean="0"/>
              <a:t>Dumlupınar Üniversitesi</a:t>
            </a:r>
          </a:p>
          <a:p>
            <a:r>
              <a:rPr lang="tr-TR" dirty="0" smtClean="0"/>
              <a:t>Bilgisayar Mühendisliği</a:t>
            </a:r>
          </a:p>
          <a:p>
            <a:r>
              <a:rPr lang="tr-TR" dirty="0" smtClean="0"/>
              <a:t>Sunu-4/Güz-2018</a:t>
            </a:r>
          </a:p>
          <a:p>
            <a:endParaRPr lang="tr-TR" dirty="0"/>
          </a:p>
          <a:p>
            <a:endParaRPr lang="tr-TR" dirty="0" smtClean="0"/>
          </a:p>
          <a:p>
            <a:r>
              <a:rPr lang="tr-TR" dirty="0" smtClean="0"/>
              <a:t>Dr. </a:t>
            </a:r>
            <a:r>
              <a:rPr lang="tr-TR" dirty="0" err="1" smtClean="0"/>
              <a:t>Öğr</a:t>
            </a:r>
            <a:r>
              <a:rPr lang="tr-TR" dirty="0" smtClean="0"/>
              <a:t>. Üyesi Fırat AYDEMİR</a:t>
            </a:r>
            <a:endParaRPr lang="tr-TR" dirty="0"/>
          </a:p>
        </p:txBody>
      </p:sp>
    </p:spTree>
    <p:extLst>
      <p:ext uri="{BB962C8B-B14F-4D97-AF65-F5344CB8AC3E}">
        <p14:creationId xmlns:p14="http://schemas.microsoft.com/office/powerpoint/2010/main" val="17366216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Veri transferi/aktarım </a:t>
            </a:r>
            <a:r>
              <a:rPr lang="tr-TR" dirty="0" smtClean="0"/>
              <a:t>komutları</a:t>
            </a:r>
            <a:endParaRPr lang="tr-TR" dirty="0"/>
          </a:p>
        </p:txBody>
      </p:sp>
      <p:sp>
        <p:nvSpPr>
          <p:cNvPr id="3" name="İçerik Yer Tutucusu 2"/>
          <p:cNvSpPr>
            <a:spLocks noGrp="1"/>
          </p:cNvSpPr>
          <p:nvPr>
            <p:ph idx="1"/>
          </p:nvPr>
        </p:nvSpPr>
        <p:spPr>
          <a:xfrm>
            <a:off x="457200" y="2852936"/>
            <a:ext cx="8229600" cy="3624064"/>
          </a:xfrm>
        </p:spPr>
        <p:txBody>
          <a:bodyPr>
            <a:normAutofit/>
          </a:bodyPr>
          <a:lstStyle/>
          <a:p>
            <a:pPr algn="just"/>
            <a:r>
              <a:rPr lang="tr-TR" sz="2800" dirty="0"/>
              <a:t>Bu komut 16 bitlik adresle gösterilmiş olan yerdeki veriyi </a:t>
            </a:r>
            <a:r>
              <a:rPr lang="tr-TR" sz="2800" dirty="0" err="1"/>
              <a:t>register</a:t>
            </a:r>
            <a:r>
              <a:rPr lang="tr-TR" sz="2800" dirty="0"/>
              <a:t> L’ye yükler.</a:t>
            </a:r>
          </a:p>
          <a:p>
            <a:r>
              <a:rPr lang="tr-TR" sz="2800" dirty="0"/>
              <a:t>Sonraki hafıza adresinin içeriğini de H </a:t>
            </a:r>
            <a:r>
              <a:rPr lang="tr-TR" sz="2800" dirty="0" err="1"/>
              <a:t>register’ına</a:t>
            </a:r>
            <a:r>
              <a:rPr lang="tr-TR" sz="2800" dirty="0"/>
              <a:t> yükler</a:t>
            </a:r>
            <a:r>
              <a:rPr lang="tr-TR" sz="2800" dirty="0" smtClean="0"/>
              <a:t>.</a:t>
            </a:r>
          </a:p>
          <a:p>
            <a:endParaRPr lang="tr-TR" sz="2800" dirty="0"/>
          </a:p>
          <a:p>
            <a:pPr algn="just"/>
            <a:r>
              <a:rPr lang="tr-TR" sz="2800" dirty="0"/>
              <a:t>Örnek: LHLD 2040H	   </a:t>
            </a:r>
            <a:r>
              <a:rPr lang="tr-TR" sz="2800" dirty="0" smtClean="0"/>
              <a:t>; 2040H’ı </a:t>
            </a:r>
            <a:r>
              <a:rPr lang="tr-TR" sz="2800" dirty="0"/>
              <a:t>L’ye yükler, 				</a:t>
            </a:r>
            <a:r>
              <a:rPr lang="tr-TR" sz="2800" dirty="0" smtClean="0"/>
              <a:t>       2041H’ı </a:t>
            </a:r>
            <a:r>
              <a:rPr lang="tr-TR" sz="2800" dirty="0"/>
              <a:t>da H’ye yükler. </a:t>
            </a:r>
          </a:p>
          <a:p>
            <a:pPr algn="just"/>
            <a:endParaRPr lang="tr-TR" sz="2800" dirty="0"/>
          </a:p>
        </p:txBody>
      </p:sp>
      <p:graphicFrame>
        <p:nvGraphicFramePr>
          <p:cNvPr id="5" name="Tablo 4"/>
          <p:cNvGraphicFramePr>
            <a:graphicFrameLocks noGrp="1"/>
          </p:cNvGraphicFramePr>
          <p:nvPr>
            <p:extLst>
              <p:ext uri="{D42A27DB-BD31-4B8C-83A1-F6EECF244321}">
                <p14:modId xmlns:p14="http://schemas.microsoft.com/office/powerpoint/2010/main" val="3317474882"/>
              </p:ext>
            </p:extLst>
          </p:nvPr>
        </p:nvGraphicFramePr>
        <p:xfrm>
          <a:off x="539552" y="1556792"/>
          <a:ext cx="7920879" cy="1080120"/>
        </p:xfrm>
        <a:graphic>
          <a:graphicData uri="http://schemas.openxmlformats.org/drawingml/2006/table">
            <a:tbl>
              <a:tblPr firstRow="1" bandRow="1">
                <a:tableStyleId>{5C22544A-7EE6-4342-B048-85BDC9FD1C3A}</a:tableStyleId>
              </a:tblPr>
              <a:tblGrid>
                <a:gridCol w="1728192"/>
                <a:gridCol w="1872208"/>
                <a:gridCol w="4320479"/>
              </a:tblGrid>
              <a:tr h="540060">
                <a:tc>
                  <a:txBody>
                    <a:bodyPr/>
                    <a:lstStyle/>
                    <a:p>
                      <a:r>
                        <a:rPr lang="tr-TR" dirty="0" err="1" smtClean="0"/>
                        <a:t>Opcode</a:t>
                      </a:r>
                      <a:endParaRPr lang="tr-TR" dirty="0"/>
                    </a:p>
                  </a:txBody>
                  <a:tcPr/>
                </a:tc>
                <a:tc>
                  <a:txBody>
                    <a:bodyPr/>
                    <a:lstStyle/>
                    <a:p>
                      <a:r>
                        <a:rPr lang="tr-TR" dirty="0" err="1" smtClean="0"/>
                        <a:t>Operand</a:t>
                      </a:r>
                      <a:endParaRPr lang="tr-TR" dirty="0"/>
                    </a:p>
                  </a:txBody>
                  <a:tcPr/>
                </a:tc>
                <a:tc>
                  <a:txBody>
                    <a:bodyPr/>
                    <a:lstStyle/>
                    <a:p>
                      <a:r>
                        <a:rPr lang="tr-TR" dirty="0" smtClean="0"/>
                        <a:t>Açıklama</a:t>
                      </a:r>
                      <a:endParaRPr lang="tr-TR" dirty="0"/>
                    </a:p>
                  </a:txBody>
                  <a:tcPr/>
                </a:tc>
              </a:tr>
              <a:tr h="540060">
                <a:tc>
                  <a:txBody>
                    <a:bodyPr/>
                    <a:lstStyle/>
                    <a:p>
                      <a:r>
                        <a:rPr lang="tr-TR" b="1" dirty="0" smtClean="0"/>
                        <a:t>LHLD</a:t>
                      </a:r>
                      <a:endParaRPr lang="tr-TR" b="1" dirty="0"/>
                    </a:p>
                  </a:txBody>
                  <a:tcPr/>
                </a:tc>
                <a:tc>
                  <a:txBody>
                    <a:bodyPr/>
                    <a:lstStyle/>
                    <a:p>
                      <a:r>
                        <a:rPr lang="tr-TR" b="1" dirty="0" smtClean="0"/>
                        <a:t>16 bit adres</a:t>
                      </a:r>
                      <a:endParaRPr lang="tr-TR" b="1" dirty="0"/>
                    </a:p>
                  </a:txBody>
                  <a:tcPr/>
                </a:tc>
                <a:tc>
                  <a:txBody>
                    <a:bodyPr/>
                    <a:lstStyle/>
                    <a:p>
                      <a:r>
                        <a:rPr lang="tr-TR" b="1" dirty="0" smtClean="0"/>
                        <a:t>H-L </a:t>
                      </a:r>
                      <a:r>
                        <a:rPr lang="tr-TR" b="1" dirty="0" err="1" smtClean="0"/>
                        <a:t>registerlarına</a:t>
                      </a:r>
                      <a:r>
                        <a:rPr lang="tr-TR" b="1" dirty="0" smtClean="0"/>
                        <a:t> doğrudan yükle</a:t>
                      </a:r>
                      <a:endParaRPr lang="tr-TR" b="1" dirty="0"/>
                    </a:p>
                  </a:txBody>
                  <a:tcPr/>
                </a:tc>
              </a:tr>
            </a:tbl>
          </a:graphicData>
        </a:graphic>
      </p:graphicFrame>
    </p:spTree>
    <p:extLst>
      <p:ext uri="{BB962C8B-B14F-4D97-AF65-F5344CB8AC3E}">
        <p14:creationId xmlns:p14="http://schemas.microsoft.com/office/powerpoint/2010/main" val="2402839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Veri transferi/aktarım </a:t>
            </a:r>
            <a:r>
              <a:rPr lang="tr-TR" dirty="0" smtClean="0"/>
              <a:t>komutları</a:t>
            </a:r>
            <a:endParaRPr lang="tr-TR" dirty="0"/>
          </a:p>
        </p:txBody>
      </p:sp>
      <p:sp>
        <p:nvSpPr>
          <p:cNvPr id="3" name="İçerik Yer Tutucusu 2"/>
          <p:cNvSpPr>
            <a:spLocks noGrp="1"/>
          </p:cNvSpPr>
          <p:nvPr>
            <p:ph idx="1"/>
          </p:nvPr>
        </p:nvSpPr>
        <p:spPr>
          <a:xfrm>
            <a:off x="457200" y="2852936"/>
            <a:ext cx="8229600" cy="3624064"/>
          </a:xfrm>
        </p:spPr>
        <p:txBody>
          <a:bodyPr>
            <a:normAutofit/>
          </a:bodyPr>
          <a:lstStyle/>
          <a:p>
            <a:pPr algn="just"/>
            <a:r>
              <a:rPr lang="tr-TR" sz="2800" dirty="0" err="1" smtClean="0"/>
              <a:t>Operand</a:t>
            </a:r>
            <a:r>
              <a:rPr lang="tr-TR" sz="2800" dirty="0" smtClean="0"/>
              <a:t> ile belirtilmiş adrese akümülatörün içeriği kopyalanır.</a:t>
            </a:r>
          </a:p>
          <a:p>
            <a:pPr algn="just"/>
            <a:endParaRPr lang="tr-TR" sz="2800" dirty="0"/>
          </a:p>
          <a:p>
            <a:pPr algn="just"/>
            <a:r>
              <a:rPr lang="tr-TR" sz="2800" dirty="0" smtClean="0"/>
              <a:t>Örnek: STA 2500H	; 2500H adresinin içeriğine 				   A’yı yükle</a:t>
            </a:r>
            <a:endParaRPr lang="tr-TR" sz="2800" dirty="0"/>
          </a:p>
        </p:txBody>
      </p:sp>
      <p:graphicFrame>
        <p:nvGraphicFramePr>
          <p:cNvPr id="5" name="Tablo 4"/>
          <p:cNvGraphicFramePr>
            <a:graphicFrameLocks noGrp="1"/>
          </p:cNvGraphicFramePr>
          <p:nvPr>
            <p:extLst>
              <p:ext uri="{D42A27DB-BD31-4B8C-83A1-F6EECF244321}">
                <p14:modId xmlns:p14="http://schemas.microsoft.com/office/powerpoint/2010/main" val="2334024542"/>
              </p:ext>
            </p:extLst>
          </p:nvPr>
        </p:nvGraphicFramePr>
        <p:xfrm>
          <a:off x="539552" y="1556792"/>
          <a:ext cx="7920879" cy="1080120"/>
        </p:xfrm>
        <a:graphic>
          <a:graphicData uri="http://schemas.openxmlformats.org/drawingml/2006/table">
            <a:tbl>
              <a:tblPr firstRow="1" bandRow="1">
                <a:tableStyleId>{5C22544A-7EE6-4342-B048-85BDC9FD1C3A}</a:tableStyleId>
              </a:tblPr>
              <a:tblGrid>
                <a:gridCol w="1728192"/>
                <a:gridCol w="1872208"/>
                <a:gridCol w="4320479"/>
              </a:tblGrid>
              <a:tr h="540060">
                <a:tc>
                  <a:txBody>
                    <a:bodyPr/>
                    <a:lstStyle/>
                    <a:p>
                      <a:r>
                        <a:rPr lang="tr-TR" dirty="0" err="1" smtClean="0"/>
                        <a:t>Opcode</a:t>
                      </a:r>
                      <a:endParaRPr lang="tr-TR" dirty="0"/>
                    </a:p>
                  </a:txBody>
                  <a:tcPr/>
                </a:tc>
                <a:tc>
                  <a:txBody>
                    <a:bodyPr/>
                    <a:lstStyle/>
                    <a:p>
                      <a:r>
                        <a:rPr lang="tr-TR" dirty="0" err="1" smtClean="0"/>
                        <a:t>Operand</a:t>
                      </a:r>
                      <a:endParaRPr lang="tr-TR" dirty="0"/>
                    </a:p>
                  </a:txBody>
                  <a:tcPr/>
                </a:tc>
                <a:tc>
                  <a:txBody>
                    <a:bodyPr/>
                    <a:lstStyle/>
                    <a:p>
                      <a:r>
                        <a:rPr lang="tr-TR" dirty="0" smtClean="0"/>
                        <a:t>Açıklama</a:t>
                      </a:r>
                      <a:endParaRPr lang="tr-TR" dirty="0"/>
                    </a:p>
                  </a:txBody>
                  <a:tcPr/>
                </a:tc>
              </a:tr>
              <a:tr h="540060">
                <a:tc>
                  <a:txBody>
                    <a:bodyPr/>
                    <a:lstStyle/>
                    <a:p>
                      <a:r>
                        <a:rPr lang="tr-TR" b="1" dirty="0" smtClean="0"/>
                        <a:t>STA</a:t>
                      </a:r>
                      <a:endParaRPr lang="tr-TR" b="1" dirty="0"/>
                    </a:p>
                  </a:txBody>
                  <a:tcPr/>
                </a:tc>
                <a:tc>
                  <a:txBody>
                    <a:bodyPr/>
                    <a:lstStyle/>
                    <a:p>
                      <a:r>
                        <a:rPr lang="tr-TR" b="1" dirty="0" smtClean="0"/>
                        <a:t>16 bit</a:t>
                      </a:r>
                      <a:r>
                        <a:rPr lang="tr-TR" b="1" baseline="0" dirty="0" smtClean="0"/>
                        <a:t> adres</a:t>
                      </a:r>
                      <a:endParaRPr lang="tr-TR" b="1" dirty="0"/>
                    </a:p>
                  </a:txBody>
                  <a:tcPr/>
                </a:tc>
                <a:tc>
                  <a:txBody>
                    <a:bodyPr/>
                    <a:lstStyle/>
                    <a:p>
                      <a:r>
                        <a:rPr lang="tr-TR" b="1" dirty="0" smtClean="0"/>
                        <a:t>Akümülatörü</a:t>
                      </a:r>
                      <a:r>
                        <a:rPr lang="tr-TR" b="1" baseline="0" dirty="0" smtClean="0"/>
                        <a:t> doğrudan yükle</a:t>
                      </a:r>
                      <a:endParaRPr lang="tr-TR" b="1" dirty="0"/>
                    </a:p>
                  </a:txBody>
                  <a:tcPr/>
                </a:tc>
              </a:tr>
            </a:tbl>
          </a:graphicData>
        </a:graphic>
      </p:graphicFrame>
    </p:spTree>
    <p:extLst>
      <p:ext uri="{BB962C8B-B14F-4D97-AF65-F5344CB8AC3E}">
        <p14:creationId xmlns:p14="http://schemas.microsoft.com/office/powerpoint/2010/main" val="1342385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Veri transferi/aktarım </a:t>
            </a:r>
            <a:r>
              <a:rPr lang="tr-TR" dirty="0" smtClean="0"/>
              <a:t>komutları</a:t>
            </a:r>
            <a:endParaRPr lang="tr-TR" dirty="0"/>
          </a:p>
        </p:txBody>
      </p:sp>
      <p:sp>
        <p:nvSpPr>
          <p:cNvPr id="3" name="İçerik Yer Tutucusu 2"/>
          <p:cNvSpPr>
            <a:spLocks noGrp="1"/>
          </p:cNvSpPr>
          <p:nvPr>
            <p:ph idx="1"/>
          </p:nvPr>
        </p:nvSpPr>
        <p:spPr>
          <a:xfrm>
            <a:off x="457200" y="2852936"/>
            <a:ext cx="8229600" cy="3624064"/>
          </a:xfrm>
        </p:spPr>
        <p:txBody>
          <a:bodyPr>
            <a:normAutofit/>
          </a:bodyPr>
          <a:lstStyle/>
          <a:p>
            <a:pPr algn="just"/>
            <a:r>
              <a:rPr lang="tr-TR" sz="2800" dirty="0" smtClean="0"/>
              <a:t>Akümülatörün içeriği, </a:t>
            </a:r>
            <a:r>
              <a:rPr lang="tr-TR" sz="2800" dirty="0" err="1" smtClean="0"/>
              <a:t>register</a:t>
            </a:r>
            <a:r>
              <a:rPr lang="tr-TR" sz="2800" dirty="0" smtClean="0"/>
              <a:t> çifti tarafından belirtilen adrese kopyalanır.</a:t>
            </a:r>
          </a:p>
          <a:p>
            <a:pPr algn="just"/>
            <a:endParaRPr lang="tr-TR" sz="2800" dirty="0"/>
          </a:p>
          <a:p>
            <a:pPr algn="just"/>
            <a:r>
              <a:rPr lang="tr-TR" sz="2800" dirty="0" smtClean="0"/>
              <a:t>Örnek: STAX B			; BC çiftinin gösterdiği 					  adrese A’yı kopyala</a:t>
            </a:r>
            <a:endParaRPr lang="tr-TR" sz="2800" dirty="0"/>
          </a:p>
        </p:txBody>
      </p:sp>
      <p:graphicFrame>
        <p:nvGraphicFramePr>
          <p:cNvPr id="5" name="Tablo 4"/>
          <p:cNvGraphicFramePr>
            <a:graphicFrameLocks noGrp="1"/>
          </p:cNvGraphicFramePr>
          <p:nvPr>
            <p:extLst>
              <p:ext uri="{D42A27DB-BD31-4B8C-83A1-F6EECF244321}">
                <p14:modId xmlns:p14="http://schemas.microsoft.com/office/powerpoint/2010/main" val="2392133419"/>
              </p:ext>
            </p:extLst>
          </p:nvPr>
        </p:nvGraphicFramePr>
        <p:xfrm>
          <a:off x="539552" y="1556792"/>
          <a:ext cx="7920879" cy="1080120"/>
        </p:xfrm>
        <a:graphic>
          <a:graphicData uri="http://schemas.openxmlformats.org/drawingml/2006/table">
            <a:tbl>
              <a:tblPr firstRow="1" bandRow="1">
                <a:tableStyleId>{5C22544A-7EE6-4342-B048-85BDC9FD1C3A}</a:tableStyleId>
              </a:tblPr>
              <a:tblGrid>
                <a:gridCol w="1728192"/>
                <a:gridCol w="1872208"/>
                <a:gridCol w="4320479"/>
              </a:tblGrid>
              <a:tr h="540060">
                <a:tc>
                  <a:txBody>
                    <a:bodyPr/>
                    <a:lstStyle/>
                    <a:p>
                      <a:r>
                        <a:rPr lang="tr-TR" dirty="0" err="1" smtClean="0"/>
                        <a:t>Opcode</a:t>
                      </a:r>
                      <a:endParaRPr lang="tr-TR" dirty="0"/>
                    </a:p>
                  </a:txBody>
                  <a:tcPr/>
                </a:tc>
                <a:tc>
                  <a:txBody>
                    <a:bodyPr/>
                    <a:lstStyle/>
                    <a:p>
                      <a:r>
                        <a:rPr lang="tr-TR" dirty="0" err="1" smtClean="0"/>
                        <a:t>Operand</a:t>
                      </a:r>
                      <a:endParaRPr lang="tr-TR" dirty="0"/>
                    </a:p>
                  </a:txBody>
                  <a:tcPr/>
                </a:tc>
                <a:tc>
                  <a:txBody>
                    <a:bodyPr/>
                    <a:lstStyle/>
                    <a:p>
                      <a:r>
                        <a:rPr lang="tr-TR" dirty="0" smtClean="0"/>
                        <a:t>Açıklama</a:t>
                      </a:r>
                      <a:endParaRPr lang="tr-TR" dirty="0"/>
                    </a:p>
                  </a:txBody>
                  <a:tcPr/>
                </a:tc>
              </a:tr>
              <a:tr h="540060">
                <a:tc>
                  <a:txBody>
                    <a:bodyPr/>
                    <a:lstStyle/>
                    <a:p>
                      <a:r>
                        <a:rPr lang="tr-TR" b="1" dirty="0" smtClean="0"/>
                        <a:t>STAX</a:t>
                      </a:r>
                      <a:endParaRPr lang="tr-TR" b="1" dirty="0"/>
                    </a:p>
                  </a:txBody>
                  <a:tcPr/>
                </a:tc>
                <a:tc>
                  <a:txBody>
                    <a:bodyPr/>
                    <a:lstStyle/>
                    <a:p>
                      <a:r>
                        <a:rPr lang="tr-TR" b="1" dirty="0" err="1" smtClean="0"/>
                        <a:t>Register</a:t>
                      </a:r>
                      <a:r>
                        <a:rPr lang="tr-TR" b="1" dirty="0" smtClean="0"/>
                        <a:t> çifti</a:t>
                      </a:r>
                      <a:endParaRPr lang="tr-TR" b="1" dirty="0"/>
                    </a:p>
                  </a:txBody>
                  <a:tcPr/>
                </a:tc>
                <a:tc>
                  <a:txBody>
                    <a:bodyPr/>
                    <a:lstStyle/>
                    <a:p>
                      <a:r>
                        <a:rPr lang="tr-TR" b="1" dirty="0" smtClean="0"/>
                        <a:t>Akümülatörü dolaylı olarak depola</a:t>
                      </a:r>
                      <a:endParaRPr lang="tr-TR" b="1" dirty="0"/>
                    </a:p>
                  </a:txBody>
                  <a:tcPr/>
                </a:tc>
              </a:tr>
            </a:tbl>
          </a:graphicData>
        </a:graphic>
      </p:graphicFrame>
    </p:spTree>
    <p:extLst>
      <p:ext uri="{BB962C8B-B14F-4D97-AF65-F5344CB8AC3E}">
        <p14:creationId xmlns:p14="http://schemas.microsoft.com/office/powerpoint/2010/main" val="3589471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Veri transferi/aktarım </a:t>
            </a:r>
            <a:r>
              <a:rPr lang="tr-TR" dirty="0" smtClean="0"/>
              <a:t>komutları</a:t>
            </a:r>
            <a:endParaRPr lang="tr-TR" dirty="0"/>
          </a:p>
        </p:txBody>
      </p:sp>
      <p:sp>
        <p:nvSpPr>
          <p:cNvPr id="3" name="İçerik Yer Tutucusu 2"/>
          <p:cNvSpPr>
            <a:spLocks noGrp="1"/>
          </p:cNvSpPr>
          <p:nvPr>
            <p:ph idx="1"/>
          </p:nvPr>
        </p:nvSpPr>
        <p:spPr>
          <a:xfrm>
            <a:off x="457200" y="2852936"/>
            <a:ext cx="8229600" cy="3624064"/>
          </a:xfrm>
        </p:spPr>
        <p:txBody>
          <a:bodyPr>
            <a:normAutofit lnSpcReduction="10000"/>
          </a:bodyPr>
          <a:lstStyle/>
          <a:p>
            <a:pPr algn="just"/>
            <a:r>
              <a:rPr lang="tr-TR" sz="2800" dirty="0" smtClean="0"/>
              <a:t>L </a:t>
            </a:r>
            <a:r>
              <a:rPr lang="tr-TR" sz="2800" dirty="0" err="1" smtClean="0"/>
              <a:t>register’ının</a:t>
            </a:r>
            <a:r>
              <a:rPr lang="tr-TR" sz="2800" dirty="0" smtClean="0"/>
              <a:t> içeriği 16 bitlik adres ile belirtilen hafıza konumuna depolanır.</a:t>
            </a:r>
          </a:p>
          <a:p>
            <a:pPr algn="just"/>
            <a:r>
              <a:rPr lang="tr-TR" sz="2800" dirty="0" smtClean="0"/>
              <a:t>H </a:t>
            </a:r>
            <a:r>
              <a:rPr lang="tr-TR" sz="2800" dirty="0" err="1" smtClean="0"/>
              <a:t>register’ının</a:t>
            </a:r>
            <a:r>
              <a:rPr lang="tr-TR" sz="2800" dirty="0" smtClean="0"/>
              <a:t> içeriği de sonraki hafıza konumuna depolanır.</a:t>
            </a:r>
          </a:p>
          <a:p>
            <a:pPr algn="just"/>
            <a:endParaRPr lang="tr-TR" sz="2800" dirty="0"/>
          </a:p>
          <a:p>
            <a:pPr algn="just"/>
            <a:r>
              <a:rPr lang="tr-TR" sz="2800" dirty="0" smtClean="0"/>
              <a:t>Örnek: SHLD	2550H	; 2550H adresine L </a:t>
            </a:r>
            <a:r>
              <a:rPr lang="tr-TR" sz="2800" dirty="0" err="1" smtClean="0"/>
              <a:t>register’ını</a:t>
            </a:r>
            <a:r>
              <a:rPr lang="tr-TR" sz="2800" dirty="0" smtClean="0"/>
              <a:t>, sonraki adrese de H </a:t>
            </a:r>
            <a:r>
              <a:rPr lang="tr-TR" sz="2800" dirty="0" err="1" smtClean="0"/>
              <a:t>register’ını</a:t>
            </a:r>
            <a:r>
              <a:rPr lang="tr-TR" sz="2800" dirty="0" smtClean="0"/>
              <a:t> kopyala</a:t>
            </a:r>
            <a:endParaRPr lang="tr-TR" sz="2800" dirty="0"/>
          </a:p>
        </p:txBody>
      </p:sp>
      <p:graphicFrame>
        <p:nvGraphicFramePr>
          <p:cNvPr id="5" name="Tablo 4"/>
          <p:cNvGraphicFramePr>
            <a:graphicFrameLocks noGrp="1"/>
          </p:cNvGraphicFramePr>
          <p:nvPr>
            <p:extLst>
              <p:ext uri="{D42A27DB-BD31-4B8C-83A1-F6EECF244321}">
                <p14:modId xmlns:p14="http://schemas.microsoft.com/office/powerpoint/2010/main" val="3919084519"/>
              </p:ext>
            </p:extLst>
          </p:nvPr>
        </p:nvGraphicFramePr>
        <p:xfrm>
          <a:off x="539552" y="1556792"/>
          <a:ext cx="7920879" cy="1080120"/>
        </p:xfrm>
        <a:graphic>
          <a:graphicData uri="http://schemas.openxmlformats.org/drawingml/2006/table">
            <a:tbl>
              <a:tblPr firstRow="1" bandRow="1">
                <a:tableStyleId>{5C22544A-7EE6-4342-B048-85BDC9FD1C3A}</a:tableStyleId>
              </a:tblPr>
              <a:tblGrid>
                <a:gridCol w="1728192"/>
                <a:gridCol w="1872208"/>
                <a:gridCol w="4320479"/>
              </a:tblGrid>
              <a:tr h="540060">
                <a:tc>
                  <a:txBody>
                    <a:bodyPr/>
                    <a:lstStyle/>
                    <a:p>
                      <a:r>
                        <a:rPr lang="tr-TR" dirty="0" err="1" smtClean="0"/>
                        <a:t>Opcode</a:t>
                      </a:r>
                      <a:endParaRPr lang="tr-TR" dirty="0"/>
                    </a:p>
                  </a:txBody>
                  <a:tcPr/>
                </a:tc>
                <a:tc>
                  <a:txBody>
                    <a:bodyPr/>
                    <a:lstStyle/>
                    <a:p>
                      <a:r>
                        <a:rPr lang="tr-TR" dirty="0" err="1" smtClean="0"/>
                        <a:t>Operand</a:t>
                      </a:r>
                      <a:endParaRPr lang="tr-TR" dirty="0"/>
                    </a:p>
                  </a:txBody>
                  <a:tcPr/>
                </a:tc>
                <a:tc>
                  <a:txBody>
                    <a:bodyPr/>
                    <a:lstStyle/>
                    <a:p>
                      <a:r>
                        <a:rPr lang="tr-TR" dirty="0" smtClean="0"/>
                        <a:t>Açıklama</a:t>
                      </a:r>
                      <a:endParaRPr lang="tr-TR" dirty="0"/>
                    </a:p>
                  </a:txBody>
                  <a:tcPr/>
                </a:tc>
              </a:tr>
              <a:tr h="540060">
                <a:tc>
                  <a:txBody>
                    <a:bodyPr/>
                    <a:lstStyle/>
                    <a:p>
                      <a:r>
                        <a:rPr lang="tr-TR" b="1" dirty="0" smtClean="0"/>
                        <a:t>SHLD</a:t>
                      </a:r>
                      <a:endParaRPr lang="tr-TR" b="1" dirty="0"/>
                    </a:p>
                  </a:txBody>
                  <a:tcPr/>
                </a:tc>
                <a:tc>
                  <a:txBody>
                    <a:bodyPr/>
                    <a:lstStyle/>
                    <a:p>
                      <a:r>
                        <a:rPr lang="tr-TR" b="1" dirty="0" smtClean="0"/>
                        <a:t>16 bit adres</a:t>
                      </a:r>
                      <a:endParaRPr lang="tr-TR" b="1" dirty="0"/>
                    </a:p>
                  </a:txBody>
                  <a:tcPr/>
                </a:tc>
                <a:tc>
                  <a:txBody>
                    <a:bodyPr/>
                    <a:lstStyle/>
                    <a:p>
                      <a:r>
                        <a:rPr lang="tr-TR" b="1" dirty="0" smtClean="0"/>
                        <a:t>HL </a:t>
                      </a:r>
                      <a:r>
                        <a:rPr lang="tr-TR" b="1" dirty="0" err="1" smtClean="0"/>
                        <a:t>register’larını</a:t>
                      </a:r>
                      <a:r>
                        <a:rPr lang="tr-TR" b="1" dirty="0" smtClean="0"/>
                        <a:t> doğrudan</a:t>
                      </a:r>
                      <a:r>
                        <a:rPr lang="tr-TR" b="1" baseline="0" dirty="0" smtClean="0"/>
                        <a:t> depola</a:t>
                      </a:r>
                      <a:endParaRPr lang="tr-TR" b="1" dirty="0"/>
                    </a:p>
                  </a:txBody>
                  <a:tcPr/>
                </a:tc>
              </a:tr>
            </a:tbl>
          </a:graphicData>
        </a:graphic>
      </p:graphicFrame>
    </p:spTree>
    <p:extLst>
      <p:ext uri="{BB962C8B-B14F-4D97-AF65-F5344CB8AC3E}">
        <p14:creationId xmlns:p14="http://schemas.microsoft.com/office/powerpoint/2010/main" val="3264599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Veri transferi/aktarım </a:t>
            </a:r>
            <a:r>
              <a:rPr lang="tr-TR" dirty="0" smtClean="0"/>
              <a:t>komutları</a:t>
            </a:r>
            <a:endParaRPr lang="tr-TR" dirty="0"/>
          </a:p>
        </p:txBody>
      </p:sp>
      <p:sp>
        <p:nvSpPr>
          <p:cNvPr id="3" name="İçerik Yer Tutucusu 2"/>
          <p:cNvSpPr>
            <a:spLocks noGrp="1"/>
          </p:cNvSpPr>
          <p:nvPr>
            <p:ph idx="1"/>
          </p:nvPr>
        </p:nvSpPr>
        <p:spPr>
          <a:xfrm>
            <a:off x="457200" y="2852936"/>
            <a:ext cx="8229600" cy="3624064"/>
          </a:xfrm>
        </p:spPr>
        <p:txBody>
          <a:bodyPr>
            <a:normAutofit/>
          </a:bodyPr>
          <a:lstStyle/>
          <a:p>
            <a:pPr algn="just"/>
            <a:r>
              <a:rPr lang="tr-TR" sz="2800" dirty="0" smtClean="0"/>
              <a:t>H </a:t>
            </a:r>
            <a:r>
              <a:rPr lang="tr-TR" sz="2800" dirty="0" err="1" smtClean="0"/>
              <a:t>register’ının</a:t>
            </a:r>
            <a:r>
              <a:rPr lang="tr-TR" sz="2800" dirty="0" smtClean="0"/>
              <a:t> içeriği D’nin ki ile değiştirilir.</a:t>
            </a:r>
          </a:p>
          <a:p>
            <a:pPr algn="just"/>
            <a:r>
              <a:rPr lang="tr-TR" sz="2800" dirty="0" smtClean="0"/>
              <a:t>L </a:t>
            </a:r>
            <a:r>
              <a:rPr lang="tr-TR" sz="2800" dirty="0" err="1" smtClean="0"/>
              <a:t>register’ının</a:t>
            </a:r>
            <a:r>
              <a:rPr lang="tr-TR" sz="2800" dirty="0" smtClean="0"/>
              <a:t> </a:t>
            </a:r>
            <a:r>
              <a:rPr lang="tr-TR" sz="2800" dirty="0"/>
              <a:t>içeriği </a:t>
            </a:r>
            <a:r>
              <a:rPr lang="tr-TR" sz="2800" dirty="0" smtClean="0"/>
              <a:t>E’nin </a:t>
            </a:r>
            <a:r>
              <a:rPr lang="tr-TR" sz="2800" dirty="0"/>
              <a:t>ki ile değiştirilir.</a:t>
            </a:r>
          </a:p>
          <a:p>
            <a:pPr algn="just"/>
            <a:endParaRPr lang="tr-TR" sz="2800" dirty="0" smtClean="0"/>
          </a:p>
          <a:p>
            <a:pPr algn="just"/>
            <a:r>
              <a:rPr lang="tr-TR" sz="2800" dirty="0" smtClean="0"/>
              <a:t>Örnek: XCHG</a:t>
            </a:r>
            <a:endParaRPr lang="tr-TR" sz="2800" dirty="0"/>
          </a:p>
        </p:txBody>
      </p:sp>
      <p:graphicFrame>
        <p:nvGraphicFramePr>
          <p:cNvPr id="5" name="Tablo 4"/>
          <p:cNvGraphicFramePr>
            <a:graphicFrameLocks noGrp="1"/>
          </p:cNvGraphicFramePr>
          <p:nvPr>
            <p:extLst>
              <p:ext uri="{D42A27DB-BD31-4B8C-83A1-F6EECF244321}">
                <p14:modId xmlns:p14="http://schemas.microsoft.com/office/powerpoint/2010/main" val="685023353"/>
              </p:ext>
            </p:extLst>
          </p:nvPr>
        </p:nvGraphicFramePr>
        <p:xfrm>
          <a:off x="539552" y="1556792"/>
          <a:ext cx="7920879" cy="1080120"/>
        </p:xfrm>
        <a:graphic>
          <a:graphicData uri="http://schemas.openxmlformats.org/drawingml/2006/table">
            <a:tbl>
              <a:tblPr firstRow="1" bandRow="1">
                <a:tableStyleId>{5C22544A-7EE6-4342-B048-85BDC9FD1C3A}</a:tableStyleId>
              </a:tblPr>
              <a:tblGrid>
                <a:gridCol w="1728192"/>
                <a:gridCol w="1872208"/>
                <a:gridCol w="4320479"/>
              </a:tblGrid>
              <a:tr h="540060">
                <a:tc>
                  <a:txBody>
                    <a:bodyPr/>
                    <a:lstStyle/>
                    <a:p>
                      <a:r>
                        <a:rPr lang="tr-TR" dirty="0" err="1" smtClean="0"/>
                        <a:t>Opcode</a:t>
                      </a:r>
                      <a:endParaRPr lang="tr-TR" dirty="0"/>
                    </a:p>
                  </a:txBody>
                  <a:tcPr/>
                </a:tc>
                <a:tc>
                  <a:txBody>
                    <a:bodyPr/>
                    <a:lstStyle/>
                    <a:p>
                      <a:r>
                        <a:rPr lang="tr-TR" dirty="0" err="1" smtClean="0"/>
                        <a:t>Operand</a:t>
                      </a:r>
                      <a:endParaRPr lang="tr-TR" dirty="0"/>
                    </a:p>
                  </a:txBody>
                  <a:tcPr/>
                </a:tc>
                <a:tc>
                  <a:txBody>
                    <a:bodyPr/>
                    <a:lstStyle/>
                    <a:p>
                      <a:r>
                        <a:rPr lang="tr-TR" dirty="0" smtClean="0"/>
                        <a:t>Açıklama</a:t>
                      </a:r>
                      <a:endParaRPr lang="tr-TR" dirty="0"/>
                    </a:p>
                  </a:txBody>
                  <a:tcPr/>
                </a:tc>
              </a:tr>
              <a:tr h="540060">
                <a:tc>
                  <a:txBody>
                    <a:bodyPr/>
                    <a:lstStyle/>
                    <a:p>
                      <a:r>
                        <a:rPr lang="tr-TR" b="1" dirty="0" smtClean="0"/>
                        <a:t>XCHG</a:t>
                      </a:r>
                      <a:endParaRPr lang="tr-TR" b="1" dirty="0"/>
                    </a:p>
                  </a:txBody>
                  <a:tcPr/>
                </a:tc>
                <a:tc>
                  <a:txBody>
                    <a:bodyPr/>
                    <a:lstStyle/>
                    <a:p>
                      <a:r>
                        <a:rPr lang="tr-TR" b="1" dirty="0" smtClean="0"/>
                        <a:t>YOK</a:t>
                      </a:r>
                      <a:endParaRPr lang="tr-TR" b="1" dirty="0"/>
                    </a:p>
                  </a:txBody>
                  <a:tcPr/>
                </a:tc>
                <a:tc>
                  <a:txBody>
                    <a:bodyPr/>
                    <a:lstStyle/>
                    <a:p>
                      <a:r>
                        <a:rPr lang="tr-TR" b="1" dirty="0" err="1" smtClean="0"/>
                        <a:t>HL’yi</a:t>
                      </a:r>
                      <a:r>
                        <a:rPr lang="tr-TR" b="1" baseline="0" dirty="0" smtClean="0"/>
                        <a:t> </a:t>
                      </a:r>
                      <a:r>
                        <a:rPr lang="tr-TR" b="1" baseline="0" dirty="0" err="1" smtClean="0"/>
                        <a:t>DE’ile</a:t>
                      </a:r>
                      <a:r>
                        <a:rPr lang="tr-TR" b="1" baseline="0" dirty="0" smtClean="0"/>
                        <a:t> değiştir</a:t>
                      </a:r>
                      <a:endParaRPr lang="tr-TR" b="1" dirty="0"/>
                    </a:p>
                  </a:txBody>
                  <a:tcPr/>
                </a:tc>
              </a:tr>
            </a:tbl>
          </a:graphicData>
        </a:graphic>
      </p:graphicFrame>
    </p:spTree>
    <p:extLst>
      <p:ext uri="{BB962C8B-B14F-4D97-AF65-F5344CB8AC3E}">
        <p14:creationId xmlns:p14="http://schemas.microsoft.com/office/powerpoint/2010/main" val="3275700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Veri transferi/aktarım </a:t>
            </a:r>
            <a:r>
              <a:rPr lang="tr-TR" dirty="0" smtClean="0"/>
              <a:t>komutları</a:t>
            </a:r>
            <a:endParaRPr lang="tr-TR" dirty="0"/>
          </a:p>
        </p:txBody>
      </p:sp>
      <p:sp>
        <p:nvSpPr>
          <p:cNvPr id="3" name="İçerik Yer Tutucusu 2"/>
          <p:cNvSpPr>
            <a:spLocks noGrp="1"/>
          </p:cNvSpPr>
          <p:nvPr>
            <p:ph idx="1"/>
          </p:nvPr>
        </p:nvSpPr>
        <p:spPr>
          <a:xfrm>
            <a:off x="457200" y="2852936"/>
            <a:ext cx="8229600" cy="3624064"/>
          </a:xfrm>
        </p:spPr>
        <p:txBody>
          <a:bodyPr>
            <a:normAutofit/>
          </a:bodyPr>
          <a:lstStyle/>
          <a:p>
            <a:pPr algn="just"/>
            <a:r>
              <a:rPr lang="tr-TR" sz="2800" dirty="0" smtClean="0"/>
              <a:t>Bu komut HL </a:t>
            </a:r>
            <a:r>
              <a:rPr lang="tr-TR" sz="2800" dirty="0" err="1" smtClean="0"/>
              <a:t>register</a:t>
            </a:r>
            <a:r>
              <a:rPr lang="tr-TR" sz="2800" dirty="0" smtClean="0"/>
              <a:t> çiftinin içeriğini </a:t>
            </a:r>
            <a:r>
              <a:rPr lang="tr-TR" sz="2800" dirty="0" err="1" smtClean="0"/>
              <a:t>SP’ye</a:t>
            </a:r>
            <a:r>
              <a:rPr lang="tr-TR" sz="2800" dirty="0" smtClean="0"/>
              <a:t> yükler.</a:t>
            </a:r>
          </a:p>
          <a:p>
            <a:pPr algn="just"/>
            <a:endParaRPr lang="tr-TR" sz="2800" dirty="0"/>
          </a:p>
          <a:p>
            <a:pPr algn="just"/>
            <a:r>
              <a:rPr lang="tr-TR" sz="2800" dirty="0" smtClean="0"/>
              <a:t>Örnek: SPHL</a:t>
            </a:r>
            <a:endParaRPr lang="tr-TR" sz="2800" dirty="0"/>
          </a:p>
        </p:txBody>
      </p:sp>
      <p:graphicFrame>
        <p:nvGraphicFramePr>
          <p:cNvPr id="5" name="Tablo 4"/>
          <p:cNvGraphicFramePr>
            <a:graphicFrameLocks noGrp="1"/>
          </p:cNvGraphicFramePr>
          <p:nvPr>
            <p:extLst>
              <p:ext uri="{D42A27DB-BD31-4B8C-83A1-F6EECF244321}">
                <p14:modId xmlns:p14="http://schemas.microsoft.com/office/powerpoint/2010/main" val="3031801920"/>
              </p:ext>
            </p:extLst>
          </p:nvPr>
        </p:nvGraphicFramePr>
        <p:xfrm>
          <a:off x="539552" y="1556792"/>
          <a:ext cx="7920879" cy="1180140"/>
        </p:xfrm>
        <a:graphic>
          <a:graphicData uri="http://schemas.openxmlformats.org/drawingml/2006/table">
            <a:tbl>
              <a:tblPr firstRow="1" bandRow="1">
                <a:tableStyleId>{5C22544A-7EE6-4342-B048-85BDC9FD1C3A}</a:tableStyleId>
              </a:tblPr>
              <a:tblGrid>
                <a:gridCol w="1728192"/>
                <a:gridCol w="1872208"/>
                <a:gridCol w="4320479"/>
              </a:tblGrid>
              <a:tr h="540060">
                <a:tc>
                  <a:txBody>
                    <a:bodyPr/>
                    <a:lstStyle/>
                    <a:p>
                      <a:r>
                        <a:rPr lang="tr-TR" dirty="0" err="1" smtClean="0"/>
                        <a:t>Opcode</a:t>
                      </a:r>
                      <a:endParaRPr lang="tr-TR" dirty="0"/>
                    </a:p>
                  </a:txBody>
                  <a:tcPr/>
                </a:tc>
                <a:tc>
                  <a:txBody>
                    <a:bodyPr/>
                    <a:lstStyle/>
                    <a:p>
                      <a:r>
                        <a:rPr lang="tr-TR" dirty="0" err="1" smtClean="0"/>
                        <a:t>Operand</a:t>
                      </a:r>
                      <a:endParaRPr lang="tr-TR" dirty="0"/>
                    </a:p>
                  </a:txBody>
                  <a:tcPr/>
                </a:tc>
                <a:tc>
                  <a:txBody>
                    <a:bodyPr/>
                    <a:lstStyle/>
                    <a:p>
                      <a:r>
                        <a:rPr lang="tr-TR" dirty="0" smtClean="0"/>
                        <a:t>Açıklama</a:t>
                      </a:r>
                      <a:endParaRPr lang="tr-TR" dirty="0"/>
                    </a:p>
                  </a:txBody>
                  <a:tcPr/>
                </a:tc>
              </a:tr>
              <a:tr h="540060">
                <a:tc>
                  <a:txBody>
                    <a:bodyPr/>
                    <a:lstStyle/>
                    <a:p>
                      <a:r>
                        <a:rPr lang="tr-TR" b="1" dirty="0" smtClean="0"/>
                        <a:t>SPHL</a:t>
                      </a:r>
                      <a:endParaRPr lang="tr-TR" b="1" dirty="0"/>
                    </a:p>
                  </a:txBody>
                  <a:tcPr/>
                </a:tc>
                <a:tc>
                  <a:txBody>
                    <a:bodyPr/>
                    <a:lstStyle/>
                    <a:p>
                      <a:r>
                        <a:rPr lang="tr-TR" b="1" dirty="0" smtClean="0"/>
                        <a:t>yok</a:t>
                      </a:r>
                      <a:endParaRPr lang="tr-TR" b="1" dirty="0"/>
                    </a:p>
                  </a:txBody>
                  <a:tcPr/>
                </a:tc>
                <a:tc>
                  <a:txBody>
                    <a:bodyPr/>
                    <a:lstStyle/>
                    <a:p>
                      <a:r>
                        <a:rPr lang="tr-TR" b="1" dirty="0" smtClean="0"/>
                        <a:t>HL </a:t>
                      </a:r>
                      <a:r>
                        <a:rPr lang="tr-TR" b="1" dirty="0" err="1" smtClean="0"/>
                        <a:t>register</a:t>
                      </a:r>
                      <a:r>
                        <a:rPr lang="tr-TR" b="1" dirty="0" smtClean="0"/>
                        <a:t> çiftinin içeriğini </a:t>
                      </a:r>
                      <a:r>
                        <a:rPr lang="tr-TR" b="1" dirty="0" err="1" smtClean="0"/>
                        <a:t>Stack</a:t>
                      </a:r>
                      <a:r>
                        <a:rPr lang="tr-TR" b="1" dirty="0" smtClean="0"/>
                        <a:t> </a:t>
                      </a:r>
                      <a:r>
                        <a:rPr lang="tr-TR" b="1" dirty="0" err="1" smtClean="0"/>
                        <a:t>Pointer</a:t>
                      </a:r>
                      <a:r>
                        <a:rPr lang="tr-TR" b="1" dirty="0" smtClean="0"/>
                        <a:t> (SP)’ye kopyala</a:t>
                      </a:r>
                      <a:endParaRPr lang="tr-TR" b="1" dirty="0"/>
                    </a:p>
                  </a:txBody>
                  <a:tcPr/>
                </a:tc>
              </a:tr>
            </a:tbl>
          </a:graphicData>
        </a:graphic>
      </p:graphicFrame>
    </p:spTree>
    <p:extLst>
      <p:ext uri="{BB962C8B-B14F-4D97-AF65-F5344CB8AC3E}">
        <p14:creationId xmlns:p14="http://schemas.microsoft.com/office/powerpoint/2010/main" val="2526859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Veri transferi/aktarım </a:t>
            </a:r>
            <a:r>
              <a:rPr lang="tr-TR" dirty="0" smtClean="0"/>
              <a:t>komutları</a:t>
            </a:r>
            <a:endParaRPr lang="tr-TR" dirty="0"/>
          </a:p>
        </p:txBody>
      </p:sp>
      <p:sp>
        <p:nvSpPr>
          <p:cNvPr id="3" name="İçerik Yer Tutucusu 2"/>
          <p:cNvSpPr>
            <a:spLocks noGrp="1"/>
          </p:cNvSpPr>
          <p:nvPr>
            <p:ph idx="1"/>
          </p:nvPr>
        </p:nvSpPr>
        <p:spPr>
          <a:xfrm>
            <a:off x="457200" y="2852936"/>
            <a:ext cx="8229600" cy="3624064"/>
          </a:xfrm>
        </p:spPr>
        <p:txBody>
          <a:bodyPr>
            <a:normAutofit/>
          </a:bodyPr>
          <a:lstStyle/>
          <a:p>
            <a:pPr algn="just"/>
            <a:r>
              <a:rPr lang="tr-TR" sz="2800" dirty="0" smtClean="0"/>
              <a:t>L </a:t>
            </a:r>
            <a:r>
              <a:rPr lang="tr-TR" sz="2800" dirty="0" err="1" smtClean="0"/>
              <a:t>register’ının</a:t>
            </a:r>
            <a:r>
              <a:rPr lang="tr-TR" sz="2800" dirty="0" smtClean="0"/>
              <a:t> içeriği </a:t>
            </a:r>
            <a:r>
              <a:rPr lang="tr-TR" sz="2800" dirty="0" err="1" smtClean="0"/>
              <a:t>SP’ın</a:t>
            </a:r>
            <a:r>
              <a:rPr lang="tr-TR" sz="2800" dirty="0" smtClean="0"/>
              <a:t> gösterdiği yerin içeriği ile değiştirilir.</a:t>
            </a:r>
          </a:p>
          <a:p>
            <a:pPr algn="just"/>
            <a:r>
              <a:rPr lang="tr-TR" sz="2800" dirty="0" smtClean="0"/>
              <a:t>H </a:t>
            </a:r>
            <a:r>
              <a:rPr lang="tr-TR" sz="2800" dirty="0" err="1"/>
              <a:t>register’ının</a:t>
            </a:r>
            <a:r>
              <a:rPr lang="tr-TR" sz="2800" dirty="0"/>
              <a:t> içeriği </a:t>
            </a:r>
            <a:r>
              <a:rPr lang="tr-TR" sz="2800" dirty="0" smtClean="0"/>
              <a:t>bir sonraki yerin (SP+1) içeriği </a:t>
            </a:r>
            <a:r>
              <a:rPr lang="tr-TR" sz="2800" dirty="0"/>
              <a:t>ile değiştirilir</a:t>
            </a:r>
            <a:r>
              <a:rPr lang="tr-TR" sz="2800" dirty="0" smtClean="0"/>
              <a:t>.</a:t>
            </a:r>
          </a:p>
          <a:p>
            <a:pPr algn="just"/>
            <a:endParaRPr lang="tr-TR" sz="2800" dirty="0"/>
          </a:p>
          <a:p>
            <a:pPr algn="just"/>
            <a:r>
              <a:rPr lang="tr-TR" sz="2800" dirty="0" smtClean="0"/>
              <a:t>Örnek: XTHL</a:t>
            </a:r>
            <a:endParaRPr lang="tr-TR" sz="2800" dirty="0"/>
          </a:p>
          <a:p>
            <a:pPr algn="just"/>
            <a:endParaRPr lang="tr-TR" sz="2800" dirty="0"/>
          </a:p>
        </p:txBody>
      </p:sp>
      <p:graphicFrame>
        <p:nvGraphicFramePr>
          <p:cNvPr id="5" name="Tablo 4"/>
          <p:cNvGraphicFramePr>
            <a:graphicFrameLocks noGrp="1"/>
          </p:cNvGraphicFramePr>
          <p:nvPr>
            <p:extLst>
              <p:ext uri="{D42A27DB-BD31-4B8C-83A1-F6EECF244321}">
                <p14:modId xmlns:p14="http://schemas.microsoft.com/office/powerpoint/2010/main" val="2436506772"/>
              </p:ext>
            </p:extLst>
          </p:nvPr>
        </p:nvGraphicFramePr>
        <p:xfrm>
          <a:off x="539552" y="1556792"/>
          <a:ext cx="7920879" cy="1080120"/>
        </p:xfrm>
        <a:graphic>
          <a:graphicData uri="http://schemas.openxmlformats.org/drawingml/2006/table">
            <a:tbl>
              <a:tblPr firstRow="1" bandRow="1">
                <a:tableStyleId>{5C22544A-7EE6-4342-B048-85BDC9FD1C3A}</a:tableStyleId>
              </a:tblPr>
              <a:tblGrid>
                <a:gridCol w="1728192"/>
                <a:gridCol w="1872208"/>
                <a:gridCol w="4320479"/>
              </a:tblGrid>
              <a:tr h="540060">
                <a:tc>
                  <a:txBody>
                    <a:bodyPr/>
                    <a:lstStyle/>
                    <a:p>
                      <a:r>
                        <a:rPr lang="tr-TR" dirty="0" err="1" smtClean="0"/>
                        <a:t>Opcode</a:t>
                      </a:r>
                      <a:endParaRPr lang="tr-TR" dirty="0"/>
                    </a:p>
                  </a:txBody>
                  <a:tcPr/>
                </a:tc>
                <a:tc>
                  <a:txBody>
                    <a:bodyPr/>
                    <a:lstStyle/>
                    <a:p>
                      <a:r>
                        <a:rPr lang="tr-TR" dirty="0" err="1" smtClean="0"/>
                        <a:t>Operand</a:t>
                      </a:r>
                      <a:endParaRPr lang="tr-TR" dirty="0"/>
                    </a:p>
                  </a:txBody>
                  <a:tcPr/>
                </a:tc>
                <a:tc>
                  <a:txBody>
                    <a:bodyPr/>
                    <a:lstStyle/>
                    <a:p>
                      <a:r>
                        <a:rPr lang="tr-TR" dirty="0" smtClean="0"/>
                        <a:t>Açıklama</a:t>
                      </a:r>
                      <a:endParaRPr lang="tr-TR" dirty="0"/>
                    </a:p>
                  </a:txBody>
                  <a:tcPr/>
                </a:tc>
              </a:tr>
              <a:tr h="540060">
                <a:tc>
                  <a:txBody>
                    <a:bodyPr/>
                    <a:lstStyle/>
                    <a:p>
                      <a:r>
                        <a:rPr lang="tr-TR" b="1" dirty="0" smtClean="0"/>
                        <a:t>XTHL</a:t>
                      </a:r>
                      <a:endParaRPr lang="tr-TR" b="1" dirty="0"/>
                    </a:p>
                  </a:txBody>
                  <a:tcPr/>
                </a:tc>
                <a:tc>
                  <a:txBody>
                    <a:bodyPr/>
                    <a:lstStyle/>
                    <a:p>
                      <a:r>
                        <a:rPr lang="tr-TR" b="1" dirty="0" smtClean="0"/>
                        <a:t>Yok</a:t>
                      </a:r>
                      <a:endParaRPr lang="tr-TR" b="1" dirty="0"/>
                    </a:p>
                  </a:txBody>
                  <a:tcPr/>
                </a:tc>
                <a:tc>
                  <a:txBody>
                    <a:bodyPr/>
                    <a:lstStyle/>
                    <a:p>
                      <a:r>
                        <a:rPr lang="tr-TR" b="1" dirty="0" err="1" smtClean="0"/>
                        <a:t>HL</a:t>
                      </a:r>
                      <a:r>
                        <a:rPr lang="tr-TR" b="1" baseline="0" dirty="0" err="1" smtClean="0"/>
                        <a:t>’yi</a:t>
                      </a:r>
                      <a:r>
                        <a:rPr lang="tr-TR" b="1" baseline="0" dirty="0" smtClean="0"/>
                        <a:t> </a:t>
                      </a:r>
                      <a:r>
                        <a:rPr lang="tr-TR" b="1" baseline="0" dirty="0" err="1" smtClean="0"/>
                        <a:t>stack’in</a:t>
                      </a:r>
                      <a:r>
                        <a:rPr lang="tr-TR" b="1" baseline="0" dirty="0" smtClean="0"/>
                        <a:t> en üstü ile değiştir</a:t>
                      </a:r>
                      <a:endParaRPr lang="tr-TR" b="1" dirty="0"/>
                    </a:p>
                  </a:txBody>
                  <a:tcPr/>
                </a:tc>
              </a:tr>
            </a:tbl>
          </a:graphicData>
        </a:graphic>
      </p:graphicFrame>
    </p:spTree>
    <p:extLst>
      <p:ext uri="{BB962C8B-B14F-4D97-AF65-F5344CB8AC3E}">
        <p14:creationId xmlns:p14="http://schemas.microsoft.com/office/powerpoint/2010/main" val="1540446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Veri transferi/aktarım </a:t>
            </a:r>
            <a:r>
              <a:rPr lang="tr-TR" dirty="0" smtClean="0"/>
              <a:t>komutları</a:t>
            </a:r>
            <a:endParaRPr lang="tr-TR" dirty="0"/>
          </a:p>
        </p:txBody>
      </p:sp>
      <p:sp>
        <p:nvSpPr>
          <p:cNvPr id="3" name="İçerik Yer Tutucusu 2"/>
          <p:cNvSpPr>
            <a:spLocks noGrp="1"/>
          </p:cNvSpPr>
          <p:nvPr>
            <p:ph idx="1"/>
          </p:nvPr>
        </p:nvSpPr>
        <p:spPr>
          <a:xfrm>
            <a:off x="457200" y="2852936"/>
            <a:ext cx="8229600" cy="3624064"/>
          </a:xfrm>
        </p:spPr>
        <p:txBody>
          <a:bodyPr>
            <a:normAutofit/>
          </a:bodyPr>
          <a:lstStyle/>
          <a:p>
            <a:pPr algn="just"/>
            <a:r>
              <a:rPr lang="tr-TR" sz="2800" dirty="0" smtClean="0"/>
              <a:t>H ve L </a:t>
            </a:r>
            <a:r>
              <a:rPr lang="tr-TR" sz="2800" dirty="0" err="1" smtClean="0"/>
              <a:t>register’larının</a:t>
            </a:r>
            <a:r>
              <a:rPr lang="tr-TR" sz="2800" dirty="0" smtClean="0"/>
              <a:t> içeriği program sayıcının içerisine kopyalanır.</a:t>
            </a:r>
          </a:p>
          <a:p>
            <a:pPr algn="just"/>
            <a:r>
              <a:rPr lang="tr-TR" sz="2800" dirty="0" smtClean="0"/>
              <a:t>H’nin içeriği yüksek </a:t>
            </a:r>
            <a:r>
              <a:rPr lang="tr-TR" sz="2800" dirty="0" err="1" smtClean="0"/>
              <a:t>byte’ına</a:t>
            </a:r>
            <a:r>
              <a:rPr lang="tr-TR" sz="2800" dirty="0" smtClean="0"/>
              <a:t>, L’nin içeriği düşük </a:t>
            </a:r>
            <a:r>
              <a:rPr lang="tr-TR" sz="2800" dirty="0" err="1" smtClean="0"/>
              <a:t>byte’ına</a:t>
            </a:r>
            <a:r>
              <a:rPr lang="tr-TR" sz="2800" dirty="0" smtClean="0"/>
              <a:t> yerleştirilir.</a:t>
            </a:r>
          </a:p>
          <a:p>
            <a:pPr algn="just"/>
            <a:endParaRPr lang="tr-TR" sz="2800" dirty="0"/>
          </a:p>
          <a:p>
            <a:pPr algn="just"/>
            <a:r>
              <a:rPr lang="tr-TR" sz="2800" dirty="0" smtClean="0"/>
              <a:t>Örnek: PCHL</a:t>
            </a:r>
            <a:endParaRPr lang="tr-TR" sz="2800" dirty="0"/>
          </a:p>
        </p:txBody>
      </p:sp>
      <p:graphicFrame>
        <p:nvGraphicFramePr>
          <p:cNvPr id="5" name="Tablo 4"/>
          <p:cNvGraphicFramePr>
            <a:graphicFrameLocks noGrp="1"/>
          </p:cNvGraphicFramePr>
          <p:nvPr>
            <p:extLst>
              <p:ext uri="{D42A27DB-BD31-4B8C-83A1-F6EECF244321}">
                <p14:modId xmlns:p14="http://schemas.microsoft.com/office/powerpoint/2010/main" val="1760347535"/>
              </p:ext>
            </p:extLst>
          </p:nvPr>
        </p:nvGraphicFramePr>
        <p:xfrm>
          <a:off x="539552" y="1556792"/>
          <a:ext cx="7920879" cy="1080120"/>
        </p:xfrm>
        <a:graphic>
          <a:graphicData uri="http://schemas.openxmlformats.org/drawingml/2006/table">
            <a:tbl>
              <a:tblPr firstRow="1" bandRow="1">
                <a:tableStyleId>{5C22544A-7EE6-4342-B048-85BDC9FD1C3A}</a:tableStyleId>
              </a:tblPr>
              <a:tblGrid>
                <a:gridCol w="1728192"/>
                <a:gridCol w="1872208"/>
                <a:gridCol w="4320479"/>
              </a:tblGrid>
              <a:tr h="540060">
                <a:tc>
                  <a:txBody>
                    <a:bodyPr/>
                    <a:lstStyle/>
                    <a:p>
                      <a:r>
                        <a:rPr lang="tr-TR" dirty="0" err="1" smtClean="0"/>
                        <a:t>Opcode</a:t>
                      </a:r>
                      <a:endParaRPr lang="tr-TR" dirty="0"/>
                    </a:p>
                  </a:txBody>
                  <a:tcPr/>
                </a:tc>
                <a:tc>
                  <a:txBody>
                    <a:bodyPr/>
                    <a:lstStyle/>
                    <a:p>
                      <a:r>
                        <a:rPr lang="tr-TR" dirty="0" err="1" smtClean="0"/>
                        <a:t>Operand</a:t>
                      </a:r>
                      <a:endParaRPr lang="tr-TR" dirty="0"/>
                    </a:p>
                  </a:txBody>
                  <a:tcPr/>
                </a:tc>
                <a:tc>
                  <a:txBody>
                    <a:bodyPr/>
                    <a:lstStyle/>
                    <a:p>
                      <a:r>
                        <a:rPr lang="tr-TR" dirty="0" smtClean="0"/>
                        <a:t>Açıklama</a:t>
                      </a:r>
                      <a:endParaRPr lang="tr-TR" dirty="0"/>
                    </a:p>
                  </a:txBody>
                  <a:tcPr/>
                </a:tc>
              </a:tr>
              <a:tr h="540060">
                <a:tc>
                  <a:txBody>
                    <a:bodyPr/>
                    <a:lstStyle/>
                    <a:p>
                      <a:r>
                        <a:rPr lang="tr-TR" b="1" dirty="0" smtClean="0"/>
                        <a:t>PCHL</a:t>
                      </a:r>
                      <a:endParaRPr lang="tr-TR" b="1" dirty="0"/>
                    </a:p>
                  </a:txBody>
                  <a:tcPr/>
                </a:tc>
                <a:tc>
                  <a:txBody>
                    <a:bodyPr/>
                    <a:lstStyle/>
                    <a:p>
                      <a:r>
                        <a:rPr lang="tr-TR" b="1" dirty="0" smtClean="0"/>
                        <a:t>Yok</a:t>
                      </a:r>
                      <a:endParaRPr lang="tr-TR" b="1" dirty="0"/>
                    </a:p>
                  </a:txBody>
                  <a:tcPr/>
                </a:tc>
                <a:tc>
                  <a:txBody>
                    <a:bodyPr/>
                    <a:lstStyle/>
                    <a:p>
                      <a:r>
                        <a:rPr lang="tr-TR" b="1" dirty="0" smtClean="0"/>
                        <a:t>Program sayıcının</a:t>
                      </a:r>
                      <a:r>
                        <a:rPr lang="tr-TR" b="1" baseline="0" dirty="0" smtClean="0"/>
                        <a:t> içeriğine </a:t>
                      </a:r>
                      <a:r>
                        <a:rPr lang="tr-TR" b="1" baseline="0" dirty="0" err="1" smtClean="0"/>
                        <a:t>HL’yi</a:t>
                      </a:r>
                      <a:r>
                        <a:rPr lang="tr-TR" b="1" baseline="0" dirty="0" smtClean="0"/>
                        <a:t> ata</a:t>
                      </a:r>
                      <a:endParaRPr lang="tr-TR" b="1" dirty="0"/>
                    </a:p>
                  </a:txBody>
                  <a:tcPr/>
                </a:tc>
              </a:tr>
            </a:tbl>
          </a:graphicData>
        </a:graphic>
      </p:graphicFrame>
    </p:spTree>
    <p:extLst>
      <p:ext uri="{BB962C8B-B14F-4D97-AF65-F5344CB8AC3E}">
        <p14:creationId xmlns:p14="http://schemas.microsoft.com/office/powerpoint/2010/main" val="495029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Veri transferi/aktarım </a:t>
            </a:r>
            <a:r>
              <a:rPr lang="tr-TR" dirty="0" smtClean="0"/>
              <a:t>komutları</a:t>
            </a:r>
            <a:endParaRPr lang="tr-TR" dirty="0"/>
          </a:p>
        </p:txBody>
      </p:sp>
      <p:sp>
        <p:nvSpPr>
          <p:cNvPr id="3" name="İçerik Yer Tutucusu 2"/>
          <p:cNvSpPr>
            <a:spLocks noGrp="1"/>
          </p:cNvSpPr>
          <p:nvPr>
            <p:ph idx="1"/>
          </p:nvPr>
        </p:nvSpPr>
        <p:spPr>
          <a:xfrm>
            <a:off x="457200" y="2852936"/>
            <a:ext cx="8229600" cy="3624064"/>
          </a:xfrm>
        </p:spPr>
        <p:txBody>
          <a:bodyPr>
            <a:normAutofit/>
          </a:bodyPr>
          <a:lstStyle/>
          <a:p>
            <a:pPr algn="just"/>
            <a:r>
              <a:rPr lang="tr-TR" sz="2800" dirty="0" err="1" smtClean="0"/>
              <a:t>Register</a:t>
            </a:r>
            <a:r>
              <a:rPr lang="tr-TR" sz="2800" dirty="0" smtClean="0"/>
              <a:t> çiftinin içeriği </a:t>
            </a:r>
            <a:r>
              <a:rPr lang="tr-TR" sz="2800" dirty="0" err="1" smtClean="0"/>
              <a:t>stack’e</a:t>
            </a:r>
            <a:r>
              <a:rPr lang="tr-TR" sz="2800" dirty="0" smtClean="0"/>
              <a:t> (yığına) kopyalanır.</a:t>
            </a:r>
          </a:p>
          <a:p>
            <a:pPr algn="just"/>
            <a:r>
              <a:rPr lang="tr-TR" sz="2800" dirty="0" smtClean="0"/>
              <a:t>SP 1 azaltılır, </a:t>
            </a:r>
            <a:r>
              <a:rPr lang="tr-TR" sz="2800" dirty="0"/>
              <a:t>yüksek seviye </a:t>
            </a:r>
            <a:r>
              <a:rPr lang="tr-TR" sz="2800" dirty="0" err="1" smtClean="0"/>
              <a:t>register</a:t>
            </a:r>
            <a:r>
              <a:rPr lang="tr-TR" sz="2800" dirty="0" smtClean="0"/>
              <a:t> ’</a:t>
            </a:r>
            <a:r>
              <a:rPr lang="tr-TR" sz="2800" dirty="0" err="1" smtClean="0"/>
              <a:t>ların</a:t>
            </a:r>
            <a:r>
              <a:rPr lang="tr-TR" sz="2800" dirty="0" smtClean="0"/>
              <a:t> (B, D, H, A) içeriği </a:t>
            </a:r>
            <a:r>
              <a:rPr lang="tr-TR" sz="2800" dirty="0" err="1" smtClean="0"/>
              <a:t>stack’e</a:t>
            </a:r>
            <a:r>
              <a:rPr lang="tr-TR" sz="2800" dirty="0" smtClean="0"/>
              <a:t> kopyalanır.</a:t>
            </a:r>
          </a:p>
          <a:p>
            <a:pPr algn="just"/>
            <a:r>
              <a:rPr lang="tr-TR" sz="2800" dirty="0" smtClean="0"/>
              <a:t>SP tekrar 1 azaltılır, ve düşük seviye </a:t>
            </a:r>
            <a:r>
              <a:rPr lang="tr-TR" sz="2800" dirty="0" err="1" smtClean="0"/>
              <a:t>register’ların</a:t>
            </a:r>
            <a:r>
              <a:rPr lang="tr-TR" sz="2800" dirty="0" smtClean="0"/>
              <a:t>  içeriği (C, E, L, </a:t>
            </a:r>
            <a:r>
              <a:rPr lang="tr-TR" sz="2800" dirty="0" err="1" smtClean="0"/>
              <a:t>flags</a:t>
            </a:r>
            <a:r>
              <a:rPr lang="tr-TR" sz="2800" dirty="0" smtClean="0"/>
              <a:t>) </a:t>
            </a:r>
            <a:r>
              <a:rPr lang="tr-TR" sz="2800" dirty="0" err="1"/>
              <a:t>stack’e</a:t>
            </a:r>
            <a:r>
              <a:rPr lang="tr-TR" sz="2800" dirty="0"/>
              <a:t> kopyalanır.</a:t>
            </a:r>
          </a:p>
          <a:p>
            <a:pPr algn="just"/>
            <a:endParaRPr lang="tr-TR" sz="2800" dirty="0"/>
          </a:p>
          <a:p>
            <a:pPr algn="just"/>
            <a:r>
              <a:rPr lang="tr-TR" sz="2800" dirty="0" smtClean="0"/>
              <a:t>Örnek: PUSH B</a:t>
            </a:r>
            <a:endParaRPr lang="tr-TR" sz="2800" dirty="0"/>
          </a:p>
        </p:txBody>
      </p:sp>
      <p:graphicFrame>
        <p:nvGraphicFramePr>
          <p:cNvPr id="5" name="Tablo 4"/>
          <p:cNvGraphicFramePr>
            <a:graphicFrameLocks noGrp="1"/>
          </p:cNvGraphicFramePr>
          <p:nvPr>
            <p:extLst>
              <p:ext uri="{D42A27DB-BD31-4B8C-83A1-F6EECF244321}">
                <p14:modId xmlns:p14="http://schemas.microsoft.com/office/powerpoint/2010/main" val="107858396"/>
              </p:ext>
            </p:extLst>
          </p:nvPr>
        </p:nvGraphicFramePr>
        <p:xfrm>
          <a:off x="539552" y="1556792"/>
          <a:ext cx="7920879" cy="1080120"/>
        </p:xfrm>
        <a:graphic>
          <a:graphicData uri="http://schemas.openxmlformats.org/drawingml/2006/table">
            <a:tbl>
              <a:tblPr firstRow="1" bandRow="1">
                <a:tableStyleId>{5C22544A-7EE6-4342-B048-85BDC9FD1C3A}</a:tableStyleId>
              </a:tblPr>
              <a:tblGrid>
                <a:gridCol w="1728192"/>
                <a:gridCol w="1872208"/>
                <a:gridCol w="4320479"/>
              </a:tblGrid>
              <a:tr h="540060">
                <a:tc>
                  <a:txBody>
                    <a:bodyPr/>
                    <a:lstStyle/>
                    <a:p>
                      <a:r>
                        <a:rPr lang="tr-TR" dirty="0" err="1" smtClean="0"/>
                        <a:t>Opcode</a:t>
                      </a:r>
                      <a:endParaRPr lang="tr-TR" dirty="0"/>
                    </a:p>
                  </a:txBody>
                  <a:tcPr/>
                </a:tc>
                <a:tc>
                  <a:txBody>
                    <a:bodyPr/>
                    <a:lstStyle/>
                    <a:p>
                      <a:r>
                        <a:rPr lang="tr-TR" dirty="0" err="1" smtClean="0"/>
                        <a:t>Operand</a:t>
                      </a:r>
                      <a:endParaRPr lang="tr-TR" dirty="0"/>
                    </a:p>
                  </a:txBody>
                  <a:tcPr/>
                </a:tc>
                <a:tc>
                  <a:txBody>
                    <a:bodyPr/>
                    <a:lstStyle/>
                    <a:p>
                      <a:r>
                        <a:rPr lang="tr-TR" dirty="0" smtClean="0"/>
                        <a:t>Açıklama</a:t>
                      </a:r>
                      <a:endParaRPr lang="tr-TR" dirty="0"/>
                    </a:p>
                  </a:txBody>
                  <a:tcPr/>
                </a:tc>
              </a:tr>
              <a:tr h="540060">
                <a:tc>
                  <a:txBody>
                    <a:bodyPr/>
                    <a:lstStyle/>
                    <a:p>
                      <a:r>
                        <a:rPr lang="tr-TR" b="1" dirty="0" smtClean="0"/>
                        <a:t>PUSH</a:t>
                      </a:r>
                      <a:endParaRPr lang="tr-TR" b="1" dirty="0"/>
                    </a:p>
                  </a:txBody>
                  <a:tcPr/>
                </a:tc>
                <a:tc>
                  <a:txBody>
                    <a:bodyPr/>
                    <a:lstStyle/>
                    <a:p>
                      <a:r>
                        <a:rPr lang="tr-TR" b="1" dirty="0" err="1" smtClean="0"/>
                        <a:t>Register</a:t>
                      </a:r>
                      <a:r>
                        <a:rPr lang="tr-TR" b="1" dirty="0" smtClean="0"/>
                        <a:t> Çifti</a:t>
                      </a:r>
                      <a:endParaRPr lang="tr-TR" b="1" dirty="0"/>
                    </a:p>
                  </a:txBody>
                  <a:tcPr/>
                </a:tc>
                <a:tc>
                  <a:txBody>
                    <a:bodyPr/>
                    <a:lstStyle/>
                    <a:p>
                      <a:r>
                        <a:rPr lang="tr-TR" b="1" dirty="0" err="1" smtClean="0"/>
                        <a:t>Register</a:t>
                      </a:r>
                      <a:r>
                        <a:rPr lang="tr-TR" b="1" dirty="0" smtClean="0"/>
                        <a:t> çiftinin </a:t>
                      </a:r>
                      <a:r>
                        <a:rPr lang="tr-TR" b="1" dirty="0" err="1" smtClean="0"/>
                        <a:t>stack’e</a:t>
                      </a:r>
                      <a:r>
                        <a:rPr lang="tr-TR" b="1" dirty="0" smtClean="0"/>
                        <a:t> koy</a:t>
                      </a:r>
                      <a:endParaRPr lang="tr-TR" b="1" dirty="0"/>
                    </a:p>
                  </a:txBody>
                  <a:tcPr/>
                </a:tc>
              </a:tr>
            </a:tbl>
          </a:graphicData>
        </a:graphic>
      </p:graphicFrame>
    </p:spTree>
    <p:extLst>
      <p:ext uri="{BB962C8B-B14F-4D97-AF65-F5344CB8AC3E}">
        <p14:creationId xmlns:p14="http://schemas.microsoft.com/office/powerpoint/2010/main" val="26037734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Veri transferi/aktarım </a:t>
            </a:r>
            <a:r>
              <a:rPr lang="tr-TR" dirty="0" smtClean="0"/>
              <a:t>komutları</a:t>
            </a:r>
            <a:endParaRPr lang="tr-TR" dirty="0"/>
          </a:p>
        </p:txBody>
      </p:sp>
      <p:sp>
        <p:nvSpPr>
          <p:cNvPr id="3" name="İçerik Yer Tutucusu 2"/>
          <p:cNvSpPr>
            <a:spLocks noGrp="1"/>
          </p:cNvSpPr>
          <p:nvPr>
            <p:ph idx="1"/>
          </p:nvPr>
        </p:nvSpPr>
        <p:spPr>
          <a:xfrm>
            <a:off x="457200" y="2852936"/>
            <a:ext cx="8229600" cy="3624064"/>
          </a:xfrm>
        </p:spPr>
        <p:txBody>
          <a:bodyPr>
            <a:normAutofit lnSpcReduction="10000"/>
          </a:bodyPr>
          <a:lstStyle/>
          <a:p>
            <a:pPr algn="just"/>
            <a:r>
              <a:rPr lang="tr-TR" sz="2800" dirty="0" err="1" smtClean="0"/>
              <a:t>Stack’in</a:t>
            </a:r>
            <a:r>
              <a:rPr lang="tr-TR" sz="2800" dirty="0" smtClean="0"/>
              <a:t> en üstteki içeriği </a:t>
            </a:r>
            <a:r>
              <a:rPr lang="tr-TR" sz="2800" dirty="0" err="1" smtClean="0"/>
              <a:t>register</a:t>
            </a:r>
            <a:r>
              <a:rPr lang="tr-TR" sz="2800" dirty="0" smtClean="0"/>
              <a:t> çiftine </a:t>
            </a:r>
            <a:r>
              <a:rPr lang="tr-TR" sz="2800" dirty="0"/>
              <a:t>kopyalanır.</a:t>
            </a:r>
          </a:p>
          <a:p>
            <a:pPr algn="just"/>
            <a:r>
              <a:rPr lang="tr-TR" sz="2800" dirty="0"/>
              <a:t>SP tarafından gösterilen yerin içeriği  düşük seviye </a:t>
            </a:r>
            <a:r>
              <a:rPr lang="tr-TR" sz="2800" dirty="0" err="1"/>
              <a:t>register’a</a:t>
            </a:r>
            <a:r>
              <a:rPr lang="tr-TR" sz="2800" dirty="0"/>
              <a:t> kopyalanır (C,E, L, </a:t>
            </a:r>
            <a:r>
              <a:rPr lang="tr-TR" sz="2800" dirty="0" err="1"/>
              <a:t>Flags</a:t>
            </a:r>
            <a:r>
              <a:rPr lang="tr-TR" sz="2800" dirty="0"/>
              <a:t>).</a:t>
            </a:r>
          </a:p>
          <a:p>
            <a:pPr algn="just"/>
            <a:r>
              <a:rPr lang="tr-TR" sz="2800" dirty="0"/>
              <a:t>SP 1 arttırılır, ve içerik yüksek seviye </a:t>
            </a:r>
            <a:r>
              <a:rPr lang="tr-TR" sz="2800" dirty="0" err="1"/>
              <a:t>register’a</a:t>
            </a:r>
            <a:r>
              <a:rPr lang="tr-TR" sz="2800" dirty="0"/>
              <a:t> (B, D, H, A) kopyalanır.</a:t>
            </a:r>
          </a:p>
          <a:p>
            <a:pPr algn="just"/>
            <a:endParaRPr lang="tr-TR" sz="2800" dirty="0"/>
          </a:p>
          <a:p>
            <a:pPr algn="just"/>
            <a:r>
              <a:rPr lang="tr-TR" sz="2800" dirty="0"/>
              <a:t>Örnek: </a:t>
            </a:r>
            <a:r>
              <a:rPr lang="tr-TR" sz="2800" dirty="0" smtClean="0"/>
              <a:t>POP H</a:t>
            </a:r>
            <a:endParaRPr lang="tr-TR" sz="2800" dirty="0"/>
          </a:p>
          <a:p>
            <a:pPr algn="just"/>
            <a:endParaRPr lang="tr-TR" sz="2800" dirty="0"/>
          </a:p>
        </p:txBody>
      </p:sp>
      <p:graphicFrame>
        <p:nvGraphicFramePr>
          <p:cNvPr id="5" name="Tablo 4"/>
          <p:cNvGraphicFramePr>
            <a:graphicFrameLocks noGrp="1"/>
          </p:cNvGraphicFramePr>
          <p:nvPr>
            <p:extLst>
              <p:ext uri="{D42A27DB-BD31-4B8C-83A1-F6EECF244321}">
                <p14:modId xmlns:p14="http://schemas.microsoft.com/office/powerpoint/2010/main" val="2719155203"/>
              </p:ext>
            </p:extLst>
          </p:nvPr>
        </p:nvGraphicFramePr>
        <p:xfrm>
          <a:off x="539552" y="1556792"/>
          <a:ext cx="7920879" cy="1080120"/>
        </p:xfrm>
        <a:graphic>
          <a:graphicData uri="http://schemas.openxmlformats.org/drawingml/2006/table">
            <a:tbl>
              <a:tblPr firstRow="1" bandRow="1">
                <a:tableStyleId>{5C22544A-7EE6-4342-B048-85BDC9FD1C3A}</a:tableStyleId>
              </a:tblPr>
              <a:tblGrid>
                <a:gridCol w="1728192"/>
                <a:gridCol w="1872208"/>
                <a:gridCol w="4320479"/>
              </a:tblGrid>
              <a:tr h="540060">
                <a:tc>
                  <a:txBody>
                    <a:bodyPr/>
                    <a:lstStyle/>
                    <a:p>
                      <a:r>
                        <a:rPr lang="tr-TR" dirty="0" err="1" smtClean="0"/>
                        <a:t>Opcode</a:t>
                      </a:r>
                      <a:endParaRPr lang="tr-TR" dirty="0"/>
                    </a:p>
                  </a:txBody>
                  <a:tcPr/>
                </a:tc>
                <a:tc>
                  <a:txBody>
                    <a:bodyPr/>
                    <a:lstStyle/>
                    <a:p>
                      <a:r>
                        <a:rPr lang="tr-TR" dirty="0" err="1" smtClean="0"/>
                        <a:t>Operand</a:t>
                      </a:r>
                      <a:endParaRPr lang="tr-TR" dirty="0"/>
                    </a:p>
                  </a:txBody>
                  <a:tcPr/>
                </a:tc>
                <a:tc>
                  <a:txBody>
                    <a:bodyPr/>
                    <a:lstStyle/>
                    <a:p>
                      <a:r>
                        <a:rPr lang="tr-TR" dirty="0" smtClean="0"/>
                        <a:t>Açıklama</a:t>
                      </a:r>
                      <a:endParaRPr lang="tr-TR" dirty="0"/>
                    </a:p>
                  </a:txBody>
                  <a:tcPr/>
                </a:tc>
              </a:tr>
              <a:tr h="540060">
                <a:tc>
                  <a:txBody>
                    <a:bodyPr/>
                    <a:lstStyle/>
                    <a:p>
                      <a:r>
                        <a:rPr lang="tr-TR" b="1" dirty="0" smtClean="0"/>
                        <a:t>POP</a:t>
                      </a:r>
                      <a:endParaRPr lang="tr-TR" b="1" dirty="0"/>
                    </a:p>
                  </a:txBody>
                  <a:tcPr/>
                </a:tc>
                <a:tc>
                  <a:txBody>
                    <a:bodyPr/>
                    <a:lstStyle/>
                    <a:p>
                      <a:r>
                        <a:rPr lang="tr-TR" b="1" dirty="0" err="1" smtClean="0"/>
                        <a:t>Register</a:t>
                      </a:r>
                      <a:r>
                        <a:rPr lang="tr-TR" b="1" dirty="0" smtClean="0"/>
                        <a:t> çifti</a:t>
                      </a:r>
                      <a:endParaRPr lang="tr-TR" b="1" dirty="0"/>
                    </a:p>
                  </a:txBody>
                  <a:tcPr/>
                </a:tc>
                <a:tc>
                  <a:txBody>
                    <a:bodyPr/>
                    <a:lstStyle/>
                    <a:p>
                      <a:r>
                        <a:rPr lang="tr-TR" b="1" dirty="0" err="1" smtClean="0"/>
                        <a:t>Stack’ten</a:t>
                      </a:r>
                      <a:r>
                        <a:rPr lang="tr-TR" b="1" baseline="0" dirty="0" smtClean="0"/>
                        <a:t> </a:t>
                      </a:r>
                      <a:r>
                        <a:rPr lang="tr-TR" b="1" baseline="0" dirty="0" err="1" smtClean="0"/>
                        <a:t>register</a:t>
                      </a:r>
                      <a:r>
                        <a:rPr lang="tr-TR" b="1" baseline="0" dirty="0" smtClean="0"/>
                        <a:t> çiftine aktarır</a:t>
                      </a:r>
                      <a:endParaRPr lang="tr-TR" b="1" dirty="0"/>
                    </a:p>
                  </a:txBody>
                  <a:tcPr/>
                </a:tc>
              </a:tr>
            </a:tbl>
          </a:graphicData>
        </a:graphic>
      </p:graphicFrame>
    </p:spTree>
    <p:extLst>
      <p:ext uri="{BB962C8B-B14F-4D97-AF65-F5344CB8AC3E}">
        <p14:creationId xmlns:p14="http://schemas.microsoft.com/office/powerpoint/2010/main" val="4780479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Instruction</a:t>
            </a:r>
            <a:r>
              <a:rPr lang="tr-TR" dirty="0" smtClean="0"/>
              <a:t> Set – Komut Seti</a:t>
            </a:r>
            <a:endParaRPr lang="tr-TR" dirty="0"/>
          </a:p>
        </p:txBody>
      </p:sp>
      <p:sp>
        <p:nvSpPr>
          <p:cNvPr id="3" name="İçerik Yer Tutucusu 2"/>
          <p:cNvSpPr>
            <a:spLocks noGrp="1"/>
          </p:cNvSpPr>
          <p:nvPr>
            <p:ph idx="1"/>
          </p:nvPr>
        </p:nvSpPr>
        <p:spPr/>
        <p:txBody>
          <a:bodyPr/>
          <a:lstStyle/>
          <a:p>
            <a:r>
              <a:rPr lang="tr-TR" dirty="0" smtClean="0"/>
              <a:t>Mikroişlemcilerin konuştuğu dil olarak düşünülebilir.</a:t>
            </a:r>
          </a:p>
          <a:p>
            <a:r>
              <a:rPr lang="tr-TR" dirty="0" smtClean="0"/>
              <a:t>Her mikroişlemcinin kendine özgü komut seti vardır.</a:t>
            </a:r>
          </a:p>
          <a:p>
            <a:r>
              <a:rPr lang="tr-TR" dirty="0" smtClean="0"/>
              <a:t>Komutlar 1’ler ve 0’lardan oluşan bir diziden ibarettir.</a:t>
            </a:r>
            <a:r>
              <a:rPr lang="tr-TR" dirty="0"/>
              <a:t> </a:t>
            </a:r>
            <a:r>
              <a:rPr lang="tr-TR" dirty="0" err="1" smtClean="0"/>
              <a:t>Örn</a:t>
            </a:r>
            <a:r>
              <a:rPr lang="tr-TR" dirty="0" smtClean="0"/>
              <a: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924944"/>
            <a:ext cx="4536504" cy="3713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9819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Veri transferi/aktarım </a:t>
            </a:r>
            <a:r>
              <a:rPr lang="tr-TR" dirty="0" smtClean="0"/>
              <a:t>komutları</a:t>
            </a:r>
            <a:endParaRPr lang="tr-TR" dirty="0"/>
          </a:p>
        </p:txBody>
      </p:sp>
      <p:sp>
        <p:nvSpPr>
          <p:cNvPr id="3" name="İçerik Yer Tutucusu 2"/>
          <p:cNvSpPr>
            <a:spLocks noGrp="1"/>
          </p:cNvSpPr>
          <p:nvPr>
            <p:ph idx="1"/>
          </p:nvPr>
        </p:nvSpPr>
        <p:spPr>
          <a:xfrm>
            <a:off x="457200" y="2852936"/>
            <a:ext cx="8229600" cy="3624064"/>
          </a:xfrm>
        </p:spPr>
        <p:txBody>
          <a:bodyPr>
            <a:normAutofit/>
          </a:bodyPr>
          <a:lstStyle/>
          <a:p>
            <a:pPr algn="just"/>
            <a:r>
              <a:rPr lang="tr-TR" sz="2800" dirty="0" smtClean="0"/>
              <a:t>Akümülatörün içeriği I/O portuna kopyalanır.</a:t>
            </a:r>
          </a:p>
          <a:p>
            <a:pPr algn="just"/>
            <a:endParaRPr lang="tr-TR" sz="2800" dirty="0"/>
          </a:p>
          <a:p>
            <a:pPr algn="just"/>
            <a:r>
              <a:rPr lang="tr-TR" sz="2800" dirty="0" smtClean="0"/>
              <a:t>Örnek: OUT 78H</a:t>
            </a:r>
            <a:endParaRPr lang="tr-TR" sz="2800" dirty="0"/>
          </a:p>
        </p:txBody>
      </p:sp>
      <p:graphicFrame>
        <p:nvGraphicFramePr>
          <p:cNvPr id="5" name="Tablo 4"/>
          <p:cNvGraphicFramePr>
            <a:graphicFrameLocks noGrp="1"/>
          </p:cNvGraphicFramePr>
          <p:nvPr>
            <p:extLst>
              <p:ext uri="{D42A27DB-BD31-4B8C-83A1-F6EECF244321}">
                <p14:modId xmlns:p14="http://schemas.microsoft.com/office/powerpoint/2010/main" val="1458522546"/>
              </p:ext>
            </p:extLst>
          </p:nvPr>
        </p:nvGraphicFramePr>
        <p:xfrm>
          <a:off x="539552" y="1556792"/>
          <a:ext cx="7920879" cy="1180140"/>
        </p:xfrm>
        <a:graphic>
          <a:graphicData uri="http://schemas.openxmlformats.org/drawingml/2006/table">
            <a:tbl>
              <a:tblPr firstRow="1" bandRow="1">
                <a:tableStyleId>{5C22544A-7EE6-4342-B048-85BDC9FD1C3A}</a:tableStyleId>
              </a:tblPr>
              <a:tblGrid>
                <a:gridCol w="1728192"/>
                <a:gridCol w="1872208"/>
                <a:gridCol w="4320479"/>
              </a:tblGrid>
              <a:tr h="540060">
                <a:tc>
                  <a:txBody>
                    <a:bodyPr/>
                    <a:lstStyle/>
                    <a:p>
                      <a:r>
                        <a:rPr lang="tr-TR" dirty="0" err="1" smtClean="0"/>
                        <a:t>Opcode</a:t>
                      </a:r>
                      <a:endParaRPr lang="tr-TR" dirty="0"/>
                    </a:p>
                  </a:txBody>
                  <a:tcPr/>
                </a:tc>
                <a:tc>
                  <a:txBody>
                    <a:bodyPr/>
                    <a:lstStyle/>
                    <a:p>
                      <a:r>
                        <a:rPr lang="tr-TR" dirty="0" err="1" smtClean="0"/>
                        <a:t>Operand</a:t>
                      </a:r>
                      <a:endParaRPr lang="tr-TR" dirty="0"/>
                    </a:p>
                  </a:txBody>
                  <a:tcPr/>
                </a:tc>
                <a:tc>
                  <a:txBody>
                    <a:bodyPr/>
                    <a:lstStyle/>
                    <a:p>
                      <a:r>
                        <a:rPr lang="tr-TR" dirty="0" smtClean="0"/>
                        <a:t>Açıklama</a:t>
                      </a:r>
                      <a:endParaRPr lang="tr-TR" dirty="0"/>
                    </a:p>
                  </a:txBody>
                  <a:tcPr/>
                </a:tc>
              </a:tr>
              <a:tr h="540060">
                <a:tc>
                  <a:txBody>
                    <a:bodyPr/>
                    <a:lstStyle/>
                    <a:p>
                      <a:r>
                        <a:rPr lang="tr-TR" b="1" dirty="0" smtClean="0"/>
                        <a:t>OUT</a:t>
                      </a:r>
                      <a:endParaRPr lang="tr-TR" b="1" dirty="0"/>
                    </a:p>
                  </a:txBody>
                  <a:tcPr/>
                </a:tc>
                <a:tc>
                  <a:txBody>
                    <a:bodyPr/>
                    <a:lstStyle/>
                    <a:p>
                      <a:r>
                        <a:rPr lang="tr-TR" b="1" dirty="0" smtClean="0"/>
                        <a:t>8</a:t>
                      </a:r>
                      <a:r>
                        <a:rPr lang="tr-TR" b="1" baseline="0" dirty="0" smtClean="0"/>
                        <a:t> bitlik port adresi</a:t>
                      </a:r>
                      <a:endParaRPr lang="tr-TR" b="1" dirty="0"/>
                    </a:p>
                  </a:txBody>
                  <a:tcPr/>
                </a:tc>
                <a:tc>
                  <a:txBody>
                    <a:bodyPr/>
                    <a:lstStyle/>
                    <a:p>
                      <a:r>
                        <a:rPr lang="tr-TR" b="1" dirty="0" smtClean="0"/>
                        <a:t>Akümülatördeki</a:t>
                      </a:r>
                      <a:r>
                        <a:rPr lang="tr-TR" b="1" baseline="0" dirty="0" smtClean="0"/>
                        <a:t> veriyi 8 bitlik adresi olan porta kopyala</a:t>
                      </a:r>
                      <a:endParaRPr lang="tr-TR" b="1" dirty="0"/>
                    </a:p>
                  </a:txBody>
                  <a:tcPr/>
                </a:tc>
              </a:tr>
            </a:tbl>
          </a:graphicData>
        </a:graphic>
      </p:graphicFrame>
    </p:spTree>
    <p:extLst>
      <p:ext uri="{BB962C8B-B14F-4D97-AF65-F5344CB8AC3E}">
        <p14:creationId xmlns:p14="http://schemas.microsoft.com/office/powerpoint/2010/main" val="18173387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Veri transferi/aktarım </a:t>
            </a:r>
            <a:r>
              <a:rPr lang="tr-TR" dirty="0" smtClean="0"/>
              <a:t>komutları</a:t>
            </a:r>
            <a:endParaRPr lang="tr-TR" dirty="0"/>
          </a:p>
        </p:txBody>
      </p:sp>
      <p:sp>
        <p:nvSpPr>
          <p:cNvPr id="3" name="İçerik Yer Tutucusu 2"/>
          <p:cNvSpPr>
            <a:spLocks noGrp="1"/>
          </p:cNvSpPr>
          <p:nvPr>
            <p:ph idx="1"/>
          </p:nvPr>
        </p:nvSpPr>
        <p:spPr>
          <a:xfrm>
            <a:off x="457200" y="2852936"/>
            <a:ext cx="8229600" cy="3624064"/>
          </a:xfrm>
        </p:spPr>
        <p:txBody>
          <a:bodyPr>
            <a:normAutofit/>
          </a:bodyPr>
          <a:lstStyle/>
          <a:p>
            <a:pPr algn="just"/>
            <a:r>
              <a:rPr lang="tr-TR" sz="2800" dirty="0" smtClean="0"/>
              <a:t>I/O portunun içeriği akümülatöre kopyalanır.</a:t>
            </a:r>
          </a:p>
          <a:p>
            <a:pPr algn="just"/>
            <a:endParaRPr lang="tr-TR" sz="2800" dirty="0"/>
          </a:p>
          <a:p>
            <a:pPr algn="just"/>
            <a:r>
              <a:rPr lang="tr-TR" sz="2800" dirty="0" smtClean="0"/>
              <a:t>Örnek: IN 8CH		; 8C portundaki veriyi A’ya 				   kopyalar </a:t>
            </a:r>
            <a:endParaRPr lang="tr-TR" sz="2800" dirty="0"/>
          </a:p>
        </p:txBody>
      </p:sp>
      <p:graphicFrame>
        <p:nvGraphicFramePr>
          <p:cNvPr id="5" name="Tablo 4"/>
          <p:cNvGraphicFramePr>
            <a:graphicFrameLocks noGrp="1"/>
          </p:cNvGraphicFramePr>
          <p:nvPr>
            <p:extLst>
              <p:ext uri="{D42A27DB-BD31-4B8C-83A1-F6EECF244321}">
                <p14:modId xmlns:p14="http://schemas.microsoft.com/office/powerpoint/2010/main" val="3861906280"/>
              </p:ext>
            </p:extLst>
          </p:nvPr>
        </p:nvGraphicFramePr>
        <p:xfrm>
          <a:off x="539552" y="1556792"/>
          <a:ext cx="7920879" cy="1180140"/>
        </p:xfrm>
        <a:graphic>
          <a:graphicData uri="http://schemas.openxmlformats.org/drawingml/2006/table">
            <a:tbl>
              <a:tblPr firstRow="1" bandRow="1">
                <a:tableStyleId>{5C22544A-7EE6-4342-B048-85BDC9FD1C3A}</a:tableStyleId>
              </a:tblPr>
              <a:tblGrid>
                <a:gridCol w="1728192"/>
                <a:gridCol w="1872208"/>
                <a:gridCol w="4320479"/>
              </a:tblGrid>
              <a:tr h="540060">
                <a:tc>
                  <a:txBody>
                    <a:bodyPr/>
                    <a:lstStyle/>
                    <a:p>
                      <a:r>
                        <a:rPr lang="tr-TR" dirty="0" err="1" smtClean="0"/>
                        <a:t>Opcode</a:t>
                      </a:r>
                      <a:endParaRPr lang="tr-TR" dirty="0"/>
                    </a:p>
                  </a:txBody>
                  <a:tcPr/>
                </a:tc>
                <a:tc>
                  <a:txBody>
                    <a:bodyPr/>
                    <a:lstStyle/>
                    <a:p>
                      <a:r>
                        <a:rPr lang="tr-TR" dirty="0" err="1" smtClean="0"/>
                        <a:t>Operand</a:t>
                      </a:r>
                      <a:endParaRPr lang="tr-TR" dirty="0"/>
                    </a:p>
                  </a:txBody>
                  <a:tcPr/>
                </a:tc>
                <a:tc>
                  <a:txBody>
                    <a:bodyPr/>
                    <a:lstStyle/>
                    <a:p>
                      <a:r>
                        <a:rPr lang="tr-TR" dirty="0" smtClean="0"/>
                        <a:t>Açıklama</a:t>
                      </a:r>
                      <a:endParaRPr lang="tr-TR" dirty="0"/>
                    </a:p>
                  </a:txBody>
                  <a:tcPr/>
                </a:tc>
              </a:tr>
              <a:tr h="540060">
                <a:tc>
                  <a:txBody>
                    <a:bodyPr/>
                    <a:lstStyle/>
                    <a:p>
                      <a:r>
                        <a:rPr lang="tr-TR" b="1" dirty="0" smtClean="0"/>
                        <a:t>IN</a:t>
                      </a:r>
                      <a:endParaRPr lang="tr-TR"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b="1" dirty="0" smtClean="0"/>
                        <a:t>8</a:t>
                      </a:r>
                      <a:r>
                        <a:rPr lang="tr-TR" b="1" baseline="0" dirty="0" smtClean="0"/>
                        <a:t> bitlik port adresi</a:t>
                      </a:r>
                      <a:endParaRPr lang="tr-TR" b="1" dirty="0" smtClean="0"/>
                    </a:p>
                  </a:txBody>
                  <a:tcPr/>
                </a:tc>
                <a:tc>
                  <a:txBody>
                    <a:bodyPr/>
                    <a:lstStyle/>
                    <a:p>
                      <a:r>
                        <a:rPr lang="tr-TR" b="1" dirty="0" smtClean="0"/>
                        <a:t>Porttan veriyi akümülatöre kopyalar</a:t>
                      </a:r>
                      <a:endParaRPr lang="tr-TR" b="1" dirty="0"/>
                    </a:p>
                  </a:txBody>
                  <a:tcPr/>
                </a:tc>
              </a:tr>
            </a:tbl>
          </a:graphicData>
        </a:graphic>
      </p:graphicFrame>
    </p:spTree>
    <p:extLst>
      <p:ext uri="{BB962C8B-B14F-4D97-AF65-F5344CB8AC3E}">
        <p14:creationId xmlns:p14="http://schemas.microsoft.com/office/powerpoint/2010/main" val="39593074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Veri transferi/aktarım </a:t>
            </a:r>
            <a:r>
              <a:rPr lang="tr-TR" dirty="0" smtClean="0"/>
              <a:t>komutları</a:t>
            </a:r>
            <a:endParaRPr lang="tr-TR"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706724"/>
            <a:ext cx="8361024"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76097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Aritmetik İşlem Komutları - Toplama</a:t>
            </a:r>
            <a:endParaRPr lang="tr-TR" dirty="0"/>
          </a:p>
        </p:txBody>
      </p:sp>
      <p:sp>
        <p:nvSpPr>
          <p:cNvPr id="3" name="İçerik Yer Tutucusu 2"/>
          <p:cNvSpPr>
            <a:spLocks noGrp="1"/>
          </p:cNvSpPr>
          <p:nvPr>
            <p:ph idx="1"/>
          </p:nvPr>
        </p:nvSpPr>
        <p:spPr/>
        <p:txBody>
          <a:bodyPr/>
          <a:lstStyle/>
          <a:p>
            <a:pPr algn="just"/>
            <a:r>
              <a:rPr lang="tr-TR" dirty="0" smtClean="0"/>
              <a:t>Herhangi 8 bitlik bir sayı veya </a:t>
            </a:r>
            <a:r>
              <a:rPr lang="tr-TR" dirty="0" err="1" smtClean="0"/>
              <a:t>register’ın</a:t>
            </a:r>
            <a:r>
              <a:rPr lang="tr-TR" dirty="0" smtClean="0"/>
              <a:t> içeriği veya herhangi bir hafıza yerinin içeriği akümülatörün içeriğine eklenebilir.</a:t>
            </a:r>
          </a:p>
          <a:p>
            <a:r>
              <a:rPr lang="tr-TR" dirty="0" smtClean="0"/>
              <a:t>Sonuç akümülatöre kaydedilir.</a:t>
            </a:r>
          </a:p>
          <a:p>
            <a:r>
              <a:rPr lang="tr-TR" dirty="0" smtClean="0"/>
              <a:t>Diğer iki 8 bitlik </a:t>
            </a:r>
            <a:r>
              <a:rPr lang="tr-TR" dirty="0" err="1" smtClean="0"/>
              <a:t>register’lar</a:t>
            </a:r>
            <a:r>
              <a:rPr lang="tr-TR" dirty="0" smtClean="0"/>
              <a:t> direkt olarak toplanamazlar.</a:t>
            </a:r>
          </a:p>
          <a:p>
            <a:r>
              <a:rPr lang="tr-TR" dirty="0" smtClean="0"/>
              <a:t>Örneğin; B </a:t>
            </a:r>
            <a:r>
              <a:rPr lang="tr-TR" dirty="0" err="1" smtClean="0"/>
              <a:t>registerının</a:t>
            </a:r>
            <a:r>
              <a:rPr lang="tr-TR" dirty="0" smtClean="0"/>
              <a:t> içeriği C’nin içeriğine eklenemez.</a:t>
            </a:r>
            <a:endParaRPr lang="tr-TR" dirty="0"/>
          </a:p>
        </p:txBody>
      </p:sp>
    </p:spTree>
    <p:extLst>
      <p:ext uri="{BB962C8B-B14F-4D97-AF65-F5344CB8AC3E}">
        <p14:creationId xmlns:p14="http://schemas.microsoft.com/office/powerpoint/2010/main" val="18453654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Aritmetik İşlem Komutları - Çıkarma</a:t>
            </a:r>
            <a:endParaRPr lang="tr-TR" dirty="0"/>
          </a:p>
        </p:txBody>
      </p:sp>
      <p:sp>
        <p:nvSpPr>
          <p:cNvPr id="3" name="İçerik Yer Tutucusu 2"/>
          <p:cNvSpPr>
            <a:spLocks noGrp="1"/>
          </p:cNvSpPr>
          <p:nvPr>
            <p:ph idx="1"/>
          </p:nvPr>
        </p:nvSpPr>
        <p:spPr/>
        <p:txBody>
          <a:bodyPr/>
          <a:lstStyle/>
          <a:p>
            <a:pPr algn="just"/>
            <a:r>
              <a:rPr lang="tr-TR" dirty="0" smtClean="0"/>
              <a:t>Herhangi 8 bitlik bir sayı veya </a:t>
            </a:r>
            <a:r>
              <a:rPr lang="tr-TR" dirty="0" err="1" smtClean="0"/>
              <a:t>register’ın</a:t>
            </a:r>
            <a:r>
              <a:rPr lang="tr-TR" dirty="0" smtClean="0"/>
              <a:t> içeriği veya herhangi bir hafıza yerinin içeriği akümülatörün içeriğinden çıkarılabilir.</a:t>
            </a:r>
          </a:p>
          <a:p>
            <a:r>
              <a:rPr lang="tr-TR" dirty="0" smtClean="0"/>
              <a:t>Sonuç akümülatöre kaydedilir.</a:t>
            </a:r>
          </a:p>
          <a:p>
            <a:r>
              <a:rPr lang="tr-TR" dirty="0" smtClean="0"/>
              <a:t>Çıkarma işlemi 2’nin </a:t>
            </a:r>
            <a:r>
              <a:rPr lang="tr-TR" dirty="0" err="1" smtClean="0"/>
              <a:t>tümleyeni</a:t>
            </a:r>
            <a:r>
              <a:rPr lang="tr-TR" dirty="0" smtClean="0"/>
              <a:t> şeklinde yapılır.</a:t>
            </a:r>
          </a:p>
          <a:p>
            <a:r>
              <a:rPr lang="tr-TR" dirty="0" smtClean="0"/>
              <a:t>Sonuç negatif ise sonuç ikinin </a:t>
            </a:r>
            <a:r>
              <a:rPr lang="tr-TR" dirty="0" err="1" smtClean="0"/>
              <a:t>tümleyeni</a:t>
            </a:r>
            <a:r>
              <a:rPr lang="tr-TR" dirty="0" smtClean="0"/>
              <a:t> şeklinde kaydedilir.</a:t>
            </a:r>
          </a:p>
          <a:p>
            <a:r>
              <a:rPr lang="tr-TR" dirty="0"/>
              <a:t>Diğer iki 8 bitlik </a:t>
            </a:r>
            <a:r>
              <a:rPr lang="tr-TR" dirty="0" err="1"/>
              <a:t>register’lar</a:t>
            </a:r>
            <a:r>
              <a:rPr lang="tr-TR" dirty="0"/>
              <a:t> direkt olarak </a:t>
            </a:r>
            <a:r>
              <a:rPr lang="tr-TR" dirty="0" smtClean="0"/>
              <a:t>çıkarılamazlar.</a:t>
            </a:r>
            <a:endParaRPr lang="tr-TR" dirty="0"/>
          </a:p>
          <a:p>
            <a:pPr marL="0" indent="0">
              <a:buNone/>
            </a:pPr>
            <a:endParaRPr lang="tr-TR" dirty="0"/>
          </a:p>
        </p:txBody>
      </p:sp>
    </p:spTree>
    <p:extLst>
      <p:ext uri="{BB962C8B-B14F-4D97-AF65-F5344CB8AC3E}">
        <p14:creationId xmlns:p14="http://schemas.microsoft.com/office/powerpoint/2010/main" val="42494800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Arttırma / Azaltma</a:t>
            </a:r>
            <a:endParaRPr lang="tr-TR" dirty="0"/>
          </a:p>
        </p:txBody>
      </p:sp>
      <p:sp>
        <p:nvSpPr>
          <p:cNvPr id="3" name="İçerik Yer Tutucusu 2"/>
          <p:cNvSpPr>
            <a:spLocks noGrp="1"/>
          </p:cNvSpPr>
          <p:nvPr>
            <p:ph idx="1"/>
          </p:nvPr>
        </p:nvSpPr>
        <p:spPr/>
        <p:txBody>
          <a:bodyPr>
            <a:normAutofit/>
          </a:bodyPr>
          <a:lstStyle/>
          <a:p>
            <a:r>
              <a:rPr lang="tr-TR" sz="2800" dirty="0" smtClean="0"/>
              <a:t>8 bit </a:t>
            </a:r>
            <a:r>
              <a:rPr lang="tr-TR" sz="2800" dirty="0" err="1" smtClean="0"/>
              <a:t>register’ın</a:t>
            </a:r>
            <a:r>
              <a:rPr lang="tr-TR" sz="2800" dirty="0" smtClean="0"/>
              <a:t> içeriği veya hafıza yerinin içeriği 1 arttırılıp azaltılabilir.</a:t>
            </a:r>
          </a:p>
          <a:p>
            <a:endParaRPr lang="tr-TR" sz="2800" dirty="0"/>
          </a:p>
          <a:p>
            <a:r>
              <a:rPr lang="tr-TR" sz="2800" dirty="0" smtClean="0"/>
              <a:t>16 bit </a:t>
            </a:r>
            <a:r>
              <a:rPr lang="tr-TR" sz="2800" dirty="0" err="1" smtClean="0"/>
              <a:t>register</a:t>
            </a:r>
            <a:r>
              <a:rPr lang="tr-TR" sz="2800" dirty="0" smtClean="0"/>
              <a:t> çiftinin içeriği </a:t>
            </a:r>
            <a:r>
              <a:rPr lang="tr-TR" sz="2800" dirty="0"/>
              <a:t>1 arttırılıp azaltılabilir</a:t>
            </a:r>
            <a:r>
              <a:rPr lang="tr-TR" sz="2800" dirty="0" smtClean="0"/>
              <a:t>.</a:t>
            </a:r>
          </a:p>
          <a:p>
            <a:endParaRPr lang="tr-TR" sz="2800" dirty="0" smtClean="0"/>
          </a:p>
          <a:p>
            <a:r>
              <a:rPr lang="tr-TR" sz="2800" dirty="0" smtClean="0"/>
              <a:t>Arttırma ve azaltma bütün </a:t>
            </a:r>
            <a:r>
              <a:rPr lang="tr-TR" sz="2800" dirty="0" err="1" smtClean="0"/>
              <a:t>register’lar</a:t>
            </a:r>
            <a:r>
              <a:rPr lang="tr-TR" sz="2800" dirty="0" smtClean="0"/>
              <a:t> ve hafıza konumları için uygulanabilir.</a:t>
            </a:r>
          </a:p>
        </p:txBody>
      </p:sp>
    </p:spTree>
    <p:extLst>
      <p:ext uri="{BB962C8B-B14F-4D97-AF65-F5344CB8AC3E}">
        <p14:creationId xmlns:p14="http://schemas.microsoft.com/office/powerpoint/2010/main" val="34513071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Aritmetik komutlar</a:t>
            </a:r>
            <a:endParaRPr lang="tr-TR" dirty="0"/>
          </a:p>
        </p:txBody>
      </p:sp>
      <p:sp>
        <p:nvSpPr>
          <p:cNvPr id="3" name="İçerik Yer Tutucusu 2"/>
          <p:cNvSpPr>
            <a:spLocks noGrp="1"/>
          </p:cNvSpPr>
          <p:nvPr>
            <p:ph idx="1"/>
          </p:nvPr>
        </p:nvSpPr>
        <p:spPr>
          <a:xfrm>
            <a:off x="457200" y="2852936"/>
            <a:ext cx="8229600" cy="3624064"/>
          </a:xfrm>
        </p:spPr>
        <p:txBody>
          <a:bodyPr>
            <a:normAutofit lnSpcReduction="10000"/>
          </a:bodyPr>
          <a:lstStyle/>
          <a:p>
            <a:pPr algn="just"/>
            <a:r>
              <a:rPr lang="tr-TR" sz="2800" dirty="0" err="1" smtClean="0"/>
              <a:t>Register’ın</a:t>
            </a:r>
            <a:r>
              <a:rPr lang="tr-TR" sz="2800" dirty="0" smtClean="0"/>
              <a:t> veya hafızanın içeriği akümülatöre eklenir.</a:t>
            </a:r>
          </a:p>
          <a:p>
            <a:pPr algn="just"/>
            <a:r>
              <a:rPr lang="tr-TR" sz="2800" dirty="0" smtClean="0"/>
              <a:t>Sonuç akümülatöre yüklenir.</a:t>
            </a:r>
          </a:p>
          <a:p>
            <a:pPr algn="just"/>
            <a:r>
              <a:rPr lang="tr-TR" sz="2800" dirty="0" smtClean="0"/>
              <a:t>Operan hafıza yeri ise adresi H-L çiftinde belirtilir.</a:t>
            </a:r>
          </a:p>
          <a:p>
            <a:pPr algn="just"/>
            <a:r>
              <a:rPr lang="tr-TR" sz="2800" dirty="0" smtClean="0"/>
              <a:t>Bütün bayraklar sonucu yansıtacak şekilde değiştirilir.</a:t>
            </a:r>
          </a:p>
          <a:p>
            <a:pPr algn="just"/>
            <a:endParaRPr lang="tr-TR" sz="2800" dirty="0"/>
          </a:p>
          <a:p>
            <a:pPr algn="just"/>
            <a:r>
              <a:rPr lang="tr-TR" sz="2800" dirty="0" smtClean="0"/>
              <a:t>Örnek: ADD B veya ADD M</a:t>
            </a:r>
            <a:endParaRPr lang="tr-TR" sz="2800" dirty="0"/>
          </a:p>
        </p:txBody>
      </p:sp>
      <p:graphicFrame>
        <p:nvGraphicFramePr>
          <p:cNvPr id="5" name="Tablo 4"/>
          <p:cNvGraphicFramePr>
            <a:graphicFrameLocks noGrp="1"/>
          </p:cNvGraphicFramePr>
          <p:nvPr>
            <p:extLst>
              <p:ext uri="{D42A27DB-BD31-4B8C-83A1-F6EECF244321}">
                <p14:modId xmlns:p14="http://schemas.microsoft.com/office/powerpoint/2010/main" val="2927093084"/>
              </p:ext>
            </p:extLst>
          </p:nvPr>
        </p:nvGraphicFramePr>
        <p:xfrm>
          <a:off x="539552" y="1556792"/>
          <a:ext cx="7920879" cy="1180140"/>
        </p:xfrm>
        <a:graphic>
          <a:graphicData uri="http://schemas.openxmlformats.org/drawingml/2006/table">
            <a:tbl>
              <a:tblPr firstRow="1" bandRow="1">
                <a:tableStyleId>{5C22544A-7EE6-4342-B048-85BDC9FD1C3A}</a:tableStyleId>
              </a:tblPr>
              <a:tblGrid>
                <a:gridCol w="1728192"/>
                <a:gridCol w="1872208"/>
                <a:gridCol w="4320479"/>
              </a:tblGrid>
              <a:tr h="540060">
                <a:tc>
                  <a:txBody>
                    <a:bodyPr/>
                    <a:lstStyle/>
                    <a:p>
                      <a:r>
                        <a:rPr lang="tr-TR" dirty="0" err="1" smtClean="0"/>
                        <a:t>Opcode</a:t>
                      </a:r>
                      <a:endParaRPr lang="tr-TR" dirty="0"/>
                    </a:p>
                  </a:txBody>
                  <a:tcPr/>
                </a:tc>
                <a:tc>
                  <a:txBody>
                    <a:bodyPr/>
                    <a:lstStyle/>
                    <a:p>
                      <a:r>
                        <a:rPr lang="tr-TR" dirty="0" err="1" smtClean="0"/>
                        <a:t>Operand</a:t>
                      </a:r>
                      <a:endParaRPr lang="tr-TR" dirty="0"/>
                    </a:p>
                  </a:txBody>
                  <a:tcPr/>
                </a:tc>
                <a:tc>
                  <a:txBody>
                    <a:bodyPr/>
                    <a:lstStyle/>
                    <a:p>
                      <a:r>
                        <a:rPr lang="tr-TR" dirty="0" smtClean="0"/>
                        <a:t>Açıklama</a:t>
                      </a:r>
                      <a:endParaRPr lang="tr-TR" dirty="0"/>
                    </a:p>
                  </a:txBody>
                  <a:tcPr/>
                </a:tc>
              </a:tr>
              <a:tr h="540060">
                <a:tc>
                  <a:txBody>
                    <a:bodyPr/>
                    <a:lstStyle/>
                    <a:p>
                      <a:r>
                        <a:rPr lang="tr-TR" b="1" dirty="0" smtClean="0"/>
                        <a:t>ADD</a:t>
                      </a:r>
                      <a:endParaRPr lang="tr-TR" b="1" dirty="0"/>
                    </a:p>
                  </a:txBody>
                  <a:tcPr/>
                </a:tc>
                <a:tc>
                  <a:txBody>
                    <a:bodyPr/>
                    <a:lstStyle/>
                    <a:p>
                      <a:r>
                        <a:rPr lang="tr-TR" b="1" dirty="0" smtClean="0"/>
                        <a:t>R</a:t>
                      </a:r>
                    </a:p>
                    <a:p>
                      <a:r>
                        <a:rPr lang="tr-TR" b="1" dirty="0" smtClean="0"/>
                        <a:t>M</a:t>
                      </a:r>
                      <a:endParaRPr lang="tr-TR" b="1" dirty="0"/>
                    </a:p>
                  </a:txBody>
                  <a:tcPr/>
                </a:tc>
                <a:tc>
                  <a:txBody>
                    <a:bodyPr/>
                    <a:lstStyle/>
                    <a:p>
                      <a:r>
                        <a:rPr lang="tr-TR" b="1" dirty="0" smtClean="0"/>
                        <a:t>Akümülatöre </a:t>
                      </a:r>
                      <a:r>
                        <a:rPr lang="tr-TR" b="1" dirty="0" err="1" smtClean="0"/>
                        <a:t>registerı</a:t>
                      </a:r>
                      <a:r>
                        <a:rPr lang="tr-TR" b="1" dirty="0" smtClean="0"/>
                        <a:t> veya hafızayı</a:t>
                      </a:r>
                      <a:r>
                        <a:rPr lang="tr-TR" b="1" baseline="0" dirty="0" smtClean="0"/>
                        <a:t> ekle</a:t>
                      </a:r>
                      <a:endParaRPr lang="tr-TR" b="1" dirty="0"/>
                    </a:p>
                  </a:txBody>
                  <a:tcPr/>
                </a:tc>
              </a:tr>
            </a:tbl>
          </a:graphicData>
        </a:graphic>
      </p:graphicFrame>
    </p:spTree>
    <p:extLst>
      <p:ext uri="{BB962C8B-B14F-4D97-AF65-F5344CB8AC3E}">
        <p14:creationId xmlns:p14="http://schemas.microsoft.com/office/powerpoint/2010/main" val="464072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Aritmetik komutlar</a:t>
            </a:r>
            <a:endParaRPr lang="tr-TR" dirty="0"/>
          </a:p>
        </p:txBody>
      </p:sp>
      <p:sp>
        <p:nvSpPr>
          <p:cNvPr id="3" name="İçerik Yer Tutucusu 2"/>
          <p:cNvSpPr>
            <a:spLocks noGrp="1"/>
          </p:cNvSpPr>
          <p:nvPr>
            <p:ph idx="1"/>
          </p:nvPr>
        </p:nvSpPr>
        <p:spPr>
          <a:xfrm>
            <a:off x="457200" y="2852936"/>
            <a:ext cx="8229600" cy="3624064"/>
          </a:xfrm>
        </p:spPr>
        <p:txBody>
          <a:bodyPr>
            <a:normAutofit fontScale="92500" lnSpcReduction="20000"/>
          </a:bodyPr>
          <a:lstStyle/>
          <a:p>
            <a:pPr algn="just"/>
            <a:r>
              <a:rPr lang="tr-TR" sz="2800" dirty="0" err="1" smtClean="0"/>
              <a:t>Register’ın</a:t>
            </a:r>
            <a:r>
              <a:rPr lang="tr-TR" sz="2800" dirty="0" smtClean="0"/>
              <a:t> veya hafızanın içeriği ile CY, akümülatörün içeriğine eklenir.</a:t>
            </a:r>
          </a:p>
          <a:p>
            <a:pPr algn="just"/>
            <a:r>
              <a:rPr lang="tr-TR" sz="2800" dirty="0" smtClean="0"/>
              <a:t>Sonuç akümülatöre yüklenir.</a:t>
            </a:r>
          </a:p>
          <a:p>
            <a:pPr algn="just"/>
            <a:r>
              <a:rPr lang="tr-TR" sz="2800" dirty="0" smtClean="0"/>
              <a:t>Eğer </a:t>
            </a:r>
            <a:r>
              <a:rPr lang="tr-TR" sz="2800" dirty="0" err="1" smtClean="0"/>
              <a:t>operand</a:t>
            </a:r>
            <a:r>
              <a:rPr lang="tr-TR" sz="2800" dirty="0" smtClean="0"/>
              <a:t> hafıza konumu ise adresi HL çiftinde gösterilir.</a:t>
            </a:r>
          </a:p>
          <a:p>
            <a:pPr algn="just"/>
            <a:r>
              <a:rPr lang="tr-TR" sz="2800" dirty="0" smtClean="0"/>
              <a:t>Bütün bayraklar toplama sonucunu yansıtacak şekilde değiştirilir.</a:t>
            </a:r>
          </a:p>
          <a:p>
            <a:pPr algn="just"/>
            <a:endParaRPr lang="tr-TR" sz="2800" dirty="0" smtClean="0"/>
          </a:p>
          <a:p>
            <a:pPr algn="just"/>
            <a:r>
              <a:rPr lang="tr-TR" sz="2800" dirty="0" smtClean="0"/>
              <a:t>Örnek: ADC B veya ADC M</a:t>
            </a:r>
            <a:endParaRPr lang="tr-TR" sz="2800" dirty="0"/>
          </a:p>
        </p:txBody>
      </p:sp>
      <p:graphicFrame>
        <p:nvGraphicFramePr>
          <p:cNvPr id="5" name="Tablo 4"/>
          <p:cNvGraphicFramePr>
            <a:graphicFrameLocks noGrp="1"/>
          </p:cNvGraphicFramePr>
          <p:nvPr>
            <p:extLst>
              <p:ext uri="{D42A27DB-BD31-4B8C-83A1-F6EECF244321}">
                <p14:modId xmlns:p14="http://schemas.microsoft.com/office/powerpoint/2010/main" val="112919099"/>
              </p:ext>
            </p:extLst>
          </p:nvPr>
        </p:nvGraphicFramePr>
        <p:xfrm>
          <a:off x="539552" y="1556792"/>
          <a:ext cx="7920879" cy="1180140"/>
        </p:xfrm>
        <a:graphic>
          <a:graphicData uri="http://schemas.openxmlformats.org/drawingml/2006/table">
            <a:tbl>
              <a:tblPr firstRow="1" bandRow="1">
                <a:tableStyleId>{5C22544A-7EE6-4342-B048-85BDC9FD1C3A}</a:tableStyleId>
              </a:tblPr>
              <a:tblGrid>
                <a:gridCol w="1728192"/>
                <a:gridCol w="1872208"/>
                <a:gridCol w="4320479"/>
              </a:tblGrid>
              <a:tr h="540060">
                <a:tc>
                  <a:txBody>
                    <a:bodyPr/>
                    <a:lstStyle/>
                    <a:p>
                      <a:r>
                        <a:rPr lang="tr-TR" dirty="0" err="1" smtClean="0"/>
                        <a:t>Opcode</a:t>
                      </a:r>
                      <a:endParaRPr lang="tr-TR" dirty="0"/>
                    </a:p>
                  </a:txBody>
                  <a:tcPr/>
                </a:tc>
                <a:tc>
                  <a:txBody>
                    <a:bodyPr/>
                    <a:lstStyle/>
                    <a:p>
                      <a:r>
                        <a:rPr lang="tr-TR" dirty="0" err="1" smtClean="0"/>
                        <a:t>Operand</a:t>
                      </a:r>
                      <a:endParaRPr lang="tr-TR" dirty="0"/>
                    </a:p>
                  </a:txBody>
                  <a:tcPr/>
                </a:tc>
                <a:tc>
                  <a:txBody>
                    <a:bodyPr/>
                    <a:lstStyle/>
                    <a:p>
                      <a:r>
                        <a:rPr lang="tr-TR" dirty="0" smtClean="0"/>
                        <a:t>Açıklama</a:t>
                      </a:r>
                      <a:endParaRPr lang="tr-TR" dirty="0"/>
                    </a:p>
                  </a:txBody>
                  <a:tcPr/>
                </a:tc>
              </a:tr>
              <a:tr h="540060">
                <a:tc>
                  <a:txBody>
                    <a:bodyPr/>
                    <a:lstStyle/>
                    <a:p>
                      <a:r>
                        <a:rPr lang="tr-TR" b="1" dirty="0" smtClean="0"/>
                        <a:t>ADC</a:t>
                      </a:r>
                      <a:endParaRPr lang="tr-TR" b="1" dirty="0"/>
                    </a:p>
                  </a:txBody>
                  <a:tcPr/>
                </a:tc>
                <a:tc>
                  <a:txBody>
                    <a:bodyPr/>
                    <a:lstStyle/>
                    <a:p>
                      <a:r>
                        <a:rPr lang="tr-TR" b="1" dirty="0" smtClean="0"/>
                        <a:t>R</a:t>
                      </a:r>
                    </a:p>
                    <a:p>
                      <a:r>
                        <a:rPr lang="tr-TR" b="1" dirty="0" smtClean="0"/>
                        <a:t>M</a:t>
                      </a:r>
                      <a:endParaRPr lang="tr-TR" b="1" dirty="0"/>
                    </a:p>
                  </a:txBody>
                  <a:tcPr/>
                </a:tc>
                <a:tc>
                  <a:txBody>
                    <a:bodyPr/>
                    <a:lstStyle/>
                    <a:p>
                      <a:r>
                        <a:rPr lang="tr-TR" b="1" dirty="0" smtClean="0"/>
                        <a:t>Akümülatöre</a:t>
                      </a:r>
                      <a:r>
                        <a:rPr lang="tr-TR" b="1" baseline="0" dirty="0" smtClean="0"/>
                        <a:t>, </a:t>
                      </a:r>
                      <a:r>
                        <a:rPr lang="tr-TR" b="1" baseline="0" dirty="0" err="1" smtClean="0"/>
                        <a:t>carry</a:t>
                      </a:r>
                      <a:r>
                        <a:rPr lang="tr-TR" b="1" baseline="0" dirty="0" smtClean="0"/>
                        <a:t> ile birlikte</a:t>
                      </a:r>
                      <a:r>
                        <a:rPr lang="tr-TR" b="1" dirty="0" smtClean="0"/>
                        <a:t> </a:t>
                      </a:r>
                      <a:r>
                        <a:rPr lang="tr-TR" b="1" dirty="0" err="1" smtClean="0"/>
                        <a:t>registerı</a:t>
                      </a:r>
                      <a:r>
                        <a:rPr lang="tr-TR" b="1" dirty="0" smtClean="0"/>
                        <a:t> veya hafızayı</a:t>
                      </a:r>
                      <a:r>
                        <a:rPr lang="tr-TR" b="1" baseline="0" dirty="0" smtClean="0"/>
                        <a:t> ekle.</a:t>
                      </a:r>
                      <a:endParaRPr lang="tr-TR" b="1" dirty="0"/>
                    </a:p>
                  </a:txBody>
                  <a:tcPr/>
                </a:tc>
              </a:tr>
            </a:tbl>
          </a:graphicData>
        </a:graphic>
      </p:graphicFrame>
    </p:spTree>
    <p:extLst>
      <p:ext uri="{BB962C8B-B14F-4D97-AF65-F5344CB8AC3E}">
        <p14:creationId xmlns:p14="http://schemas.microsoft.com/office/powerpoint/2010/main" val="2088710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Aritmetik komutlar</a:t>
            </a:r>
            <a:endParaRPr lang="tr-TR" dirty="0"/>
          </a:p>
        </p:txBody>
      </p:sp>
      <p:sp>
        <p:nvSpPr>
          <p:cNvPr id="3" name="İçerik Yer Tutucusu 2"/>
          <p:cNvSpPr>
            <a:spLocks noGrp="1"/>
          </p:cNvSpPr>
          <p:nvPr>
            <p:ph idx="1"/>
          </p:nvPr>
        </p:nvSpPr>
        <p:spPr>
          <a:xfrm>
            <a:off x="457200" y="2852936"/>
            <a:ext cx="8229600" cy="3624064"/>
          </a:xfrm>
        </p:spPr>
        <p:txBody>
          <a:bodyPr>
            <a:normAutofit/>
          </a:bodyPr>
          <a:lstStyle/>
          <a:p>
            <a:pPr algn="just"/>
            <a:r>
              <a:rPr lang="tr-TR" sz="2800" dirty="0" smtClean="0"/>
              <a:t>8 bitlik veri akümülatörün içeriğine eklenir.</a:t>
            </a:r>
          </a:p>
          <a:p>
            <a:pPr algn="just"/>
            <a:r>
              <a:rPr lang="tr-TR" sz="2800" dirty="0" smtClean="0"/>
              <a:t>Sonuç akümülatöre kayıt edilir.</a:t>
            </a:r>
          </a:p>
          <a:p>
            <a:pPr algn="just"/>
            <a:r>
              <a:rPr lang="tr-TR" sz="2800" dirty="0"/>
              <a:t>Bütün bayraklar toplama sonucunu yansıtacak şekilde değiştirilir</a:t>
            </a:r>
            <a:r>
              <a:rPr lang="tr-TR" sz="2800" dirty="0" smtClean="0"/>
              <a:t>.</a:t>
            </a:r>
          </a:p>
          <a:p>
            <a:pPr algn="just"/>
            <a:endParaRPr lang="tr-TR" sz="2800" dirty="0"/>
          </a:p>
          <a:p>
            <a:pPr algn="just"/>
            <a:r>
              <a:rPr lang="tr-TR" sz="2800" dirty="0" smtClean="0"/>
              <a:t>Örnek: ADI 45H</a:t>
            </a:r>
            <a:endParaRPr lang="tr-TR" sz="2800" dirty="0"/>
          </a:p>
        </p:txBody>
      </p:sp>
      <p:graphicFrame>
        <p:nvGraphicFramePr>
          <p:cNvPr id="5" name="Tablo 4"/>
          <p:cNvGraphicFramePr>
            <a:graphicFrameLocks noGrp="1"/>
          </p:cNvGraphicFramePr>
          <p:nvPr>
            <p:extLst>
              <p:ext uri="{D42A27DB-BD31-4B8C-83A1-F6EECF244321}">
                <p14:modId xmlns:p14="http://schemas.microsoft.com/office/powerpoint/2010/main" val="176376171"/>
              </p:ext>
            </p:extLst>
          </p:nvPr>
        </p:nvGraphicFramePr>
        <p:xfrm>
          <a:off x="539552" y="1556792"/>
          <a:ext cx="7920879" cy="1080120"/>
        </p:xfrm>
        <a:graphic>
          <a:graphicData uri="http://schemas.openxmlformats.org/drawingml/2006/table">
            <a:tbl>
              <a:tblPr firstRow="1" bandRow="1">
                <a:tableStyleId>{5C22544A-7EE6-4342-B048-85BDC9FD1C3A}</a:tableStyleId>
              </a:tblPr>
              <a:tblGrid>
                <a:gridCol w="1728192"/>
                <a:gridCol w="1872208"/>
                <a:gridCol w="4320479"/>
              </a:tblGrid>
              <a:tr h="540060">
                <a:tc>
                  <a:txBody>
                    <a:bodyPr/>
                    <a:lstStyle/>
                    <a:p>
                      <a:r>
                        <a:rPr lang="tr-TR" dirty="0" err="1" smtClean="0"/>
                        <a:t>Opcode</a:t>
                      </a:r>
                      <a:endParaRPr lang="tr-TR" dirty="0"/>
                    </a:p>
                  </a:txBody>
                  <a:tcPr/>
                </a:tc>
                <a:tc>
                  <a:txBody>
                    <a:bodyPr/>
                    <a:lstStyle/>
                    <a:p>
                      <a:r>
                        <a:rPr lang="tr-TR" dirty="0" err="1" smtClean="0"/>
                        <a:t>Operand</a:t>
                      </a:r>
                      <a:endParaRPr lang="tr-TR" dirty="0"/>
                    </a:p>
                  </a:txBody>
                  <a:tcPr/>
                </a:tc>
                <a:tc>
                  <a:txBody>
                    <a:bodyPr/>
                    <a:lstStyle/>
                    <a:p>
                      <a:r>
                        <a:rPr lang="tr-TR" dirty="0" smtClean="0"/>
                        <a:t>Açıklama</a:t>
                      </a:r>
                      <a:endParaRPr lang="tr-TR" dirty="0"/>
                    </a:p>
                  </a:txBody>
                  <a:tcPr/>
                </a:tc>
              </a:tr>
              <a:tr h="540060">
                <a:tc>
                  <a:txBody>
                    <a:bodyPr/>
                    <a:lstStyle/>
                    <a:p>
                      <a:r>
                        <a:rPr lang="tr-TR" b="1" dirty="0" smtClean="0"/>
                        <a:t>ADI</a:t>
                      </a:r>
                      <a:endParaRPr lang="tr-TR" b="1" dirty="0"/>
                    </a:p>
                  </a:txBody>
                  <a:tcPr/>
                </a:tc>
                <a:tc>
                  <a:txBody>
                    <a:bodyPr/>
                    <a:lstStyle/>
                    <a:p>
                      <a:r>
                        <a:rPr lang="tr-TR" b="1" dirty="0" smtClean="0"/>
                        <a:t>8</a:t>
                      </a:r>
                      <a:r>
                        <a:rPr lang="tr-TR" b="1" baseline="0" dirty="0" smtClean="0"/>
                        <a:t> bitlik veri</a:t>
                      </a:r>
                      <a:endParaRPr lang="tr-TR" b="1" dirty="0"/>
                    </a:p>
                  </a:txBody>
                  <a:tcPr/>
                </a:tc>
                <a:tc>
                  <a:txBody>
                    <a:bodyPr/>
                    <a:lstStyle/>
                    <a:p>
                      <a:r>
                        <a:rPr lang="tr-TR" b="1" dirty="0" smtClean="0"/>
                        <a:t>Hemen akümülatöre ekle</a:t>
                      </a:r>
                      <a:endParaRPr lang="tr-TR" b="1" dirty="0"/>
                    </a:p>
                  </a:txBody>
                  <a:tcPr/>
                </a:tc>
              </a:tr>
            </a:tbl>
          </a:graphicData>
        </a:graphic>
      </p:graphicFrame>
    </p:spTree>
    <p:extLst>
      <p:ext uri="{BB962C8B-B14F-4D97-AF65-F5344CB8AC3E}">
        <p14:creationId xmlns:p14="http://schemas.microsoft.com/office/powerpoint/2010/main" val="16562991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Aritmetik komutlar</a:t>
            </a:r>
            <a:endParaRPr lang="tr-TR" dirty="0"/>
          </a:p>
        </p:txBody>
      </p:sp>
      <p:sp>
        <p:nvSpPr>
          <p:cNvPr id="3" name="İçerik Yer Tutucusu 2"/>
          <p:cNvSpPr>
            <a:spLocks noGrp="1"/>
          </p:cNvSpPr>
          <p:nvPr>
            <p:ph idx="1"/>
          </p:nvPr>
        </p:nvSpPr>
        <p:spPr>
          <a:xfrm>
            <a:off x="457200" y="2852936"/>
            <a:ext cx="8229600" cy="3624064"/>
          </a:xfrm>
        </p:spPr>
        <p:txBody>
          <a:bodyPr>
            <a:normAutofit/>
          </a:bodyPr>
          <a:lstStyle/>
          <a:p>
            <a:pPr algn="just"/>
            <a:r>
              <a:rPr lang="tr-TR" sz="2800" dirty="0"/>
              <a:t>8</a:t>
            </a:r>
            <a:r>
              <a:rPr lang="tr-TR" sz="2800" dirty="0" smtClean="0"/>
              <a:t> bitlik veri ile </a:t>
            </a:r>
            <a:r>
              <a:rPr lang="tr-TR" sz="2800" dirty="0"/>
              <a:t>CY, akümülatörün içeriğine eklenir.</a:t>
            </a:r>
          </a:p>
          <a:p>
            <a:pPr algn="just"/>
            <a:r>
              <a:rPr lang="tr-TR" sz="2800" dirty="0"/>
              <a:t>Sonuç akümülatöre yüklenir.</a:t>
            </a:r>
          </a:p>
          <a:p>
            <a:pPr algn="just"/>
            <a:r>
              <a:rPr lang="tr-TR" sz="2800" dirty="0" smtClean="0"/>
              <a:t>Bütün </a:t>
            </a:r>
            <a:r>
              <a:rPr lang="tr-TR" sz="2800" dirty="0"/>
              <a:t>bayraklar toplama sonucunu yansıtacak şekilde değiştirilir.</a:t>
            </a:r>
          </a:p>
          <a:p>
            <a:pPr algn="just"/>
            <a:endParaRPr lang="tr-TR" sz="2800" dirty="0" smtClean="0"/>
          </a:p>
          <a:p>
            <a:pPr algn="just"/>
            <a:r>
              <a:rPr lang="tr-TR" sz="2800" dirty="0" smtClean="0"/>
              <a:t>Örnek: ACI 45H</a:t>
            </a:r>
            <a:endParaRPr lang="tr-TR" sz="2800" dirty="0"/>
          </a:p>
        </p:txBody>
      </p:sp>
      <p:graphicFrame>
        <p:nvGraphicFramePr>
          <p:cNvPr id="5" name="Tablo 4"/>
          <p:cNvGraphicFramePr>
            <a:graphicFrameLocks noGrp="1"/>
          </p:cNvGraphicFramePr>
          <p:nvPr>
            <p:extLst>
              <p:ext uri="{D42A27DB-BD31-4B8C-83A1-F6EECF244321}">
                <p14:modId xmlns:p14="http://schemas.microsoft.com/office/powerpoint/2010/main" val="2399508498"/>
              </p:ext>
            </p:extLst>
          </p:nvPr>
        </p:nvGraphicFramePr>
        <p:xfrm>
          <a:off x="539552" y="1556792"/>
          <a:ext cx="7920879" cy="1080120"/>
        </p:xfrm>
        <a:graphic>
          <a:graphicData uri="http://schemas.openxmlformats.org/drawingml/2006/table">
            <a:tbl>
              <a:tblPr firstRow="1" bandRow="1">
                <a:tableStyleId>{5C22544A-7EE6-4342-B048-85BDC9FD1C3A}</a:tableStyleId>
              </a:tblPr>
              <a:tblGrid>
                <a:gridCol w="1728192"/>
                <a:gridCol w="1872208"/>
                <a:gridCol w="4320479"/>
              </a:tblGrid>
              <a:tr h="540060">
                <a:tc>
                  <a:txBody>
                    <a:bodyPr/>
                    <a:lstStyle/>
                    <a:p>
                      <a:r>
                        <a:rPr lang="tr-TR" dirty="0" err="1" smtClean="0"/>
                        <a:t>Opcode</a:t>
                      </a:r>
                      <a:endParaRPr lang="tr-TR" dirty="0"/>
                    </a:p>
                  </a:txBody>
                  <a:tcPr/>
                </a:tc>
                <a:tc>
                  <a:txBody>
                    <a:bodyPr/>
                    <a:lstStyle/>
                    <a:p>
                      <a:r>
                        <a:rPr lang="tr-TR" dirty="0" err="1" smtClean="0"/>
                        <a:t>Operand</a:t>
                      </a:r>
                      <a:endParaRPr lang="tr-TR" dirty="0"/>
                    </a:p>
                  </a:txBody>
                  <a:tcPr/>
                </a:tc>
                <a:tc>
                  <a:txBody>
                    <a:bodyPr/>
                    <a:lstStyle/>
                    <a:p>
                      <a:r>
                        <a:rPr lang="tr-TR" dirty="0" smtClean="0"/>
                        <a:t>Açıklama</a:t>
                      </a:r>
                      <a:endParaRPr lang="tr-TR" dirty="0"/>
                    </a:p>
                  </a:txBody>
                  <a:tcPr/>
                </a:tc>
              </a:tr>
              <a:tr h="540060">
                <a:tc>
                  <a:txBody>
                    <a:bodyPr/>
                    <a:lstStyle/>
                    <a:p>
                      <a:r>
                        <a:rPr lang="tr-TR" b="1" dirty="0" smtClean="0"/>
                        <a:t>ACI</a:t>
                      </a:r>
                      <a:endParaRPr lang="tr-TR"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b="1" dirty="0" smtClean="0"/>
                        <a:t>8</a:t>
                      </a:r>
                      <a:r>
                        <a:rPr lang="tr-TR" b="1" baseline="0" dirty="0" smtClean="0"/>
                        <a:t> bitlik veri</a:t>
                      </a:r>
                      <a:endParaRPr lang="tr-TR" b="1"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b="1" dirty="0" smtClean="0"/>
                        <a:t>Elde ile hemen akümülatöre ekle</a:t>
                      </a:r>
                    </a:p>
                  </a:txBody>
                  <a:tcPr/>
                </a:tc>
              </a:tr>
            </a:tbl>
          </a:graphicData>
        </a:graphic>
      </p:graphicFrame>
    </p:spTree>
    <p:extLst>
      <p:ext uri="{BB962C8B-B14F-4D97-AF65-F5344CB8AC3E}">
        <p14:creationId xmlns:p14="http://schemas.microsoft.com/office/powerpoint/2010/main" val="2397271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İntel 8085 Mikroişlemcisi Komut Seti	</a:t>
            </a:r>
            <a:endParaRPr lang="tr-TR" dirty="0"/>
          </a:p>
        </p:txBody>
      </p:sp>
      <p:sp>
        <p:nvSpPr>
          <p:cNvPr id="3" name="İçerik Yer Tutucusu 2"/>
          <p:cNvSpPr>
            <a:spLocks noGrp="1"/>
          </p:cNvSpPr>
          <p:nvPr>
            <p:ph idx="1"/>
          </p:nvPr>
        </p:nvSpPr>
        <p:spPr/>
        <p:txBody>
          <a:bodyPr/>
          <a:lstStyle/>
          <a:p>
            <a:r>
              <a:rPr lang="tr-TR" dirty="0" smtClean="0"/>
              <a:t>8085 mikroişlemci komut seti, 74 farklı işlemi gerçekleşti-ren 246 komuttan oluşur. </a:t>
            </a:r>
          </a:p>
          <a:p>
            <a:pPr marL="182880" lvl="1"/>
            <a:r>
              <a:rPr lang="tr-TR" sz="2400" dirty="0"/>
              <a:t>Her bir kod 8 bitlik </a:t>
            </a:r>
            <a:r>
              <a:rPr lang="tr-TR" sz="2400" dirty="0" err="1"/>
              <a:t>binary</a:t>
            </a:r>
            <a:r>
              <a:rPr lang="tr-TR" sz="2400" dirty="0"/>
              <a:t> sayı ile gösterilir. Bu 8 bitlik sayıya Op-</a:t>
            </a:r>
            <a:r>
              <a:rPr lang="tr-TR" sz="2400" dirty="0" err="1"/>
              <a:t>Code</a:t>
            </a:r>
            <a:r>
              <a:rPr lang="tr-TR" sz="2400" dirty="0"/>
              <a:t> denir.</a:t>
            </a:r>
          </a:p>
          <a:p>
            <a:r>
              <a:rPr lang="tr-TR" dirty="0" smtClean="0"/>
              <a:t>Bu komutlar yapılan işler referans alınarak beş farklı grup altında toplanabilir:</a:t>
            </a:r>
          </a:p>
          <a:p>
            <a:pPr lvl="1"/>
            <a:r>
              <a:rPr lang="tr-TR" sz="2400" dirty="0" smtClean="0"/>
              <a:t>1) Veri transferi/aktarım komutları,</a:t>
            </a:r>
          </a:p>
          <a:p>
            <a:pPr lvl="1"/>
            <a:r>
              <a:rPr lang="tr-TR" sz="2400" dirty="0" smtClean="0"/>
              <a:t>2) Aritmetik işlemlerle ilgili komutlar,</a:t>
            </a:r>
          </a:p>
          <a:p>
            <a:pPr lvl="1"/>
            <a:r>
              <a:rPr lang="tr-TR" sz="2400" dirty="0" smtClean="0"/>
              <a:t>3) Mantık işlemleriyle ilgili komutlar,</a:t>
            </a:r>
          </a:p>
          <a:p>
            <a:pPr lvl="1"/>
            <a:r>
              <a:rPr lang="tr-TR" sz="2400" dirty="0" smtClean="0"/>
              <a:t>4) Program akış kontrol komutları,</a:t>
            </a:r>
          </a:p>
          <a:p>
            <a:pPr lvl="1"/>
            <a:r>
              <a:rPr lang="tr-TR" sz="2400" dirty="0" smtClean="0"/>
              <a:t>5) Mikroişlemci kontrol komutları.</a:t>
            </a:r>
          </a:p>
        </p:txBody>
      </p:sp>
    </p:spTree>
    <p:extLst>
      <p:ext uri="{BB962C8B-B14F-4D97-AF65-F5344CB8AC3E}">
        <p14:creationId xmlns:p14="http://schemas.microsoft.com/office/powerpoint/2010/main" val="12774504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Aritmetik komutlar</a:t>
            </a:r>
            <a:endParaRPr lang="tr-TR" dirty="0"/>
          </a:p>
        </p:txBody>
      </p:sp>
      <p:sp>
        <p:nvSpPr>
          <p:cNvPr id="3" name="İçerik Yer Tutucusu 2"/>
          <p:cNvSpPr>
            <a:spLocks noGrp="1"/>
          </p:cNvSpPr>
          <p:nvPr>
            <p:ph idx="1"/>
          </p:nvPr>
        </p:nvSpPr>
        <p:spPr>
          <a:xfrm>
            <a:off x="457200" y="2852936"/>
            <a:ext cx="8229600" cy="3624064"/>
          </a:xfrm>
        </p:spPr>
        <p:txBody>
          <a:bodyPr>
            <a:normAutofit/>
          </a:bodyPr>
          <a:lstStyle/>
          <a:p>
            <a:pPr algn="just"/>
            <a:r>
              <a:rPr lang="tr-TR" sz="2800" dirty="0" smtClean="0"/>
              <a:t>16 itlik </a:t>
            </a:r>
            <a:r>
              <a:rPr lang="tr-TR" sz="2800" dirty="0" err="1" smtClean="0"/>
              <a:t>regiter</a:t>
            </a:r>
            <a:r>
              <a:rPr lang="tr-TR" sz="2800" dirty="0" smtClean="0"/>
              <a:t> çiftinin içeriği HL çiftinin içeriğine </a:t>
            </a:r>
            <a:r>
              <a:rPr lang="tr-TR" sz="2800" dirty="0" err="1" smtClean="0"/>
              <a:t>kelenir</a:t>
            </a:r>
            <a:r>
              <a:rPr lang="tr-TR" sz="2800" dirty="0" smtClean="0"/>
              <a:t>.</a:t>
            </a:r>
          </a:p>
          <a:p>
            <a:pPr algn="just"/>
            <a:r>
              <a:rPr lang="tr-TR" sz="2800" dirty="0" smtClean="0"/>
              <a:t>Sonuç </a:t>
            </a:r>
            <a:r>
              <a:rPr lang="tr-TR" sz="2800" dirty="0" err="1" smtClean="0"/>
              <a:t>Hlçiftine</a:t>
            </a:r>
            <a:r>
              <a:rPr lang="tr-TR" sz="2800" dirty="0" smtClean="0"/>
              <a:t> yazılır.</a:t>
            </a:r>
          </a:p>
          <a:p>
            <a:pPr algn="just"/>
            <a:r>
              <a:rPr lang="tr-TR" sz="2800" dirty="0" smtClean="0"/>
              <a:t>Eğer sonuç 16 bitten fazla ise CY bir yapılır.</a:t>
            </a:r>
          </a:p>
          <a:p>
            <a:pPr algn="just"/>
            <a:r>
              <a:rPr lang="tr-TR" sz="2800" dirty="0" smtClean="0"/>
              <a:t>Başka bir bayrak değiştirilmez.</a:t>
            </a:r>
          </a:p>
          <a:p>
            <a:pPr algn="just"/>
            <a:endParaRPr lang="tr-TR" sz="2800" dirty="0"/>
          </a:p>
          <a:p>
            <a:pPr algn="just"/>
            <a:r>
              <a:rPr lang="tr-TR" sz="2800" dirty="0" smtClean="0"/>
              <a:t>Örnek: DAD B</a:t>
            </a:r>
            <a:endParaRPr lang="tr-TR" sz="2800" dirty="0"/>
          </a:p>
        </p:txBody>
      </p:sp>
      <p:graphicFrame>
        <p:nvGraphicFramePr>
          <p:cNvPr id="5" name="Tablo 4"/>
          <p:cNvGraphicFramePr>
            <a:graphicFrameLocks noGrp="1"/>
          </p:cNvGraphicFramePr>
          <p:nvPr>
            <p:extLst>
              <p:ext uri="{D42A27DB-BD31-4B8C-83A1-F6EECF244321}">
                <p14:modId xmlns:p14="http://schemas.microsoft.com/office/powerpoint/2010/main" val="1400607776"/>
              </p:ext>
            </p:extLst>
          </p:nvPr>
        </p:nvGraphicFramePr>
        <p:xfrm>
          <a:off x="539552" y="1556792"/>
          <a:ext cx="7920879" cy="1080120"/>
        </p:xfrm>
        <a:graphic>
          <a:graphicData uri="http://schemas.openxmlformats.org/drawingml/2006/table">
            <a:tbl>
              <a:tblPr firstRow="1" bandRow="1">
                <a:tableStyleId>{5C22544A-7EE6-4342-B048-85BDC9FD1C3A}</a:tableStyleId>
              </a:tblPr>
              <a:tblGrid>
                <a:gridCol w="1728192"/>
                <a:gridCol w="1872208"/>
                <a:gridCol w="4320479"/>
              </a:tblGrid>
              <a:tr h="540060">
                <a:tc>
                  <a:txBody>
                    <a:bodyPr/>
                    <a:lstStyle/>
                    <a:p>
                      <a:r>
                        <a:rPr lang="tr-TR" dirty="0" err="1" smtClean="0"/>
                        <a:t>Opcode</a:t>
                      </a:r>
                      <a:endParaRPr lang="tr-TR" dirty="0"/>
                    </a:p>
                  </a:txBody>
                  <a:tcPr/>
                </a:tc>
                <a:tc>
                  <a:txBody>
                    <a:bodyPr/>
                    <a:lstStyle/>
                    <a:p>
                      <a:r>
                        <a:rPr lang="tr-TR" dirty="0" err="1" smtClean="0"/>
                        <a:t>Operand</a:t>
                      </a:r>
                      <a:endParaRPr lang="tr-TR" dirty="0"/>
                    </a:p>
                  </a:txBody>
                  <a:tcPr/>
                </a:tc>
                <a:tc>
                  <a:txBody>
                    <a:bodyPr/>
                    <a:lstStyle/>
                    <a:p>
                      <a:r>
                        <a:rPr lang="tr-TR" dirty="0" smtClean="0"/>
                        <a:t>Açıklama</a:t>
                      </a:r>
                      <a:endParaRPr lang="tr-TR" dirty="0"/>
                    </a:p>
                  </a:txBody>
                  <a:tcPr/>
                </a:tc>
              </a:tr>
              <a:tr h="540060">
                <a:tc>
                  <a:txBody>
                    <a:bodyPr/>
                    <a:lstStyle/>
                    <a:p>
                      <a:r>
                        <a:rPr lang="tr-TR" b="1" dirty="0" smtClean="0"/>
                        <a:t>DAD</a:t>
                      </a:r>
                      <a:endParaRPr lang="tr-TR" b="1" dirty="0"/>
                    </a:p>
                  </a:txBody>
                  <a:tcPr/>
                </a:tc>
                <a:tc>
                  <a:txBody>
                    <a:bodyPr/>
                    <a:lstStyle/>
                    <a:p>
                      <a:r>
                        <a:rPr lang="tr-TR" b="1" dirty="0" err="1" smtClean="0"/>
                        <a:t>Register</a:t>
                      </a:r>
                      <a:r>
                        <a:rPr lang="tr-TR" b="1" baseline="0" dirty="0" smtClean="0"/>
                        <a:t> çifti</a:t>
                      </a:r>
                      <a:endParaRPr lang="tr-TR" b="1" dirty="0"/>
                    </a:p>
                  </a:txBody>
                  <a:tcPr/>
                </a:tc>
                <a:tc>
                  <a:txBody>
                    <a:bodyPr/>
                    <a:lstStyle/>
                    <a:p>
                      <a:r>
                        <a:rPr lang="tr-TR" b="1" dirty="0" err="1" smtClean="0"/>
                        <a:t>Register</a:t>
                      </a:r>
                      <a:r>
                        <a:rPr lang="tr-TR" b="1" dirty="0" smtClean="0"/>
                        <a:t> çiftini HL çiftine ekle</a:t>
                      </a:r>
                      <a:endParaRPr lang="tr-TR" b="1" dirty="0"/>
                    </a:p>
                  </a:txBody>
                  <a:tcPr/>
                </a:tc>
              </a:tr>
            </a:tbl>
          </a:graphicData>
        </a:graphic>
      </p:graphicFrame>
    </p:spTree>
    <p:extLst>
      <p:ext uri="{BB962C8B-B14F-4D97-AF65-F5344CB8AC3E}">
        <p14:creationId xmlns:p14="http://schemas.microsoft.com/office/powerpoint/2010/main" val="28468783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Aritmetik komutlar</a:t>
            </a:r>
            <a:endParaRPr lang="tr-TR" dirty="0"/>
          </a:p>
        </p:txBody>
      </p:sp>
      <p:sp>
        <p:nvSpPr>
          <p:cNvPr id="3" name="İçerik Yer Tutucusu 2"/>
          <p:cNvSpPr>
            <a:spLocks noGrp="1"/>
          </p:cNvSpPr>
          <p:nvPr>
            <p:ph idx="1"/>
          </p:nvPr>
        </p:nvSpPr>
        <p:spPr>
          <a:xfrm>
            <a:off x="457200" y="2852936"/>
            <a:ext cx="8229600" cy="3624064"/>
          </a:xfrm>
        </p:spPr>
        <p:txBody>
          <a:bodyPr>
            <a:normAutofit fontScale="92500"/>
          </a:bodyPr>
          <a:lstStyle/>
          <a:p>
            <a:pPr algn="just"/>
            <a:r>
              <a:rPr lang="tr-TR" sz="2800" dirty="0" err="1"/>
              <a:t>Register’ın</a:t>
            </a:r>
            <a:r>
              <a:rPr lang="tr-TR" sz="2800" dirty="0"/>
              <a:t> veya hafızanın içeriği </a:t>
            </a:r>
            <a:r>
              <a:rPr lang="tr-TR" sz="2800" dirty="0" smtClean="0"/>
              <a:t>akümülatörden çıkarılır.</a:t>
            </a:r>
            <a:endParaRPr lang="tr-TR" sz="2800" dirty="0"/>
          </a:p>
          <a:p>
            <a:pPr algn="just"/>
            <a:r>
              <a:rPr lang="tr-TR" sz="2800" dirty="0"/>
              <a:t>Sonuç akümülatöre yüklenir.</a:t>
            </a:r>
          </a:p>
          <a:p>
            <a:pPr algn="just"/>
            <a:r>
              <a:rPr lang="tr-TR" sz="2800" dirty="0" err="1" smtClean="0"/>
              <a:t>Operand</a:t>
            </a:r>
            <a:r>
              <a:rPr lang="tr-TR" sz="2800" dirty="0" smtClean="0"/>
              <a:t> </a:t>
            </a:r>
            <a:r>
              <a:rPr lang="tr-TR" sz="2800" dirty="0"/>
              <a:t>hafıza yeri ise adresi H-L çiftinde belirtilir.</a:t>
            </a:r>
          </a:p>
          <a:p>
            <a:pPr algn="just"/>
            <a:r>
              <a:rPr lang="tr-TR" sz="2800" dirty="0"/>
              <a:t>Bütün bayraklar sonucu yansıtacak şekilde değiştirilir</a:t>
            </a:r>
            <a:r>
              <a:rPr lang="tr-TR" sz="2800" dirty="0" smtClean="0"/>
              <a:t>.</a:t>
            </a:r>
          </a:p>
          <a:p>
            <a:pPr algn="just"/>
            <a:endParaRPr lang="tr-TR" sz="2800" dirty="0"/>
          </a:p>
          <a:p>
            <a:pPr algn="just"/>
            <a:r>
              <a:rPr lang="tr-TR" sz="2800" dirty="0" smtClean="0"/>
              <a:t>Örnek: SUB B</a:t>
            </a:r>
            <a:endParaRPr lang="tr-TR" sz="2800" dirty="0"/>
          </a:p>
          <a:p>
            <a:pPr algn="just"/>
            <a:endParaRPr lang="tr-TR" sz="2800" dirty="0"/>
          </a:p>
        </p:txBody>
      </p:sp>
      <p:graphicFrame>
        <p:nvGraphicFramePr>
          <p:cNvPr id="5" name="Tablo 4"/>
          <p:cNvGraphicFramePr>
            <a:graphicFrameLocks noGrp="1"/>
          </p:cNvGraphicFramePr>
          <p:nvPr>
            <p:extLst>
              <p:ext uri="{D42A27DB-BD31-4B8C-83A1-F6EECF244321}">
                <p14:modId xmlns:p14="http://schemas.microsoft.com/office/powerpoint/2010/main" val="1795057643"/>
              </p:ext>
            </p:extLst>
          </p:nvPr>
        </p:nvGraphicFramePr>
        <p:xfrm>
          <a:off x="539552" y="1556792"/>
          <a:ext cx="7920879" cy="1180140"/>
        </p:xfrm>
        <a:graphic>
          <a:graphicData uri="http://schemas.openxmlformats.org/drawingml/2006/table">
            <a:tbl>
              <a:tblPr firstRow="1" bandRow="1">
                <a:tableStyleId>{5C22544A-7EE6-4342-B048-85BDC9FD1C3A}</a:tableStyleId>
              </a:tblPr>
              <a:tblGrid>
                <a:gridCol w="1728192"/>
                <a:gridCol w="1872208"/>
                <a:gridCol w="4320479"/>
              </a:tblGrid>
              <a:tr h="540060">
                <a:tc>
                  <a:txBody>
                    <a:bodyPr/>
                    <a:lstStyle/>
                    <a:p>
                      <a:r>
                        <a:rPr lang="tr-TR" dirty="0" err="1" smtClean="0"/>
                        <a:t>Opcode</a:t>
                      </a:r>
                      <a:endParaRPr lang="tr-TR" dirty="0"/>
                    </a:p>
                  </a:txBody>
                  <a:tcPr/>
                </a:tc>
                <a:tc>
                  <a:txBody>
                    <a:bodyPr/>
                    <a:lstStyle/>
                    <a:p>
                      <a:r>
                        <a:rPr lang="tr-TR" dirty="0" err="1" smtClean="0"/>
                        <a:t>Operand</a:t>
                      </a:r>
                      <a:endParaRPr lang="tr-TR" dirty="0"/>
                    </a:p>
                  </a:txBody>
                  <a:tcPr/>
                </a:tc>
                <a:tc>
                  <a:txBody>
                    <a:bodyPr/>
                    <a:lstStyle/>
                    <a:p>
                      <a:r>
                        <a:rPr lang="tr-TR" dirty="0" smtClean="0"/>
                        <a:t>Açıklama</a:t>
                      </a:r>
                      <a:endParaRPr lang="tr-TR" dirty="0"/>
                    </a:p>
                  </a:txBody>
                  <a:tcPr/>
                </a:tc>
              </a:tr>
              <a:tr h="540060">
                <a:tc>
                  <a:txBody>
                    <a:bodyPr/>
                    <a:lstStyle/>
                    <a:p>
                      <a:r>
                        <a:rPr lang="tr-TR" b="1" dirty="0" smtClean="0"/>
                        <a:t>SUB</a:t>
                      </a:r>
                      <a:endParaRPr lang="tr-TR" b="1" dirty="0"/>
                    </a:p>
                  </a:txBody>
                  <a:tcPr/>
                </a:tc>
                <a:tc>
                  <a:txBody>
                    <a:bodyPr/>
                    <a:lstStyle/>
                    <a:p>
                      <a:r>
                        <a:rPr lang="tr-TR" b="1" dirty="0" smtClean="0"/>
                        <a:t>R</a:t>
                      </a:r>
                    </a:p>
                    <a:p>
                      <a:r>
                        <a:rPr lang="tr-TR" b="1" dirty="0" smtClean="0"/>
                        <a:t>M</a:t>
                      </a:r>
                      <a:endParaRPr lang="tr-TR" b="1" dirty="0"/>
                    </a:p>
                  </a:txBody>
                  <a:tcPr/>
                </a:tc>
                <a:tc>
                  <a:txBody>
                    <a:bodyPr/>
                    <a:lstStyle/>
                    <a:p>
                      <a:r>
                        <a:rPr lang="tr-TR" b="1" dirty="0" err="1" smtClean="0"/>
                        <a:t>Reigster’ı</a:t>
                      </a:r>
                      <a:r>
                        <a:rPr lang="tr-TR" b="1" dirty="0" smtClean="0"/>
                        <a:t> veya hafızayı akümülatörden çıkar</a:t>
                      </a:r>
                      <a:endParaRPr lang="tr-TR" b="1" dirty="0"/>
                    </a:p>
                  </a:txBody>
                  <a:tcPr/>
                </a:tc>
              </a:tr>
            </a:tbl>
          </a:graphicData>
        </a:graphic>
      </p:graphicFrame>
    </p:spTree>
    <p:extLst>
      <p:ext uri="{BB962C8B-B14F-4D97-AF65-F5344CB8AC3E}">
        <p14:creationId xmlns:p14="http://schemas.microsoft.com/office/powerpoint/2010/main" val="12935878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Aritmetik komutlar</a:t>
            </a:r>
            <a:endParaRPr lang="tr-TR" dirty="0"/>
          </a:p>
        </p:txBody>
      </p:sp>
      <p:sp>
        <p:nvSpPr>
          <p:cNvPr id="3" name="İçerik Yer Tutucusu 2"/>
          <p:cNvSpPr>
            <a:spLocks noGrp="1"/>
          </p:cNvSpPr>
          <p:nvPr>
            <p:ph idx="1"/>
          </p:nvPr>
        </p:nvSpPr>
        <p:spPr>
          <a:xfrm>
            <a:off x="457200" y="2852936"/>
            <a:ext cx="8229600" cy="3624064"/>
          </a:xfrm>
        </p:spPr>
        <p:txBody>
          <a:bodyPr>
            <a:normAutofit fontScale="92500" lnSpcReduction="20000"/>
          </a:bodyPr>
          <a:lstStyle/>
          <a:p>
            <a:pPr algn="just"/>
            <a:r>
              <a:rPr lang="tr-TR" sz="2800" dirty="0" err="1"/>
              <a:t>Register’ın</a:t>
            </a:r>
            <a:r>
              <a:rPr lang="tr-TR" sz="2800" dirty="0"/>
              <a:t> veya hafızanın içeriği ile </a:t>
            </a:r>
            <a:r>
              <a:rPr lang="tr-TR" sz="2800" dirty="0" smtClean="0"/>
              <a:t>ödünç bayrağı, </a:t>
            </a:r>
            <a:r>
              <a:rPr lang="tr-TR" sz="2800" dirty="0"/>
              <a:t>akümülatörün </a:t>
            </a:r>
            <a:r>
              <a:rPr lang="tr-TR" sz="2800" dirty="0" smtClean="0"/>
              <a:t>içeriğinden çıkarılır.</a:t>
            </a:r>
            <a:endParaRPr lang="tr-TR" sz="2800" dirty="0"/>
          </a:p>
          <a:p>
            <a:pPr algn="just"/>
            <a:r>
              <a:rPr lang="tr-TR" sz="2800" dirty="0"/>
              <a:t>Sonuç akümülatöre yüklenir.</a:t>
            </a:r>
          </a:p>
          <a:p>
            <a:pPr algn="just"/>
            <a:r>
              <a:rPr lang="tr-TR" sz="2800" dirty="0"/>
              <a:t>Eğer </a:t>
            </a:r>
            <a:r>
              <a:rPr lang="tr-TR" sz="2800" dirty="0" err="1"/>
              <a:t>operand</a:t>
            </a:r>
            <a:r>
              <a:rPr lang="tr-TR" sz="2800" dirty="0"/>
              <a:t> hafıza konumu ise adresi HL çiftinde gösterilir.</a:t>
            </a:r>
          </a:p>
          <a:p>
            <a:pPr algn="just"/>
            <a:r>
              <a:rPr lang="tr-TR" sz="2800" dirty="0"/>
              <a:t>Bütün bayraklar toplama sonucunu yansıtacak şekilde değiştirilir.</a:t>
            </a:r>
          </a:p>
          <a:p>
            <a:pPr algn="just"/>
            <a:endParaRPr lang="tr-TR" sz="2800" dirty="0"/>
          </a:p>
          <a:p>
            <a:pPr algn="just"/>
            <a:r>
              <a:rPr lang="tr-TR" sz="2800" dirty="0"/>
              <a:t>Örnek: </a:t>
            </a:r>
            <a:r>
              <a:rPr lang="tr-TR" sz="2800" dirty="0" smtClean="0"/>
              <a:t>SBB B veya SBB M</a:t>
            </a:r>
            <a:endParaRPr lang="tr-TR" sz="2800" dirty="0"/>
          </a:p>
          <a:p>
            <a:pPr algn="just"/>
            <a:endParaRPr lang="tr-TR" sz="2800" dirty="0"/>
          </a:p>
        </p:txBody>
      </p:sp>
      <p:graphicFrame>
        <p:nvGraphicFramePr>
          <p:cNvPr id="5" name="Tablo 4"/>
          <p:cNvGraphicFramePr>
            <a:graphicFrameLocks noGrp="1"/>
          </p:cNvGraphicFramePr>
          <p:nvPr>
            <p:extLst>
              <p:ext uri="{D42A27DB-BD31-4B8C-83A1-F6EECF244321}">
                <p14:modId xmlns:p14="http://schemas.microsoft.com/office/powerpoint/2010/main" val="3364632105"/>
              </p:ext>
            </p:extLst>
          </p:nvPr>
        </p:nvGraphicFramePr>
        <p:xfrm>
          <a:off x="539552" y="1556792"/>
          <a:ext cx="7920879" cy="1180140"/>
        </p:xfrm>
        <a:graphic>
          <a:graphicData uri="http://schemas.openxmlformats.org/drawingml/2006/table">
            <a:tbl>
              <a:tblPr firstRow="1" bandRow="1">
                <a:tableStyleId>{5C22544A-7EE6-4342-B048-85BDC9FD1C3A}</a:tableStyleId>
              </a:tblPr>
              <a:tblGrid>
                <a:gridCol w="1728192"/>
                <a:gridCol w="1872208"/>
                <a:gridCol w="4320479"/>
              </a:tblGrid>
              <a:tr h="540060">
                <a:tc>
                  <a:txBody>
                    <a:bodyPr/>
                    <a:lstStyle/>
                    <a:p>
                      <a:r>
                        <a:rPr lang="tr-TR" dirty="0" err="1" smtClean="0"/>
                        <a:t>Opcode</a:t>
                      </a:r>
                      <a:endParaRPr lang="tr-TR" dirty="0"/>
                    </a:p>
                  </a:txBody>
                  <a:tcPr/>
                </a:tc>
                <a:tc>
                  <a:txBody>
                    <a:bodyPr/>
                    <a:lstStyle/>
                    <a:p>
                      <a:r>
                        <a:rPr lang="tr-TR" dirty="0" err="1" smtClean="0"/>
                        <a:t>Operand</a:t>
                      </a:r>
                      <a:endParaRPr lang="tr-TR" dirty="0"/>
                    </a:p>
                  </a:txBody>
                  <a:tcPr/>
                </a:tc>
                <a:tc>
                  <a:txBody>
                    <a:bodyPr/>
                    <a:lstStyle/>
                    <a:p>
                      <a:r>
                        <a:rPr lang="tr-TR" dirty="0" smtClean="0"/>
                        <a:t>Açıklama</a:t>
                      </a:r>
                      <a:endParaRPr lang="tr-TR" dirty="0"/>
                    </a:p>
                  </a:txBody>
                  <a:tcPr/>
                </a:tc>
              </a:tr>
              <a:tr h="540060">
                <a:tc>
                  <a:txBody>
                    <a:bodyPr/>
                    <a:lstStyle/>
                    <a:p>
                      <a:r>
                        <a:rPr lang="tr-TR" b="1" dirty="0" smtClean="0"/>
                        <a:t>SBB</a:t>
                      </a:r>
                      <a:endParaRPr lang="tr-TR" b="1" dirty="0"/>
                    </a:p>
                  </a:txBody>
                  <a:tcPr/>
                </a:tc>
                <a:tc>
                  <a:txBody>
                    <a:bodyPr/>
                    <a:lstStyle/>
                    <a:p>
                      <a:r>
                        <a:rPr lang="tr-TR" b="1" dirty="0" smtClean="0"/>
                        <a:t>R</a:t>
                      </a:r>
                    </a:p>
                    <a:p>
                      <a:r>
                        <a:rPr lang="tr-TR" b="1" dirty="0" smtClean="0"/>
                        <a:t>M</a:t>
                      </a:r>
                      <a:endParaRPr lang="tr-TR" b="1" dirty="0"/>
                    </a:p>
                  </a:txBody>
                  <a:tcPr/>
                </a:tc>
                <a:tc>
                  <a:txBody>
                    <a:bodyPr/>
                    <a:lstStyle/>
                    <a:p>
                      <a:r>
                        <a:rPr lang="tr-TR" b="1" dirty="0" err="1" smtClean="0"/>
                        <a:t>Register</a:t>
                      </a:r>
                      <a:r>
                        <a:rPr lang="tr-TR" b="1" dirty="0" smtClean="0"/>
                        <a:t> veya hafızayı</a:t>
                      </a:r>
                      <a:r>
                        <a:rPr lang="tr-TR" b="1" baseline="0" dirty="0" smtClean="0"/>
                        <a:t> ödünç ile birlikte akümülatörden çıkar</a:t>
                      </a:r>
                      <a:endParaRPr lang="tr-TR" b="1" dirty="0"/>
                    </a:p>
                  </a:txBody>
                  <a:tcPr/>
                </a:tc>
              </a:tr>
            </a:tbl>
          </a:graphicData>
        </a:graphic>
      </p:graphicFrame>
    </p:spTree>
    <p:extLst>
      <p:ext uri="{BB962C8B-B14F-4D97-AF65-F5344CB8AC3E}">
        <p14:creationId xmlns:p14="http://schemas.microsoft.com/office/powerpoint/2010/main" val="34630808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Aritmetik komutlar</a:t>
            </a:r>
            <a:endParaRPr lang="tr-TR" dirty="0"/>
          </a:p>
        </p:txBody>
      </p:sp>
      <p:sp>
        <p:nvSpPr>
          <p:cNvPr id="3" name="İçerik Yer Tutucusu 2"/>
          <p:cNvSpPr>
            <a:spLocks noGrp="1"/>
          </p:cNvSpPr>
          <p:nvPr>
            <p:ph idx="1"/>
          </p:nvPr>
        </p:nvSpPr>
        <p:spPr>
          <a:xfrm>
            <a:off x="457200" y="2852936"/>
            <a:ext cx="8229600" cy="3624064"/>
          </a:xfrm>
        </p:spPr>
        <p:txBody>
          <a:bodyPr>
            <a:normAutofit/>
          </a:bodyPr>
          <a:lstStyle/>
          <a:p>
            <a:pPr algn="just"/>
            <a:r>
              <a:rPr lang="tr-TR" sz="2800" dirty="0"/>
              <a:t>8 bitlik veri akümülatörün </a:t>
            </a:r>
            <a:r>
              <a:rPr lang="tr-TR" sz="2800" dirty="0" smtClean="0"/>
              <a:t>içeriğinden çıkarılır.</a:t>
            </a:r>
          </a:p>
          <a:p>
            <a:pPr algn="just"/>
            <a:r>
              <a:rPr lang="tr-TR" sz="2800" dirty="0" smtClean="0"/>
              <a:t>Sonuç akümülatöre kayıt edilir.</a:t>
            </a:r>
          </a:p>
          <a:p>
            <a:pPr algn="just"/>
            <a:r>
              <a:rPr lang="tr-TR" sz="2800" dirty="0" smtClean="0"/>
              <a:t>Bütün </a:t>
            </a:r>
            <a:r>
              <a:rPr lang="tr-TR" sz="2800" dirty="0"/>
              <a:t>bayraklar </a:t>
            </a:r>
            <a:r>
              <a:rPr lang="tr-TR" sz="2800" dirty="0" smtClean="0"/>
              <a:t>çıkarma sonucunu </a:t>
            </a:r>
            <a:r>
              <a:rPr lang="tr-TR" sz="2800" dirty="0"/>
              <a:t>yansıtacak şekilde değiştirilir.</a:t>
            </a:r>
          </a:p>
          <a:p>
            <a:pPr algn="just"/>
            <a:endParaRPr lang="tr-TR" sz="2800" dirty="0"/>
          </a:p>
          <a:p>
            <a:pPr algn="just"/>
            <a:r>
              <a:rPr lang="tr-TR" sz="2800" dirty="0"/>
              <a:t>Örnek: </a:t>
            </a:r>
            <a:r>
              <a:rPr lang="tr-TR" sz="2800" dirty="0" smtClean="0"/>
              <a:t>SUI </a:t>
            </a:r>
            <a:r>
              <a:rPr lang="tr-TR" sz="2800" dirty="0"/>
              <a:t>45H</a:t>
            </a:r>
          </a:p>
        </p:txBody>
      </p:sp>
      <p:graphicFrame>
        <p:nvGraphicFramePr>
          <p:cNvPr id="5" name="Tablo 4"/>
          <p:cNvGraphicFramePr>
            <a:graphicFrameLocks noGrp="1"/>
          </p:cNvGraphicFramePr>
          <p:nvPr>
            <p:extLst>
              <p:ext uri="{D42A27DB-BD31-4B8C-83A1-F6EECF244321}">
                <p14:modId xmlns:p14="http://schemas.microsoft.com/office/powerpoint/2010/main" val="2165629845"/>
              </p:ext>
            </p:extLst>
          </p:nvPr>
        </p:nvGraphicFramePr>
        <p:xfrm>
          <a:off x="539552" y="1556792"/>
          <a:ext cx="7920879" cy="1080120"/>
        </p:xfrm>
        <a:graphic>
          <a:graphicData uri="http://schemas.openxmlformats.org/drawingml/2006/table">
            <a:tbl>
              <a:tblPr firstRow="1" bandRow="1">
                <a:tableStyleId>{5C22544A-7EE6-4342-B048-85BDC9FD1C3A}</a:tableStyleId>
              </a:tblPr>
              <a:tblGrid>
                <a:gridCol w="1728192"/>
                <a:gridCol w="1872208"/>
                <a:gridCol w="4320479"/>
              </a:tblGrid>
              <a:tr h="540060">
                <a:tc>
                  <a:txBody>
                    <a:bodyPr/>
                    <a:lstStyle/>
                    <a:p>
                      <a:r>
                        <a:rPr lang="tr-TR" dirty="0" err="1" smtClean="0"/>
                        <a:t>Opcode</a:t>
                      </a:r>
                      <a:endParaRPr lang="tr-TR" dirty="0"/>
                    </a:p>
                  </a:txBody>
                  <a:tcPr/>
                </a:tc>
                <a:tc>
                  <a:txBody>
                    <a:bodyPr/>
                    <a:lstStyle/>
                    <a:p>
                      <a:r>
                        <a:rPr lang="tr-TR" dirty="0" err="1" smtClean="0"/>
                        <a:t>Operand</a:t>
                      </a:r>
                      <a:endParaRPr lang="tr-TR" dirty="0"/>
                    </a:p>
                  </a:txBody>
                  <a:tcPr/>
                </a:tc>
                <a:tc>
                  <a:txBody>
                    <a:bodyPr/>
                    <a:lstStyle/>
                    <a:p>
                      <a:r>
                        <a:rPr lang="tr-TR" dirty="0" smtClean="0"/>
                        <a:t>Açıklama</a:t>
                      </a:r>
                      <a:endParaRPr lang="tr-TR" dirty="0"/>
                    </a:p>
                  </a:txBody>
                  <a:tcPr/>
                </a:tc>
              </a:tr>
              <a:tr h="540060">
                <a:tc>
                  <a:txBody>
                    <a:bodyPr/>
                    <a:lstStyle/>
                    <a:p>
                      <a:r>
                        <a:rPr lang="tr-TR" b="1" dirty="0" smtClean="0"/>
                        <a:t>SUI</a:t>
                      </a:r>
                      <a:endParaRPr lang="tr-TR" b="1" dirty="0"/>
                    </a:p>
                  </a:txBody>
                  <a:tcPr/>
                </a:tc>
                <a:tc>
                  <a:txBody>
                    <a:bodyPr/>
                    <a:lstStyle/>
                    <a:p>
                      <a:r>
                        <a:rPr lang="tr-TR" b="1" dirty="0" smtClean="0"/>
                        <a:t>8 bit data</a:t>
                      </a:r>
                      <a:endParaRPr lang="tr-TR" b="1" dirty="0"/>
                    </a:p>
                  </a:txBody>
                  <a:tcPr/>
                </a:tc>
                <a:tc>
                  <a:txBody>
                    <a:bodyPr/>
                    <a:lstStyle/>
                    <a:p>
                      <a:r>
                        <a:rPr lang="tr-TR" b="1" dirty="0" smtClean="0"/>
                        <a:t>Hemen akümülatörden çıkar</a:t>
                      </a:r>
                      <a:endParaRPr lang="tr-TR" b="1" dirty="0"/>
                    </a:p>
                  </a:txBody>
                  <a:tcPr/>
                </a:tc>
              </a:tr>
            </a:tbl>
          </a:graphicData>
        </a:graphic>
      </p:graphicFrame>
    </p:spTree>
    <p:extLst>
      <p:ext uri="{BB962C8B-B14F-4D97-AF65-F5344CB8AC3E}">
        <p14:creationId xmlns:p14="http://schemas.microsoft.com/office/powerpoint/2010/main" val="40985420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Aritmetik komutlar</a:t>
            </a:r>
            <a:endParaRPr lang="tr-TR" dirty="0"/>
          </a:p>
        </p:txBody>
      </p:sp>
      <p:sp>
        <p:nvSpPr>
          <p:cNvPr id="3" name="İçerik Yer Tutucusu 2"/>
          <p:cNvSpPr>
            <a:spLocks noGrp="1"/>
          </p:cNvSpPr>
          <p:nvPr>
            <p:ph idx="1"/>
          </p:nvPr>
        </p:nvSpPr>
        <p:spPr>
          <a:xfrm>
            <a:off x="457200" y="2852936"/>
            <a:ext cx="8229600" cy="3624064"/>
          </a:xfrm>
        </p:spPr>
        <p:txBody>
          <a:bodyPr>
            <a:normAutofit/>
          </a:bodyPr>
          <a:lstStyle/>
          <a:p>
            <a:pPr algn="just"/>
            <a:r>
              <a:rPr lang="tr-TR" sz="2800" dirty="0" smtClean="0"/>
              <a:t>8 bitlik veri ile elde bayrağının içeriği, akümülatörün içeriğinden çıkarılır.</a:t>
            </a:r>
            <a:endParaRPr lang="tr-TR" sz="2800" dirty="0"/>
          </a:p>
          <a:p>
            <a:pPr algn="just"/>
            <a:r>
              <a:rPr lang="tr-TR" sz="2800" dirty="0"/>
              <a:t>Sonuç akümülatöre yüklenir</a:t>
            </a:r>
            <a:r>
              <a:rPr lang="tr-TR" sz="2800" dirty="0" smtClean="0"/>
              <a:t>.</a:t>
            </a:r>
            <a:endParaRPr lang="tr-TR" sz="2800" dirty="0"/>
          </a:p>
          <a:p>
            <a:pPr algn="just"/>
            <a:r>
              <a:rPr lang="tr-TR" sz="2800" dirty="0"/>
              <a:t>Bütün bayraklar </a:t>
            </a:r>
            <a:r>
              <a:rPr lang="tr-TR" sz="2800" dirty="0" smtClean="0"/>
              <a:t>çıkarma sonucunu </a:t>
            </a:r>
            <a:r>
              <a:rPr lang="tr-TR" sz="2800" dirty="0"/>
              <a:t>yansıtacak şekilde değiştirilir</a:t>
            </a:r>
            <a:r>
              <a:rPr lang="tr-TR" sz="2800" dirty="0" smtClean="0"/>
              <a:t>.</a:t>
            </a:r>
          </a:p>
          <a:p>
            <a:pPr algn="just"/>
            <a:endParaRPr lang="tr-TR" sz="2800" dirty="0"/>
          </a:p>
          <a:p>
            <a:pPr algn="just"/>
            <a:r>
              <a:rPr lang="tr-TR" sz="2800" dirty="0" smtClean="0"/>
              <a:t>Örnek: SBI 45H</a:t>
            </a:r>
            <a:endParaRPr lang="tr-TR" sz="2800" dirty="0"/>
          </a:p>
          <a:p>
            <a:pPr algn="just"/>
            <a:endParaRPr lang="tr-TR" sz="2800" dirty="0"/>
          </a:p>
        </p:txBody>
      </p:sp>
      <p:graphicFrame>
        <p:nvGraphicFramePr>
          <p:cNvPr id="5" name="Tablo 4"/>
          <p:cNvGraphicFramePr>
            <a:graphicFrameLocks noGrp="1"/>
          </p:cNvGraphicFramePr>
          <p:nvPr>
            <p:extLst>
              <p:ext uri="{D42A27DB-BD31-4B8C-83A1-F6EECF244321}">
                <p14:modId xmlns:p14="http://schemas.microsoft.com/office/powerpoint/2010/main" val="1044170572"/>
              </p:ext>
            </p:extLst>
          </p:nvPr>
        </p:nvGraphicFramePr>
        <p:xfrm>
          <a:off x="539552" y="1556792"/>
          <a:ext cx="7920879" cy="1180140"/>
        </p:xfrm>
        <a:graphic>
          <a:graphicData uri="http://schemas.openxmlformats.org/drawingml/2006/table">
            <a:tbl>
              <a:tblPr firstRow="1" bandRow="1">
                <a:tableStyleId>{5C22544A-7EE6-4342-B048-85BDC9FD1C3A}</a:tableStyleId>
              </a:tblPr>
              <a:tblGrid>
                <a:gridCol w="1728192"/>
                <a:gridCol w="1872208"/>
                <a:gridCol w="4320479"/>
              </a:tblGrid>
              <a:tr h="540060">
                <a:tc>
                  <a:txBody>
                    <a:bodyPr/>
                    <a:lstStyle/>
                    <a:p>
                      <a:r>
                        <a:rPr lang="tr-TR" dirty="0" err="1" smtClean="0"/>
                        <a:t>Opcode</a:t>
                      </a:r>
                      <a:endParaRPr lang="tr-TR" dirty="0"/>
                    </a:p>
                  </a:txBody>
                  <a:tcPr/>
                </a:tc>
                <a:tc>
                  <a:txBody>
                    <a:bodyPr/>
                    <a:lstStyle/>
                    <a:p>
                      <a:r>
                        <a:rPr lang="tr-TR" dirty="0" err="1" smtClean="0"/>
                        <a:t>Operand</a:t>
                      </a:r>
                      <a:endParaRPr lang="tr-TR" dirty="0"/>
                    </a:p>
                  </a:txBody>
                  <a:tcPr/>
                </a:tc>
                <a:tc>
                  <a:txBody>
                    <a:bodyPr/>
                    <a:lstStyle/>
                    <a:p>
                      <a:r>
                        <a:rPr lang="tr-TR" dirty="0" smtClean="0"/>
                        <a:t>Açıklama</a:t>
                      </a:r>
                      <a:endParaRPr lang="tr-TR" dirty="0"/>
                    </a:p>
                  </a:txBody>
                  <a:tcPr/>
                </a:tc>
              </a:tr>
              <a:tr h="540060">
                <a:tc>
                  <a:txBody>
                    <a:bodyPr/>
                    <a:lstStyle/>
                    <a:p>
                      <a:r>
                        <a:rPr lang="tr-TR" b="1" dirty="0" smtClean="0"/>
                        <a:t>SBI</a:t>
                      </a:r>
                      <a:endParaRPr lang="tr-TR" b="1" dirty="0"/>
                    </a:p>
                  </a:txBody>
                  <a:tcPr/>
                </a:tc>
                <a:tc>
                  <a:txBody>
                    <a:bodyPr/>
                    <a:lstStyle/>
                    <a:p>
                      <a:r>
                        <a:rPr lang="tr-TR" b="1" dirty="0" smtClean="0"/>
                        <a:t>8</a:t>
                      </a:r>
                      <a:r>
                        <a:rPr lang="tr-TR" b="1" baseline="0" dirty="0" smtClean="0"/>
                        <a:t> bitlik veri</a:t>
                      </a:r>
                      <a:endParaRPr lang="tr-TR" b="1" dirty="0"/>
                    </a:p>
                  </a:txBody>
                  <a:tcPr/>
                </a:tc>
                <a:tc>
                  <a:txBody>
                    <a:bodyPr/>
                    <a:lstStyle/>
                    <a:p>
                      <a:r>
                        <a:rPr lang="tr-TR" b="1" dirty="0" smtClean="0"/>
                        <a:t>Akümülatörden ödünç</a:t>
                      </a:r>
                      <a:r>
                        <a:rPr lang="tr-TR" b="1" baseline="0" dirty="0" smtClean="0"/>
                        <a:t> ile birlikte çıkar</a:t>
                      </a:r>
                      <a:endParaRPr lang="tr-TR" b="1" dirty="0" smtClean="0"/>
                    </a:p>
                  </a:txBody>
                  <a:tcPr/>
                </a:tc>
              </a:tr>
            </a:tbl>
          </a:graphicData>
        </a:graphic>
      </p:graphicFrame>
    </p:spTree>
    <p:extLst>
      <p:ext uri="{BB962C8B-B14F-4D97-AF65-F5344CB8AC3E}">
        <p14:creationId xmlns:p14="http://schemas.microsoft.com/office/powerpoint/2010/main" val="30240099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Aritmetik komutlar</a:t>
            </a:r>
            <a:endParaRPr lang="tr-TR" dirty="0"/>
          </a:p>
        </p:txBody>
      </p:sp>
      <p:sp>
        <p:nvSpPr>
          <p:cNvPr id="3" name="İçerik Yer Tutucusu 2"/>
          <p:cNvSpPr>
            <a:spLocks noGrp="1"/>
          </p:cNvSpPr>
          <p:nvPr>
            <p:ph idx="1"/>
          </p:nvPr>
        </p:nvSpPr>
        <p:spPr>
          <a:xfrm>
            <a:off x="457200" y="2852936"/>
            <a:ext cx="8229600" cy="3624064"/>
          </a:xfrm>
        </p:spPr>
        <p:txBody>
          <a:bodyPr>
            <a:normAutofit/>
          </a:bodyPr>
          <a:lstStyle/>
          <a:p>
            <a:pPr algn="just"/>
            <a:r>
              <a:rPr lang="tr-TR" sz="2800" dirty="0" err="1" smtClean="0"/>
              <a:t>Register’ın</a:t>
            </a:r>
            <a:r>
              <a:rPr lang="tr-TR" sz="2800" dirty="0" smtClean="0"/>
              <a:t> veya hafızanın  içeriği bir arttırıldı.</a:t>
            </a:r>
          </a:p>
          <a:p>
            <a:pPr algn="just"/>
            <a:r>
              <a:rPr lang="tr-TR" sz="2800" dirty="0" smtClean="0"/>
              <a:t>Sonuç aynı yere yüklenir.</a:t>
            </a:r>
          </a:p>
          <a:p>
            <a:pPr algn="just"/>
            <a:r>
              <a:rPr lang="tr-TR" sz="2800" dirty="0" smtClean="0"/>
              <a:t>Eğer </a:t>
            </a:r>
            <a:r>
              <a:rPr lang="tr-TR" sz="2800" dirty="0" err="1" smtClean="0"/>
              <a:t>oprerand</a:t>
            </a:r>
            <a:r>
              <a:rPr lang="tr-TR" sz="2800" dirty="0" smtClean="0"/>
              <a:t> hafıza yeri ise adresi HL çifti ile gösterilir.</a:t>
            </a:r>
          </a:p>
          <a:p>
            <a:pPr algn="just"/>
            <a:endParaRPr lang="tr-TR" sz="2800" dirty="0"/>
          </a:p>
          <a:p>
            <a:pPr algn="just"/>
            <a:r>
              <a:rPr lang="tr-TR" sz="2800" dirty="0" smtClean="0"/>
              <a:t>Örnek: INR B veya INR M</a:t>
            </a:r>
            <a:endParaRPr lang="tr-TR" sz="2800" dirty="0"/>
          </a:p>
        </p:txBody>
      </p:sp>
      <p:graphicFrame>
        <p:nvGraphicFramePr>
          <p:cNvPr id="5" name="Tablo 4"/>
          <p:cNvGraphicFramePr>
            <a:graphicFrameLocks noGrp="1"/>
          </p:cNvGraphicFramePr>
          <p:nvPr>
            <p:extLst>
              <p:ext uri="{D42A27DB-BD31-4B8C-83A1-F6EECF244321}">
                <p14:modId xmlns:p14="http://schemas.microsoft.com/office/powerpoint/2010/main" val="249047889"/>
              </p:ext>
            </p:extLst>
          </p:nvPr>
        </p:nvGraphicFramePr>
        <p:xfrm>
          <a:off x="539552" y="1556792"/>
          <a:ext cx="7920879" cy="1180140"/>
        </p:xfrm>
        <a:graphic>
          <a:graphicData uri="http://schemas.openxmlformats.org/drawingml/2006/table">
            <a:tbl>
              <a:tblPr firstRow="1" bandRow="1">
                <a:tableStyleId>{5C22544A-7EE6-4342-B048-85BDC9FD1C3A}</a:tableStyleId>
              </a:tblPr>
              <a:tblGrid>
                <a:gridCol w="1728192"/>
                <a:gridCol w="1872208"/>
                <a:gridCol w="4320479"/>
              </a:tblGrid>
              <a:tr h="540060">
                <a:tc>
                  <a:txBody>
                    <a:bodyPr/>
                    <a:lstStyle/>
                    <a:p>
                      <a:r>
                        <a:rPr lang="tr-TR" dirty="0" err="1" smtClean="0"/>
                        <a:t>Opcode</a:t>
                      </a:r>
                      <a:endParaRPr lang="tr-TR" dirty="0"/>
                    </a:p>
                  </a:txBody>
                  <a:tcPr/>
                </a:tc>
                <a:tc>
                  <a:txBody>
                    <a:bodyPr/>
                    <a:lstStyle/>
                    <a:p>
                      <a:r>
                        <a:rPr lang="tr-TR" dirty="0" err="1" smtClean="0"/>
                        <a:t>Operand</a:t>
                      </a:r>
                      <a:endParaRPr lang="tr-TR" dirty="0"/>
                    </a:p>
                  </a:txBody>
                  <a:tcPr/>
                </a:tc>
                <a:tc>
                  <a:txBody>
                    <a:bodyPr/>
                    <a:lstStyle/>
                    <a:p>
                      <a:r>
                        <a:rPr lang="tr-TR" dirty="0" smtClean="0"/>
                        <a:t>Açıklama</a:t>
                      </a:r>
                      <a:endParaRPr lang="tr-TR" dirty="0"/>
                    </a:p>
                  </a:txBody>
                  <a:tcPr/>
                </a:tc>
              </a:tr>
              <a:tr h="540060">
                <a:tc>
                  <a:txBody>
                    <a:bodyPr/>
                    <a:lstStyle/>
                    <a:p>
                      <a:r>
                        <a:rPr lang="tr-TR" b="1" dirty="0" smtClean="0"/>
                        <a:t>INR</a:t>
                      </a:r>
                      <a:endParaRPr lang="tr-TR" b="1" dirty="0"/>
                    </a:p>
                  </a:txBody>
                  <a:tcPr/>
                </a:tc>
                <a:tc>
                  <a:txBody>
                    <a:bodyPr/>
                    <a:lstStyle/>
                    <a:p>
                      <a:r>
                        <a:rPr lang="tr-TR" b="1" dirty="0" smtClean="0"/>
                        <a:t>R</a:t>
                      </a:r>
                    </a:p>
                    <a:p>
                      <a:r>
                        <a:rPr lang="tr-TR" b="1" dirty="0" smtClean="0"/>
                        <a:t>M</a:t>
                      </a:r>
                      <a:endParaRPr lang="tr-TR" b="1" dirty="0"/>
                    </a:p>
                  </a:txBody>
                  <a:tcPr/>
                </a:tc>
                <a:tc>
                  <a:txBody>
                    <a:bodyPr/>
                    <a:lstStyle/>
                    <a:p>
                      <a:r>
                        <a:rPr lang="tr-TR" b="1" dirty="0" err="1" smtClean="0"/>
                        <a:t>Register’ı</a:t>
                      </a:r>
                      <a:r>
                        <a:rPr lang="tr-TR" b="1" dirty="0" smtClean="0"/>
                        <a:t> veya</a:t>
                      </a:r>
                      <a:r>
                        <a:rPr lang="tr-TR" b="1" baseline="0" dirty="0" smtClean="0"/>
                        <a:t> hafızayı 1 arttırır</a:t>
                      </a:r>
                      <a:endParaRPr lang="tr-TR" b="1" dirty="0"/>
                    </a:p>
                  </a:txBody>
                  <a:tcPr/>
                </a:tc>
              </a:tr>
            </a:tbl>
          </a:graphicData>
        </a:graphic>
      </p:graphicFrame>
    </p:spTree>
    <p:extLst>
      <p:ext uri="{BB962C8B-B14F-4D97-AF65-F5344CB8AC3E}">
        <p14:creationId xmlns:p14="http://schemas.microsoft.com/office/powerpoint/2010/main" val="30733017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Aritmetik komutlar</a:t>
            </a:r>
            <a:endParaRPr lang="tr-TR" dirty="0"/>
          </a:p>
        </p:txBody>
      </p:sp>
      <p:sp>
        <p:nvSpPr>
          <p:cNvPr id="3" name="İçerik Yer Tutucusu 2"/>
          <p:cNvSpPr>
            <a:spLocks noGrp="1"/>
          </p:cNvSpPr>
          <p:nvPr>
            <p:ph idx="1"/>
          </p:nvPr>
        </p:nvSpPr>
        <p:spPr>
          <a:xfrm>
            <a:off x="457200" y="2852936"/>
            <a:ext cx="8229600" cy="3624064"/>
          </a:xfrm>
        </p:spPr>
        <p:txBody>
          <a:bodyPr>
            <a:normAutofit/>
          </a:bodyPr>
          <a:lstStyle/>
          <a:p>
            <a:pPr algn="just"/>
            <a:r>
              <a:rPr lang="tr-TR" sz="2800" dirty="0" err="1" smtClean="0"/>
              <a:t>Register</a:t>
            </a:r>
            <a:r>
              <a:rPr lang="tr-TR" sz="2800" dirty="0" smtClean="0"/>
              <a:t> çiftinin içeriği 1 artar.</a:t>
            </a:r>
          </a:p>
          <a:p>
            <a:pPr algn="just"/>
            <a:r>
              <a:rPr lang="tr-TR" sz="2800" dirty="0"/>
              <a:t>Sonuç aynı yere yüklenir</a:t>
            </a:r>
            <a:r>
              <a:rPr lang="tr-TR" sz="2800" dirty="0" smtClean="0"/>
              <a:t>.</a:t>
            </a:r>
          </a:p>
          <a:p>
            <a:pPr algn="just"/>
            <a:endParaRPr lang="tr-TR" sz="2800" dirty="0"/>
          </a:p>
          <a:p>
            <a:pPr algn="just"/>
            <a:r>
              <a:rPr lang="tr-TR" sz="2800" dirty="0" smtClean="0"/>
              <a:t>Örnek: INX H</a:t>
            </a:r>
            <a:endParaRPr lang="tr-TR" sz="2800" dirty="0"/>
          </a:p>
        </p:txBody>
      </p:sp>
      <p:graphicFrame>
        <p:nvGraphicFramePr>
          <p:cNvPr id="5" name="Tablo 4"/>
          <p:cNvGraphicFramePr>
            <a:graphicFrameLocks noGrp="1"/>
          </p:cNvGraphicFramePr>
          <p:nvPr>
            <p:extLst>
              <p:ext uri="{D42A27DB-BD31-4B8C-83A1-F6EECF244321}">
                <p14:modId xmlns:p14="http://schemas.microsoft.com/office/powerpoint/2010/main" val="337875378"/>
              </p:ext>
            </p:extLst>
          </p:nvPr>
        </p:nvGraphicFramePr>
        <p:xfrm>
          <a:off x="539552" y="1556792"/>
          <a:ext cx="7920879" cy="1080120"/>
        </p:xfrm>
        <a:graphic>
          <a:graphicData uri="http://schemas.openxmlformats.org/drawingml/2006/table">
            <a:tbl>
              <a:tblPr firstRow="1" bandRow="1">
                <a:tableStyleId>{5C22544A-7EE6-4342-B048-85BDC9FD1C3A}</a:tableStyleId>
              </a:tblPr>
              <a:tblGrid>
                <a:gridCol w="1728192"/>
                <a:gridCol w="1872208"/>
                <a:gridCol w="4320479"/>
              </a:tblGrid>
              <a:tr h="540060">
                <a:tc>
                  <a:txBody>
                    <a:bodyPr/>
                    <a:lstStyle/>
                    <a:p>
                      <a:r>
                        <a:rPr lang="tr-TR" dirty="0" err="1" smtClean="0"/>
                        <a:t>Opcode</a:t>
                      </a:r>
                      <a:endParaRPr lang="tr-TR" dirty="0"/>
                    </a:p>
                  </a:txBody>
                  <a:tcPr/>
                </a:tc>
                <a:tc>
                  <a:txBody>
                    <a:bodyPr/>
                    <a:lstStyle/>
                    <a:p>
                      <a:r>
                        <a:rPr lang="tr-TR" dirty="0" err="1" smtClean="0"/>
                        <a:t>Operand</a:t>
                      </a:r>
                      <a:endParaRPr lang="tr-TR" dirty="0"/>
                    </a:p>
                  </a:txBody>
                  <a:tcPr/>
                </a:tc>
                <a:tc>
                  <a:txBody>
                    <a:bodyPr/>
                    <a:lstStyle/>
                    <a:p>
                      <a:r>
                        <a:rPr lang="tr-TR" dirty="0" smtClean="0"/>
                        <a:t>Açıklama</a:t>
                      </a:r>
                      <a:endParaRPr lang="tr-TR" dirty="0"/>
                    </a:p>
                  </a:txBody>
                  <a:tcPr/>
                </a:tc>
              </a:tr>
              <a:tr h="540060">
                <a:tc>
                  <a:txBody>
                    <a:bodyPr/>
                    <a:lstStyle/>
                    <a:p>
                      <a:r>
                        <a:rPr lang="tr-TR" b="1" dirty="0" smtClean="0"/>
                        <a:t>INX</a:t>
                      </a:r>
                      <a:endParaRPr lang="tr-TR" b="1" dirty="0"/>
                    </a:p>
                  </a:txBody>
                  <a:tcPr/>
                </a:tc>
                <a:tc>
                  <a:txBody>
                    <a:bodyPr/>
                    <a:lstStyle/>
                    <a:p>
                      <a:r>
                        <a:rPr lang="tr-TR" b="1" dirty="0" smtClean="0"/>
                        <a:t>R</a:t>
                      </a:r>
                      <a:endParaRPr lang="tr-TR" b="1" dirty="0"/>
                    </a:p>
                  </a:txBody>
                  <a:tcPr/>
                </a:tc>
                <a:tc>
                  <a:txBody>
                    <a:bodyPr/>
                    <a:lstStyle/>
                    <a:p>
                      <a:r>
                        <a:rPr lang="tr-TR" b="1" dirty="0" err="1" smtClean="0"/>
                        <a:t>Register</a:t>
                      </a:r>
                      <a:r>
                        <a:rPr lang="tr-TR" b="1" dirty="0" smtClean="0"/>
                        <a:t> çiftini bir arttır</a:t>
                      </a:r>
                      <a:endParaRPr lang="tr-TR" b="1" dirty="0"/>
                    </a:p>
                  </a:txBody>
                  <a:tcPr/>
                </a:tc>
              </a:tr>
            </a:tbl>
          </a:graphicData>
        </a:graphic>
      </p:graphicFrame>
    </p:spTree>
    <p:extLst>
      <p:ext uri="{BB962C8B-B14F-4D97-AF65-F5344CB8AC3E}">
        <p14:creationId xmlns:p14="http://schemas.microsoft.com/office/powerpoint/2010/main" val="40236109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Aritmetik komutlar</a:t>
            </a:r>
            <a:endParaRPr lang="tr-TR" dirty="0"/>
          </a:p>
        </p:txBody>
      </p:sp>
      <p:sp>
        <p:nvSpPr>
          <p:cNvPr id="3" name="İçerik Yer Tutucusu 2"/>
          <p:cNvSpPr>
            <a:spLocks noGrp="1"/>
          </p:cNvSpPr>
          <p:nvPr>
            <p:ph idx="1"/>
          </p:nvPr>
        </p:nvSpPr>
        <p:spPr>
          <a:xfrm>
            <a:off x="457200" y="2852936"/>
            <a:ext cx="8229600" cy="3624064"/>
          </a:xfrm>
        </p:spPr>
        <p:txBody>
          <a:bodyPr>
            <a:normAutofit/>
          </a:bodyPr>
          <a:lstStyle/>
          <a:p>
            <a:pPr algn="just"/>
            <a:r>
              <a:rPr lang="tr-TR" sz="2800" dirty="0" err="1"/>
              <a:t>Register’ın</a:t>
            </a:r>
            <a:r>
              <a:rPr lang="tr-TR" sz="2800" dirty="0"/>
              <a:t> veya hafızanın  içeriği bir </a:t>
            </a:r>
            <a:r>
              <a:rPr lang="tr-TR" sz="2800" dirty="0" smtClean="0"/>
              <a:t>azaltılır.</a:t>
            </a:r>
            <a:endParaRPr lang="tr-TR" sz="2800" dirty="0"/>
          </a:p>
          <a:p>
            <a:pPr algn="just"/>
            <a:r>
              <a:rPr lang="tr-TR" sz="2800" dirty="0"/>
              <a:t>Sonuç aynı yere yüklenir.</a:t>
            </a:r>
          </a:p>
          <a:p>
            <a:pPr algn="just"/>
            <a:r>
              <a:rPr lang="tr-TR" sz="2800" dirty="0"/>
              <a:t>Eğer </a:t>
            </a:r>
            <a:r>
              <a:rPr lang="tr-TR" sz="2800" dirty="0" err="1"/>
              <a:t>oprerand</a:t>
            </a:r>
            <a:r>
              <a:rPr lang="tr-TR" sz="2800" dirty="0"/>
              <a:t> hafıza yeri ise adresi HL çifti ile gösterilir.</a:t>
            </a:r>
          </a:p>
          <a:p>
            <a:pPr algn="just"/>
            <a:endParaRPr lang="tr-TR" sz="2800" dirty="0" smtClean="0"/>
          </a:p>
          <a:p>
            <a:pPr algn="just"/>
            <a:r>
              <a:rPr lang="tr-TR" sz="2800" dirty="0" smtClean="0"/>
              <a:t>Örnek: DCR B</a:t>
            </a:r>
            <a:endParaRPr lang="tr-TR" sz="2800" dirty="0"/>
          </a:p>
        </p:txBody>
      </p:sp>
      <p:graphicFrame>
        <p:nvGraphicFramePr>
          <p:cNvPr id="5" name="Tablo 4"/>
          <p:cNvGraphicFramePr>
            <a:graphicFrameLocks noGrp="1"/>
          </p:cNvGraphicFramePr>
          <p:nvPr>
            <p:extLst>
              <p:ext uri="{D42A27DB-BD31-4B8C-83A1-F6EECF244321}">
                <p14:modId xmlns:p14="http://schemas.microsoft.com/office/powerpoint/2010/main" val="644162266"/>
              </p:ext>
            </p:extLst>
          </p:nvPr>
        </p:nvGraphicFramePr>
        <p:xfrm>
          <a:off x="539552" y="1556792"/>
          <a:ext cx="7920879" cy="1180140"/>
        </p:xfrm>
        <a:graphic>
          <a:graphicData uri="http://schemas.openxmlformats.org/drawingml/2006/table">
            <a:tbl>
              <a:tblPr firstRow="1" bandRow="1">
                <a:tableStyleId>{5C22544A-7EE6-4342-B048-85BDC9FD1C3A}</a:tableStyleId>
              </a:tblPr>
              <a:tblGrid>
                <a:gridCol w="1728192"/>
                <a:gridCol w="1872208"/>
                <a:gridCol w="4320479"/>
              </a:tblGrid>
              <a:tr h="540060">
                <a:tc>
                  <a:txBody>
                    <a:bodyPr/>
                    <a:lstStyle/>
                    <a:p>
                      <a:r>
                        <a:rPr lang="tr-TR" dirty="0" err="1" smtClean="0"/>
                        <a:t>Opcode</a:t>
                      </a:r>
                      <a:endParaRPr lang="tr-TR" dirty="0"/>
                    </a:p>
                  </a:txBody>
                  <a:tcPr/>
                </a:tc>
                <a:tc>
                  <a:txBody>
                    <a:bodyPr/>
                    <a:lstStyle/>
                    <a:p>
                      <a:r>
                        <a:rPr lang="tr-TR" dirty="0" err="1" smtClean="0"/>
                        <a:t>Operand</a:t>
                      </a:r>
                      <a:endParaRPr lang="tr-TR" dirty="0"/>
                    </a:p>
                  </a:txBody>
                  <a:tcPr/>
                </a:tc>
                <a:tc>
                  <a:txBody>
                    <a:bodyPr/>
                    <a:lstStyle/>
                    <a:p>
                      <a:r>
                        <a:rPr lang="tr-TR" dirty="0" smtClean="0"/>
                        <a:t>Açıklama</a:t>
                      </a:r>
                      <a:endParaRPr lang="tr-TR" dirty="0"/>
                    </a:p>
                  </a:txBody>
                  <a:tcPr/>
                </a:tc>
              </a:tr>
              <a:tr h="540060">
                <a:tc>
                  <a:txBody>
                    <a:bodyPr/>
                    <a:lstStyle/>
                    <a:p>
                      <a:r>
                        <a:rPr lang="tr-TR" b="1" dirty="0" smtClean="0"/>
                        <a:t>DCR</a:t>
                      </a:r>
                      <a:endParaRPr lang="tr-TR" b="1" dirty="0"/>
                    </a:p>
                  </a:txBody>
                  <a:tcPr/>
                </a:tc>
                <a:tc>
                  <a:txBody>
                    <a:bodyPr/>
                    <a:lstStyle/>
                    <a:p>
                      <a:r>
                        <a:rPr lang="tr-TR" b="1" dirty="0" smtClean="0"/>
                        <a:t>R</a:t>
                      </a:r>
                    </a:p>
                    <a:p>
                      <a:r>
                        <a:rPr lang="tr-TR" b="1" dirty="0" smtClean="0"/>
                        <a:t>M</a:t>
                      </a:r>
                      <a:endParaRPr lang="tr-TR" b="1" dirty="0"/>
                    </a:p>
                  </a:txBody>
                  <a:tcPr/>
                </a:tc>
                <a:tc>
                  <a:txBody>
                    <a:bodyPr/>
                    <a:lstStyle/>
                    <a:p>
                      <a:r>
                        <a:rPr lang="tr-TR" b="1" dirty="0" err="1" smtClean="0"/>
                        <a:t>Registerı</a:t>
                      </a:r>
                      <a:r>
                        <a:rPr lang="tr-TR" b="1" baseline="0" dirty="0" smtClean="0"/>
                        <a:t> veya hafızayı 1 azalt</a:t>
                      </a:r>
                      <a:endParaRPr lang="tr-TR" b="1" dirty="0"/>
                    </a:p>
                  </a:txBody>
                  <a:tcPr/>
                </a:tc>
              </a:tr>
            </a:tbl>
          </a:graphicData>
        </a:graphic>
      </p:graphicFrame>
    </p:spTree>
    <p:extLst>
      <p:ext uri="{BB962C8B-B14F-4D97-AF65-F5344CB8AC3E}">
        <p14:creationId xmlns:p14="http://schemas.microsoft.com/office/powerpoint/2010/main" val="20448781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Aritmetik komutlar</a:t>
            </a:r>
            <a:endParaRPr lang="tr-TR" dirty="0"/>
          </a:p>
        </p:txBody>
      </p:sp>
      <p:sp>
        <p:nvSpPr>
          <p:cNvPr id="3" name="İçerik Yer Tutucusu 2"/>
          <p:cNvSpPr>
            <a:spLocks noGrp="1"/>
          </p:cNvSpPr>
          <p:nvPr>
            <p:ph idx="1"/>
          </p:nvPr>
        </p:nvSpPr>
        <p:spPr>
          <a:xfrm>
            <a:off x="457200" y="2852936"/>
            <a:ext cx="8229600" cy="3624064"/>
          </a:xfrm>
        </p:spPr>
        <p:txBody>
          <a:bodyPr>
            <a:normAutofit/>
          </a:bodyPr>
          <a:lstStyle/>
          <a:p>
            <a:pPr algn="just"/>
            <a:r>
              <a:rPr lang="tr-TR" sz="2800" dirty="0" err="1"/>
              <a:t>Register</a:t>
            </a:r>
            <a:r>
              <a:rPr lang="tr-TR" sz="2800" dirty="0"/>
              <a:t> çiftinin içeriği 1 </a:t>
            </a:r>
            <a:r>
              <a:rPr lang="tr-TR" sz="2800" dirty="0" smtClean="0"/>
              <a:t>azalır.</a:t>
            </a:r>
            <a:endParaRPr lang="tr-TR" sz="2800" dirty="0"/>
          </a:p>
          <a:p>
            <a:pPr algn="just"/>
            <a:r>
              <a:rPr lang="tr-TR" sz="2800" dirty="0"/>
              <a:t>Sonuç aynı yere yüklenir</a:t>
            </a:r>
            <a:r>
              <a:rPr lang="tr-TR" sz="2800" dirty="0" smtClean="0"/>
              <a:t>.</a:t>
            </a:r>
          </a:p>
          <a:p>
            <a:pPr algn="just"/>
            <a:endParaRPr lang="tr-TR" sz="2800" dirty="0"/>
          </a:p>
          <a:p>
            <a:pPr algn="just"/>
            <a:r>
              <a:rPr lang="tr-TR" sz="2800" dirty="0" smtClean="0"/>
              <a:t>Örnek: DCX H</a:t>
            </a:r>
            <a:endParaRPr lang="tr-TR" sz="2800" dirty="0"/>
          </a:p>
          <a:p>
            <a:pPr algn="just"/>
            <a:endParaRPr lang="tr-TR" sz="2800" dirty="0"/>
          </a:p>
        </p:txBody>
      </p:sp>
      <p:graphicFrame>
        <p:nvGraphicFramePr>
          <p:cNvPr id="5" name="Tablo 4"/>
          <p:cNvGraphicFramePr>
            <a:graphicFrameLocks noGrp="1"/>
          </p:cNvGraphicFramePr>
          <p:nvPr>
            <p:extLst>
              <p:ext uri="{D42A27DB-BD31-4B8C-83A1-F6EECF244321}">
                <p14:modId xmlns:p14="http://schemas.microsoft.com/office/powerpoint/2010/main" val="744492383"/>
              </p:ext>
            </p:extLst>
          </p:nvPr>
        </p:nvGraphicFramePr>
        <p:xfrm>
          <a:off x="539552" y="1556792"/>
          <a:ext cx="7920879" cy="1080120"/>
        </p:xfrm>
        <a:graphic>
          <a:graphicData uri="http://schemas.openxmlformats.org/drawingml/2006/table">
            <a:tbl>
              <a:tblPr firstRow="1" bandRow="1">
                <a:tableStyleId>{5C22544A-7EE6-4342-B048-85BDC9FD1C3A}</a:tableStyleId>
              </a:tblPr>
              <a:tblGrid>
                <a:gridCol w="1728192"/>
                <a:gridCol w="1872208"/>
                <a:gridCol w="4320479"/>
              </a:tblGrid>
              <a:tr h="540060">
                <a:tc>
                  <a:txBody>
                    <a:bodyPr/>
                    <a:lstStyle/>
                    <a:p>
                      <a:r>
                        <a:rPr lang="tr-TR" dirty="0" err="1" smtClean="0"/>
                        <a:t>Opcode</a:t>
                      </a:r>
                      <a:endParaRPr lang="tr-TR" dirty="0"/>
                    </a:p>
                  </a:txBody>
                  <a:tcPr/>
                </a:tc>
                <a:tc>
                  <a:txBody>
                    <a:bodyPr/>
                    <a:lstStyle/>
                    <a:p>
                      <a:r>
                        <a:rPr lang="tr-TR" dirty="0" err="1" smtClean="0"/>
                        <a:t>Operand</a:t>
                      </a:r>
                      <a:endParaRPr lang="tr-TR" dirty="0"/>
                    </a:p>
                  </a:txBody>
                  <a:tcPr/>
                </a:tc>
                <a:tc>
                  <a:txBody>
                    <a:bodyPr/>
                    <a:lstStyle/>
                    <a:p>
                      <a:r>
                        <a:rPr lang="tr-TR" dirty="0" smtClean="0"/>
                        <a:t>Açıklama</a:t>
                      </a:r>
                      <a:endParaRPr lang="tr-TR" dirty="0"/>
                    </a:p>
                  </a:txBody>
                  <a:tcPr/>
                </a:tc>
              </a:tr>
              <a:tr h="540060">
                <a:tc>
                  <a:txBody>
                    <a:bodyPr/>
                    <a:lstStyle/>
                    <a:p>
                      <a:r>
                        <a:rPr lang="tr-TR" b="1" dirty="0" smtClean="0"/>
                        <a:t>DCX</a:t>
                      </a:r>
                      <a:endParaRPr lang="tr-TR" b="1" dirty="0"/>
                    </a:p>
                  </a:txBody>
                  <a:tcPr/>
                </a:tc>
                <a:tc>
                  <a:txBody>
                    <a:bodyPr/>
                    <a:lstStyle/>
                    <a:p>
                      <a:r>
                        <a:rPr lang="tr-TR" b="1" dirty="0" smtClean="0"/>
                        <a:t>R</a:t>
                      </a:r>
                      <a:endParaRPr lang="tr-TR" b="1" dirty="0"/>
                    </a:p>
                  </a:txBody>
                  <a:tcPr/>
                </a:tc>
                <a:tc>
                  <a:txBody>
                    <a:bodyPr/>
                    <a:lstStyle/>
                    <a:p>
                      <a:r>
                        <a:rPr lang="tr-TR" b="1" dirty="0" err="1" smtClean="0"/>
                        <a:t>Register</a:t>
                      </a:r>
                      <a:r>
                        <a:rPr lang="tr-TR" b="1" dirty="0" smtClean="0"/>
                        <a:t> çiftini 1 azalt</a:t>
                      </a:r>
                      <a:endParaRPr lang="tr-TR" b="1" dirty="0"/>
                    </a:p>
                  </a:txBody>
                  <a:tcPr/>
                </a:tc>
              </a:tr>
            </a:tbl>
          </a:graphicData>
        </a:graphic>
      </p:graphicFrame>
    </p:spTree>
    <p:extLst>
      <p:ext uri="{BB962C8B-B14F-4D97-AF65-F5344CB8AC3E}">
        <p14:creationId xmlns:p14="http://schemas.microsoft.com/office/powerpoint/2010/main" val="30077104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Aritmetik komutlar</a:t>
            </a:r>
            <a:endParaRPr lang="tr-T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200" y="1700808"/>
            <a:ext cx="8310599"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4227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Veri transferi/aktarım </a:t>
            </a:r>
            <a:r>
              <a:rPr lang="tr-TR" dirty="0" smtClean="0"/>
              <a:t>komutları</a:t>
            </a:r>
            <a:endParaRPr lang="tr-TR" dirty="0"/>
          </a:p>
        </p:txBody>
      </p:sp>
      <p:sp>
        <p:nvSpPr>
          <p:cNvPr id="3" name="İçerik Yer Tutucusu 2"/>
          <p:cNvSpPr>
            <a:spLocks noGrp="1"/>
          </p:cNvSpPr>
          <p:nvPr>
            <p:ph idx="1"/>
          </p:nvPr>
        </p:nvSpPr>
        <p:spPr/>
        <p:txBody>
          <a:bodyPr>
            <a:normAutofit/>
          </a:bodyPr>
          <a:lstStyle/>
          <a:p>
            <a:pPr algn="just"/>
            <a:r>
              <a:rPr lang="tr-TR" sz="2800" dirty="0" smtClean="0"/>
              <a:t>Bu komutlar </a:t>
            </a:r>
            <a:r>
              <a:rPr lang="tr-TR" sz="2800" dirty="0" err="1" smtClean="0"/>
              <a:t>register’lar</a:t>
            </a:r>
            <a:r>
              <a:rPr lang="tr-TR" sz="2800" dirty="0" smtClean="0"/>
              <a:t> arasında veya hafıza ile </a:t>
            </a:r>
            <a:r>
              <a:rPr lang="tr-TR" sz="2800" dirty="0" err="1" smtClean="0"/>
              <a:t>register’lar</a:t>
            </a:r>
            <a:r>
              <a:rPr lang="tr-TR" sz="2800" dirty="0" smtClean="0"/>
              <a:t> arasında veri aktarırlar.</a:t>
            </a:r>
          </a:p>
          <a:p>
            <a:pPr algn="just"/>
            <a:r>
              <a:rPr lang="tr-TR" sz="2800" dirty="0" smtClean="0"/>
              <a:t>Bu komutlar kaynaktan hedefe veri kopyalarlar.</a:t>
            </a:r>
          </a:p>
          <a:p>
            <a:pPr algn="just"/>
            <a:r>
              <a:rPr lang="tr-TR" sz="2800" dirty="0" smtClean="0"/>
              <a:t>Bu kopyalama işlemi esnasında kaynağın içeriği değiştirilmez.</a:t>
            </a:r>
            <a:endParaRPr lang="tr-TR" sz="2800" dirty="0"/>
          </a:p>
        </p:txBody>
      </p:sp>
    </p:spTree>
    <p:extLst>
      <p:ext uri="{BB962C8B-B14F-4D97-AF65-F5344CB8AC3E}">
        <p14:creationId xmlns:p14="http://schemas.microsoft.com/office/powerpoint/2010/main" val="21010041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Mantıksal Komutlar</a:t>
            </a:r>
            <a:endParaRPr lang="tr-TR" dirty="0"/>
          </a:p>
        </p:txBody>
      </p:sp>
      <p:sp>
        <p:nvSpPr>
          <p:cNvPr id="3" name="İçerik Yer Tutucusu 2"/>
          <p:cNvSpPr>
            <a:spLocks noGrp="1"/>
          </p:cNvSpPr>
          <p:nvPr>
            <p:ph idx="1"/>
          </p:nvPr>
        </p:nvSpPr>
        <p:spPr/>
        <p:txBody>
          <a:bodyPr/>
          <a:lstStyle/>
          <a:p>
            <a:r>
              <a:rPr lang="tr-TR" dirty="0" smtClean="0"/>
              <a:t>Bu komutlar </a:t>
            </a:r>
            <a:r>
              <a:rPr lang="tr-TR" dirty="0" err="1" smtClean="0"/>
              <a:t>register’larda</a:t>
            </a:r>
            <a:r>
              <a:rPr lang="tr-TR" dirty="0" smtClean="0"/>
              <a:t>, hafızada ve durum bayraklarında yüklenmiş olan veriler üzerinde mantıksal işlemleri gerçekleştirirler.</a:t>
            </a:r>
          </a:p>
          <a:p>
            <a:r>
              <a:rPr lang="tr-TR" dirty="0" smtClean="0"/>
              <a:t>Mantıksal işlemler şöyledir:</a:t>
            </a:r>
          </a:p>
          <a:p>
            <a:pPr lvl="1"/>
            <a:r>
              <a:rPr lang="tr-TR" dirty="0" smtClean="0"/>
              <a:t>AND</a:t>
            </a:r>
          </a:p>
          <a:p>
            <a:pPr lvl="1"/>
            <a:r>
              <a:rPr lang="tr-TR" dirty="0" smtClean="0"/>
              <a:t>OR</a:t>
            </a:r>
          </a:p>
          <a:p>
            <a:pPr lvl="1"/>
            <a:r>
              <a:rPr lang="tr-TR" dirty="0" smtClean="0"/>
              <a:t>XOR</a:t>
            </a:r>
          </a:p>
          <a:p>
            <a:pPr lvl="1"/>
            <a:r>
              <a:rPr lang="tr-TR" dirty="0" err="1" smtClean="0"/>
              <a:t>Rotate</a:t>
            </a:r>
            <a:endParaRPr lang="tr-TR" dirty="0" smtClean="0"/>
          </a:p>
          <a:p>
            <a:pPr lvl="1"/>
            <a:r>
              <a:rPr lang="tr-TR" dirty="0" err="1" smtClean="0"/>
              <a:t>Compare</a:t>
            </a:r>
            <a:endParaRPr lang="tr-TR" dirty="0" smtClean="0"/>
          </a:p>
          <a:p>
            <a:pPr lvl="1"/>
            <a:r>
              <a:rPr lang="tr-TR" dirty="0" err="1" smtClean="0"/>
              <a:t>Complement</a:t>
            </a:r>
            <a:endParaRPr lang="tr-TR" dirty="0" smtClean="0"/>
          </a:p>
        </p:txBody>
      </p:sp>
    </p:spTree>
    <p:extLst>
      <p:ext uri="{BB962C8B-B14F-4D97-AF65-F5344CB8AC3E}">
        <p14:creationId xmlns:p14="http://schemas.microsoft.com/office/powerpoint/2010/main" val="38560164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AND, OR, XOR</a:t>
            </a:r>
            <a:endParaRPr lang="tr-TR" dirty="0"/>
          </a:p>
        </p:txBody>
      </p:sp>
      <p:sp>
        <p:nvSpPr>
          <p:cNvPr id="3" name="İçerik Yer Tutucusu 2"/>
          <p:cNvSpPr>
            <a:spLocks noGrp="1"/>
          </p:cNvSpPr>
          <p:nvPr>
            <p:ph idx="1"/>
          </p:nvPr>
        </p:nvSpPr>
        <p:spPr/>
        <p:txBody>
          <a:bodyPr/>
          <a:lstStyle/>
          <a:p>
            <a:r>
              <a:rPr lang="tr-TR" dirty="0" smtClean="0"/>
              <a:t>Herhangi bir 8 bitlik veri, veya hafızanın veya </a:t>
            </a:r>
            <a:r>
              <a:rPr lang="tr-TR" dirty="0" err="1" smtClean="0"/>
              <a:t>register’lerın</a:t>
            </a:r>
            <a:r>
              <a:rPr lang="tr-TR" dirty="0" smtClean="0"/>
              <a:t> içeriği, akümülatörün içeriğiyle birlikte </a:t>
            </a:r>
          </a:p>
          <a:p>
            <a:pPr lvl="1"/>
            <a:r>
              <a:rPr lang="tr-TR" dirty="0" smtClean="0"/>
              <a:t>AND</a:t>
            </a:r>
          </a:p>
          <a:p>
            <a:pPr lvl="1"/>
            <a:r>
              <a:rPr lang="tr-TR" dirty="0" smtClean="0"/>
              <a:t>OR</a:t>
            </a:r>
          </a:p>
          <a:p>
            <a:pPr lvl="1"/>
            <a:r>
              <a:rPr lang="tr-TR" dirty="0" smtClean="0"/>
              <a:t>XOR</a:t>
            </a:r>
          </a:p>
          <a:p>
            <a:pPr marL="274320" lvl="1" indent="0">
              <a:buNone/>
            </a:pPr>
            <a:r>
              <a:rPr lang="tr-TR" sz="2400" dirty="0"/>
              <a:t>mantıksal işlemlerine maruz kalabilir.</a:t>
            </a:r>
          </a:p>
          <a:p>
            <a:pPr marL="182563" lvl="1" indent="-182563"/>
            <a:r>
              <a:rPr lang="tr-TR" sz="2400" dirty="0"/>
              <a:t>Sonuç akümülatöre yüklenir.</a:t>
            </a:r>
          </a:p>
        </p:txBody>
      </p:sp>
    </p:spTree>
    <p:extLst>
      <p:ext uri="{BB962C8B-B14F-4D97-AF65-F5344CB8AC3E}">
        <p14:creationId xmlns:p14="http://schemas.microsoft.com/office/powerpoint/2010/main" val="27809813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Rotate</a:t>
            </a:r>
            <a:endParaRPr lang="tr-TR" dirty="0"/>
          </a:p>
        </p:txBody>
      </p:sp>
      <p:sp>
        <p:nvSpPr>
          <p:cNvPr id="3" name="İçerik Yer Tutucusu 2"/>
          <p:cNvSpPr>
            <a:spLocks noGrp="1"/>
          </p:cNvSpPr>
          <p:nvPr>
            <p:ph idx="1"/>
          </p:nvPr>
        </p:nvSpPr>
        <p:spPr/>
        <p:txBody>
          <a:bodyPr/>
          <a:lstStyle/>
          <a:p>
            <a:r>
              <a:rPr lang="tr-TR" dirty="0" smtClean="0"/>
              <a:t>Akümülatördeki her bir bit ya sağa ya da sola bir sonraki pozisyonuna kaydırılabilir.</a:t>
            </a:r>
            <a:endParaRPr lang="tr-TR" dirty="0"/>
          </a:p>
        </p:txBody>
      </p:sp>
    </p:spTree>
    <p:extLst>
      <p:ext uri="{BB962C8B-B14F-4D97-AF65-F5344CB8AC3E}">
        <p14:creationId xmlns:p14="http://schemas.microsoft.com/office/powerpoint/2010/main" val="32104217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Compare</a:t>
            </a:r>
            <a:endParaRPr lang="tr-TR" dirty="0"/>
          </a:p>
        </p:txBody>
      </p:sp>
      <p:sp>
        <p:nvSpPr>
          <p:cNvPr id="3" name="İçerik Yer Tutucusu 2"/>
          <p:cNvSpPr>
            <a:spLocks noGrp="1"/>
          </p:cNvSpPr>
          <p:nvPr>
            <p:ph idx="1"/>
          </p:nvPr>
        </p:nvSpPr>
        <p:spPr/>
        <p:txBody>
          <a:bodyPr/>
          <a:lstStyle/>
          <a:p>
            <a:r>
              <a:rPr lang="tr-TR" dirty="0"/>
              <a:t>Herhangi bir 8 bitlik veri, veya hafızanın veya </a:t>
            </a:r>
            <a:r>
              <a:rPr lang="tr-TR" dirty="0" err="1"/>
              <a:t>register’lerın</a:t>
            </a:r>
            <a:r>
              <a:rPr lang="tr-TR" dirty="0"/>
              <a:t> içeriği, akümülatörün içeriğiyle birlikte </a:t>
            </a:r>
          </a:p>
          <a:p>
            <a:pPr lvl="1"/>
            <a:r>
              <a:rPr lang="tr-TR" dirty="0" smtClean="0"/>
              <a:t>Eşitlik</a:t>
            </a:r>
          </a:p>
          <a:p>
            <a:pPr lvl="1"/>
            <a:r>
              <a:rPr lang="tr-TR" dirty="0" smtClean="0"/>
              <a:t>büyüklük</a:t>
            </a:r>
            <a:endParaRPr lang="tr-TR" dirty="0"/>
          </a:p>
          <a:p>
            <a:pPr lvl="1"/>
            <a:r>
              <a:rPr lang="tr-TR" dirty="0" smtClean="0"/>
              <a:t>küçüklük</a:t>
            </a:r>
            <a:endParaRPr lang="tr-TR" dirty="0"/>
          </a:p>
          <a:p>
            <a:pPr marL="274320" lvl="1" indent="0">
              <a:buNone/>
            </a:pPr>
            <a:r>
              <a:rPr lang="tr-TR" sz="2400" dirty="0" smtClean="0"/>
              <a:t>Açısında karşılaştırma mantıksal </a:t>
            </a:r>
            <a:r>
              <a:rPr lang="tr-TR" sz="2400" dirty="0"/>
              <a:t>işlemlerine maruz kalabilir.</a:t>
            </a:r>
          </a:p>
          <a:p>
            <a:pPr marL="182563" lvl="1" indent="-182563"/>
            <a:r>
              <a:rPr lang="tr-TR" sz="2400" dirty="0"/>
              <a:t>Sonuç </a:t>
            </a:r>
            <a:r>
              <a:rPr lang="tr-TR" sz="2400" dirty="0" smtClean="0"/>
              <a:t>durum bayraklarına yansıtılır.</a:t>
            </a:r>
            <a:endParaRPr lang="tr-TR" sz="2400" dirty="0"/>
          </a:p>
          <a:p>
            <a:endParaRPr lang="tr-TR" dirty="0"/>
          </a:p>
        </p:txBody>
      </p:sp>
    </p:spTree>
    <p:extLst>
      <p:ext uri="{BB962C8B-B14F-4D97-AF65-F5344CB8AC3E}">
        <p14:creationId xmlns:p14="http://schemas.microsoft.com/office/powerpoint/2010/main" val="7606084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Complement</a:t>
            </a:r>
            <a:endParaRPr lang="tr-TR" dirty="0"/>
          </a:p>
        </p:txBody>
      </p:sp>
      <p:sp>
        <p:nvSpPr>
          <p:cNvPr id="3" name="İçerik Yer Tutucusu 2"/>
          <p:cNvSpPr>
            <a:spLocks noGrp="1"/>
          </p:cNvSpPr>
          <p:nvPr>
            <p:ph idx="1"/>
          </p:nvPr>
        </p:nvSpPr>
        <p:spPr/>
        <p:txBody>
          <a:bodyPr/>
          <a:lstStyle/>
          <a:p>
            <a:r>
              <a:rPr lang="tr-TR" dirty="0" smtClean="0"/>
              <a:t>Akümülatörün içeriğinin </a:t>
            </a:r>
            <a:r>
              <a:rPr lang="tr-TR" dirty="0" err="1" smtClean="0"/>
              <a:t>complementi</a:t>
            </a:r>
            <a:r>
              <a:rPr lang="tr-TR" dirty="0" smtClean="0"/>
              <a:t> alınabilir.</a:t>
            </a:r>
          </a:p>
          <a:p>
            <a:r>
              <a:rPr lang="tr-TR" dirty="0" smtClean="0"/>
              <a:t>Her bir 0,1 ile ve her bir 1 de 0 ile değiştirilir. </a:t>
            </a:r>
            <a:endParaRPr lang="tr-TR" dirty="0"/>
          </a:p>
        </p:txBody>
      </p:sp>
    </p:spTree>
    <p:extLst>
      <p:ext uri="{BB962C8B-B14F-4D97-AF65-F5344CB8AC3E}">
        <p14:creationId xmlns:p14="http://schemas.microsoft.com/office/powerpoint/2010/main" val="14552943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Mantıksal komutlar</a:t>
            </a:r>
            <a:endParaRPr lang="tr-TR" dirty="0"/>
          </a:p>
        </p:txBody>
      </p:sp>
      <p:sp>
        <p:nvSpPr>
          <p:cNvPr id="3" name="İçerik Yer Tutucusu 2"/>
          <p:cNvSpPr>
            <a:spLocks noGrp="1"/>
          </p:cNvSpPr>
          <p:nvPr>
            <p:ph idx="1"/>
          </p:nvPr>
        </p:nvSpPr>
        <p:spPr>
          <a:xfrm>
            <a:off x="457200" y="2852936"/>
            <a:ext cx="8229600" cy="3624064"/>
          </a:xfrm>
        </p:spPr>
        <p:txBody>
          <a:bodyPr>
            <a:normAutofit fontScale="85000" lnSpcReduction="20000"/>
          </a:bodyPr>
          <a:lstStyle/>
          <a:p>
            <a:pPr algn="just"/>
            <a:r>
              <a:rPr lang="tr-TR" sz="2800" dirty="0" err="1" smtClean="0"/>
              <a:t>Operand’ın</a:t>
            </a:r>
            <a:r>
              <a:rPr lang="tr-TR" sz="2800" dirty="0" smtClean="0"/>
              <a:t> içeriği, akümülatörün içeriği ile karşılaştırılır.</a:t>
            </a:r>
          </a:p>
          <a:p>
            <a:pPr algn="just"/>
            <a:r>
              <a:rPr lang="tr-TR" sz="2800" dirty="0" smtClean="0"/>
              <a:t>Tüm içerikler korunmuştur.</a:t>
            </a:r>
          </a:p>
          <a:p>
            <a:pPr algn="just"/>
            <a:r>
              <a:rPr lang="tr-TR" sz="2800" dirty="0"/>
              <a:t>Karşılaştırmanın sonucunda durum bayrakları şöyle düzenlenir:</a:t>
            </a:r>
          </a:p>
          <a:p>
            <a:pPr lvl="1" algn="just"/>
            <a:r>
              <a:rPr lang="tr-TR" sz="2600" dirty="0" smtClean="0"/>
              <a:t>Eğer </a:t>
            </a:r>
            <a:r>
              <a:rPr lang="tr-TR" sz="2600" dirty="0"/>
              <a:t>(A) </a:t>
            </a:r>
            <a:r>
              <a:rPr lang="tr-TR" sz="2600" dirty="0" smtClean="0"/>
              <a:t>&lt; </a:t>
            </a:r>
            <a:r>
              <a:rPr lang="tr-TR" sz="2600" dirty="0" err="1"/>
              <a:t>reg</a:t>
            </a:r>
            <a:r>
              <a:rPr lang="tr-TR" sz="2600" dirty="0"/>
              <a:t>./</a:t>
            </a:r>
            <a:r>
              <a:rPr lang="tr-TR" sz="2600" dirty="0" err="1"/>
              <a:t>mem</a:t>
            </a:r>
            <a:r>
              <a:rPr lang="tr-TR" sz="2600" dirty="0"/>
              <a:t> =&gt; elde bayrağı (CF) 1 yapılır</a:t>
            </a:r>
          </a:p>
          <a:p>
            <a:pPr lvl="1" algn="just"/>
            <a:r>
              <a:rPr lang="tr-TR" sz="2600" dirty="0"/>
              <a:t>Eğer (A) </a:t>
            </a:r>
            <a:r>
              <a:rPr lang="tr-TR" sz="2600" dirty="0" smtClean="0"/>
              <a:t>= </a:t>
            </a:r>
            <a:r>
              <a:rPr lang="tr-TR" sz="2600" dirty="0" err="1"/>
              <a:t>reg</a:t>
            </a:r>
            <a:r>
              <a:rPr lang="tr-TR" sz="2600" dirty="0"/>
              <a:t>./</a:t>
            </a:r>
            <a:r>
              <a:rPr lang="tr-TR" sz="2600" dirty="0" err="1"/>
              <a:t>mem</a:t>
            </a:r>
            <a:r>
              <a:rPr lang="tr-TR" sz="2600" dirty="0"/>
              <a:t> =&gt; sıfır bayrağı (ZF) 1 yapılır</a:t>
            </a:r>
          </a:p>
          <a:p>
            <a:pPr lvl="1" algn="just"/>
            <a:r>
              <a:rPr lang="tr-TR" sz="2600" dirty="0"/>
              <a:t>Eğer (A) </a:t>
            </a:r>
            <a:r>
              <a:rPr lang="tr-TR" sz="2600" dirty="0" smtClean="0"/>
              <a:t>&gt; </a:t>
            </a:r>
            <a:r>
              <a:rPr lang="tr-TR" sz="2600" dirty="0" err="1"/>
              <a:t>reg</a:t>
            </a:r>
            <a:r>
              <a:rPr lang="tr-TR" sz="2600" dirty="0"/>
              <a:t>./</a:t>
            </a:r>
            <a:r>
              <a:rPr lang="tr-TR" sz="2600" dirty="0" err="1"/>
              <a:t>mem</a:t>
            </a:r>
            <a:r>
              <a:rPr lang="tr-TR" sz="2600" dirty="0"/>
              <a:t> =&gt; elde ve sıfır bayrağı (CF ve ZF) 1 yapılır</a:t>
            </a:r>
          </a:p>
          <a:p>
            <a:pPr algn="just"/>
            <a:endParaRPr lang="tr-TR" sz="2800" dirty="0"/>
          </a:p>
          <a:p>
            <a:pPr algn="just"/>
            <a:r>
              <a:rPr lang="tr-TR" sz="2800" dirty="0"/>
              <a:t>Örnek: CMP B</a:t>
            </a:r>
          </a:p>
          <a:p>
            <a:pPr algn="just"/>
            <a:endParaRPr lang="tr-TR" sz="2800" dirty="0"/>
          </a:p>
        </p:txBody>
      </p:sp>
      <p:graphicFrame>
        <p:nvGraphicFramePr>
          <p:cNvPr id="5" name="Tablo 4"/>
          <p:cNvGraphicFramePr>
            <a:graphicFrameLocks noGrp="1"/>
          </p:cNvGraphicFramePr>
          <p:nvPr>
            <p:extLst>
              <p:ext uri="{D42A27DB-BD31-4B8C-83A1-F6EECF244321}">
                <p14:modId xmlns:p14="http://schemas.microsoft.com/office/powerpoint/2010/main" val="7578088"/>
              </p:ext>
            </p:extLst>
          </p:nvPr>
        </p:nvGraphicFramePr>
        <p:xfrm>
          <a:off x="539552" y="1556792"/>
          <a:ext cx="7920879" cy="1180140"/>
        </p:xfrm>
        <a:graphic>
          <a:graphicData uri="http://schemas.openxmlformats.org/drawingml/2006/table">
            <a:tbl>
              <a:tblPr firstRow="1" bandRow="1">
                <a:tableStyleId>{5C22544A-7EE6-4342-B048-85BDC9FD1C3A}</a:tableStyleId>
              </a:tblPr>
              <a:tblGrid>
                <a:gridCol w="1728192"/>
                <a:gridCol w="1872208"/>
                <a:gridCol w="4320479"/>
              </a:tblGrid>
              <a:tr h="540060">
                <a:tc>
                  <a:txBody>
                    <a:bodyPr/>
                    <a:lstStyle/>
                    <a:p>
                      <a:r>
                        <a:rPr lang="tr-TR" dirty="0" err="1" smtClean="0"/>
                        <a:t>Opcode</a:t>
                      </a:r>
                      <a:endParaRPr lang="tr-TR" dirty="0"/>
                    </a:p>
                  </a:txBody>
                  <a:tcPr/>
                </a:tc>
                <a:tc>
                  <a:txBody>
                    <a:bodyPr/>
                    <a:lstStyle/>
                    <a:p>
                      <a:r>
                        <a:rPr lang="tr-TR" dirty="0" err="1" smtClean="0"/>
                        <a:t>Operand</a:t>
                      </a:r>
                      <a:endParaRPr lang="tr-TR" dirty="0"/>
                    </a:p>
                  </a:txBody>
                  <a:tcPr/>
                </a:tc>
                <a:tc>
                  <a:txBody>
                    <a:bodyPr/>
                    <a:lstStyle/>
                    <a:p>
                      <a:r>
                        <a:rPr lang="tr-TR" dirty="0" smtClean="0"/>
                        <a:t>Açıklama</a:t>
                      </a:r>
                      <a:endParaRPr lang="tr-TR" dirty="0"/>
                    </a:p>
                  </a:txBody>
                  <a:tcPr/>
                </a:tc>
              </a:tr>
              <a:tr h="540060">
                <a:tc>
                  <a:txBody>
                    <a:bodyPr/>
                    <a:lstStyle/>
                    <a:p>
                      <a:r>
                        <a:rPr lang="tr-TR" b="1" dirty="0" smtClean="0"/>
                        <a:t>CMP</a:t>
                      </a:r>
                      <a:endParaRPr lang="tr-TR" b="1" dirty="0"/>
                    </a:p>
                  </a:txBody>
                  <a:tcPr/>
                </a:tc>
                <a:tc>
                  <a:txBody>
                    <a:bodyPr/>
                    <a:lstStyle/>
                    <a:p>
                      <a:r>
                        <a:rPr lang="tr-TR" b="1" dirty="0" smtClean="0"/>
                        <a:t>R</a:t>
                      </a:r>
                    </a:p>
                    <a:p>
                      <a:r>
                        <a:rPr lang="tr-TR" b="1" dirty="0" smtClean="0"/>
                        <a:t>M</a:t>
                      </a:r>
                      <a:endParaRPr lang="tr-TR" b="1" dirty="0"/>
                    </a:p>
                  </a:txBody>
                  <a:tcPr/>
                </a:tc>
                <a:tc>
                  <a:txBody>
                    <a:bodyPr/>
                    <a:lstStyle/>
                    <a:p>
                      <a:r>
                        <a:rPr lang="tr-TR" b="1" dirty="0" err="1" smtClean="0"/>
                        <a:t>Register’ı</a:t>
                      </a:r>
                      <a:r>
                        <a:rPr lang="tr-TR" b="1" dirty="0" smtClean="0"/>
                        <a:t> veya</a:t>
                      </a:r>
                      <a:r>
                        <a:rPr lang="tr-TR" b="1" baseline="0" dirty="0" smtClean="0"/>
                        <a:t> </a:t>
                      </a:r>
                      <a:r>
                        <a:rPr lang="tr-TR" b="1" baseline="0" dirty="0" err="1" smtClean="0"/>
                        <a:t>hafizayı</a:t>
                      </a:r>
                      <a:r>
                        <a:rPr lang="tr-TR" b="1" baseline="0" dirty="0" smtClean="0"/>
                        <a:t> </a:t>
                      </a:r>
                      <a:r>
                        <a:rPr lang="tr-TR" b="1" baseline="0" dirty="0" err="1" smtClean="0"/>
                        <a:t>akümülator</a:t>
                      </a:r>
                      <a:r>
                        <a:rPr lang="tr-TR" b="1" baseline="0" dirty="0" smtClean="0"/>
                        <a:t> ile karşılaştır</a:t>
                      </a:r>
                      <a:endParaRPr lang="tr-TR" b="1" dirty="0"/>
                    </a:p>
                  </a:txBody>
                  <a:tcPr/>
                </a:tc>
              </a:tr>
            </a:tbl>
          </a:graphicData>
        </a:graphic>
      </p:graphicFrame>
    </p:spTree>
    <p:extLst>
      <p:ext uri="{BB962C8B-B14F-4D97-AF65-F5344CB8AC3E}">
        <p14:creationId xmlns:p14="http://schemas.microsoft.com/office/powerpoint/2010/main" val="41955870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Mantıksal komutlar</a:t>
            </a:r>
            <a:endParaRPr lang="tr-TR" dirty="0"/>
          </a:p>
        </p:txBody>
      </p:sp>
      <p:sp>
        <p:nvSpPr>
          <p:cNvPr id="3" name="İçerik Yer Tutucusu 2"/>
          <p:cNvSpPr>
            <a:spLocks noGrp="1"/>
          </p:cNvSpPr>
          <p:nvPr>
            <p:ph idx="1"/>
          </p:nvPr>
        </p:nvSpPr>
        <p:spPr>
          <a:xfrm>
            <a:off x="457200" y="2852936"/>
            <a:ext cx="8229600" cy="3624064"/>
          </a:xfrm>
        </p:spPr>
        <p:txBody>
          <a:bodyPr>
            <a:normAutofit fontScale="85000" lnSpcReduction="10000"/>
          </a:bodyPr>
          <a:lstStyle/>
          <a:p>
            <a:pPr algn="just"/>
            <a:r>
              <a:rPr lang="tr-TR" sz="2800" dirty="0" smtClean="0"/>
              <a:t>8 bitlik data akümülatörün içeriği ile karşılaştırılır.</a:t>
            </a:r>
          </a:p>
          <a:p>
            <a:pPr algn="just"/>
            <a:r>
              <a:rPr lang="tr-TR" sz="2800" dirty="0" smtClean="0"/>
              <a:t>Karşılaştırılan değer değiştirilmez.</a:t>
            </a:r>
          </a:p>
          <a:p>
            <a:pPr algn="just"/>
            <a:r>
              <a:rPr lang="tr-TR" sz="2800" dirty="0"/>
              <a:t>Karşılaştırmanın </a:t>
            </a:r>
            <a:r>
              <a:rPr lang="tr-TR" sz="2800" dirty="0" smtClean="0"/>
              <a:t>sonucunda </a:t>
            </a:r>
            <a:r>
              <a:rPr lang="tr-TR" sz="2800" dirty="0"/>
              <a:t>durum </a:t>
            </a:r>
            <a:r>
              <a:rPr lang="tr-TR" sz="2800" dirty="0" smtClean="0"/>
              <a:t>bayrakları şöyle düzenlenir:</a:t>
            </a:r>
            <a:endParaRPr lang="tr-TR" sz="2800" dirty="0"/>
          </a:p>
          <a:p>
            <a:pPr lvl="1" algn="just"/>
            <a:r>
              <a:rPr lang="tr-TR" sz="2600" dirty="0"/>
              <a:t>Eğer </a:t>
            </a:r>
            <a:r>
              <a:rPr lang="tr-TR" sz="2600" dirty="0" smtClean="0"/>
              <a:t>(A) </a:t>
            </a:r>
            <a:r>
              <a:rPr lang="tr-TR" sz="2600" dirty="0"/>
              <a:t>&lt; </a:t>
            </a:r>
            <a:r>
              <a:rPr lang="tr-TR" sz="2600" dirty="0" smtClean="0"/>
              <a:t>data=&gt; </a:t>
            </a:r>
            <a:r>
              <a:rPr lang="tr-TR" sz="2600" dirty="0"/>
              <a:t>elde bayrağı (CF) 1 yapılır</a:t>
            </a:r>
          </a:p>
          <a:p>
            <a:pPr lvl="1" algn="just"/>
            <a:r>
              <a:rPr lang="tr-TR" sz="2600" dirty="0"/>
              <a:t>Eğer (A) </a:t>
            </a:r>
            <a:r>
              <a:rPr lang="tr-TR" sz="2600" dirty="0" smtClean="0"/>
              <a:t>= </a:t>
            </a:r>
            <a:r>
              <a:rPr lang="tr-TR" sz="2600" dirty="0"/>
              <a:t>data </a:t>
            </a:r>
            <a:r>
              <a:rPr lang="tr-TR" sz="2600" dirty="0" smtClean="0"/>
              <a:t>=&gt; </a:t>
            </a:r>
            <a:r>
              <a:rPr lang="tr-TR" sz="2600" dirty="0"/>
              <a:t>sıfır bayrağı (ZF) 1 yapılır</a:t>
            </a:r>
          </a:p>
          <a:p>
            <a:pPr lvl="1" algn="just"/>
            <a:r>
              <a:rPr lang="tr-TR" sz="2600" dirty="0"/>
              <a:t>Eğer (A) </a:t>
            </a:r>
            <a:r>
              <a:rPr lang="tr-TR" sz="2600" dirty="0" smtClean="0"/>
              <a:t>&gt; </a:t>
            </a:r>
            <a:r>
              <a:rPr lang="tr-TR" sz="2600" dirty="0"/>
              <a:t>data </a:t>
            </a:r>
            <a:r>
              <a:rPr lang="tr-TR" sz="2600" dirty="0" smtClean="0"/>
              <a:t>=&gt; </a:t>
            </a:r>
            <a:r>
              <a:rPr lang="tr-TR" sz="2600" dirty="0"/>
              <a:t>elde ve sıfır bayrağı (CF ve ZF) </a:t>
            </a:r>
            <a:r>
              <a:rPr lang="tr-TR" sz="2600" dirty="0" smtClean="0"/>
              <a:t>0 </a:t>
            </a:r>
            <a:r>
              <a:rPr lang="tr-TR" sz="2600" dirty="0"/>
              <a:t>yapılır</a:t>
            </a:r>
          </a:p>
          <a:p>
            <a:pPr algn="just"/>
            <a:endParaRPr lang="tr-TR" sz="2800" dirty="0"/>
          </a:p>
          <a:p>
            <a:pPr algn="just"/>
            <a:r>
              <a:rPr lang="tr-TR" sz="2800" dirty="0"/>
              <a:t>Örnek: </a:t>
            </a:r>
            <a:r>
              <a:rPr lang="tr-TR" sz="2800" dirty="0" smtClean="0"/>
              <a:t>CPI 89H</a:t>
            </a:r>
            <a:endParaRPr lang="tr-TR" sz="2800" dirty="0"/>
          </a:p>
          <a:p>
            <a:pPr algn="just"/>
            <a:endParaRPr lang="tr-TR" sz="2800" dirty="0" smtClean="0"/>
          </a:p>
          <a:p>
            <a:pPr algn="just"/>
            <a:endParaRPr lang="tr-TR" sz="2800" dirty="0"/>
          </a:p>
        </p:txBody>
      </p:sp>
      <p:graphicFrame>
        <p:nvGraphicFramePr>
          <p:cNvPr id="5" name="Tablo 4"/>
          <p:cNvGraphicFramePr>
            <a:graphicFrameLocks noGrp="1"/>
          </p:cNvGraphicFramePr>
          <p:nvPr>
            <p:extLst>
              <p:ext uri="{D42A27DB-BD31-4B8C-83A1-F6EECF244321}">
                <p14:modId xmlns:p14="http://schemas.microsoft.com/office/powerpoint/2010/main" val="1415935623"/>
              </p:ext>
            </p:extLst>
          </p:nvPr>
        </p:nvGraphicFramePr>
        <p:xfrm>
          <a:off x="539552" y="1556792"/>
          <a:ext cx="7920879" cy="1080120"/>
        </p:xfrm>
        <a:graphic>
          <a:graphicData uri="http://schemas.openxmlformats.org/drawingml/2006/table">
            <a:tbl>
              <a:tblPr firstRow="1" bandRow="1">
                <a:tableStyleId>{5C22544A-7EE6-4342-B048-85BDC9FD1C3A}</a:tableStyleId>
              </a:tblPr>
              <a:tblGrid>
                <a:gridCol w="1728192"/>
                <a:gridCol w="1872208"/>
                <a:gridCol w="4320479"/>
              </a:tblGrid>
              <a:tr h="540060">
                <a:tc>
                  <a:txBody>
                    <a:bodyPr/>
                    <a:lstStyle/>
                    <a:p>
                      <a:r>
                        <a:rPr lang="tr-TR" dirty="0" err="1" smtClean="0"/>
                        <a:t>Opcode</a:t>
                      </a:r>
                      <a:endParaRPr lang="tr-TR" dirty="0"/>
                    </a:p>
                  </a:txBody>
                  <a:tcPr/>
                </a:tc>
                <a:tc>
                  <a:txBody>
                    <a:bodyPr/>
                    <a:lstStyle/>
                    <a:p>
                      <a:r>
                        <a:rPr lang="tr-TR" dirty="0" err="1" smtClean="0"/>
                        <a:t>Operand</a:t>
                      </a:r>
                      <a:endParaRPr lang="tr-TR" dirty="0"/>
                    </a:p>
                  </a:txBody>
                  <a:tcPr/>
                </a:tc>
                <a:tc>
                  <a:txBody>
                    <a:bodyPr/>
                    <a:lstStyle/>
                    <a:p>
                      <a:r>
                        <a:rPr lang="tr-TR" dirty="0" smtClean="0"/>
                        <a:t>Açıklama</a:t>
                      </a:r>
                      <a:endParaRPr lang="tr-TR" dirty="0"/>
                    </a:p>
                  </a:txBody>
                  <a:tcPr/>
                </a:tc>
              </a:tr>
              <a:tr h="540060">
                <a:tc>
                  <a:txBody>
                    <a:bodyPr/>
                    <a:lstStyle/>
                    <a:p>
                      <a:r>
                        <a:rPr lang="tr-TR" b="1" dirty="0" smtClean="0"/>
                        <a:t>CPI</a:t>
                      </a:r>
                      <a:endParaRPr lang="tr-TR" b="1" dirty="0"/>
                    </a:p>
                  </a:txBody>
                  <a:tcPr/>
                </a:tc>
                <a:tc>
                  <a:txBody>
                    <a:bodyPr/>
                    <a:lstStyle/>
                    <a:p>
                      <a:r>
                        <a:rPr lang="tr-TR" b="1" dirty="0" smtClean="0"/>
                        <a:t>8</a:t>
                      </a:r>
                      <a:r>
                        <a:rPr lang="tr-TR" b="1" baseline="0" dirty="0" smtClean="0"/>
                        <a:t> bitlik veri</a:t>
                      </a:r>
                      <a:endParaRPr lang="tr-TR" b="1" dirty="0"/>
                    </a:p>
                  </a:txBody>
                  <a:tcPr/>
                </a:tc>
                <a:tc>
                  <a:txBody>
                    <a:bodyPr/>
                    <a:lstStyle/>
                    <a:p>
                      <a:r>
                        <a:rPr lang="tr-TR" b="1" dirty="0" smtClean="0"/>
                        <a:t>Hemen akümülatör ile karşılaştır</a:t>
                      </a:r>
                      <a:endParaRPr lang="tr-TR" b="1" dirty="0"/>
                    </a:p>
                  </a:txBody>
                  <a:tcPr/>
                </a:tc>
              </a:tr>
            </a:tbl>
          </a:graphicData>
        </a:graphic>
      </p:graphicFrame>
    </p:spTree>
    <p:extLst>
      <p:ext uri="{BB962C8B-B14F-4D97-AF65-F5344CB8AC3E}">
        <p14:creationId xmlns:p14="http://schemas.microsoft.com/office/powerpoint/2010/main" val="14934451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Mantıksal komutlar</a:t>
            </a:r>
            <a:endParaRPr lang="tr-TR" dirty="0"/>
          </a:p>
        </p:txBody>
      </p:sp>
      <p:sp>
        <p:nvSpPr>
          <p:cNvPr id="3" name="İçerik Yer Tutucusu 2"/>
          <p:cNvSpPr>
            <a:spLocks noGrp="1"/>
          </p:cNvSpPr>
          <p:nvPr>
            <p:ph idx="1"/>
          </p:nvPr>
        </p:nvSpPr>
        <p:spPr>
          <a:xfrm>
            <a:off x="457200" y="2852936"/>
            <a:ext cx="8229600" cy="3624064"/>
          </a:xfrm>
        </p:spPr>
        <p:txBody>
          <a:bodyPr>
            <a:normAutofit fontScale="92500" lnSpcReduction="20000"/>
          </a:bodyPr>
          <a:lstStyle/>
          <a:p>
            <a:pPr algn="just"/>
            <a:r>
              <a:rPr lang="tr-TR" sz="2800" dirty="0" smtClean="0"/>
              <a:t>Akümülatörün içeriği, </a:t>
            </a:r>
            <a:r>
              <a:rPr lang="tr-TR" sz="2800" dirty="0" err="1"/>
              <a:t>register</a:t>
            </a:r>
            <a:r>
              <a:rPr lang="tr-TR" sz="2800" dirty="0"/>
              <a:t> veya hafızanın içeriği ile </a:t>
            </a:r>
            <a:r>
              <a:rPr lang="tr-TR" sz="2800" dirty="0" err="1" smtClean="0"/>
              <a:t>AND’lenir</a:t>
            </a:r>
            <a:r>
              <a:rPr lang="tr-TR" sz="2800" dirty="0" smtClean="0"/>
              <a:t>.</a:t>
            </a:r>
          </a:p>
          <a:p>
            <a:pPr algn="just"/>
            <a:r>
              <a:rPr lang="tr-TR" sz="2800" dirty="0" smtClean="0"/>
              <a:t>Sonuç akümülatöre yazılır.</a:t>
            </a:r>
          </a:p>
          <a:p>
            <a:pPr algn="just"/>
            <a:r>
              <a:rPr lang="tr-TR" sz="2800" dirty="0" smtClean="0"/>
              <a:t>Eğer </a:t>
            </a:r>
            <a:r>
              <a:rPr lang="tr-TR" sz="2800" dirty="0" err="1" smtClean="0"/>
              <a:t>operand</a:t>
            </a:r>
            <a:r>
              <a:rPr lang="tr-TR" sz="2800" dirty="0" smtClean="0"/>
              <a:t> hafıza konumu ise bu HL çiftinde tutulur.</a:t>
            </a:r>
          </a:p>
          <a:p>
            <a:pPr algn="just"/>
            <a:r>
              <a:rPr lang="tr-TR" sz="2800" dirty="0" smtClean="0"/>
              <a:t>S, Z, P işlem sonucunu yansıtacak şekilde düzenlenir</a:t>
            </a:r>
          </a:p>
          <a:p>
            <a:pPr algn="just"/>
            <a:r>
              <a:rPr lang="tr-TR" sz="2800" dirty="0" smtClean="0"/>
              <a:t>CY 0, AC 1 olur.</a:t>
            </a:r>
          </a:p>
          <a:p>
            <a:pPr algn="just"/>
            <a:endParaRPr lang="tr-TR" sz="2800" dirty="0" smtClean="0"/>
          </a:p>
          <a:p>
            <a:pPr algn="just"/>
            <a:r>
              <a:rPr lang="tr-TR" sz="2800" dirty="0" smtClean="0"/>
              <a:t>Örnek: ANA B</a:t>
            </a:r>
            <a:endParaRPr lang="tr-TR" sz="2800" dirty="0"/>
          </a:p>
        </p:txBody>
      </p:sp>
      <p:graphicFrame>
        <p:nvGraphicFramePr>
          <p:cNvPr id="5" name="Tablo 4"/>
          <p:cNvGraphicFramePr>
            <a:graphicFrameLocks noGrp="1"/>
          </p:cNvGraphicFramePr>
          <p:nvPr>
            <p:extLst>
              <p:ext uri="{D42A27DB-BD31-4B8C-83A1-F6EECF244321}">
                <p14:modId xmlns:p14="http://schemas.microsoft.com/office/powerpoint/2010/main" val="311206226"/>
              </p:ext>
            </p:extLst>
          </p:nvPr>
        </p:nvGraphicFramePr>
        <p:xfrm>
          <a:off x="539552" y="1556792"/>
          <a:ext cx="7920879" cy="1180140"/>
        </p:xfrm>
        <a:graphic>
          <a:graphicData uri="http://schemas.openxmlformats.org/drawingml/2006/table">
            <a:tbl>
              <a:tblPr firstRow="1" bandRow="1">
                <a:tableStyleId>{5C22544A-7EE6-4342-B048-85BDC9FD1C3A}</a:tableStyleId>
              </a:tblPr>
              <a:tblGrid>
                <a:gridCol w="1728192"/>
                <a:gridCol w="1872208"/>
                <a:gridCol w="4320479"/>
              </a:tblGrid>
              <a:tr h="540060">
                <a:tc>
                  <a:txBody>
                    <a:bodyPr/>
                    <a:lstStyle/>
                    <a:p>
                      <a:r>
                        <a:rPr lang="tr-TR" dirty="0" err="1" smtClean="0"/>
                        <a:t>Opcode</a:t>
                      </a:r>
                      <a:endParaRPr lang="tr-TR" dirty="0"/>
                    </a:p>
                  </a:txBody>
                  <a:tcPr/>
                </a:tc>
                <a:tc>
                  <a:txBody>
                    <a:bodyPr/>
                    <a:lstStyle/>
                    <a:p>
                      <a:r>
                        <a:rPr lang="tr-TR" dirty="0" err="1" smtClean="0"/>
                        <a:t>Operand</a:t>
                      </a:r>
                      <a:endParaRPr lang="tr-TR" dirty="0"/>
                    </a:p>
                  </a:txBody>
                  <a:tcPr/>
                </a:tc>
                <a:tc>
                  <a:txBody>
                    <a:bodyPr/>
                    <a:lstStyle/>
                    <a:p>
                      <a:r>
                        <a:rPr lang="tr-TR" dirty="0" smtClean="0"/>
                        <a:t>Açıklama</a:t>
                      </a:r>
                      <a:endParaRPr lang="tr-TR" dirty="0"/>
                    </a:p>
                  </a:txBody>
                  <a:tcPr/>
                </a:tc>
              </a:tr>
              <a:tr h="540060">
                <a:tc>
                  <a:txBody>
                    <a:bodyPr/>
                    <a:lstStyle/>
                    <a:p>
                      <a:r>
                        <a:rPr lang="tr-TR" b="1" dirty="0" smtClean="0"/>
                        <a:t>ANA</a:t>
                      </a:r>
                      <a:endParaRPr lang="tr-TR" b="1" dirty="0"/>
                    </a:p>
                  </a:txBody>
                  <a:tcPr/>
                </a:tc>
                <a:tc>
                  <a:txBody>
                    <a:bodyPr/>
                    <a:lstStyle/>
                    <a:p>
                      <a:r>
                        <a:rPr lang="tr-TR" b="1" dirty="0" smtClean="0"/>
                        <a:t>R</a:t>
                      </a:r>
                    </a:p>
                    <a:p>
                      <a:r>
                        <a:rPr lang="tr-TR" b="1" dirty="0" smtClean="0"/>
                        <a:t>M</a:t>
                      </a:r>
                      <a:endParaRPr lang="tr-TR" b="1" dirty="0"/>
                    </a:p>
                  </a:txBody>
                  <a:tcPr/>
                </a:tc>
                <a:tc>
                  <a:txBody>
                    <a:bodyPr/>
                    <a:lstStyle/>
                    <a:p>
                      <a:r>
                        <a:rPr lang="tr-TR" b="1" dirty="0" err="1" smtClean="0"/>
                        <a:t>Register</a:t>
                      </a:r>
                      <a:r>
                        <a:rPr lang="tr-TR" b="1" dirty="0" smtClean="0"/>
                        <a:t> veya hafızayı</a:t>
                      </a:r>
                      <a:r>
                        <a:rPr lang="tr-TR" b="1" baseline="0" dirty="0" smtClean="0"/>
                        <a:t>, Akümülatör ile AND işlemine tabi tut</a:t>
                      </a:r>
                      <a:endParaRPr lang="tr-TR" b="1" dirty="0"/>
                    </a:p>
                  </a:txBody>
                  <a:tcPr/>
                </a:tc>
              </a:tr>
            </a:tbl>
          </a:graphicData>
        </a:graphic>
      </p:graphicFrame>
    </p:spTree>
    <p:extLst>
      <p:ext uri="{BB962C8B-B14F-4D97-AF65-F5344CB8AC3E}">
        <p14:creationId xmlns:p14="http://schemas.microsoft.com/office/powerpoint/2010/main" val="26960626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Mantıksal komutlar</a:t>
            </a:r>
            <a:endParaRPr lang="tr-TR" dirty="0"/>
          </a:p>
        </p:txBody>
      </p:sp>
      <p:sp>
        <p:nvSpPr>
          <p:cNvPr id="3" name="İçerik Yer Tutucusu 2"/>
          <p:cNvSpPr>
            <a:spLocks noGrp="1"/>
          </p:cNvSpPr>
          <p:nvPr>
            <p:ph idx="1"/>
          </p:nvPr>
        </p:nvSpPr>
        <p:spPr>
          <a:xfrm>
            <a:off x="457200" y="2852936"/>
            <a:ext cx="8229600" cy="3624064"/>
          </a:xfrm>
        </p:spPr>
        <p:txBody>
          <a:bodyPr>
            <a:normAutofit lnSpcReduction="10000"/>
          </a:bodyPr>
          <a:lstStyle/>
          <a:p>
            <a:pPr algn="just"/>
            <a:r>
              <a:rPr lang="tr-TR" sz="2800" dirty="0" smtClean="0"/>
              <a:t>Akümülatörün içeriği, 8 bitlik veri </a:t>
            </a:r>
            <a:r>
              <a:rPr lang="tr-TR" sz="2800" dirty="0"/>
              <a:t>içeriği ile </a:t>
            </a:r>
            <a:r>
              <a:rPr lang="tr-TR" sz="2800" dirty="0" err="1" smtClean="0"/>
              <a:t>AND’lenir</a:t>
            </a:r>
            <a:r>
              <a:rPr lang="tr-TR" sz="2800" dirty="0" smtClean="0"/>
              <a:t>.</a:t>
            </a:r>
          </a:p>
          <a:p>
            <a:pPr algn="just"/>
            <a:r>
              <a:rPr lang="tr-TR" sz="2800" dirty="0" smtClean="0"/>
              <a:t>Sonuç akümülatöre yazılır.</a:t>
            </a:r>
          </a:p>
          <a:p>
            <a:pPr algn="just"/>
            <a:r>
              <a:rPr lang="tr-TR" sz="2800" dirty="0" smtClean="0"/>
              <a:t>S, Z, P işlem sonucunu yansıtacak şekilde düzenlenir</a:t>
            </a:r>
          </a:p>
          <a:p>
            <a:pPr algn="just"/>
            <a:r>
              <a:rPr lang="tr-TR" sz="2800" dirty="0" smtClean="0"/>
              <a:t>CY 0, AC 1 olur.</a:t>
            </a:r>
          </a:p>
          <a:p>
            <a:pPr algn="just"/>
            <a:endParaRPr lang="tr-TR" sz="2800" dirty="0" smtClean="0"/>
          </a:p>
          <a:p>
            <a:pPr algn="just"/>
            <a:r>
              <a:rPr lang="tr-TR" sz="2800" dirty="0" smtClean="0"/>
              <a:t>Örnek: ANI 86H</a:t>
            </a:r>
            <a:endParaRPr lang="tr-TR" sz="2800" dirty="0"/>
          </a:p>
        </p:txBody>
      </p:sp>
      <p:graphicFrame>
        <p:nvGraphicFramePr>
          <p:cNvPr id="5" name="Tablo 4"/>
          <p:cNvGraphicFramePr>
            <a:graphicFrameLocks noGrp="1"/>
          </p:cNvGraphicFramePr>
          <p:nvPr>
            <p:extLst>
              <p:ext uri="{D42A27DB-BD31-4B8C-83A1-F6EECF244321}">
                <p14:modId xmlns:p14="http://schemas.microsoft.com/office/powerpoint/2010/main" val="456688580"/>
              </p:ext>
            </p:extLst>
          </p:nvPr>
        </p:nvGraphicFramePr>
        <p:xfrm>
          <a:off x="539552" y="1556792"/>
          <a:ext cx="7920879" cy="1180140"/>
        </p:xfrm>
        <a:graphic>
          <a:graphicData uri="http://schemas.openxmlformats.org/drawingml/2006/table">
            <a:tbl>
              <a:tblPr firstRow="1" bandRow="1">
                <a:tableStyleId>{5C22544A-7EE6-4342-B048-85BDC9FD1C3A}</a:tableStyleId>
              </a:tblPr>
              <a:tblGrid>
                <a:gridCol w="1728192"/>
                <a:gridCol w="1872208"/>
                <a:gridCol w="4320479"/>
              </a:tblGrid>
              <a:tr h="540060">
                <a:tc>
                  <a:txBody>
                    <a:bodyPr/>
                    <a:lstStyle/>
                    <a:p>
                      <a:r>
                        <a:rPr lang="tr-TR" dirty="0" err="1" smtClean="0"/>
                        <a:t>Opcode</a:t>
                      </a:r>
                      <a:endParaRPr lang="tr-TR" dirty="0"/>
                    </a:p>
                  </a:txBody>
                  <a:tcPr/>
                </a:tc>
                <a:tc>
                  <a:txBody>
                    <a:bodyPr/>
                    <a:lstStyle/>
                    <a:p>
                      <a:r>
                        <a:rPr lang="tr-TR" dirty="0" err="1" smtClean="0"/>
                        <a:t>Operand</a:t>
                      </a:r>
                      <a:endParaRPr lang="tr-TR" dirty="0"/>
                    </a:p>
                  </a:txBody>
                  <a:tcPr/>
                </a:tc>
                <a:tc>
                  <a:txBody>
                    <a:bodyPr/>
                    <a:lstStyle/>
                    <a:p>
                      <a:r>
                        <a:rPr lang="tr-TR" dirty="0" smtClean="0"/>
                        <a:t>Açıklama</a:t>
                      </a:r>
                      <a:endParaRPr lang="tr-TR" dirty="0"/>
                    </a:p>
                  </a:txBody>
                  <a:tcPr/>
                </a:tc>
              </a:tr>
              <a:tr h="540060">
                <a:tc>
                  <a:txBody>
                    <a:bodyPr/>
                    <a:lstStyle/>
                    <a:p>
                      <a:r>
                        <a:rPr lang="tr-TR" b="1" dirty="0" smtClean="0"/>
                        <a:t>ANI</a:t>
                      </a:r>
                      <a:endParaRPr lang="tr-TR" b="1" dirty="0"/>
                    </a:p>
                  </a:txBody>
                  <a:tcPr/>
                </a:tc>
                <a:tc>
                  <a:txBody>
                    <a:bodyPr/>
                    <a:lstStyle/>
                    <a:p>
                      <a:r>
                        <a:rPr lang="tr-TR" b="1" dirty="0" smtClean="0"/>
                        <a:t>8 bit data</a:t>
                      </a:r>
                      <a:endParaRPr lang="tr-TR" b="1" dirty="0"/>
                    </a:p>
                  </a:txBody>
                  <a:tcPr/>
                </a:tc>
                <a:tc>
                  <a:txBody>
                    <a:bodyPr/>
                    <a:lstStyle/>
                    <a:p>
                      <a:r>
                        <a:rPr lang="tr-TR" b="1" baseline="0" dirty="0" smtClean="0"/>
                        <a:t>Akümülatör ile hemen AND işlemine tabi tut</a:t>
                      </a:r>
                      <a:endParaRPr lang="tr-TR" b="1" dirty="0"/>
                    </a:p>
                  </a:txBody>
                  <a:tcPr/>
                </a:tc>
              </a:tr>
            </a:tbl>
          </a:graphicData>
        </a:graphic>
      </p:graphicFrame>
    </p:spTree>
    <p:extLst>
      <p:ext uri="{BB962C8B-B14F-4D97-AF65-F5344CB8AC3E}">
        <p14:creationId xmlns:p14="http://schemas.microsoft.com/office/powerpoint/2010/main" val="33428282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Mantıksal komutlar</a:t>
            </a:r>
            <a:endParaRPr lang="tr-TR" dirty="0"/>
          </a:p>
        </p:txBody>
      </p:sp>
      <p:sp>
        <p:nvSpPr>
          <p:cNvPr id="3" name="İçerik Yer Tutucusu 2"/>
          <p:cNvSpPr>
            <a:spLocks noGrp="1"/>
          </p:cNvSpPr>
          <p:nvPr>
            <p:ph idx="1"/>
          </p:nvPr>
        </p:nvSpPr>
        <p:spPr>
          <a:xfrm>
            <a:off x="457200" y="2852936"/>
            <a:ext cx="8229600" cy="3624064"/>
          </a:xfrm>
        </p:spPr>
        <p:txBody>
          <a:bodyPr>
            <a:normAutofit fontScale="92500" lnSpcReduction="20000"/>
          </a:bodyPr>
          <a:lstStyle/>
          <a:p>
            <a:pPr algn="just"/>
            <a:r>
              <a:rPr lang="tr-TR" sz="2800" dirty="0" smtClean="0"/>
              <a:t>Akümülatörün içeriği, </a:t>
            </a:r>
            <a:r>
              <a:rPr lang="tr-TR" sz="2800" dirty="0" err="1"/>
              <a:t>register</a:t>
            </a:r>
            <a:r>
              <a:rPr lang="tr-TR" sz="2800" dirty="0"/>
              <a:t> veya hafızanın içeriği ile </a:t>
            </a:r>
            <a:r>
              <a:rPr lang="tr-TR" sz="2800" dirty="0" err="1" smtClean="0"/>
              <a:t>OR’lanır</a:t>
            </a:r>
            <a:r>
              <a:rPr lang="tr-TR" sz="2800" dirty="0" smtClean="0"/>
              <a:t>.</a:t>
            </a:r>
          </a:p>
          <a:p>
            <a:pPr algn="just"/>
            <a:r>
              <a:rPr lang="tr-TR" sz="2800" dirty="0" smtClean="0"/>
              <a:t>Sonuç akümülatöre yazılır.</a:t>
            </a:r>
          </a:p>
          <a:p>
            <a:pPr algn="just"/>
            <a:r>
              <a:rPr lang="tr-TR" sz="2800" dirty="0" smtClean="0"/>
              <a:t>Eğer </a:t>
            </a:r>
            <a:r>
              <a:rPr lang="tr-TR" sz="2800" dirty="0" err="1" smtClean="0"/>
              <a:t>operand</a:t>
            </a:r>
            <a:r>
              <a:rPr lang="tr-TR" sz="2800" dirty="0" smtClean="0"/>
              <a:t> hafıza konumu ise bu HL çiftinde tutulur.</a:t>
            </a:r>
          </a:p>
          <a:p>
            <a:pPr algn="just"/>
            <a:r>
              <a:rPr lang="tr-TR" sz="2800" dirty="0" smtClean="0"/>
              <a:t>S, Z, P işlem sonucunu yansıtacak şekilde düzenlenir</a:t>
            </a:r>
          </a:p>
          <a:p>
            <a:pPr algn="just"/>
            <a:r>
              <a:rPr lang="tr-TR" sz="2800" dirty="0" smtClean="0"/>
              <a:t>CY ve AC </a:t>
            </a:r>
            <a:r>
              <a:rPr lang="tr-TR" sz="2800" dirty="0"/>
              <a:t>0</a:t>
            </a:r>
            <a:r>
              <a:rPr lang="tr-TR" sz="2800" dirty="0" smtClean="0"/>
              <a:t> olur.</a:t>
            </a:r>
          </a:p>
          <a:p>
            <a:pPr algn="just"/>
            <a:endParaRPr lang="tr-TR" sz="2800" dirty="0" smtClean="0"/>
          </a:p>
          <a:p>
            <a:pPr algn="just"/>
            <a:r>
              <a:rPr lang="tr-TR" sz="2800" dirty="0" smtClean="0"/>
              <a:t>Örnek: ORA B</a:t>
            </a:r>
            <a:endParaRPr lang="tr-TR" sz="2800" dirty="0"/>
          </a:p>
        </p:txBody>
      </p:sp>
      <p:graphicFrame>
        <p:nvGraphicFramePr>
          <p:cNvPr id="5" name="Tablo 4"/>
          <p:cNvGraphicFramePr>
            <a:graphicFrameLocks noGrp="1"/>
          </p:cNvGraphicFramePr>
          <p:nvPr>
            <p:extLst>
              <p:ext uri="{D42A27DB-BD31-4B8C-83A1-F6EECF244321}">
                <p14:modId xmlns:p14="http://schemas.microsoft.com/office/powerpoint/2010/main" val="469133745"/>
              </p:ext>
            </p:extLst>
          </p:nvPr>
        </p:nvGraphicFramePr>
        <p:xfrm>
          <a:off x="539552" y="1556792"/>
          <a:ext cx="7920879" cy="1180140"/>
        </p:xfrm>
        <a:graphic>
          <a:graphicData uri="http://schemas.openxmlformats.org/drawingml/2006/table">
            <a:tbl>
              <a:tblPr firstRow="1" bandRow="1">
                <a:tableStyleId>{5C22544A-7EE6-4342-B048-85BDC9FD1C3A}</a:tableStyleId>
              </a:tblPr>
              <a:tblGrid>
                <a:gridCol w="1728192"/>
                <a:gridCol w="1872208"/>
                <a:gridCol w="4320479"/>
              </a:tblGrid>
              <a:tr h="540060">
                <a:tc>
                  <a:txBody>
                    <a:bodyPr/>
                    <a:lstStyle/>
                    <a:p>
                      <a:r>
                        <a:rPr lang="tr-TR" dirty="0" err="1" smtClean="0"/>
                        <a:t>Opcode</a:t>
                      </a:r>
                      <a:endParaRPr lang="tr-TR" dirty="0"/>
                    </a:p>
                  </a:txBody>
                  <a:tcPr/>
                </a:tc>
                <a:tc>
                  <a:txBody>
                    <a:bodyPr/>
                    <a:lstStyle/>
                    <a:p>
                      <a:r>
                        <a:rPr lang="tr-TR" dirty="0" err="1" smtClean="0"/>
                        <a:t>Operand</a:t>
                      </a:r>
                      <a:endParaRPr lang="tr-TR" dirty="0"/>
                    </a:p>
                  </a:txBody>
                  <a:tcPr/>
                </a:tc>
                <a:tc>
                  <a:txBody>
                    <a:bodyPr/>
                    <a:lstStyle/>
                    <a:p>
                      <a:r>
                        <a:rPr lang="tr-TR" dirty="0" smtClean="0"/>
                        <a:t>Açıklama</a:t>
                      </a:r>
                      <a:endParaRPr lang="tr-TR" dirty="0"/>
                    </a:p>
                  </a:txBody>
                  <a:tcPr/>
                </a:tc>
              </a:tr>
              <a:tr h="540060">
                <a:tc>
                  <a:txBody>
                    <a:bodyPr/>
                    <a:lstStyle/>
                    <a:p>
                      <a:r>
                        <a:rPr lang="tr-TR" b="1" dirty="0" smtClean="0"/>
                        <a:t>ORA</a:t>
                      </a:r>
                      <a:endParaRPr lang="tr-TR" b="1" dirty="0"/>
                    </a:p>
                  </a:txBody>
                  <a:tcPr/>
                </a:tc>
                <a:tc>
                  <a:txBody>
                    <a:bodyPr/>
                    <a:lstStyle/>
                    <a:p>
                      <a:r>
                        <a:rPr lang="tr-TR" b="1" dirty="0" smtClean="0"/>
                        <a:t>R</a:t>
                      </a:r>
                    </a:p>
                    <a:p>
                      <a:r>
                        <a:rPr lang="tr-TR" b="1" dirty="0" smtClean="0"/>
                        <a:t>M</a:t>
                      </a:r>
                      <a:endParaRPr lang="tr-TR" b="1" dirty="0"/>
                    </a:p>
                  </a:txBody>
                  <a:tcPr/>
                </a:tc>
                <a:tc>
                  <a:txBody>
                    <a:bodyPr/>
                    <a:lstStyle/>
                    <a:p>
                      <a:r>
                        <a:rPr lang="tr-TR" b="1" dirty="0" err="1" smtClean="0"/>
                        <a:t>Register</a:t>
                      </a:r>
                      <a:r>
                        <a:rPr lang="tr-TR" b="1" dirty="0" smtClean="0"/>
                        <a:t> veya hafızayı</a:t>
                      </a:r>
                      <a:r>
                        <a:rPr lang="tr-TR" b="1" baseline="0" dirty="0" smtClean="0"/>
                        <a:t>, Akümülatör ile OR işlemine tabi tut</a:t>
                      </a:r>
                      <a:endParaRPr lang="tr-TR" b="1" dirty="0"/>
                    </a:p>
                  </a:txBody>
                  <a:tcPr/>
                </a:tc>
              </a:tr>
            </a:tbl>
          </a:graphicData>
        </a:graphic>
      </p:graphicFrame>
    </p:spTree>
    <p:extLst>
      <p:ext uri="{BB962C8B-B14F-4D97-AF65-F5344CB8AC3E}">
        <p14:creationId xmlns:p14="http://schemas.microsoft.com/office/powerpoint/2010/main" val="2556609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Veri transferi/aktarım </a:t>
            </a:r>
            <a:r>
              <a:rPr lang="tr-TR" dirty="0" smtClean="0"/>
              <a:t>komutları</a:t>
            </a:r>
            <a:endParaRPr lang="tr-TR" dirty="0"/>
          </a:p>
        </p:txBody>
      </p:sp>
      <p:sp>
        <p:nvSpPr>
          <p:cNvPr id="3" name="İçerik Yer Tutucusu 2"/>
          <p:cNvSpPr>
            <a:spLocks noGrp="1"/>
          </p:cNvSpPr>
          <p:nvPr>
            <p:ph idx="1"/>
          </p:nvPr>
        </p:nvSpPr>
        <p:spPr>
          <a:xfrm>
            <a:off x="457200" y="3140968"/>
            <a:ext cx="8229600" cy="3336032"/>
          </a:xfrm>
        </p:spPr>
        <p:txBody>
          <a:bodyPr>
            <a:normAutofit fontScale="85000" lnSpcReduction="20000"/>
          </a:bodyPr>
          <a:lstStyle/>
          <a:p>
            <a:pPr algn="just"/>
            <a:r>
              <a:rPr lang="tr-TR" sz="2800" dirty="0"/>
              <a:t>Bu komut kaynak </a:t>
            </a:r>
            <a:r>
              <a:rPr lang="tr-TR" sz="2800" dirty="0" err="1"/>
              <a:t>register’ının</a:t>
            </a:r>
            <a:r>
              <a:rPr lang="tr-TR" sz="2800" dirty="0"/>
              <a:t> içeriğini hedef </a:t>
            </a:r>
            <a:r>
              <a:rPr lang="tr-TR" sz="2800" dirty="0" err="1"/>
              <a:t>register’a</a:t>
            </a:r>
            <a:r>
              <a:rPr lang="tr-TR" sz="2800" dirty="0"/>
              <a:t> kopyalar.</a:t>
            </a:r>
          </a:p>
          <a:p>
            <a:pPr algn="just"/>
            <a:r>
              <a:rPr lang="tr-TR" sz="2800" dirty="0"/>
              <a:t>Kaynak </a:t>
            </a:r>
            <a:r>
              <a:rPr lang="tr-TR" sz="2800" dirty="0" err="1"/>
              <a:t>register’ının</a:t>
            </a:r>
            <a:r>
              <a:rPr lang="tr-TR" sz="2800" dirty="0"/>
              <a:t> içeriği değiştirilmez.</a:t>
            </a:r>
          </a:p>
          <a:p>
            <a:pPr algn="just"/>
            <a:r>
              <a:rPr lang="tr-TR" sz="2800" dirty="0" err="1"/>
              <a:t>Operand’lardan</a:t>
            </a:r>
            <a:r>
              <a:rPr lang="tr-TR" sz="2800" dirty="0"/>
              <a:t> biri hafıza bölgesi ise, bu bölgenin adresi HL </a:t>
            </a:r>
            <a:r>
              <a:rPr lang="tr-TR" sz="2800" dirty="0" err="1"/>
              <a:t>register’ları</a:t>
            </a:r>
            <a:r>
              <a:rPr lang="tr-TR" sz="2800" dirty="0"/>
              <a:t> tarafından gösterilir</a:t>
            </a:r>
            <a:r>
              <a:rPr lang="tr-TR" sz="2800" dirty="0" smtClean="0"/>
              <a:t>. </a:t>
            </a:r>
            <a:r>
              <a:rPr lang="tr-TR" sz="2800" dirty="0" smtClean="0"/>
              <a:t>HL </a:t>
            </a:r>
            <a:r>
              <a:rPr lang="tr-TR" sz="2800" dirty="0"/>
              <a:t>çifti bir bellek işaretçisi olarak çalışır</a:t>
            </a:r>
            <a:r>
              <a:rPr lang="tr-TR" sz="2800" dirty="0" smtClean="0"/>
              <a:t>.</a:t>
            </a:r>
            <a:endParaRPr lang="tr-TR" sz="2800" dirty="0" smtClean="0"/>
          </a:p>
          <a:p>
            <a:pPr algn="just"/>
            <a:endParaRPr lang="tr-TR" sz="2800" dirty="0"/>
          </a:p>
          <a:p>
            <a:pPr algn="just"/>
            <a:r>
              <a:rPr lang="tr-TR" sz="2800" dirty="0"/>
              <a:t>Örnek: </a:t>
            </a:r>
            <a:endParaRPr lang="tr-TR" sz="2800" dirty="0" smtClean="0"/>
          </a:p>
          <a:p>
            <a:pPr lvl="1" algn="just"/>
            <a:r>
              <a:rPr lang="tr-TR" dirty="0" smtClean="0"/>
              <a:t>MOV </a:t>
            </a:r>
            <a:r>
              <a:rPr lang="tr-TR" dirty="0"/>
              <a:t>B,C	; C’yi B’ye </a:t>
            </a:r>
            <a:r>
              <a:rPr lang="tr-TR" dirty="0" smtClean="0"/>
              <a:t>ata</a:t>
            </a:r>
          </a:p>
          <a:p>
            <a:pPr lvl="1" algn="just"/>
            <a:r>
              <a:rPr lang="tr-TR" dirty="0" smtClean="0"/>
              <a:t>MOV B, M	; HL adresindeki veriyi B’ye ata</a:t>
            </a:r>
            <a:endParaRPr lang="tr-TR" dirty="0"/>
          </a:p>
          <a:p>
            <a:pPr marL="0" indent="0" algn="just">
              <a:buNone/>
            </a:pPr>
            <a:endParaRPr lang="tr-TR" sz="2800" dirty="0"/>
          </a:p>
        </p:txBody>
      </p:sp>
      <p:graphicFrame>
        <p:nvGraphicFramePr>
          <p:cNvPr id="5" name="Tablo 4"/>
          <p:cNvGraphicFramePr>
            <a:graphicFrameLocks noGrp="1"/>
          </p:cNvGraphicFramePr>
          <p:nvPr>
            <p:extLst>
              <p:ext uri="{D42A27DB-BD31-4B8C-83A1-F6EECF244321}">
                <p14:modId xmlns:p14="http://schemas.microsoft.com/office/powerpoint/2010/main" val="2422078380"/>
              </p:ext>
            </p:extLst>
          </p:nvPr>
        </p:nvGraphicFramePr>
        <p:xfrm>
          <a:off x="539552" y="1556792"/>
          <a:ext cx="7920879" cy="1454460"/>
        </p:xfrm>
        <a:graphic>
          <a:graphicData uri="http://schemas.openxmlformats.org/drawingml/2006/table">
            <a:tbl>
              <a:tblPr firstRow="1" bandRow="1">
                <a:tableStyleId>{5C22544A-7EE6-4342-B048-85BDC9FD1C3A}</a:tableStyleId>
              </a:tblPr>
              <a:tblGrid>
                <a:gridCol w="1728192"/>
                <a:gridCol w="1872208"/>
                <a:gridCol w="4320479"/>
              </a:tblGrid>
              <a:tr h="540060">
                <a:tc>
                  <a:txBody>
                    <a:bodyPr/>
                    <a:lstStyle/>
                    <a:p>
                      <a:r>
                        <a:rPr lang="tr-TR" dirty="0" err="1" smtClean="0"/>
                        <a:t>Opcode</a:t>
                      </a:r>
                      <a:endParaRPr lang="tr-TR" dirty="0"/>
                    </a:p>
                  </a:txBody>
                  <a:tcPr/>
                </a:tc>
                <a:tc>
                  <a:txBody>
                    <a:bodyPr/>
                    <a:lstStyle/>
                    <a:p>
                      <a:r>
                        <a:rPr lang="tr-TR" dirty="0" err="1" smtClean="0"/>
                        <a:t>Operand</a:t>
                      </a:r>
                      <a:endParaRPr lang="tr-TR" dirty="0"/>
                    </a:p>
                  </a:txBody>
                  <a:tcPr/>
                </a:tc>
                <a:tc>
                  <a:txBody>
                    <a:bodyPr/>
                    <a:lstStyle/>
                    <a:p>
                      <a:r>
                        <a:rPr lang="tr-TR" dirty="0" smtClean="0"/>
                        <a:t>Açıklama</a:t>
                      </a:r>
                      <a:endParaRPr lang="tr-TR" dirty="0"/>
                    </a:p>
                  </a:txBody>
                  <a:tcPr/>
                </a:tc>
              </a:tr>
              <a:tr h="540060">
                <a:tc>
                  <a:txBody>
                    <a:bodyPr/>
                    <a:lstStyle/>
                    <a:p>
                      <a:r>
                        <a:rPr lang="tr-TR" b="1" dirty="0" smtClean="0"/>
                        <a:t>MOV</a:t>
                      </a:r>
                      <a:endParaRPr lang="tr-TR" b="1" dirty="0"/>
                    </a:p>
                  </a:txBody>
                  <a:tcPr/>
                </a:tc>
                <a:tc>
                  <a:txBody>
                    <a:bodyPr/>
                    <a:lstStyle/>
                    <a:p>
                      <a:r>
                        <a:rPr lang="tr-TR" b="1" dirty="0" err="1" smtClean="0"/>
                        <a:t>Rd</a:t>
                      </a:r>
                      <a:r>
                        <a:rPr lang="tr-TR" b="1" dirty="0" smtClean="0"/>
                        <a:t>, </a:t>
                      </a:r>
                      <a:r>
                        <a:rPr lang="tr-TR" b="1" dirty="0" err="1" smtClean="0"/>
                        <a:t>Rs</a:t>
                      </a:r>
                      <a:endParaRPr lang="tr-TR" b="1" dirty="0" smtClean="0"/>
                    </a:p>
                    <a:p>
                      <a:r>
                        <a:rPr lang="tr-TR" b="1" dirty="0" smtClean="0"/>
                        <a:t>M, </a:t>
                      </a:r>
                      <a:r>
                        <a:rPr lang="tr-TR" b="1" dirty="0" err="1" smtClean="0"/>
                        <a:t>Rs</a:t>
                      </a:r>
                      <a:endParaRPr lang="tr-TR" b="1" dirty="0" smtClean="0"/>
                    </a:p>
                    <a:p>
                      <a:r>
                        <a:rPr lang="tr-TR" b="1" dirty="0" err="1" smtClean="0"/>
                        <a:t>Rd</a:t>
                      </a:r>
                      <a:r>
                        <a:rPr lang="tr-TR" b="1" dirty="0" smtClean="0"/>
                        <a:t>, M</a:t>
                      </a:r>
                      <a:endParaRPr lang="tr-TR" b="1" dirty="0"/>
                    </a:p>
                  </a:txBody>
                  <a:tcPr/>
                </a:tc>
                <a:tc>
                  <a:txBody>
                    <a:bodyPr/>
                    <a:lstStyle/>
                    <a:p>
                      <a:r>
                        <a:rPr lang="tr-TR" b="1" dirty="0" smtClean="0"/>
                        <a:t>Kaynaktan hedefe kopyalar</a:t>
                      </a:r>
                      <a:endParaRPr lang="tr-TR" b="1" dirty="0"/>
                    </a:p>
                  </a:txBody>
                  <a:tcPr/>
                </a:tc>
              </a:tr>
            </a:tbl>
          </a:graphicData>
        </a:graphic>
      </p:graphicFrame>
    </p:spTree>
    <p:extLst>
      <p:ext uri="{BB962C8B-B14F-4D97-AF65-F5344CB8AC3E}">
        <p14:creationId xmlns:p14="http://schemas.microsoft.com/office/powerpoint/2010/main" val="14091986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Mantıksal komutlar</a:t>
            </a:r>
            <a:endParaRPr lang="tr-TR" dirty="0"/>
          </a:p>
        </p:txBody>
      </p:sp>
      <p:sp>
        <p:nvSpPr>
          <p:cNvPr id="3" name="İçerik Yer Tutucusu 2"/>
          <p:cNvSpPr>
            <a:spLocks noGrp="1"/>
          </p:cNvSpPr>
          <p:nvPr>
            <p:ph idx="1"/>
          </p:nvPr>
        </p:nvSpPr>
        <p:spPr>
          <a:xfrm>
            <a:off x="457200" y="2852936"/>
            <a:ext cx="8229600" cy="3624064"/>
          </a:xfrm>
        </p:spPr>
        <p:txBody>
          <a:bodyPr>
            <a:normAutofit lnSpcReduction="10000"/>
          </a:bodyPr>
          <a:lstStyle/>
          <a:p>
            <a:pPr algn="just"/>
            <a:r>
              <a:rPr lang="tr-TR" sz="2800" dirty="0" smtClean="0"/>
              <a:t>Akümülatörün içeriği, 8 bitlik veri </a:t>
            </a:r>
            <a:r>
              <a:rPr lang="tr-TR" sz="2800" dirty="0"/>
              <a:t>içeriği ile </a:t>
            </a:r>
            <a:r>
              <a:rPr lang="tr-TR" sz="2800" dirty="0" err="1" smtClean="0"/>
              <a:t>OR’lanır</a:t>
            </a:r>
            <a:r>
              <a:rPr lang="tr-TR" sz="2800" dirty="0" smtClean="0"/>
              <a:t>.</a:t>
            </a:r>
          </a:p>
          <a:p>
            <a:pPr algn="just"/>
            <a:r>
              <a:rPr lang="tr-TR" sz="2800" dirty="0" smtClean="0"/>
              <a:t>Sonuç akümülatöre yazılır.</a:t>
            </a:r>
          </a:p>
          <a:p>
            <a:pPr algn="just"/>
            <a:r>
              <a:rPr lang="tr-TR" sz="2800" dirty="0" smtClean="0"/>
              <a:t>S, Z, P işlem sonucunu yansıtacak şekilde düzenlenir</a:t>
            </a:r>
          </a:p>
          <a:p>
            <a:pPr algn="just"/>
            <a:r>
              <a:rPr lang="tr-TR" sz="2800" dirty="0" smtClean="0"/>
              <a:t>CY ve AC 0 olur.</a:t>
            </a:r>
          </a:p>
          <a:p>
            <a:pPr algn="just"/>
            <a:endParaRPr lang="tr-TR" sz="2800" dirty="0" smtClean="0"/>
          </a:p>
          <a:p>
            <a:pPr algn="just"/>
            <a:r>
              <a:rPr lang="tr-TR" sz="2800" dirty="0" smtClean="0"/>
              <a:t>Örnek: ORI 86H</a:t>
            </a:r>
            <a:endParaRPr lang="tr-TR" sz="2800" dirty="0"/>
          </a:p>
        </p:txBody>
      </p:sp>
      <p:graphicFrame>
        <p:nvGraphicFramePr>
          <p:cNvPr id="5" name="Tablo 4"/>
          <p:cNvGraphicFramePr>
            <a:graphicFrameLocks noGrp="1"/>
          </p:cNvGraphicFramePr>
          <p:nvPr>
            <p:extLst>
              <p:ext uri="{D42A27DB-BD31-4B8C-83A1-F6EECF244321}">
                <p14:modId xmlns:p14="http://schemas.microsoft.com/office/powerpoint/2010/main" val="964806263"/>
              </p:ext>
            </p:extLst>
          </p:nvPr>
        </p:nvGraphicFramePr>
        <p:xfrm>
          <a:off x="539552" y="1556792"/>
          <a:ext cx="7920879" cy="1180140"/>
        </p:xfrm>
        <a:graphic>
          <a:graphicData uri="http://schemas.openxmlformats.org/drawingml/2006/table">
            <a:tbl>
              <a:tblPr firstRow="1" bandRow="1">
                <a:tableStyleId>{5C22544A-7EE6-4342-B048-85BDC9FD1C3A}</a:tableStyleId>
              </a:tblPr>
              <a:tblGrid>
                <a:gridCol w="1728192"/>
                <a:gridCol w="1872208"/>
                <a:gridCol w="4320479"/>
              </a:tblGrid>
              <a:tr h="540060">
                <a:tc>
                  <a:txBody>
                    <a:bodyPr/>
                    <a:lstStyle/>
                    <a:p>
                      <a:r>
                        <a:rPr lang="tr-TR" dirty="0" err="1" smtClean="0"/>
                        <a:t>Opcode</a:t>
                      </a:r>
                      <a:endParaRPr lang="tr-TR" dirty="0"/>
                    </a:p>
                  </a:txBody>
                  <a:tcPr/>
                </a:tc>
                <a:tc>
                  <a:txBody>
                    <a:bodyPr/>
                    <a:lstStyle/>
                    <a:p>
                      <a:r>
                        <a:rPr lang="tr-TR" dirty="0" err="1" smtClean="0"/>
                        <a:t>Operand</a:t>
                      </a:r>
                      <a:endParaRPr lang="tr-TR" dirty="0"/>
                    </a:p>
                  </a:txBody>
                  <a:tcPr/>
                </a:tc>
                <a:tc>
                  <a:txBody>
                    <a:bodyPr/>
                    <a:lstStyle/>
                    <a:p>
                      <a:r>
                        <a:rPr lang="tr-TR" dirty="0" smtClean="0"/>
                        <a:t>Açıklama</a:t>
                      </a:r>
                      <a:endParaRPr lang="tr-TR" dirty="0"/>
                    </a:p>
                  </a:txBody>
                  <a:tcPr/>
                </a:tc>
              </a:tr>
              <a:tr h="540060">
                <a:tc>
                  <a:txBody>
                    <a:bodyPr/>
                    <a:lstStyle/>
                    <a:p>
                      <a:r>
                        <a:rPr lang="tr-TR" b="1" dirty="0" smtClean="0"/>
                        <a:t>ORI</a:t>
                      </a:r>
                      <a:endParaRPr lang="tr-TR" b="1" dirty="0"/>
                    </a:p>
                  </a:txBody>
                  <a:tcPr/>
                </a:tc>
                <a:tc>
                  <a:txBody>
                    <a:bodyPr/>
                    <a:lstStyle/>
                    <a:p>
                      <a:r>
                        <a:rPr lang="tr-TR" b="1" dirty="0" smtClean="0"/>
                        <a:t>8 bit data</a:t>
                      </a:r>
                      <a:endParaRPr lang="tr-TR" b="1" dirty="0"/>
                    </a:p>
                  </a:txBody>
                  <a:tcPr/>
                </a:tc>
                <a:tc>
                  <a:txBody>
                    <a:bodyPr/>
                    <a:lstStyle/>
                    <a:p>
                      <a:r>
                        <a:rPr lang="tr-TR" b="1" baseline="0" dirty="0" smtClean="0"/>
                        <a:t>Akümülatör ile hemen OR işlemine tabi tut</a:t>
                      </a:r>
                      <a:endParaRPr lang="tr-TR" b="1" dirty="0"/>
                    </a:p>
                  </a:txBody>
                  <a:tcPr/>
                </a:tc>
              </a:tr>
            </a:tbl>
          </a:graphicData>
        </a:graphic>
      </p:graphicFrame>
    </p:spTree>
    <p:extLst>
      <p:ext uri="{BB962C8B-B14F-4D97-AF65-F5344CB8AC3E}">
        <p14:creationId xmlns:p14="http://schemas.microsoft.com/office/powerpoint/2010/main" val="4169641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Mantıksal komutlar</a:t>
            </a:r>
            <a:endParaRPr lang="tr-TR" dirty="0"/>
          </a:p>
        </p:txBody>
      </p:sp>
      <p:sp>
        <p:nvSpPr>
          <p:cNvPr id="3" name="İçerik Yer Tutucusu 2"/>
          <p:cNvSpPr>
            <a:spLocks noGrp="1"/>
          </p:cNvSpPr>
          <p:nvPr>
            <p:ph idx="1"/>
          </p:nvPr>
        </p:nvSpPr>
        <p:spPr>
          <a:xfrm>
            <a:off x="457200" y="2852936"/>
            <a:ext cx="8229600" cy="3624064"/>
          </a:xfrm>
        </p:spPr>
        <p:txBody>
          <a:bodyPr>
            <a:normAutofit fontScale="92500" lnSpcReduction="20000"/>
          </a:bodyPr>
          <a:lstStyle/>
          <a:p>
            <a:pPr algn="just"/>
            <a:r>
              <a:rPr lang="tr-TR" sz="2800" dirty="0" smtClean="0"/>
              <a:t>Akümülatörün içeriği, </a:t>
            </a:r>
            <a:r>
              <a:rPr lang="tr-TR" sz="2800" dirty="0" err="1"/>
              <a:t>register</a:t>
            </a:r>
            <a:r>
              <a:rPr lang="tr-TR" sz="2800" dirty="0"/>
              <a:t> veya hafızanın içeriği ile </a:t>
            </a:r>
            <a:r>
              <a:rPr lang="tr-TR" sz="2800" dirty="0" err="1" smtClean="0"/>
              <a:t>XOR’lanır</a:t>
            </a:r>
            <a:r>
              <a:rPr lang="tr-TR" sz="2800" dirty="0" smtClean="0"/>
              <a:t>.</a:t>
            </a:r>
          </a:p>
          <a:p>
            <a:pPr algn="just"/>
            <a:r>
              <a:rPr lang="tr-TR" sz="2800" dirty="0" smtClean="0"/>
              <a:t>Sonuç akümülatöre yazılır.</a:t>
            </a:r>
          </a:p>
          <a:p>
            <a:pPr algn="just"/>
            <a:r>
              <a:rPr lang="tr-TR" sz="2800" dirty="0" smtClean="0"/>
              <a:t>Eğer </a:t>
            </a:r>
            <a:r>
              <a:rPr lang="tr-TR" sz="2800" dirty="0" err="1" smtClean="0"/>
              <a:t>operand</a:t>
            </a:r>
            <a:r>
              <a:rPr lang="tr-TR" sz="2800" dirty="0" smtClean="0"/>
              <a:t> hafıza konumu ise bu HL çiftinde tutulur.</a:t>
            </a:r>
          </a:p>
          <a:p>
            <a:pPr algn="just"/>
            <a:r>
              <a:rPr lang="tr-TR" sz="2800" dirty="0" smtClean="0"/>
              <a:t>S, Z, P işlem sonucunu yansıtacak şekilde düzenlenir</a:t>
            </a:r>
          </a:p>
          <a:p>
            <a:pPr algn="just"/>
            <a:r>
              <a:rPr lang="tr-TR" sz="2800" dirty="0" smtClean="0"/>
              <a:t>CY ve AC </a:t>
            </a:r>
            <a:r>
              <a:rPr lang="tr-TR" sz="2800" dirty="0"/>
              <a:t>0</a:t>
            </a:r>
            <a:r>
              <a:rPr lang="tr-TR" sz="2800" dirty="0" smtClean="0"/>
              <a:t> olur.</a:t>
            </a:r>
          </a:p>
          <a:p>
            <a:pPr algn="just"/>
            <a:endParaRPr lang="tr-TR" sz="2800" dirty="0" smtClean="0"/>
          </a:p>
          <a:p>
            <a:pPr algn="just"/>
            <a:r>
              <a:rPr lang="tr-TR" sz="2800" dirty="0" smtClean="0"/>
              <a:t>Örnek: XRA B</a:t>
            </a:r>
            <a:endParaRPr lang="tr-TR" sz="2800" dirty="0"/>
          </a:p>
        </p:txBody>
      </p:sp>
      <p:graphicFrame>
        <p:nvGraphicFramePr>
          <p:cNvPr id="5" name="Tablo 4"/>
          <p:cNvGraphicFramePr>
            <a:graphicFrameLocks noGrp="1"/>
          </p:cNvGraphicFramePr>
          <p:nvPr>
            <p:extLst>
              <p:ext uri="{D42A27DB-BD31-4B8C-83A1-F6EECF244321}">
                <p14:modId xmlns:p14="http://schemas.microsoft.com/office/powerpoint/2010/main" val="765616306"/>
              </p:ext>
            </p:extLst>
          </p:nvPr>
        </p:nvGraphicFramePr>
        <p:xfrm>
          <a:off x="539552" y="1556792"/>
          <a:ext cx="7920879" cy="1180140"/>
        </p:xfrm>
        <a:graphic>
          <a:graphicData uri="http://schemas.openxmlformats.org/drawingml/2006/table">
            <a:tbl>
              <a:tblPr firstRow="1" bandRow="1">
                <a:tableStyleId>{5C22544A-7EE6-4342-B048-85BDC9FD1C3A}</a:tableStyleId>
              </a:tblPr>
              <a:tblGrid>
                <a:gridCol w="1728192"/>
                <a:gridCol w="1872208"/>
                <a:gridCol w="4320479"/>
              </a:tblGrid>
              <a:tr h="540060">
                <a:tc>
                  <a:txBody>
                    <a:bodyPr/>
                    <a:lstStyle/>
                    <a:p>
                      <a:r>
                        <a:rPr lang="tr-TR" dirty="0" err="1" smtClean="0"/>
                        <a:t>Opcode</a:t>
                      </a:r>
                      <a:endParaRPr lang="tr-TR" dirty="0"/>
                    </a:p>
                  </a:txBody>
                  <a:tcPr/>
                </a:tc>
                <a:tc>
                  <a:txBody>
                    <a:bodyPr/>
                    <a:lstStyle/>
                    <a:p>
                      <a:r>
                        <a:rPr lang="tr-TR" dirty="0" err="1" smtClean="0"/>
                        <a:t>Operand</a:t>
                      </a:r>
                      <a:endParaRPr lang="tr-TR" dirty="0"/>
                    </a:p>
                  </a:txBody>
                  <a:tcPr/>
                </a:tc>
                <a:tc>
                  <a:txBody>
                    <a:bodyPr/>
                    <a:lstStyle/>
                    <a:p>
                      <a:r>
                        <a:rPr lang="tr-TR" dirty="0" smtClean="0"/>
                        <a:t>Açıklama</a:t>
                      </a:r>
                      <a:endParaRPr lang="tr-TR" dirty="0"/>
                    </a:p>
                  </a:txBody>
                  <a:tcPr/>
                </a:tc>
              </a:tr>
              <a:tr h="540060">
                <a:tc>
                  <a:txBody>
                    <a:bodyPr/>
                    <a:lstStyle/>
                    <a:p>
                      <a:r>
                        <a:rPr lang="tr-TR" b="1" dirty="0" smtClean="0"/>
                        <a:t>XRA</a:t>
                      </a:r>
                      <a:endParaRPr lang="tr-TR" b="1" dirty="0"/>
                    </a:p>
                  </a:txBody>
                  <a:tcPr/>
                </a:tc>
                <a:tc>
                  <a:txBody>
                    <a:bodyPr/>
                    <a:lstStyle/>
                    <a:p>
                      <a:r>
                        <a:rPr lang="tr-TR" b="1" dirty="0" smtClean="0"/>
                        <a:t>R</a:t>
                      </a:r>
                    </a:p>
                    <a:p>
                      <a:r>
                        <a:rPr lang="tr-TR" b="1" dirty="0" smtClean="0"/>
                        <a:t>M</a:t>
                      </a:r>
                      <a:endParaRPr lang="tr-TR" b="1" dirty="0"/>
                    </a:p>
                  </a:txBody>
                  <a:tcPr/>
                </a:tc>
                <a:tc>
                  <a:txBody>
                    <a:bodyPr/>
                    <a:lstStyle/>
                    <a:p>
                      <a:r>
                        <a:rPr lang="tr-TR" b="1" dirty="0" err="1" smtClean="0"/>
                        <a:t>Register</a:t>
                      </a:r>
                      <a:r>
                        <a:rPr lang="tr-TR" b="1" dirty="0" smtClean="0"/>
                        <a:t> veya hafızayı</a:t>
                      </a:r>
                      <a:r>
                        <a:rPr lang="tr-TR" b="1" baseline="0" dirty="0" smtClean="0"/>
                        <a:t>, Akümülatör ile XOR işlemine tabi tut</a:t>
                      </a:r>
                      <a:endParaRPr lang="tr-TR" b="1" dirty="0"/>
                    </a:p>
                  </a:txBody>
                  <a:tcPr/>
                </a:tc>
              </a:tr>
            </a:tbl>
          </a:graphicData>
        </a:graphic>
      </p:graphicFrame>
    </p:spTree>
    <p:extLst>
      <p:ext uri="{BB962C8B-B14F-4D97-AF65-F5344CB8AC3E}">
        <p14:creationId xmlns:p14="http://schemas.microsoft.com/office/powerpoint/2010/main" val="42691971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Mantıksal komutlar</a:t>
            </a:r>
            <a:endParaRPr lang="tr-TR" dirty="0"/>
          </a:p>
        </p:txBody>
      </p:sp>
      <p:sp>
        <p:nvSpPr>
          <p:cNvPr id="3" name="İçerik Yer Tutucusu 2"/>
          <p:cNvSpPr>
            <a:spLocks noGrp="1"/>
          </p:cNvSpPr>
          <p:nvPr>
            <p:ph idx="1"/>
          </p:nvPr>
        </p:nvSpPr>
        <p:spPr>
          <a:xfrm>
            <a:off x="457200" y="2852936"/>
            <a:ext cx="8229600" cy="3624064"/>
          </a:xfrm>
        </p:spPr>
        <p:txBody>
          <a:bodyPr>
            <a:normAutofit lnSpcReduction="10000"/>
          </a:bodyPr>
          <a:lstStyle/>
          <a:p>
            <a:pPr algn="just"/>
            <a:r>
              <a:rPr lang="tr-TR" sz="2800" dirty="0" smtClean="0"/>
              <a:t>Akümülatörün içeriği, 8 bitlik veri </a:t>
            </a:r>
            <a:r>
              <a:rPr lang="tr-TR" sz="2800" dirty="0"/>
              <a:t>içeriği ile </a:t>
            </a:r>
            <a:r>
              <a:rPr lang="tr-TR" sz="2800" dirty="0" err="1" smtClean="0"/>
              <a:t>XOR’lanır</a:t>
            </a:r>
            <a:r>
              <a:rPr lang="tr-TR" sz="2800" dirty="0" smtClean="0"/>
              <a:t>.</a:t>
            </a:r>
          </a:p>
          <a:p>
            <a:pPr algn="just"/>
            <a:r>
              <a:rPr lang="tr-TR" sz="2800" dirty="0" smtClean="0"/>
              <a:t>Sonuç akümülatöre yazılır.</a:t>
            </a:r>
          </a:p>
          <a:p>
            <a:pPr algn="just"/>
            <a:r>
              <a:rPr lang="tr-TR" sz="2800" dirty="0" smtClean="0"/>
              <a:t>S, Z, P işlem sonucunu yansıtacak şekilde düzenlenir</a:t>
            </a:r>
          </a:p>
          <a:p>
            <a:pPr algn="just"/>
            <a:r>
              <a:rPr lang="tr-TR" sz="2800" dirty="0" smtClean="0"/>
              <a:t>CY ve AC 0 olur.</a:t>
            </a:r>
          </a:p>
          <a:p>
            <a:pPr algn="just"/>
            <a:endParaRPr lang="tr-TR" sz="2800" dirty="0" smtClean="0"/>
          </a:p>
          <a:p>
            <a:pPr algn="just"/>
            <a:r>
              <a:rPr lang="tr-TR" sz="2800" dirty="0" smtClean="0"/>
              <a:t>Örnek: XRI 86H</a:t>
            </a:r>
            <a:endParaRPr lang="tr-TR" sz="2800" dirty="0"/>
          </a:p>
        </p:txBody>
      </p:sp>
      <p:graphicFrame>
        <p:nvGraphicFramePr>
          <p:cNvPr id="5" name="Tablo 4"/>
          <p:cNvGraphicFramePr>
            <a:graphicFrameLocks noGrp="1"/>
          </p:cNvGraphicFramePr>
          <p:nvPr>
            <p:extLst>
              <p:ext uri="{D42A27DB-BD31-4B8C-83A1-F6EECF244321}">
                <p14:modId xmlns:p14="http://schemas.microsoft.com/office/powerpoint/2010/main" val="1199703327"/>
              </p:ext>
            </p:extLst>
          </p:nvPr>
        </p:nvGraphicFramePr>
        <p:xfrm>
          <a:off x="539552" y="1556792"/>
          <a:ext cx="7920879" cy="1180140"/>
        </p:xfrm>
        <a:graphic>
          <a:graphicData uri="http://schemas.openxmlformats.org/drawingml/2006/table">
            <a:tbl>
              <a:tblPr firstRow="1" bandRow="1">
                <a:tableStyleId>{5C22544A-7EE6-4342-B048-85BDC9FD1C3A}</a:tableStyleId>
              </a:tblPr>
              <a:tblGrid>
                <a:gridCol w="1728192"/>
                <a:gridCol w="1872208"/>
                <a:gridCol w="4320479"/>
              </a:tblGrid>
              <a:tr h="540060">
                <a:tc>
                  <a:txBody>
                    <a:bodyPr/>
                    <a:lstStyle/>
                    <a:p>
                      <a:r>
                        <a:rPr lang="tr-TR" dirty="0" err="1" smtClean="0"/>
                        <a:t>Opcode</a:t>
                      </a:r>
                      <a:endParaRPr lang="tr-TR" dirty="0"/>
                    </a:p>
                  </a:txBody>
                  <a:tcPr/>
                </a:tc>
                <a:tc>
                  <a:txBody>
                    <a:bodyPr/>
                    <a:lstStyle/>
                    <a:p>
                      <a:r>
                        <a:rPr lang="tr-TR" dirty="0" err="1" smtClean="0"/>
                        <a:t>Operand</a:t>
                      </a:r>
                      <a:endParaRPr lang="tr-TR" dirty="0"/>
                    </a:p>
                  </a:txBody>
                  <a:tcPr/>
                </a:tc>
                <a:tc>
                  <a:txBody>
                    <a:bodyPr/>
                    <a:lstStyle/>
                    <a:p>
                      <a:r>
                        <a:rPr lang="tr-TR" dirty="0" smtClean="0"/>
                        <a:t>Açıklama</a:t>
                      </a:r>
                      <a:endParaRPr lang="tr-TR" dirty="0"/>
                    </a:p>
                  </a:txBody>
                  <a:tcPr/>
                </a:tc>
              </a:tr>
              <a:tr h="540060">
                <a:tc>
                  <a:txBody>
                    <a:bodyPr/>
                    <a:lstStyle/>
                    <a:p>
                      <a:r>
                        <a:rPr lang="tr-TR" b="1" dirty="0" smtClean="0"/>
                        <a:t>XRI</a:t>
                      </a:r>
                      <a:endParaRPr lang="tr-TR" b="1" dirty="0"/>
                    </a:p>
                  </a:txBody>
                  <a:tcPr/>
                </a:tc>
                <a:tc>
                  <a:txBody>
                    <a:bodyPr/>
                    <a:lstStyle/>
                    <a:p>
                      <a:r>
                        <a:rPr lang="tr-TR" b="1" dirty="0" smtClean="0"/>
                        <a:t>8 bit data</a:t>
                      </a:r>
                      <a:endParaRPr lang="tr-TR" b="1" dirty="0"/>
                    </a:p>
                  </a:txBody>
                  <a:tcPr/>
                </a:tc>
                <a:tc>
                  <a:txBody>
                    <a:bodyPr/>
                    <a:lstStyle/>
                    <a:p>
                      <a:r>
                        <a:rPr lang="tr-TR" b="1" baseline="0" dirty="0" smtClean="0"/>
                        <a:t>Akümülatör ile hemen XOR işlemine tabi tut</a:t>
                      </a:r>
                      <a:endParaRPr lang="tr-TR" b="1" dirty="0"/>
                    </a:p>
                  </a:txBody>
                  <a:tcPr/>
                </a:tc>
              </a:tr>
            </a:tbl>
          </a:graphicData>
        </a:graphic>
      </p:graphicFrame>
    </p:spTree>
    <p:extLst>
      <p:ext uri="{BB962C8B-B14F-4D97-AF65-F5344CB8AC3E}">
        <p14:creationId xmlns:p14="http://schemas.microsoft.com/office/powerpoint/2010/main" val="23480822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Mantıksal komutlar</a:t>
            </a:r>
            <a:endParaRPr lang="tr-TR" dirty="0"/>
          </a:p>
        </p:txBody>
      </p:sp>
      <p:sp>
        <p:nvSpPr>
          <p:cNvPr id="3" name="İçerik Yer Tutucusu 2"/>
          <p:cNvSpPr>
            <a:spLocks noGrp="1"/>
          </p:cNvSpPr>
          <p:nvPr>
            <p:ph idx="1"/>
          </p:nvPr>
        </p:nvSpPr>
        <p:spPr>
          <a:xfrm>
            <a:off x="457200" y="2852936"/>
            <a:ext cx="8229600" cy="3624064"/>
          </a:xfrm>
        </p:spPr>
        <p:txBody>
          <a:bodyPr>
            <a:normAutofit/>
          </a:bodyPr>
          <a:lstStyle/>
          <a:p>
            <a:pPr algn="just"/>
            <a:r>
              <a:rPr lang="tr-TR" sz="2800" dirty="0" smtClean="0"/>
              <a:t>Akümülatörün her bir bitini elde biti üzerinden sola doğru bir pozisyon döndürür.</a:t>
            </a:r>
          </a:p>
          <a:p>
            <a:pPr algn="just"/>
            <a:r>
              <a:rPr lang="tr-TR" sz="2800" dirty="0" smtClean="0"/>
              <a:t>D7 biti elde bitine yazılır, elde biti de D0 yazılır.</a:t>
            </a:r>
          </a:p>
          <a:p>
            <a:pPr algn="just"/>
            <a:r>
              <a:rPr lang="tr-TR" sz="2800" dirty="0" smtClean="0"/>
              <a:t>CY, D7’ye göre değişir.</a:t>
            </a:r>
          </a:p>
          <a:p>
            <a:pPr algn="just"/>
            <a:r>
              <a:rPr lang="tr-TR" sz="2800" dirty="0" smtClean="0"/>
              <a:t>S, Z, P, AC etkilenmez.</a:t>
            </a:r>
          </a:p>
          <a:p>
            <a:pPr algn="just"/>
            <a:endParaRPr lang="tr-TR" sz="2800" dirty="0"/>
          </a:p>
          <a:p>
            <a:pPr algn="just"/>
            <a:r>
              <a:rPr lang="tr-TR" sz="2800" dirty="0" smtClean="0"/>
              <a:t>Örnek: RAL</a:t>
            </a:r>
          </a:p>
        </p:txBody>
      </p:sp>
      <p:graphicFrame>
        <p:nvGraphicFramePr>
          <p:cNvPr id="5" name="Tablo 4"/>
          <p:cNvGraphicFramePr>
            <a:graphicFrameLocks noGrp="1"/>
          </p:cNvGraphicFramePr>
          <p:nvPr>
            <p:extLst>
              <p:ext uri="{D42A27DB-BD31-4B8C-83A1-F6EECF244321}">
                <p14:modId xmlns:p14="http://schemas.microsoft.com/office/powerpoint/2010/main" val="590347244"/>
              </p:ext>
            </p:extLst>
          </p:nvPr>
        </p:nvGraphicFramePr>
        <p:xfrm>
          <a:off x="539552" y="1556792"/>
          <a:ext cx="7920879" cy="1180140"/>
        </p:xfrm>
        <a:graphic>
          <a:graphicData uri="http://schemas.openxmlformats.org/drawingml/2006/table">
            <a:tbl>
              <a:tblPr firstRow="1" bandRow="1">
                <a:tableStyleId>{5C22544A-7EE6-4342-B048-85BDC9FD1C3A}</a:tableStyleId>
              </a:tblPr>
              <a:tblGrid>
                <a:gridCol w="1728192"/>
                <a:gridCol w="1872208"/>
                <a:gridCol w="4320479"/>
              </a:tblGrid>
              <a:tr h="540060">
                <a:tc>
                  <a:txBody>
                    <a:bodyPr/>
                    <a:lstStyle/>
                    <a:p>
                      <a:r>
                        <a:rPr lang="tr-TR" dirty="0" err="1" smtClean="0"/>
                        <a:t>Opcode</a:t>
                      </a:r>
                      <a:endParaRPr lang="tr-TR" dirty="0"/>
                    </a:p>
                  </a:txBody>
                  <a:tcPr/>
                </a:tc>
                <a:tc>
                  <a:txBody>
                    <a:bodyPr/>
                    <a:lstStyle/>
                    <a:p>
                      <a:r>
                        <a:rPr lang="tr-TR" dirty="0" err="1" smtClean="0"/>
                        <a:t>Operand</a:t>
                      </a:r>
                      <a:endParaRPr lang="tr-TR" dirty="0"/>
                    </a:p>
                  </a:txBody>
                  <a:tcPr/>
                </a:tc>
                <a:tc>
                  <a:txBody>
                    <a:bodyPr/>
                    <a:lstStyle/>
                    <a:p>
                      <a:r>
                        <a:rPr lang="tr-TR" dirty="0" smtClean="0"/>
                        <a:t>Açıklama</a:t>
                      </a:r>
                      <a:endParaRPr lang="tr-TR" dirty="0"/>
                    </a:p>
                  </a:txBody>
                  <a:tcPr/>
                </a:tc>
              </a:tr>
              <a:tr h="540060">
                <a:tc>
                  <a:txBody>
                    <a:bodyPr/>
                    <a:lstStyle/>
                    <a:p>
                      <a:r>
                        <a:rPr lang="tr-TR" b="1" dirty="0" smtClean="0"/>
                        <a:t>RAL</a:t>
                      </a:r>
                      <a:endParaRPr lang="tr-TR" b="1" dirty="0"/>
                    </a:p>
                  </a:txBody>
                  <a:tcPr/>
                </a:tc>
                <a:tc>
                  <a:txBody>
                    <a:bodyPr/>
                    <a:lstStyle/>
                    <a:p>
                      <a:r>
                        <a:rPr lang="tr-TR" b="1" dirty="0" smtClean="0"/>
                        <a:t>Yok</a:t>
                      </a:r>
                      <a:endParaRPr lang="tr-TR" b="1" dirty="0"/>
                    </a:p>
                  </a:txBody>
                  <a:tcPr/>
                </a:tc>
                <a:tc>
                  <a:txBody>
                    <a:bodyPr/>
                    <a:lstStyle/>
                    <a:p>
                      <a:r>
                        <a:rPr lang="tr-TR" b="1" dirty="0" smtClean="0"/>
                        <a:t>Akümülatörü</a:t>
                      </a:r>
                      <a:r>
                        <a:rPr lang="tr-TR" b="1" baseline="0" dirty="0" smtClean="0"/>
                        <a:t> </a:t>
                      </a:r>
                      <a:r>
                        <a:rPr lang="tr-TR" b="1" baseline="0" dirty="0" err="1" smtClean="0"/>
                        <a:t>carry</a:t>
                      </a:r>
                      <a:r>
                        <a:rPr lang="tr-TR" b="1" baseline="0" dirty="0" smtClean="0"/>
                        <a:t> (elde) üzerinden sola doğru döndür</a:t>
                      </a:r>
                      <a:endParaRPr lang="tr-TR" b="1" dirty="0"/>
                    </a:p>
                  </a:txBody>
                  <a:tcPr/>
                </a:tc>
              </a:tr>
            </a:tbl>
          </a:graphicData>
        </a:graphic>
      </p:graphicFrame>
    </p:spTree>
    <p:extLst>
      <p:ext uri="{BB962C8B-B14F-4D97-AF65-F5344CB8AC3E}">
        <p14:creationId xmlns:p14="http://schemas.microsoft.com/office/powerpoint/2010/main" val="33749863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Mantıksal komutlar</a:t>
            </a:r>
            <a:endParaRPr lang="tr-TR" dirty="0"/>
          </a:p>
        </p:txBody>
      </p:sp>
      <p:sp>
        <p:nvSpPr>
          <p:cNvPr id="3" name="İçerik Yer Tutucusu 2"/>
          <p:cNvSpPr>
            <a:spLocks noGrp="1"/>
          </p:cNvSpPr>
          <p:nvPr>
            <p:ph idx="1"/>
          </p:nvPr>
        </p:nvSpPr>
        <p:spPr>
          <a:xfrm>
            <a:off x="457200" y="2852936"/>
            <a:ext cx="8229600" cy="3624064"/>
          </a:xfrm>
        </p:spPr>
        <p:txBody>
          <a:bodyPr>
            <a:normAutofit/>
          </a:bodyPr>
          <a:lstStyle/>
          <a:p>
            <a:pPr algn="just"/>
            <a:r>
              <a:rPr lang="tr-TR" sz="2800" dirty="0" smtClean="0"/>
              <a:t>Akümülatörün her bir bitini elde biti üzerinden sağa doğru bir pozisyon döndürür.</a:t>
            </a:r>
          </a:p>
          <a:p>
            <a:pPr algn="just"/>
            <a:r>
              <a:rPr lang="tr-TR" sz="2800" dirty="0" smtClean="0"/>
              <a:t>D0 biti elde bitine yazılır, elde biti de D7 yazılır.</a:t>
            </a:r>
          </a:p>
          <a:p>
            <a:pPr algn="just"/>
            <a:r>
              <a:rPr lang="tr-TR" sz="2800" dirty="0" smtClean="0"/>
              <a:t>CY, D0’ye göre değişir.</a:t>
            </a:r>
          </a:p>
          <a:p>
            <a:pPr algn="just"/>
            <a:r>
              <a:rPr lang="tr-TR" sz="2800" dirty="0" smtClean="0"/>
              <a:t>S, Z, P, AC etkilenmez.</a:t>
            </a:r>
          </a:p>
          <a:p>
            <a:pPr algn="just"/>
            <a:endParaRPr lang="tr-TR" sz="2800" dirty="0"/>
          </a:p>
          <a:p>
            <a:pPr algn="just"/>
            <a:r>
              <a:rPr lang="tr-TR" sz="2800" dirty="0" smtClean="0"/>
              <a:t>Örnek: RAR</a:t>
            </a:r>
          </a:p>
        </p:txBody>
      </p:sp>
      <p:graphicFrame>
        <p:nvGraphicFramePr>
          <p:cNvPr id="5" name="Tablo 4"/>
          <p:cNvGraphicFramePr>
            <a:graphicFrameLocks noGrp="1"/>
          </p:cNvGraphicFramePr>
          <p:nvPr>
            <p:extLst>
              <p:ext uri="{D42A27DB-BD31-4B8C-83A1-F6EECF244321}">
                <p14:modId xmlns:p14="http://schemas.microsoft.com/office/powerpoint/2010/main" val="821148568"/>
              </p:ext>
            </p:extLst>
          </p:nvPr>
        </p:nvGraphicFramePr>
        <p:xfrm>
          <a:off x="539552" y="1556792"/>
          <a:ext cx="7920879" cy="1180140"/>
        </p:xfrm>
        <a:graphic>
          <a:graphicData uri="http://schemas.openxmlformats.org/drawingml/2006/table">
            <a:tbl>
              <a:tblPr firstRow="1" bandRow="1">
                <a:tableStyleId>{5C22544A-7EE6-4342-B048-85BDC9FD1C3A}</a:tableStyleId>
              </a:tblPr>
              <a:tblGrid>
                <a:gridCol w="1728192"/>
                <a:gridCol w="1872208"/>
                <a:gridCol w="4320479"/>
              </a:tblGrid>
              <a:tr h="540060">
                <a:tc>
                  <a:txBody>
                    <a:bodyPr/>
                    <a:lstStyle/>
                    <a:p>
                      <a:r>
                        <a:rPr lang="tr-TR" dirty="0" err="1" smtClean="0"/>
                        <a:t>Opcode</a:t>
                      </a:r>
                      <a:endParaRPr lang="tr-TR" dirty="0"/>
                    </a:p>
                  </a:txBody>
                  <a:tcPr/>
                </a:tc>
                <a:tc>
                  <a:txBody>
                    <a:bodyPr/>
                    <a:lstStyle/>
                    <a:p>
                      <a:r>
                        <a:rPr lang="tr-TR" dirty="0" err="1" smtClean="0"/>
                        <a:t>Operand</a:t>
                      </a:r>
                      <a:endParaRPr lang="tr-TR" dirty="0"/>
                    </a:p>
                  </a:txBody>
                  <a:tcPr/>
                </a:tc>
                <a:tc>
                  <a:txBody>
                    <a:bodyPr/>
                    <a:lstStyle/>
                    <a:p>
                      <a:r>
                        <a:rPr lang="tr-TR" dirty="0" smtClean="0"/>
                        <a:t>Açıklama</a:t>
                      </a:r>
                      <a:endParaRPr lang="tr-TR" dirty="0"/>
                    </a:p>
                  </a:txBody>
                  <a:tcPr/>
                </a:tc>
              </a:tr>
              <a:tr h="540060">
                <a:tc>
                  <a:txBody>
                    <a:bodyPr/>
                    <a:lstStyle/>
                    <a:p>
                      <a:r>
                        <a:rPr lang="tr-TR" b="1" dirty="0" smtClean="0"/>
                        <a:t>RAR</a:t>
                      </a:r>
                      <a:endParaRPr lang="tr-TR" b="1" dirty="0"/>
                    </a:p>
                  </a:txBody>
                  <a:tcPr/>
                </a:tc>
                <a:tc>
                  <a:txBody>
                    <a:bodyPr/>
                    <a:lstStyle/>
                    <a:p>
                      <a:r>
                        <a:rPr lang="tr-TR" b="1" dirty="0" smtClean="0"/>
                        <a:t>Yok</a:t>
                      </a:r>
                      <a:endParaRPr lang="tr-TR" b="1" dirty="0"/>
                    </a:p>
                  </a:txBody>
                  <a:tcPr/>
                </a:tc>
                <a:tc>
                  <a:txBody>
                    <a:bodyPr/>
                    <a:lstStyle/>
                    <a:p>
                      <a:r>
                        <a:rPr lang="tr-TR" b="1" dirty="0" smtClean="0"/>
                        <a:t>Akümülatörü</a:t>
                      </a:r>
                      <a:r>
                        <a:rPr lang="tr-TR" b="1" baseline="0" dirty="0" smtClean="0"/>
                        <a:t> </a:t>
                      </a:r>
                      <a:r>
                        <a:rPr lang="tr-TR" b="1" baseline="0" dirty="0" err="1" smtClean="0"/>
                        <a:t>carry</a:t>
                      </a:r>
                      <a:r>
                        <a:rPr lang="tr-TR" b="1" baseline="0" dirty="0" smtClean="0"/>
                        <a:t> (elde) üzerinden sağa doğru döndür</a:t>
                      </a:r>
                      <a:endParaRPr lang="tr-TR" b="1" dirty="0"/>
                    </a:p>
                  </a:txBody>
                  <a:tcPr/>
                </a:tc>
              </a:tr>
            </a:tbl>
          </a:graphicData>
        </a:graphic>
      </p:graphicFrame>
    </p:spTree>
    <p:extLst>
      <p:ext uri="{BB962C8B-B14F-4D97-AF65-F5344CB8AC3E}">
        <p14:creationId xmlns:p14="http://schemas.microsoft.com/office/powerpoint/2010/main" val="16925193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Mantıksal komutlar</a:t>
            </a:r>
            <a:endParaRPr lang="tr-TR" dirty="0"/>
          </a:p>
        </p:txBody>
      </p:sp>
      <p:sp>
        <p:nvSpPr>
          <p:cNvPr id="3" name="İçerik Yer Tutucusu 2"/>
          <p:cNvSpPr>
            <a:spLocks noGrp="1"/>
          </p:cNvSpPr>
          <p:nvPr>
            <p:ph idx="1"/>
          </p:nvPr>
        </p:nvSpPr>
        <p:spPr>
          <a:xfrm>
            <a:off x="457200" y="2852936"/>
            <a:ext cx="8229600" cy="3624064"/>
          </a:xfrm>
        </p:spPr>
        <p:txBody>
          <a:bodyPr>
            <a:normAutofit lnSpcReduction="10000"/>
          </a:bodyPr>
          <a:lstStyle/>
          <a:p>
            <a:pPr algn="just"/>
            <a:r>
              <a:rPr lang="tr-TR" sz="2800" dirty="0" smtClean="0"/>
              <a:t>Akümülatörün her bir bitini sağa doğru bir pozisyon döndürür.</a:t>
            </a:r>
          </a:p>
          <a:p>
            <a:pPr algn="just"/>
            <a:r>
              <a:rPr lang="tr-TR" sz="2800" dirty="0" smtClean="0"/>
              <a:t>D0 biti elde bitine yazılır, aynı zamanda D7 yazılır.</a:t>
            </a:r>
          </a:p>
          <a:p>
            <a:pPr algn="just"/>
            <a:r>
              <a:rPr lang="tr-TR" sz="2800" dirty="0" smtClean="0"/>
              <a:t>CY, D0’a göre değişir.</a:t>
            </a:r>
          </a:p>
          <a:p>
            <a:pPr algn="just"/>
            <a:r>
              <a:rPr lang="tr-TR" sz="2800" dirty="0" smtClean="0"/>
              <a:t>S, Z, P, AC etkilenmez.</a:t>
            </a:r>
          </a:p>
          <a:p>
            <a:pPr algn="just"/>
            <a:endParaRPr lang="tr-TR" sz="2800" dirty="0"/>
          </a:p>
          <a:p>
            <a:pPr algn="just"/>
            <a:r>
              <a:rPr lang="tr-TR" sz="2800" dirty="0" smtClean="0"/>
              <a:t>Örnek: RRC</a:t>
            </a:r>
          </a:p>
        </p:txBody>
      </p:sp>
      <p:graphicFrame>
        <p:nvGraphicFramePr>
          <p:cNvPr id="5" name="Tablo 4"/>
          <p:cNvGraphicFramePr>
            <a:graphicFrameLocks noGrp="1"/>
          </p:cNvGraphicFramePr>
          <p:nvPr>
            <p:extLst>
              <p:ext uri="{D42A27DB-BD31-4B8C-83A1-F6EECF244321}">
                <p14:modId xmlns:p14="http://schemas.microsoft.com/office/powerpoint/2010/main" val="3589856972"/>
              </p:ext>
            </p:extLst>
          </p:nvPr>
        </p:nvGraphicFramePr>
        <p:xfrm>
          <a:off x="539552" y="1556792"/>
          <a:ext cx="7920879" cy="1080120"/>
        </p:xfrm>
        <a:graphic>
          <a:graphicData uri="http://schemas.openxmlformats.org/drawingml/2006/table">
            <a:tbl>
              <a:tblPr firstRow="1" bandRow="1">
                <a:tableStyleId>{5C22544A-7EE6-4342-B048-85BDC9FD1C3A}</a:tableStyleId>
              </a:tblPr>
              <a:tblGrid>
                <a:gridCol w="1728192"/>
                <a:gridCol w="1872208"/>
                <a:gridCol w="4320479"/>
              </a:tblGrid>
              <a:tr h="540060">
                <a:tc>
                  <a:txBody>
                    <a:bodyPr/>
                    <a:lstStyle/>
                    <a:p>
                      <a:r>
                        <a:rPr lang="tr-TR" dirty="0" err="1" smtClean="0"/>
                        <a:t>Opcode</a:t>
                      </a:r>
                      <a:endParaRPr lang="tr-TR" dirty="0"/>
                    </a:p>
                  </a:txBody>
                  <a:tcPr/>
                </a:tc>
                <a:tc>
                  <a:txBody>
                    <a:bodyPr/>
                    <a:lstStyle/>
                    <a:p>
                      <a:r>
                        <a:rPr lang="tr-TR" dirty="0" err="1" smtClean="0"/>
                        <a:t>Operand</a:t>
                      </a:r>
                      <a:endParaRPr lang="tr-TR" dirty="0"/>
                    </a:p>
                  </a:txBody>
                  <a:tcPr/>
                </a:tc>
                <a:tc>
                  <a:txBody>
                    <a:bodyPr/>
                    <a:lstStyle/>
                    <a:p>
                      <a:r>
                        <a:rPr lang="tr-TR" dirty="0" smtClean="0"/>
                        <a:t>Açıklama</a:t>
                      </a:r>
                      <a:endParaRPr lang="tr-TR" dirty="0"/>
                    </a:p>
                  </a:txBody>
                  <a:tcPr/>
                </a:tc>
              </a:tr>
              <a:tr h="540060">
                <a:tc>
                  <a:txBody>
                    <a:bodyPr/>
                    <a:lstStyle/>
                    <a:p>
                      <a:r>
                        <a:rPr lang="tr-TR" b="1" dirty="0" smtClean="0"/>
                        <a:t>RRC</a:t>
                      </a:r>
                      <a:endParaRPr lang="tr-TR" b="1" dirty="0"/>
                    </a:p>
                  </a:txBody>
                  <a:tcPr/>
                </a:tc>
                <a:tc>
                  <a:txBody>
                    <a:bodyPr/>
                    <a:lstStyle/>
                    <a:p>
                      <a:r>
                        <a:rPr lang="tr-TR" b="1" dirty="0" smtClean="0"/>
                        <a:t>Yok</a:t>
                      </a:r>
                      <a:endParaRPr lang="tr-TR" b="1" dirty="0"/>
                    </a:p>
                  </a:txBody>
                  <a:tcPr/>
                </a:tc>
                <a:tc>
                  <a:txBody>
                    <a:bodyPr/>
                    <a:lstStyle/>
                    <a:p>
                      <a:r>
                        <a:rPr lang="tr-TR" b="1" dirty="0" smtClean="0"/>
                        <a:t>Akümülatörü</a:t>
                      </a:r>
                      <a:r>
                        <a:rPr lang="tr-TR" b="1" baseline="0" dirty="0" smtClean="0"/>
                        <a:t> sağa doğru döndür</a:t>
                      </a:r>
                      <a:endParaRPr lang="tr-TR" b="1" dirty="0"/>
                    </a:p>
                  </a:txBody>
                  <a:tcPr/>
                </a:tc>
              </a:tr>
            </a:tbl>
          </a:graphicData>
        </a:graphic>
      </p:graphicFrame>
    </p:spTree>
    <p:extLst>
      <p:ext uri="{BB962C8B-B14F-4D97-AF65-F5344CB8AC3E}">
        <p14:creationId xmlns:p14="http://schemas.microsoft.com/office/powerpoint/2010/main" val="7725154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Mantıksal komutlar</a:t>
            </a:r>
            <a:endParaRPr lang="tr-TR" dirty="0"/>
          </a:p>
        </p:txBody>
      </p:sp>
      <p:sp>
        <p:nvSpPr>
          <p:cNvPr id="3" name="İçerik Yer Tutucusu 2"/>
          <p:cNvSpPr>
            <a:spLocks noGrp="1"/>
          </p:cNvSpPr>
          <p:nvPr>
            <p:ph idx="1"/>
          </p:nvPr>
        </p:nvSpPr>
        <p:spPr>
          <a:xfrm>
            <a:off x="457200" y="2852936"/>
            <a:ext cx="8229600" cy="3624064"/>
          </a:xfrm>
        </p:spPr>
        <p:txBody>
          <a:bodyPr>
            <a:normAutofit/>
          </a:bodyPr>
          <a:lstStyle/>
          <a:p>
            <a:pPr algn="just"/>
            <a:r>
              <a:rPr lang="tr-TR" sz="2800" dirty="0" smtClean="0"/>
              <a:t>Akümülatörün </a:t>
            </a:r>
            <a:r>
              <a:rPr lang="tr-TR" sz="2800" dirty="0" err="1" smtClean="0"/>
              <a:t>tümleyeni</a:t>
            </a:r>
            <a:r>
              <a:rPr lang="tr-TR" sz="2800" dirty="0" smtClean="0"/>
              <a:t> alınır.</a:t>
            </a:r>
          </a:p>
          <a:p>
            <a:pPr algn="just"/>
            <a:r>
              <a:rPr lang="tr-TR" sz="2800" dirty="0" smtClean="0"/>
              <a:t>Bayraklar etkilenmez.</a:t>
            </a:r>
          </a:p>
          <a:p>
            <a:pPr algn="just"/>
            <a:endParaRPr lang="tr-TR" sz="2800" dirty="0"/>
          </a:p>
          <a:p>
            <a:pPr algn="just"/>
            <a:r>
              <a:rPr lang="tr-TR" sz="2800" dirty="0" smtClean="0"/>
              <a:t>Örnek: CMA</a:t>
            </a:r>
            <a:endParaRPr lang="tr-TR" sz="2800" dirty="0"/>
          </a:p>
        </p:txBody>
      </p:sp>
      <p:graphicFrame>
        <p:nvGraphicFramePr>
          <p:cNvPr id="5" name="Tablo 4"/>
          <p:cNvGraphicFramePr>
            <a:graphicFrameLocks noGrp="1"/>
          </p:cNvGraphicFramePr>
          <p:nvPr>
            <p:extLst>
              <p:ext uri="{D42A27DB-BD31-4B8C-83A1-F6EECF244321}">
                <p14:modId xmlns:p14="http://schemas.microsoft.com/office/powerpoint/2010/main" val="813012586"/>
              </p:ext>
            </p:extLst>
          </p:nvPr>
        </p:nvGraphicFramePr>
        <p:xfrm>
          <a:off x="539552" y="1556792"/>
          <a:ext cx="7920879" cy="1080120"/>
        </p:xfrm>
        <a:graphic>
          <a:graphicData uri="http://schemas.openxmlformats.org/drawingml/2006/table">
            <a:tbl>
              <a:tblPr firstRow="1" bandRow="1">
                <a:tableStyleId>{5C22544A-7EE6-4342-B048-85BDC9FD1C3A}</a:tableStyleId>
              </a:tblPr>
              <a:tblGrid>
                <a:gridCol w="1728192"/>
                <a:gridCol w="1872208"/>
                <a:gridCol w="4320479"/>
              </a:tblGrid>
              <a:tr h="540060">
                <a:tc>
                  <a:txBody>
                    <a:bodyPr/>
                    <a:lstStyle/>
                    <a:p>
                      <a:r>
                        <a:rPr lang="tr-TR" dirty="0" err="1" smtClean="0"/>
                        <a:t>Opcode</a:t>
                      </a:r>
                      <a:endParaRPr lang="tr-TR" dirty="0"/>
                    </a:p>
                  </a:txBody>
                  <a:tcPr/>
                </a:tc>
                <a:tc>
                  <a:txBody>
                    <a:bodyPr/>
                    <a:lstStyle/>
                    <a:p>
                      <a:r>
                        <a:rPr lang="tr-TR" dirty="0" err="1" smtClean="0"/>
                        <a:t>Operand</a:t>
                      </a:r>
                      <a:endParaRPr lang="tr-TR" dirty="0"/>
                    </a:p>
                  </a:txBody>
                  <a:tcPr/>
                </a:tc>
                <a:tc>
                  <a:txBody>
                    <a:bodyPr/>
                    <a:lstStyle/>
                    <a:p>
                      <a:r>
                        <a:rPr lang="tr-TR" dirty="0" smtClean="0"/>
                        <a:t>Açıklama</a:t>
                      </a:r>
                      <a:endParaRPr lang="tr-TR" dirty="0"/>
                    </a:p>
                  </a:txBody>
                  <a:tcPr/>
                </a:tc>
              </a:tr>
              <a:tr h="540060">
                <a:tc>
                  <a:txBody>
                    <a:bodyPr/>
                    <a:lstStyle/>
                    <a:p>
                      <a:r>
                        <a:rPr lang="tr-TR" b="1" dirty="0" smtClean="0"/>
                        <a:t>CMA</a:t>
                      </a:r>
                      <a:endParaRPr lang="tr-TR" b="1" dirty="0"/>
                    </a:p>
                  </a:txBody>
                  <a:tcPr/>
                </a:tc>
                <a:tc>
                  <a:txBody>
                    <a:bodyPr/>
                    <a:lstStyle/>
                    <a:p>
                      <a:r>
                        <a:rPr lang="tr-TR" b="1" dirty="0" smtClean="0"/>
                        <a:t>Yok</a:t>
                      </a:r>
                      <a:endParaRPr lang="tr-TR" b="1" dirty="0"/>
                    </a:p>
                  </a:txBody>
                  <a:tcPr/>
                </a:tc>
                <a:tc>
                  <a:txBody>
                    <a:bodyPr/>
                    <a:lstStyle/>
                    <a:p>
                      <a:r>
                        <a:rPr lang="tr-TR" b="1" dirty="0" smtClean="0"/>
                        <a:t>Akümülatörün</a:t>
                      </a:r>
                      <a:r>
                        <a:rPr lang="tr-TR" b="1" baseline="0" dirty="0" smtClean="0"/>
                        <a:t> </a:t>
                      </a:r>
                      <a:r>
                        <a:rPr lang="tr-TR" b="1" baseline="0" dirty="0" err="1" smtClean="0"/>
                        <a:t>tümleyeni</a:t>
                      </a:r>
                      <a:endParaRPr lang="tr-TR" b="1" dirty="0"/>
                    </a:p>
                  </a:txBody>
                  <a:tcPr/>
                </a:tc>
              </a:tr>
            </a:tbl>
          </a:graphicData>
        </a:graphic>
      </p:graphicFrame>
    </p:spTree>
    <p:extLst>
      <p:ext uri="{BB962C8B-B14F-4D97-AF65-F5344CB8AC3E}">
        <p14:creationId xmlns:p14="http://schemas.microsoft.com/office/powerpoint/2010/main" val="24475004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Mantıksal komutlar</a:t>
            </a:r>
            <a:endParaRPr lang="tr-TR" dirty="0"/>
          </a:p>
        </p:txBody>
      </p:sp>
      <p:sp>
        <p:nvSpPr>
          <p:cNvPr id="3" name="İçerik Yer Tutucusu 2"/>
          <p:cNvSpPr>
            <a:spLocks noGrp="1"/>
          </p:cNvSpPr>
          <p:nvPr>
            <p:ph idx="1"/>
          </p:nvPr>
        </p:nvSpPr>
        <p:spPr>
          <a:xfrm>
            <a:off x="457200" y="2852936"/>
            <a:ext cx="8229600" cy="3624064"/>
          </a:xfrm>
        </p:spPr>
        <p:txBody>
          <a:bodyPr>
            <a:normAutofit/>
          </a:bodyPr>
          <a:lstStyle/>
          <a:p>
            <a:pPr algn="just"/>
            <a:r>
              <a:rPr lang="tr-TR" sz="2800" dirty="0" smtClean="0"/>
              <a:t>Elde bitinin </a:t>
            </a:r>
            <a:r>
              <a:rPr lang="tr-TR" sz="2800" dirty="0" err="1" smtClean="0"/>
              <a:t>tümleyeni</a:t>
            </a:r>
            <a:r>
              <a:rPr lang="tr-TR" sz="2800" dirty="0" smtClean="0"/>
              <a:t> alınır.</a:t>
            </a:r>
          </a:p>
          <a:p>
            <a:pPr algn="just"/>
            <a:r>
              <a:rPr lang="tr-TR" sz="2800" dirty="0" smtClean="0"/>
              <a:t>Diğer bayraklar etkilenmez.</a:t>
            </a:r>
          </a:p>
          <a:p>
            <a:pPr algn="just"/>
            <a:endParaRPr lang="tr-TR" sz="2800" dirty="0"/>
          </a:p>
          <a:p>
            <a:pPr algn="just"/>
            <a:r>
              <a:rPr lang="tr-TR" sz="2800" dirty="0" smtClean="0"/>
              <a:t>Örnek: CMC</a:t>
            </a:r>
            <a:endParaRPr lang="tr-TR" sz="2800" dirty="0"/>
          </a:p>
        </p:txBody>
      </p:sp>
      <p:graphicFrame>
        <p:nvGraphicFramePr>
          <p:cNvPr id="5" name="Tablo 4"/>
          <p:cNvGraphicFramePr>
            <a:graphicFrameLocks noGrp="1"/>
          </p:cNvGraphicFramePr>
          <p:nvPr>
            <p:extLst>
              <p:ext uri="{D42A27DB-BD31-4B8C-83A1-F6EECF244321}">
                <p14:modId xmlns:p14="http://schemas.microsoft.com/office/powerpoint/2010/main" val="687213664"/>
              </p:ext>
            </p:extLst>
          </p:nvPr>
        </p:nvGraphicFramePr>
        <p:xfrm>
          <a:off x="539552" y="1556792"/>
          <a:ext cx="7920879" cy="1080120"/>
        </p:xfrm>
        <a:graphic>
          <a:graphicData uri="http://schemas.openxmlformats.org/drawingml/2006/table">
            <a:tbl>
              <a:tblPr firstRow="1" bandRow="1">
                <a:tableStyleId>{5C22544A-7EE6-4342-B048-85BDC9FD1C3A}</a:tableStyleId>
              </a:tblPr>
              <a:tblGrid>
                <a:gridCol w="1728192"/>
                <a:gridCol w="1872208"/>
                <a:gridCol w="4320479"/>
              </a:tblGrid>
              <a:tr h="540060">
                <a:tc>
                  <a:txBody>
                    <a:bodyPr/>
                    <a:lstStyle/>
                    <a:p>
                      <a:r>
                        <a:rPr lang="tr-TR" dirty="0" err="1" smtClean="0"/>
                        <a:t>Opcode</a:t>
                      </a:r>
                      <a:endParaRPr lang="tr-TR" dirty="0"/>
                    </a:p>
                  </a:txBody>
                  <a:tcPr/>
                </a:tc>
                <a:tc>
                  <a:txBody>
                    <a:bodyPr/>
                    <a:lstStyle/>
                    <a:p>
                      <a:r>
                        <a:rPr lang="tr-TR" dirty="0" err="1" smtClean="0"/>
                        <a:t>Operand</a:t>
                      </a:r>
                      <a:endParaRPr lang="tr-TR" dirty="0"/>
                    </a:p>
                  </a:txBody>
                  <a:tcPr/>
                </a:tc>
                <a:tc>
                  <a:txBody>
                    <a:bodyPr/>
                    <a:lstStyle/>
                    <a:p>
                      <a:r>
                        <a:rPr lang="tr-TR" dirty="0" smtClean="0"/>
                        <a:t>Açıklama</a:t>
                      </a:r>
                      <a:endParaRPr lang="tr-TR" dirty="0"/>
                    </a:p>
                  </a:txBody>
                  <a:tcPr/>
                </a:tc>
              </a:tr>
              <a:tr h="540060">
                <a:tc>
                  <a:txBody>
                    <a:bodyPr/>
                    <a:lstStyle/>
                    <a:p>
                      <a:r>
                        <a:rPr lang="tr-TR" b="1" dirty="0" smtClean="0"/>
                        <a:t>CMC</a:t>
                      </a:r>
                      <a:endParaRPr lang="tr-TR" b="1" dirty="0"/>
                    </a:p>
                  </a:txBody>
                  <a:tcPr/>
                </a:tc>
                <a:tc>
                  <a:txBody>
                    <a:bodyPr/>
                    <a:lstStyle/>
                    <a:p>
                      <a:r>
                        <a:rPr lang="tr-TR" b="1" dirty="0" smtClean="0"/>
                        <a:t>Yok</a:t>
                      </a:r>
                      <a:endParaRPr lang="tr-TR" b="1" dirty="0"/>
                    </a:p>
                  </a:txBody>
                  <a:tcPr/>
                </a:tc>
                <a:tc>
                  <a:txBody>
                    <a:bodyPr/>
                    <a:lstStyle/>
                    <a:p>
                      <a:r>
                        <a:rPr lang="tr-TR" b="1" dirty="0" err="1" smtClean="0"/>
                        <a:t>Eldenin</a:t>
                      </a:r>
                      <a:r>
                        <a:rPr lang="tr-TR" b="1" baseline="0" dirty="0" smtClean="0"/>
                        <a:t> </a:t>
                      </a:r>
                      <a:r>
                        <a:rPr lang="tr-TR" b="1" baseline="0" dirty="0" err="1" smtClean="0"/>
                        <a:t>tümleyeni</a:t>
                      </a:r>
                      <a:endParaRPr lang="tr-TR" b="1" dirty="0"/>
                    </a:p>
                  </a:txBody>
                  <a:tcPr/>
                </a:tc>
              </a:tr>
            </a:tbl>
          </a:graphicData>
        </a:graphic>
      </p:graphicFrame>
    </p:spTree>
    <p:extLst>
      <p:ext uri="{BB962C8B-B14F-4D97-AF65-F5344CB8AC3E}">
        <p14:creationId xmlns:p14="http://schemas.microsoft.com/office/powerpoint/2010/main" val="41075522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Mantıksal komutlar</a:t>
            </a:r>
            <a:endParaRPr lang="tr-TR" dirty="0"/>
          </a:p>
        </p:txBody>
      </p:sp>
      <p:sp>
        <p:nvSpPr>
          <p:cNvPr id="3" name="İçerik Yer Tutucusu 2"/>
          <p:cNvSpPr>
            <a:spLocks noGrp="1"/>
          </p:cNvSpPr>
          <p:nvPr>
            <p:ph idx="1"/>
          </p:nvPr>
        </p:nvSpPr>
        <p:spPr>
          <a:xfrm>
            <a:off x="457200" y="2852936"/>
            <a:ext cx="8229600" cy="3624064"/>
          </a:xfrm>
        </p:spPr>
        <p:txBody>
          <a:bodyPr>
            <a:normAutofit/>
          </a:bodyPr>
          <a:lstStyle/>
          <a:p>
            <a:pPr algn="just"/>
            <a:r>
              <a:rPr lang="tr-TR" sz="2800" dirty="0" smtClean="0"/>
              <a:t>Elde bayrağı 1 yapılır.</a:t>
            </a:r>
          </a:p>
          <a:p>
            <a:pPr algn="just"/>
            <a:r>
              <a:rPr lang="tr-TR" sz="2800" dirty="0" smtClean="0"/>
              <a:t>Diğer bayraklar etkilenmez.</a:t>
            </a:r>
          </a:p>
          <a:p>
            <a:pPr algn="just"/>
            <a:endParaRPr lang="tr-TR" sz="2800" dirty="0"/>
          </a:p>
          <a:p>
            <a:pPr algn="just"/>
            <a:r>
              <a:rPr lang="tr-TR" sz="2800" dirty="0" smtClean="0"/>
              <a:t>Örnek: STC</a:t>
            </a:r>
            <a:endParaRPr lang="tr-TR" sz="2800" dirty="0"/>
          </a:p>
        </p:txBody>
      </p:sp>
      <p:graphicFrame>
        <p:nvGraphicFramePr>
          <p:cNvPr id="5" name="Tablo 4"/>
          <p:cNvGraphicFramePr>
            <a:graphicFrameLocks noGrp="1"/>
          </p:cNvGraphicFramePr>
          <p:nvPr>
            <p:extLst>
              <p:ext uri="{D42A27DB-BD31-4B8C-83A1-F6EECF244321}">
                <p14:modId xmlns:p14="http://schemas.microsoft.com/office/powerpoint/2010/main" val="1934205932"/>
              </p:ext>
            </p:extLst>
          </p:nvPr>
        </p:nvGraphicFramePr>
        <p:xfrm>
          <a:off x="539552" y="1556792"/>
          <a:ext cx="7920879" cy="1080120"/>
        </p:xfrm>
        <a:graphic>
          <a:graphicData uri="http://schemas.openxmlformats.org/drawingml/2006/table">
            <a:tbl>
              <a:tblPr firstRow="1" bandRow="1">
                <a:tableStyleId>{5C22544A-7EE6-4342-B048-85BDC9FD1C3A}</a:tableStyleId>
              </a:tblPr>
              <a:tblGrid>
                <a:gridCol w="1728192"/>
                <a:gridCol w="1872208"/>
                <a:gridCol w="4320479"/>
              </a:tblGrid>
              <a:tr h="540060">
                <a:tc>
                  <a:txBody>
                    <a:bodyPr/>
                    <a:lstStyle/>
                    <a:p>
                      <a:r>
                        <a:rPr lang="tr-TR" dirty="0" err="1" smtClean="0"/>
                        <a:t>Opcode</a:t>
                      </a:r>
                      <a:endParaRPr lang="tr-TR" dirty="0"/>
                    </a:p>
                  </a:txBody>
                  <a:tcPr/>
                </a:tc>
                <a:tc>
                  <a:txBody>
                    <a:bodyPr/>
                    <a:lstStyle/>
                    <a:p>
                      <a:r>
                        <a:rPr lang="tr-TR" dirty="0" err="1" smtClean="0"/>
                        <a:t>Operand</a:t>
                      </a:r>
                      <a:endParaRPr lang="tr-TR" dirty="0"/>
                    </a:p>
                  </a:txBody>
                  <a:tcPr/>
                </a:tc>
                <a:tc>
                  <a:txBody>
                    <a:bodyPr/>
                    <a:lstStyle/>
                    <a:p>
                      <a:r>
                        <a:rPr lang="tr-TR" dirty="0" smtClean="0"/>
                        <a:t>Açıklama</a:t>
                      </a:r>
                      <a:endParaRPr lang="tr-TR" dirty="0"/>
                    </a:p>
                  </a:txBody>
                  <a:tcPr/>
                </a:tc>
              </a:tr>
              <a:tr h="540060">
                <a:tc>
                  <a:txBody>
                    <a:bodyPr/>
                    <a:lstStyle/>
                    <a:p>
                      <a:r>
                        <a:rPr lang="tr-TR" b="1" dirty="0" smtClean="0"/>
                        <a:t>STC</a:t>
                      </a:r>
                      <a:endParaRPr lang="tr-TR" b="1" dirty="0"/>
                    </a:p>
                  </a:txBody>
                  <a:tcPr/>
                </a:tc>
                <a:tc>
                  <a:txBody>
                    <a:bodyPr/>
                    <a:lstStyle/>
                    <a:p>
                      <a:r>
                        <a:rPr lang="tr-TR" b="1" dirty="0" smtClean="0"/>
                        <a:t>Yok</a:t>
                      </a:r>
                      <a:endParaRPr lang="tr-TR" b="1" dirty="0"/>
                    </a:p>
                  </a:txBody>
                  <a:tcPr/>
                </a:tc>
                <a:tc>
                  <a:txBody>
                    <a:bodyPr/>
                    <a:lstStyle/>
                    <a:p>
                      <a:r>
                        <a:rPr lang="tr-TR" b="1" dirty="0" err="1" smtClean="0"/>
                        <a:t>Eldeyi</a:t>
                      </a:r>
                      <a:r>
                        <a:rPr lang="tr-TR" b="1" dirty="0" smtClean="0"/>
                        <a:t> 1 yap</a:t>
                      </a:r>
                      <a:endParaRPr lang="tr-TR" b="1" dirty="0"/>
                    </a:p>
                  </a:txBody>
                  <a:tcPr/>
                </a:tc>
              </a:tr>
            </a:tbl>
          </a:graphicData>
        </a:graphic>
      </p:graphicFrame>
    </p:spTree>
    <p:extLst>
      <p:ext uri="{BB962C8B-B14F-4D97-AF65-F5344CB8AC3E}">
        <p14:creationId xmlns:p14="http://schemas.microsoft.com/office/powerpoint/2010/main" val="8767863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Mantıksal komutlar</a:t>
            </a:r>
            <a:endParaRPr lang="tr-TR" dirty="0"/>
          </a:p>
        </p:txBody>
      </p:sp>
      <p:sp>
        <p:nvSpPr>
          <p:cNvPr id="4" name="İçerik Yer Tutucusu 3"/>
          <p:cNvSpPr>
            <a:spLocks noGrp="1"/>
          </p:cNvSpPr>
          <p:nvPr>
            <p:ph idx="1"/>
          </p:nvPr>
        </p:nvSpPr>
        <p:spPr/>
        <p:txBody>
          <a:bodyPr/>
          <a:lstStyle/>
          <a:p>
            <a:endParaRPr lang="tr-T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988840"/>
            <a:ext cx="8184909"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9282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Veri transferi/aktarım </a:t>
            </a:r>
            <a:r>
              <a:rPr lang="tr-TR" dirty="0" smtClean="0"/>
              <a:t>komutları</a:t>
            </a:r>
            <a:endParaRPr lang="tr-TR" dirty="0"/>
          </a:p>
        </p:txBody>
      </p:sp>
      <p:sp>
        <p:nvSpPr>
          <p:cNvPr id="3" name="İçerik Yer Tutucusu 2"/>
          <p:cNvSpPr>
            <a:spLocks noGrp="1"/>
          </p:cNvSpPr>
          <p:nvPr>
            <p:ph idx="1"/>
          </p:nvPr>
        </p:nvSpPr>
        <p:spPr>
          <a:xfrm>
            <a:off x="457200" y="2852936"/>
            <a:ext cx="8229600" cy="3624064"/>
          </a:xfrm>
        </p:spPr>
        <p:txBody>
          <a:bodyPr>
            <a:normAutofit/>
          </a:bodyPr>
          <a:lstStyle/>
          <a:p>
            <a:pPr algn="just"/>
            <a:r>
              <a:rPr lang="tr-TR" sz="2800" dirty="0"/>
              <a:t>8 bitlik veri hedef </a:t>
            </a:r>
            <a:r>
              <a:rPr lang="tr-TR" sz="2800" dirty="0" err="1"/>
              <a:t>register’a</a:t>
            </a:r>
            <a:r>
              <a:rPr lang="tr-TR" sz="2800" dirty="0"/>
              <a:t> veya hafızaya kaydedilir.</a:t>
            </a:r>
          </a:p>
          <a:p>
            <a:pPr algn="just"/>
            <a:r>
              <a:rPr lang="tr-TR" sz="2800" dirty="0" err="1"/>
              <a:t>Operand</a:t>
            </a:r>
            <a:r>
              <a:rPr lang="tr-TR" sz="2800" dirty="0"/>
              <a:t> hafıza bölgesi ise, bu bölgenin adresi HL </a:t>
            </a:r>
            <a:r>
              <a:rPr lang="tr-TR" sz="2800" dirty="0" err="1"/>
              <a:t>register’ları</a:t>
            </a:r>
            <a:r>
              <a:rPr lang="tr-TR" sz="2800" dirty="0"/>
              <a:t> tarafından gösterilir</a:t>
            </a:r>
            <a:r>
              <a:rPr lang="tr-TR" sz="2800" dirty="0" smtClean="0"/>
              <a:t>.</a:t>
            </a:r>
          </a:p>
          <a:p>
            <a:pPr algn="just"/>
            <a:endParaRPr lang="tr-TR" sz="2800" dirty="0"/>
          </a:p>
          <a:p>
            <a:pPr algn="just"/>
            <a:r>
              <a:rPr lang="tr-TR" sz="2800" dirty="0"/>
              <a:t>Örnek: MVI B,57H	; 57H sayısını B’ye ata</a:t>
            </a:r>
          </a:p>
          <a:p>
            <a:pPr algn="just"/>
            <a:endParaRPr lang="tr-TR" sz="2800" dirty="0"/>
          </a:p>
        </p:txBody>
      </p:sp>
      <p:graphicFrame>
        <p:nvGraphicFramePr>
          <p:cNvPr id="5" name="Tablo 4"/>
          <p:cNvGraphicFramePr>
            <a:graphicFrameLocks noGrp="1"/>
          </p:cNvGraphicFramePr>
          <p:nvPr>
            <p:extLst>
              <p:ext uri="{D42A27DB-BD31-4B8C-83A1-F6EECF244321}">
                <p14:modId xmlns:p14="http://schemas.microsoft.com/office/powerpoint/2010/main" val="581886481"/>
              </p:ext>
            </p:extLst>
          </p:nvPr>
        </p:nvGraphicFramePr>
        <p:xfrm>
          <a:off x="539552" y="1556792"/>
          <a:ext cx="7920879" cy="1180140"/>
        </p:xfrm>
        <a:graphic>
          <a:graphicData uri="http://schemas.openxmlformats.org/drawingml/2006/table">
            <a:tbl>
              <a:tblPr firstRow="1" bandRow="1">
                <a:tableStyleId>{5C22544A-7EE6-4342-B048-85BDC9FD1C3A}</a:tableStyleId>
              </a:tblPr>
              <a:tblGrid>
                <a:gridCol w="1728192"/>
                <a:gridCol w="1872208"/>
                <a:gridCol w="4320479"/>
              </a:tblGrid>
              <a:tr h="540060">
                <a:tc>
                  <a:txBody>
                    <a:bodyPr/>
                    <a:lstStyle/>
                    <a:p>
                      <a:r>
                        <a:rPr lang="tr-TR" dirty="0" err="1" smtClean="0"/>
                        <a:t>Opcode</a:t>
                      </a:r>
                      <a:endParaRPr lang="tr-TR" dirty="0"/>
                    </a:p>
                  </a:txBody>
                  <a:tcPr/>
                </a:tc>
                <a:tc>
                  <a:txBody>
                    <a:bodyPr/>
                    <a:lstStyle/>
                    <a:p>
                      <a:r>
                        <a:rPr lang="tr-TR" dirty="0" err="1" smtClean="0"/>
                        <a:t>Operand</a:t>
                      </a:r>
                      <a:endParaRPr lang="tr-TR" dirty="0"/>
                    </a:p>
                  </a:txBody>
                  <a:tcPr/>
                </a:tc>
                <a:tc>
                  <a:txBody>
                    <a:bodyPr/>
                    <a:lstStyle/>
                    <a:p>
                      <a:r>
                        <a:rPr lang="tr-TR" dirty="0" smtClean="0"/>
                        <a:t>Açıklama</a:t>
                      </a:r>
                      <a:endParaRPr lang="tr-TR" dirty="0"/>
                    </a:p>
                  </a:txBody>
                  <a:tcPr/>
                </a:tc>
              </a:tr>
              <a:tr h="540060">
                <a:tc>
                  <a:txBody>
                    <a:bodyPr/>
                    <a:lstStyle/>
                    <a:p>
                      <a:r>
                        <a:rPr lang="tr-TR" b="1" dirty="0" smtClean="0"/>
                        <a:t>MVI</a:t>
                      </a:r>
                      <a:endParaRPr lang="tr-TR" b="1" dirty="0"/>
                    </a:p>
                  </a:txBody>
                  <a:tcPr/>
                </a:tc>
                <a:tc>
                  <a:txBody>
                    <a:bodyPr/>
                    <a:lstStyle/>
                    <a:p>
                      <a:r>
                        <a:rPr lang="tr-TR" b="1" dirty="0" err="1" smtClean="0"/>
                        <a:t>Rd</a:t>
                      </a:r>
                      <a:r>
                        <a:rPr lang="tr-TR" b="1" dirty="0" smtClean="0"/>
                        <a:t>. Data</a:t>
                      </a:r>
                    </a:p>
                    <a:p>
                      <a:r>
                        <a:rPr lang="tr-TR" b="1" dirty="0" smtClean="0"/>
                        <a:t>M, Data</a:t>
                      </a:r>
                      <a:endParaRPr lang="tr-TR" b="1" dirty="0"/>
                    </a:p>
                  </a:txBody>
                  <a:tcPr/>
                </a:tc>
                <a:tc>
                  <a:txBody>
                    <a:bodyPr/>
                    <a:lstStyle/>
                    <a:p>
                      <a:r>
                        <a:rPr lang="tr-TR" b="1" dirty="0" smtClean="0"/>
                        <a:t>İvedi olarak 8 biti ata</a:t>
                      </a:r>
                      <a:endParaRPr lang="tr-TR" b="1" dirty="0"/>
                    </a:p>
                  </a:txBody>
                  <a:tcPr/>
                </a:tc>
              </a:tr>
            </a:tbl>
          </a:graphicData>
        </a:graphic>
      </p:graphicFrame>
    </p:spTree>
    <p:extLst>
      <p:ext uri="{BB962C8B-B14F-4D97-AF65-F5344CB8AC3E}">
        <p14:creationId xmlns:p14="http://schemas.microsoft.com/office/powerpoint/2010/main" val="12191540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Program Akış Komutları</a:t>
            </a:r>
            <a:endParaRPr lang="tr-TR" dirty="0"/>
          </a:p>
        </p:txBody>
      </p:sp>
      <p:sp>
        <p:nvSpPr>
          <p:cNvPr id="3" name="İçerik Yer Tutucusu 2"/>
          <p:cNvSpPr>
            <a:spLocks noGrp="1"/>
          </p:cNvSpPr>
          <p:nvPr>
            <p:ph idx="1"/>
          </p:nvPr>
        </p:nvSpPr>
        <p:spPr/>
        <p:txBody>
          <a:bodyPr/>
          <a:lstStyle/>
          <a:p>
            <a:r>
              <a:rPr lang="tr-TR" dirty="0" smtClean="0"/>
              <a:t>Program akış komutları programın normal gidişatını değiştirirler.</a:t>
            </a:r>
          </a:p>
          <a:p>
            <a:r>
              <a:rPr lang="tr-TR" dirty="0" smtClean="0"/>
              <a:t>Bu komutlar koşullu yada koşulsuz değiştirme işlemini yaparlar.</a:t>
            </a:r>
            <a:endParaRPr lang="tr-TR" dirty="0"/>
          </a:p>
        </p:txBody>
      </p:sp>
    </p:spTree>
    <p:extLst>
      <p:ext uri="{BB962C8B-B14F-4D97-AF65-F5344CB8AC3E}">
        <p14:creationId xmlns:p14="http://schemas.microsoft.com/office/powerpoint/2010/main" val="23056159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Program Akış Komutları</a:t>
            </a:r>
          </a:p>
        </p:txBody>
      </p:sp>
      <p:sp>
        <p:nvSpPr>
          <p:cNvPr id="3" name="İçerik Yer Tutucusu 2"/>
          <p:cNvSpPr>
            <a:spLocks noGrp="1"/>
          </p:cNvSpPr>
          <p:nvPr>
            <p:ph idx="1"/>
          </p:nvPr>
        </p:nvSpPr>
        <p:spPr>
          <a:xfrm>
            <a:off x="457200" y="2852936"/>
            <a:ext cx="8229600" cy="3624064"/>
          </a:xfrm>
        </p:spPr>
        <p:txBody>
          <a:bodyPr>
            <a:normAutofit/>
          </a:bodyPr>
          <a:lstStyle/>
          <a:p>
            <a:pPr algn="just"/>
            <a:r>
              <a:rPr lang="tr-TR" sz="2800" dirty="0" smtClean="0"/>
              <a:t>Program, </a:t>
            </a:r>
            <a:r>
              <a:rPr lang="tr-TR" sz="2800" dirty="0" err="1" smtClean="0"/>
              <a:t>operand</a:t>
            </a:r>
            <a:r>
              <a:rPr lang="tr-TR" sz="2800" dirty="0" smtClean="0"/>
              <a:t> ile verilen 16 </a:t>
            </a:r>
            <a:r>
              <a:rPr lang="tr-TR" sz="2800" dirty="0"/>
              <a:t>bitlik hafızadaki </a:t>
            </a:r>
            <a:r>
              <a:rPr lang="tr-TR" sz="2800" dirty="0" smtClean="0"/>
              <a:t>adrese gider.</a:t>
            </a:r>
          </a:p>
          <a:p>
            <a:pPr algn="just"/>
            <a:endParaRPr lang="tr-TR" sz="2800" dirty="0"/>
          </a:p>
          <a:p>
            <a:pPr algn="just"/>
            <a:r>
              <a:rPr lang="tr-TR" sz="2800" dirty="0" smtClean="0"/>
              <a:t>Örnek: JMP 2034H</a:t>
            </a:r>
            <a:endParaRPr lang="tr-TR" sz="2800" dirty="0"/>
          </a:p>
        </p:txBody>
      </p:sp>
      <p:graphicFrame>
        <p:nvGraphicFramePr>
          <p:cNvPr id="5" name="Tablo 4"/>
          <p:cNvGraphicFramePr>
            <a:graphicFrameLocks noGrp="1"/>
          </p:cNvGraphicFramePr>
          <p:nvPr>
            <p:extLst>
              <p:ext uri="{D42A27DB-BD31-4B8C-83A1-F6EECF244321}">
                <p14:modId xmlns:p14="http://schemas.microsoft.com/office/powerpoint/2010/main" val="3301381132"/>
              </p:ext>
            </p:extLst>
          </p:nvPr>
        </p:nvGraphicFramePr>
        <p:xfrm>
          <a:off x="539552" y="1556792"/>
          <a:ext cx="7920879" cy="1080120"/>
        </p:xfrm>
        <a:graphic>
          <a:graphicData uri="http://schemas.openxmlformats.org/drawingml/2006/table">
            <a:tbl>
              <a:tblPr firstRow="1" bandRow="1">
                <a:tableStyleId>{5C22544A-7EE6-4342-B048-85BDC9FD1C3A}</a:tableStyleId>
              </a:tblPr>
              <a:tblGrid>
                <a:gridCol w="1728192"/>
                <a:gridCol w="1872208"/>
                <a:gridCol w="4320479"/>
              </a:tblGrid>
              <a:tr h="540060">
                <a:tc>
                  <a:txBody>
                    <a:bodyPr/>
                    <a:lstStyle/>
                    <a:p>
                      <a:r>
                        <a:rPr lang="tr-TR" dirty="0" err="1" smtClean="0"/>
                        <a:t>Opcode</a:t>
                      </a:r>
                      <a:endParaRPr lang="tr-TR" dirty="0"/>
                    </a:p>
                  </a:txBody>
                  <a:tcPr/>
                </a:tc>
                <a:tc>
                  <a:txBody>
                    <a:bodyPr/>
                    <a:lstStyle/>
                    <a:p>
                      <a:r>
                        <a:rPr lang="tr-TR" dirty="0" err="1" smtClean="0"/>
                        <a:t>Operand</a:t>
                      </a:r>
                      <a:endParaRPr lang="tr-TR" dirty="0"/>
                    </a:p>
                  </a:txBody>
                  <a:tcPr/>
                </a:tc>
                <a:tc>
                  <a:txBody>
                    <a:bodyPr/>
                    <a:lstStyle/>
                    <a:p>
                      <a:r>
                        <a:rPr lang="tr-TR" dirty="0" smtClean="0"/>
                        <a:t>Açıklama</a:t>
                      </a:r>
                      <a:endParaRPr lang="tr-TR" dirty="0"/>
                    </a:p>
                  </a:txBody>
                  <a:tcPr/>
                </a:tc>
              </a:tr>
              <a:tr h="540060">
                <a:tc>
                  <a:txBody>
                    <a:bodyPr/>
                    <a:lstStyle/>
                    <a:p>
                      <a:r>
                        <a:rPr lang="tr-TR" b="1" dirty="0" smtClean="0"/>
                        <a:t>JMP</a:t>
                      </a:r>
                      <a:endParaRPr lang="tr-TR" b="1" dirty="0"/>
                    </a:p>
                  </a:txBody>
                  <a:tcPr/>
                </a:tc>
                <a:tc>
                  <a:txBody>
                    <a:bodyPr/>
                    <a:lstStyle/>
                    <a:p>
                      <a:r>
                        <a:rPr lang="tr-TR" b="1" dirty="0" smtClean="0"/>
                        <a:t>16 bitlik adres</a:t>
                      </a:r>
                      <a:endParaRPr lang="tr-TR" b="1" dirty="0"/>
                    </a:p>
                  </a:txBody>
                  <a:tcPr/>
                </a:tc>
                <a:tc>
                  <a:txBody>
                    <a:bodyPr/>
                    <a:lstStyle/>
                    <a:p>
                      <a:r>
                        <a:rPr lang="tr-TR" b="1" dirty="0" smtClean="0"/>
                        <a:t>Koşulsuz atla</a:t>
                      </a:r>
                      <a:endParaRPr lang="tr-TR" b="1" dirty="0"/>
                    </a:p>
                  </a:txBody>
                  <a:tcPr/>
                </a:tc>
              </a:tr>
            </a:tbl>
          </a:graphicData>
        </a:graphic>
      </p:graphicFrame>
    </p:spTree>
    <p:extLst>
      <p:ext uri="{BB962C8B-B14F-4D97-AF65-F5344CB8AC3E}">
        <p14:creationId xmlns:p14="http://schemas.microsoft.com/office/powerpoint/2010/main" val="32631824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Program Akış Komutları</a:t>
            </a:r>
          </a:p>
        </p:txBody>
      </p:sp>
      <p:sp>
        <p:nvSpPr>
          <p:cNvPr id="3" name="İçerik Yer Tutucusu 2"/>
          <p:cNvSpPr>
            <a:spLocks noGrp="1"/>
          </p:cNvSpPr>
          <p:nvPr>
            <p:ph idx="1"/>
          </p:nvPr>
        </p:nvSpPr>
        <p:spPr>
          <a:xfrm>
            <a:off x="457200" y="2852936"/>
            <a:ext cx="8229600" cy="3624064"/>
          </a:xfrm>
        </p:spPr>
        <p:txBody>
          <a:bodyPr>
            <a:normAutofit/>
          </a:bodyPr>
          <a:lstStyle/>
          <a:p>
            <a:pPr algn="just"/>
            <a:r>
              <a:rPr lang="tr-TR" sz="2800" dirty="0" smtClean="0"/>
              <a:t>Program, </a:t>
            </a:r>
            <a:r>
              <a:rPr lang="tr-TR" sz="2800" dirty="0" err="1" smtClean="0"/>
              <a:t>operand</a:t>
            </a:r>
            <a:r>
              <a:rPr lang="tr-TR" sz="2800" dirty="0" smtClean="0"/>
              <a:t> ile verilen 16 </a:t>
            </a:r>
            <a:r>
              <a:rPr lang="tr-TR" sz="2800" dirty="0"/>
              <a:t>bitlik hafızadaki </a:t>
            </a:r>
            <a:r>
              <a:rPr lang="tr-TR" sz="2800" dirty="0" smtClean="0"/>
              <a:t>adrese belirtilen bayrağın durumuna göre gider.</a:t>
            </a:r>
          </a:p>
          <a:p>
            <a:pPr algn="just"/>
            <a:endParaRPr lang="tr-TR" sz="2800" dirty="0"/>
          </a:p>
          <a:p>
            <a:pPr algn="just"/>
            <a:r>
              <a:rPr lang="tr-TR" sz="2800" dirty="0" smtClean="0"/>
              <a:t>Örnek: JZ 2034H</a:t>
            </a:r>
            <a:endParaRPr lang="tr-TR" sz="2800" dirty="0"/>
          </a:p>
        </p:txBody>
      </p:sp>
      <p:graphicFrame>
        <p:nvGraphicFramePr>
          <p:cNvPr id="5" name="Tablo 4"/>
          <p:cNvGraphicFramePr>
            <a:graphicFrameLocks noGrp="1"/>
          </p:cNvGraphicFramePr>
          <p:nvPr>
            <p:extLst>
              <p:ext uri="{D42A27DB-BD31-4B8C-83A1-F6EECF244321}">
                <p14:modId xmlns:p14="http://schemas.microsoft.com/office/powerpoint/2010/main" val="912887583"/>
              </p:ext>
            </p:extLst>
          </p:nvPr>
        </p:nvGraphicFramePr>
        <p:xfrm>
          <a:off x="539552" y="1556792"/>
          <a:ext cx="7920879" cy="1080120"/>
        </p:xfrm>
        <a:graphic>
          <a:graphicData uri="http://schemas.openxmlformats.org/drawingml/2006/table">
            <a:tbl>
              <a:tblPr firstRow="1" bandRow="1">
                <a:tableStyleId>{5C22544A-7EE6-4342-B048-85BDC9FD1C3A}</a:tableStyleId>
              </a:tblPr>
              <a:tblGrid>
                <a:gridCol w="1728192"/>
                <a:gridCol w="1872208"/>
                <a:gridCol w="4320479"/>
              </a:tblGrid>
              <a:tr h="540060">
                <a:tc>
                  <a:txBody>
                    <a:bodyPr/>
                    <a:lstStyle/>
                    <a:p>
                      <a:r>
                        <a:rPr lang="tr-TR" dirty="0" err="1" smtClean="0"/>
                        <a:t>Opcode</a:t>
                      </a:r>
                      <a:endParaRPr lang="tr-TR" dirty="0"/>
                    </a:p>
                  </a:txBody>
                  <a:tcPr/>
                </a:tc>
                <a:tc>
                  <a:txBody>
                    <a:bodyPr/>
                    <a:lstStyle/>
                    <a:p>
                      <a:r>
                        <a:rPr lang="tr-TR" dirty="0" err="1" smtClean="0"/>
                        <a:t>Operand</a:t>
                      </a:r>
                      <a:endParaRPr lang="tr-TR" dirty="0"/>
                    </a:p>
                  </a:txBody>
                  <a:tcPr/>
                </a:tc>
                <a:tc>
                  <a:txBody>
                    <a:bodyPr/>
                    <a:lstStyle/>
                    <a:p>
                      <a:r>
                        <a:rPr lang="tr-TR" dirty="0" smtClean="0"/>
                        <a:t>Açıklama</a:t>
                      </a:r>
                      <a:endParaRPr lang="tr-TR" dirty="0"/>
                    </a:p>
                  </a:txBody>
                  <a:tcPr/>
                </a:tc>
              </a:tr>
              <a:tr h="540060">
                <a:tc>
                  <a:txBody>
                    <a:bodyPr/>
                    <a:lstStyle/>
                    <a:p>
                      <a:r>
                        <a:rPr lang="tr-TR" b="1" dirty="0" err="1" smtClean="0"/>
                        <a:t>Jx</a:t>
                      </a:r>
                      <a:endParaRPr lang="tr-TR" b="1" dirty="0"/>
                    </a:p>
                  </a:txBody>
                  <a:tcPr/>
                </a:tc>
                <a:tc>
                  <a:txBody>
                    <a:bodyPr/>
                    <a:lstStyle/>
                    <a:p>
                      <a:r>
                        <a:rPr lang="tr-TR" b="1" dirty="0" smtClean="0"/>
                        <a:t>16 bitlik adres</a:t>
                      </a:r>
                      <a:endParaRPr lang="tr-TR" b="1" dirty="0"/>
                    </a:p>
                  </a:txBody>
                  <a:tcPr/>
                </a:tc>
                <a:tc>
                  <a:txBody>
                    <a:bodyPr/>
                    <a:lstStyle/>
                    <a:p>
                      <a:r>
                        <a:rPr lang="tr-TR" b="1" dirty="0" smtClean="0"/>
                        <a:t>Koşullu atla</a:t>
                      </a:r>
                      <a:endParaRPr lang="tr-TR" b="1" dirty="0"/>
                    </a:p>
                  </a:txBody>
                  <a:tcPr/>
                </a:tc>
              </a:tr>
            </a:tbl>
          </a:graphicData>
        </a:graphic>
      </p:graphicFrame>
    </p:spTree>
    <p:extLst>
      <p:ext uri="{BB962C8B-B14F-4D97-AF65-F5344CB8AC3E}">
        <p14:creationId xmlns:p14="http://schemas.microsoft.com/office/powerpoint/2010/main" val="1518704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Program Akış Komutları</a:t>
            </a:r>
          </a:p>
        </p:txBody>
      </p:sp>
      <p:sp>
        <p:nvSpPr>
          <p:cNvPr id="3" name="İçerik Yer Tutucusu 2"/>
          <p:cNvSpPr>
            <a:spLocks noGrp="1"/>
          </p:cNvSpPr>
          <p:nvPr>
            <p:ph idx="1"/>
          </p:nvPr>
        </p:nvSpPr>
        <p:spPr>
          <a:xfrm>
            <a:off x="457200" y="2852936"/>
            <a:ext cx="8229600" cy="3624064"/>
          </a:xfrm>
        </p:spPr>
        <p:txBody>
          <a:bodyPr>
            <a:normAutofit/>
          </a:bodyPr>
          <a:lstStyle/>
          <a:p>
            <a:pPr algn="just"/>
            <a:endParaRPr lang="tr-TR" sz="2800" dirty="0"/>
          </a:p>
        </p:txBody>
      </p:sp>
      <p:graphicFrame>
        <p:nvGraphicFramePr>
          <p:cNvPr id="5" name="Tablo 4"/>
          <p:cNvGraphicFramePr>
            <a:graphicFrameLocks noGrp="1"/>
          </p:cNvGraphicFramePr>
          <p:nvPr>
            <p:extLst>
              <p:ext uri="{D42A27DB-BD31-4B8C-83A1-F6EECF244321}">
                <p14:modId xmlns:p14="http://schemas.microsoft.com/office/powerpoint/2010/main" val="478194395"/>
              </p:ext>
            </p:extLst>
          </p:nvPr>
        </p:nvGraphicFramePr>
        <p:xfrm>
          <a:off x="539552" y="1556792"/>
          <a:ext cx="8174651" cy="4860540"/>
        </p:xfrm>
        <a:graphic>
          <a:graphicData uri="http://schemas.openxmlformats.org/drawingml/2006/table">
            <a:tbl>
              <a:tblPr firstRow="1" bandRow="1">
                <a:tableStyleId>{5C22544A-7EE6-4342-B048-85BDC9FD1C3A}</a:tableStyleId>
              </a:tblPr>
              <a:tblGrid>
                <a:gridCol w="1728192"/>
                <a:gridCol w="2125980"/>
                <a:gridCol w="4320479"/>
              </a:tblGrid>
              <a:tr h="540060">
                <a:tc>
                  <a:txBody>
                    <a:bodyPr/>
                    <a:lstStyle/>
                    <a:p>
                      <a:r>
                        <a:rPr lang="tr-TR" dirty="0" err="1" smtClean="0"/>
                        <a:t>Opcode</a:t>
                      </a:r>
                      <a:endParaRPr lang="tr-TR" dirty="0"/>
                    </a:p>
                  </a:txBody>
                  <a:tcPr/>
                </a:tc>
                <a:tc>
                  <a:txBody>
                    <a:bodyPr/>
                    <a:lstStyle/>
                    <a:p>
                      <a:r>
                        <a:rPr lang="tr-TR" dirty="0" smtClean="0"/>
                        <a:t>Açıklama</a:t>
                      </a:r>
                      <a:endParaRPr lang="tr-TR" dirty="0"/>
                    </a:p>
                  </a:txBody>
                  <a:tcPr/>
                </a:tc>
                <a:tc>
                  <a:txBody>
                    <a:bodyPr/>
                    <a:lstStyle/>
                    <a:p>
                      <a:r>
                        <a:rPr lang="tr-TR" dirty="0" smtClean="0"/>
                        <a:t>Durum bayrakları</a:t>
                      </a:r>
                      <a:endParaRPr lang="tr-TR" dirty="0"/>
                    </a:p>
                  </a:txBody>
                  <a:tcPr/>
                </a:tc>
              </a:tr>
              <a:tr h="540060">
                <a:tc>
                  <a:txBody>
                    <a:bodyPr/>
                    <a:lstStyle/>
                    <a:p>
                      <a:r>
                        <a:rPr lang="tr-TR" b="1" dirty="0" smtClean="0"/>
                        <a:t>JC</a:t>
                      </a:r>
                      <a:endParaRPr lang="tr-TR" b="1" dirty="0"/>
                    </a:p>
                  </a:txBody>
                  <a:tcPr/>
                </a:tc>
                <a:tc>
                  <a:txBody>
                    <a:bodyPr/>
                    <a:lstStyle/>
                    <a:p>
                      <a:r>
                        <a:rPr lang="tr-TR" b="1" dirty="0" smtClean="0"/>
                        <a:t>Elde</a:t>
                      </a:r>
                      <a:r>
                        <a:rPr lang="tr-TR" b="1" baseline="0" dirty="0" smtClean="0"/>
                        <a:t> 1 ise atla</a:t>
                      </a:r>
                      <a:endParaRPr lang="tr-TR" b="1" dirty="0"/>
                    </a:p>
                  </a:txBody>
                  <a:tcPr/>
                </a:tc>
                <a:tc>
                  <a:txBody>
                    <a:bodyPr/>
                    <a:lstStyle/>
                    <a:p>
                      <a:r>
                        <a:rPr lang="tr-TR" b="1" dirty="0" smtClean="0"/>
                        <a:t>CY=1</a:t>
                      </a:r>
                      <a:endParaRPr lang="tr-TR" b="1" dirty="0"/>
                    </a:p>
                  </a:txBody>
                  <a:tcPr/>
                </a:tc>
              </a:tr>
              <a:tr h="540060">
                <a:tc>
                  <a:txBody>
                    <a:bodyPr/>
                    <a:lstStyle/>
                    <a:p>
                      <a:r>
                        <a:rPr lang="tr-TR" b="1" dirty="0" smtClean="0"/>
                        <a:t>JNC</a:t>
                      </a:r>
                      <a:endParaRPr lang="tr-TR" b="1" dirty="0"/>
                    </a:p>
                  </a:txBody>
                  <a:tcPr/>
                </a:tc>
                <a:tc>
                  <a:txBody>
                    <a:bodyPr/>
                    <a:lstStyle/>
                    <a:p>
                      <a:r>
                        <a:rPr lang="tr-TR" b="1" dirty="0" smtClean="0"/>
                        <a:t>Elde 0 ise atla</a:t>
                      </a:r>
                      <a:endParaRPr lang="tr-TR" b="1" dirty="0"/>
                    </a:p>
                  </a:txBody>
                  <a:tcPr/>
                </a:tc>
                <a:tc>
                  <a:txBody>
                    <a:bodyPr/>
                    <a:lstStyle/>
                    <a:p>
                      <a:r>
                        <a:rPr lang="tr-TR" b="1" dirty="0" smtClean="0"/>
                        <a:t>CY=0</a:t>
                      </a:r>
                      <a:endParaRPr lang="tr-TR" b="1" dirty="0"/>
                    </a:p>
                  </a:txBody>
                  <a:tcPr/>
                </a:tc>
              </a:tr>
              <a:tr h="540060">
                <a:tc>
                  <a:txBody>
                    <a:bodyPr/>
                    <a:lstStyle/>
                    <a:p>
                      <a:r>
                        <a:rPr lang="tr-TR" b="1" dirty="0" smtClean="0"/>
                        <a:t>JP</a:t>
                      </a:r>
                      <a:endParaRPr lang="tr-TR" b="1" dirty="0"/>
                    </a:p>
                  </a:txBody>
                  <a:tcPr/>
                </a:tc>
                <a:tc>
                  <a:txBody>
                    <a:bodyPr/>
                    <a:lstStyle/>
                    <a:p>
                      <a:r>
                        <a:rPr lang="tr-TR" b="1" dirty="0" smtClean="0"/>
                        <a:t>Pozitif</a:t>
                      </a:r>
                      <a:r>
                        <a:rPr lang="tr-TR" b="1" baseline="0" dirty="0" smtClean="0"/>
                        <a:t> ise atla</a:t>
                      </a:r>
                      <a:endParaRPr lang="tr-TR" b="1" dirty="0"/>
                    </a:p>
                  </a:txBody>
                  <a:tcPr/>
                </a:tc>
                <a:tc>
                  <a:txBody>
                    <a:bodyPr/>
                    <a:lstStyle/>
                    <a:p>
                      <a:r>
                        <a:rPr lang="tr-TR" b="1" dirty="0" smtClean="0"/>
                        <a:t>S=0</a:t>
                      </a:r>
                      <a:endParaRPr lang="tr-TR" b="1" dirty="0"/>
                    </a:p>
                  </a:txBody>
                  <a:tcPr/>
                </a:tc>
              </a:tr>
              <a:tr h="540060">
                <a:tc>
                  <a:txBody>
                    <a:bodyPr/>
                    <a:lstStyle/>
                    <a:p>
                      <a:r>
                        <a:rPr lang="tr-TR" b="1" dirty="0" smtClean="0"/>
                        <a:t>JM</a:t>
                      </a:r>
                      <a:endParaRPr lang="tr-TR" b="1" dirty="0"/>
                    </a:p>
                  </a:txBody>
                  <a:tcPr/>
                </a:tc>
                <a:tc>
                  <a:txBody>
                    <a:bodyPr/>
                    <a:lstStyle/>
                    <a:p>
                      <a:r>
                        <a:rPr lang="tr-TR" b="1" dirty="0" smtClean="0"/>
                        <a:t>Negatif ise atla</a:t>
                      </a:r>
                      <a:endParaRPr lang="tr-TR" b="1" dirty="0"/>
                    </a:p>
                  </a:txBody>
                  <a:tcPr/>
                </a:tc>
                <a:tc>
                  <a:txBody>
                    <a:bodyPr/>
                    <a:lstStyle/>
                    <a:p>
                      <a:r>
                        <a:rPr lang="tr-TR" b="1" dirty="0" smtClean="0"/>
                        <a:t>S=1</a:t>
                      </a:r>
                      <a:endParaRPr lang="tr-TR" b="1" dirty="0"/>
                    </a:p>
                  </a:txBody>
                  <a:tcPr/>
                </a:tc>
              </a:tr>
              <a:tr h="540060">
                <a:tc>
                  <a:txBody>
                    <a:bodyPr/>
                    <a:lstStyle/>
                    <a:p>
                      <a:r>
                        <a:rPr lang="tr-TR" b="1" dirty="0" smtClean="0"/>
                        <a:t>JZ</a:t>
                      </a:r>
                      <a:endParaRPr lang="tr-TR" b="1" dirty="0"/>
                    </a:p>
                  </a:txBody>
                  <a:tcPr/>
                </a:tc>
                <a:tc>
                  <a:txBody>
                    <a:bodyPr/>
                    <a:lstStyle/>
                    <a:p>
                      <a:r>
                        <a:rPr lang="tr-TR" b="1" dirty="0" smtClean="0"/>
                        <a:t>Sıfırsa atla</a:t>
                      </a:r>
                      <a:endParaRPr lang="tr-TR" b="1" dirty="0"/>
                    </a:p>
                  </a:txBody>
                  <a:tcPr/>
                </a:tc>
                <a:tc>
                  <a:txBody>
                    <a:bodyPr/>
                    <a:lstStyle/>
                    <a:p>
                      <a:r>
                        <a:rPr lang="tr-TR" b="1" dirty="0" smtClean="0"/>
                        <a:t>Z=1</a:t>
                      </a:r>
                      <a:endParaRPr lang="tr-TR" b="1" dirty="0"/>
                    </a:p>
                  </a:txBody>
                  <a:tcPr/>
                </a:tc>
              </a:tr>
              <a:tr h="540060">
                <a:tc>
                  <a:txBody>
                    <a:bodyPr/>
                    <a:lstStyle/>
                    <a:p>
                      <a:r>
                        <a:rPr lang="tr-TR" b="1" dirty="0" smtClean="0"/>
                        <a:t>JNZ</a:t>
                      </a:r>
                      <a:endParaRPr lang="tr-TR" b="1" dirty="0"/>
                    </a:p>
                  </a:txBody>
                  <a:tcPr/>
                </a:tc>
                <a:tc>
                  <a:txBody>
                    <a:bodyPr/>
                    <a:lstStyle/>
                    <a:p>
                      <a:r>
                        <a:rPr lang="tr-TR" b="1" dirty="0" smtClean="0"/>
                        <a:t>Sıfır değilse atla</a:t>
                      </a:r>
                      <a:endParaRPr lang="tr-TR" b="1" dirty="0"/>
                    </a:p>
                  </a:txBody>
                  <a:tcPr/>
                </a:tc>
                <a:tc>
                  <a:txBody>
                    <a:bodyPr/>
                    <a:lstStyle/>
                    <a:p>
                      <a:r>
                        <a:rPr lang="tr-TR" b="1" dirty="0" smtClean="0"/>
                        <a:t>Z=0</a:t>
                      </a:r>
                      <a:endParaRPr lang="tr-TR" b="1" dirty="0"/>
                    </a:p>
                  </a:txBody>
                  <a:tcPr/>
                </a:tc>
              </a:tr>
              <a:tr h="540060">
                <a:tc>
                  <a:txBody>
                    <a:bodyPr/>
                    <a:lstStyle/>
                    <a:p>
                      <a:r>
                        <a:rPr lang="tr-TR" b="1" dirty="0" smtClean="0"/>
                        <a:t>JPE</a:t>
                      </a:r>
                      <a:endParaRPr lang="tr-TR" b="1" dirty="0"/>
                    </a:p>
                  </a:txBody>
                  <a:tcPr/>
                </a:tc>
                <a:tc>
                  <a:txBody>
                    <a:bodyPr/>
                    <a:lstStyle/>
                    <a:p>
                      <a:r>
                        <a:rPr lang="tr-TR" b="1" dirty="0" err="1" smtClean="0"/>
                        <a:t>Parity</a:t>
                      </a:r>
                      <a:r>
                        <a:rPr lang="tr-TR" b="1" dirty="0" smtClean="0"/>
                        <a:t> çift ise atla</a:t>
                      </a:r>
                      <a:endParaRPr lang="tr-TR" b="1" dirty="0"/>
                    </a:p>
                  </a:txBody>
                  <a:tcPr/>
                </a:tc>
                <a:tc>
                  <a:txBody>
                    <a:bodyPr/>
                    <a:lstStyle/>
                    <a:p>
                      <a:r>
                        <a:rPr lang="tr-TR" b="1" dirty="0" smtClean="0"/>
                        <a:t>P=1</a:t>
                      </a:r>
                      <a:endParaRPr lang="tr-TR" b="1" dirty="0"/>
                    </a:p>
                  </a:txBody>
                  <a:tcPr/>
                </a:tc>
              </a:tr>
              <a:tr h="540060">
                <a:tc>
                  <a:txBody>
                    <a:bodyPr/>
                    <a:lstStyle/>
                    <a:p>
                      <a:r>
                        <a:rPr lang="tr-TR" b="1" dirty="0" smtClean="0"/>
                        <a:t>JPO</a:t>
                      </a:r>
                      <a:endParaRPr lang="tr-TR" b="1" dirty="0"/>
                    </a:p>
                  </a:txBody>
                  <a:tcPr/>
                </a:tc>
                <a:tc>
                  <a:txBody>
                    <a:bodyPr/>
                    <a:lstStyle/>
                    <a:p>
                      <a:r>
                        <a:rPr lang="tr-TR" b="1" dirty="0" err="1" smtClean="0"/>
                        <a:t>Parity</a:t>
                      </a:r>
                      <a:r>
                        <a:rPr lang="tr-TR" b="1" dirty="0" smtClean="0"/>
                        <a:t> tek ise atla</a:t>
                      </a:r>
                      <a:endParaRPr lang="tr-TR" b="1" dirty="0"/>
                    </a:p>
                  </a:txBody>
                  <a:tcPr/>
                </a:tc>
                <a:tc>
                  <a:txBody>
                    <a:bodyPr/>
                    <a:lstStyle/>
                    <a:p>
                      <a:r>
                        <a:rPr lang="tr-TR" b="1" dirty="0" smtClean="0"/>
                        <a:t>P=0</a:t>
                      </a:r>
                      <a:endParaRPr lang="tr-TR" b="1" dirty="0"/>
                    </a:p>
                  </a:txBody>
                  <a:tcPr/>
                </a:tc>
              </a:tr>
            </a:tbl>
          </a:graphicData>
        </a:graphic>
      </p:graphicFrame>
    </p:spTree>
    <p:extLst>
      <p:ext uri="{BB962C8B-B14F-4D97-AF65-F5344CB8AC3E}">
        <p14:creationId xmlns:p14="http://schemas.microsoft.com/office/powerpoint/2010/main" val="10735047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Program Akış Komutları</a:t>
            </a:r>
          </a:p>
        </p:txBody>
      </p:sp>
      <p:sp>
        <p:nvSpPr>
          <p:cNvPr id="3" name="İçerik Yer Tutucusu 2"/>
          <p:cNvSpPr>
            <a:spLocks noGrp="1"/>
          </p:cNvSpPr>
          <p:nvPr>
            <p:ph idx="1"/>
          </p:nvPr>
        </p:nvSpPr>
        <p:spPr>
          <a:xfrm>
            <a:off x="457200" y="2852936"/>
            <a:ext cx="8229600" cy="3624064"/>
          </a:xfrm>
        </p:spPr>
        <p:txBody>
          <a:bodyPr>
            <a:normAutofit/>
          </a:bodyPr>
          <a:lstStyle/>
          <a:p>
            <a:pPr algn="just"/>
            <a:r>
              <a:rPr lang="tr-TR" sz="2800" dirty="0"/>
              <a:t>Program, </a:t>
            </a:r>
            <a:r>
              <a:rPr lang="tr-TR" sz="2800" dirty="0" err="1"/>
              <a:t>operand</a:t>
            </a:r>
            <a:r>
              <a:rPr lang="tr-TR" sz="2800" dirty="0"/>
              <a:t> ile verilen 16 bitlik hafızadaki adrese gider.</a:t>
            </a:r>
          </a:p>
          <a:p>
            <a:pPr algn="just"/>
            <a:r>
              <a:rPr lang="tr-TR" sz="2800" dirty="0" smtClean="0"/>
              <a:t>Gitmeden önce, Call komutundan sonraki komutun adresi </a:t>
            </a:r>
            <a:r>
              <a:rPr lang="tr-TR" sz="2800" dirty="0" err="1" smtClean="0"/>
              <a:t>stack’e</a:t>
            </a:r>
            <a:r>
              <a:rPr lang="tr-TR" sz="2800" dirty="0" smtClean="0"/>
              <a:t> konur.</a:t>
            </a:r>
          </a:p>
          <a:p>
            <a:pPr algn="just"/>
            <a:endParaRPr lang="tr-TR" sz="2800" dirty="0"/>
          </a:p>
          <a:p>
            <a:pPr algn="just"/>
            <a:r>
              <a:rPr lang="tr-TR" sz="2800" dirty="0" smtClean="0"/>
              <a:t>Örnek: CALL 2034H</a:t>
            </a:r>
            <a:endParaRPr lang="tr-TR" sz="2800" dirty="0"/>
          </a:p>
        </p:txBody>
      </p:sp>
      <p:graphicFrame>
        <p:nvGraphicFramePr>
          <p:cNvPr id="5" name="Tablo 4"/>
          <p:cNvGraphicFramePr>
            <a:graphicFrameLocks noGrp="1"/>
          </p:cNvGraphicFramePr>
          <p:nvPr>
            <p:extLst>
              <p:ext uri="{D42A27DB-BD31-4B8C-83A1-F6EECF244321}">
                <p14:modId xmlns:p14="http://schemas.microsoft.com/office/powerpoint/2010/main" val="1111772318"/>
              </p:ext>
            </p:extLst>
          </p:nvPr>
        </p:nvGraphicFramePr>
        <p:xfrm>
          <a:off x="539552" y="1556792"/>
          <a:ext cx="7920879" cy="1080120"/>
        </p:xfrm>
        <a:graphic>
          <a:graphicData uri="http://schemas.openxmlformats.org/drawingml/2006/table">
            <a:tbl>
              <a:tblPr firstRow="1" bandRow="1">
                <a:tableStyleId>{5C22544A-7EE6-4342-B048-85BDC9FD1C3A}</a:tableStyleId>
              </a:tblPr>
              <a:tblGrid>
                <a:gridCol w="1728192"/>
                <a:gridCol w="1872208"/>
                <a:gridCol w="4320479"/>
              </a:tblGrid>
              <a:tr h="540060">
                <a:tc>
                  <a:txBody>
                    <a:bodyPr/>
                    <a:lstStyle/>
                    <a:p>
                      <a:r>
                        <a:rPr lang="tr-TR" dirty="0" err="1" smtClean="0"/>
                        <a:t>Opcode</a:t>
                      </a:r>
                      <a:endParaRPr lang="tr-TR" dirty="0"/>
                    </a:p>
                  </a:txBody>
                  <a:tcPr/>
                </a:tc>
                <a:tc>
                  <a:txBody>
                    <a:bodyPr/>
                    <a:lstStyle/>
                    <a:p>
                      <a:r>
                        <a:rPr lang="tr-TR" dirty="0" err="1" smtClean="0"/>
                        <a:t>Operand</a:t>
                      </a:r>
                      <a:endParaRPr lang="tr-TR" dirty="0"/>
                    </a:p>
                  </a:txBody>
                  <a:tcPr/>
                </a:tc>
                <a:tc>
                  <a:txBody>
                    <a:bodyPr/>
                    <a:lstStyle/>
                    <a:p>
                      <a:r>
                        <a:rPr lang="tr-TR" dirty="0" smtClean="0"/>
                        <a:t>Açıklama</a:t>
                      </a:r>
                      <a:endParaRPr lang="tr-TR" dirty="0"/>
                    </a:p>
                  </a:txBody>
                  <a:tcPr/>
                </a:tc>
              </a:tr>
              <a:tr h="540060">
                <a:tc>
                  <a:txBody>
                    <a:bodyPr/>
                    <a:lstStyle/>
                    <a:p>
                      <a:r>
                        <a:rPr lang="tr-TR" b="1" dirty="0" smtClean="0"/>
                        <a:t>CALL</a:t>
                      </a:r>
                      <a:endParaRPr lang="tr-TR" b="1" dirty="0"/>
                    </a:p>
                  </a:txBody>
                  <a:tcPr/>
                </a:tc>
                <a:tc>
                  <a:txBody>
                    <a:bodyPr/>
                    <a:lstStyle/>
                    <a:p>
                      <a:r>
                        <a:rPr lang="tr-TR" b="1" dirty="0" smtClean="0"/>
                        <a:t>16</a:t>
                      </a:r>
                      <a:r>
                        <a:rPr lang="tr-TR" b="1" baseline="0" dirty="0" smtClean="0"/>
                        <a:t> bit adres</a:t>
                      </a:r>
                      <a:endParaRPr lang="tr-TR" b="1" dirty="0"/>
                    </a:p>
                  </a:txBody>
                  <a:tcPr/>
                </a:tc>
                <a:tc>
                  <a:txBody>
                    <a:bodyPr/>
                    <a:lstStyle/>
                    <a:p>
                      <a:r>
                        <a:rPr lang="tr-TR" b="1" dirty="0" smtClean="0"/>
                        <a:t>Call koşulsuz</a:t>
                      </a:r>
                      <a:endParaRPr lang="tr-TR" b="1" dirty="0"/>
                    </a:p>
                  </a:txBody>
                  <a:tcPr/>
                </a:tc>
              </a:tr>
            </a:tbl>
          </a:graphicData>
        </a:graphic>
      </p:graphicFrame>
    </p:spTree>
    <p:extLst>
      <p:ext uri="{BB962C8B-B14F-4D97-AF65-F5344CB8AC3E}">
        <p14:creationId xmlns:p14="http://schemas.microsoft.com/office/powerpoint/2010/main" val="24570688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Program Akış Komutları</a:t>
            </a:r>
          </a:p>
        </p:txBody>
      </p:sp>
      <p:sp>
        <p:nvSpPr>
          <p:cNvPr id="3" name="İçerik Yer Tutucusu 2"/>
          <p:cNvSpPr>
            <a:spLocks noGrp="1"/>
          </p:cNvSpPr>
          <p:nvPr>
            <p:ph idx="1"/>
          </p:nvPr>
        </p:nvSpPr>
        <p:spPr>
          <a:xfrm>
            <a:off x="457200" y="2852936"/>
            <a:ext cx="8229600" cy="3624064"/>
          </a:xfrm>
        </p:spPr>
        <p:txBody>
          <a:bodyPr>
            <a:normAutofit/>
          </a:bodyPr>
          <a:lstStyle/>
          <a:p>
            <a:pPr algn="just"/>
            <a:r>
              <a:rPr lang="tr-TR" sz="2800" dirty="0"/>
              <a:t>Program, </a:t>
            </a:r>
            <a:r>
              <a:rPr lang="tr-TR" sz="2800" dirty="0" smtClean="0"/>
              <a:t>çağrılan alt programdan döner .</a:t>
            </a:r>
            <a:endParaRPr lang="tr-TR" sz="2800" dirty="0"/>
          </a:p>
          <a:p>
            <a:pPr algn="just"/>
            <a:r>
              <a:rPr lang="tr-TR" sz="2800" dirty="0" err="1" smtClean="0"/>
              <a:t>Stack’in</a:t>
            </a:r>
            <a:r>
              <a:rPr lang="tr-TR" sz="2800" dirty="0" smtClean="0"/>
              <a:t> en üstteki iki </a:t>
            </a:r>
            <a:r>
              <a:rPr lang="tr-TR" sz="2800" dirty="0" err="1" smtClean="0"/>
              <a:t>byte’ı</a:t>
            </a:r>
            <a:r>
              <a:rPr lang="tr-TR" sz="2800" dirty="0" smtClean="0"/>
              <a:t> program sayıcıya kopyalanır, program bu yeni adresten devam eder.</a:t>
            </a:r>
          </a:p>
          <a:p>
            <a:pPr algn="just"/>
            <a:endParaRPr lang="tr-TR" sz="2800" dirty="0"/>
          </a:p>
          <a:p>
            <a:pPr algn="just"/>
            <a:r>
              <a:rPr lang="tr-TR" sz="2800" dirty="0" smtClean="0"/>
              <a:t>Örnek: RET</a:t>
            </a:r>
            <a:endParaRPr lang="tr-TR" sz="2800" dirty="0"/>
          </a:p>
        </p:txBody>
      </p:sp>
      <p:graphicFrame>
        <p:nvGraphicFramePr>
          <p:cNvPr id="5" name="Tablo 4"/>
          <p:cNvGraphicFramePr>
            <a:graphicFrameLocks noGrp="1"/>
          </p:cNvGraphicFramePr>
          <p:nvPr>
            <p:extLst>
              <p:ext uri="{D42A27DB-BD31-4B8C-83A1-F6EECF244321}">
                <p14:modId xmlns:p14="http://schemas.microsoft.com/office/powerpoint/2010/main" val="1372264791"/>
              </p:ext>
            </p:extLst>
          </p:nvPr>
        </p:nvGraphicFramePr>
        <p:xfrm>
          <a:off x="539552" y="1556792"/>
          <a:ext cx="7920879" cy="1080120"/>
        </p:xfrm>
        <a:graphic>
          <a:graphicData uri="http://schemas.openxmlformats.org/drawingml/2006/table">
            <a:tbl>
              <a:tblPr firstRow="1" bandRow="1">
                <a:tableStyleId>{5C22544A-7EE6-4342-B048-85BDC9FD1C3A}</a:tableStyleId>
              </a:tblPr>
              <a:tblGrid>
                <a:gridCol w="1728192"/>
                <a:gridCol w="1872208"/>
                <a:gridCol w="4320479"/>
              </a:tblGrid>
              <a:tr h="540060">
                <a:tc>
                  <a:txBody>
                    <a:bodyPr/>
                    <a:lstStyle/>
                    <a:p>
                      <a:r>
                        <a:rPr lang="tr-TR" dirty="0" err="1" smtClean="0"/>
                        <a:t>Opcode</a:t>
                      </a:r>
                      <a:endParaRPr lang="tr-TR" dirty="0"/>
                    </a:p>
                  </a:txBody>
                  <a:tcPr/>
                </a:tc>
                <a:tc>
                  <a:txBody>
                    <a:bodyPr/>
                    <a:lstStyle/>
                    <a:p>
                      <a:r>
                        <a:rPr lang="tr-TR" dirty="0" err="1" smtClean="0"/>
                        <a:t>Operand</a:t>
                      </a:r>
                      <a:endParaRPr lang="tr-TR" dirty="0"/>
                    </a:p>
                  </a:txBody>
                  <a:tcPr/>
                </a:tc>
                <a:tc>
                  <a:txBody>
                    <a:bodyPr/>
                    <a:lstStyle/>
                    <a:p>
                      <a:r>
                        <a:rPr lang="tr-TR" dirty="0" smtClean="0"/>
                        <a:t>Açıklama</a:t>
                      </a:r>
                      <a:endParaRPr lang="tr-TR" dirty="0"/>
                    </a:p>
                  </a:txBody>
                  <a:tcPr/>
                </a:tc>
              </a:tr>
              <a:tr h="540060">
                <a:tc>
                  <a:txBody>
                    <a:bodyPr/>
                    <a:lstStyle/>
                    <a:p>
                      <a:r>
                        <a:rPr lang="tr-TR" b="1" dirty="0" smtClean="0"/>
                        <a:t>RET</a:t>
                      </a:r>
                      <a:endParaRPr lang="tr-TR" b="1" dirty="0"/>
                    </a:p>
                  </a:txBody>
                  <a:tcPr/>
                </a:tc>
                <a:tc>
                  <a:txBody>
                    <a:bodyPr/>
                    <a:lstStyle/>
                    <a:p>
                      <a:r>
                        <a:rPr lang="tr-TR" b="1" dirty="0" smtClean="0"/>
                        <a:t>YOK</a:t>
                      </a:r>
                      <a:endParaRPr lang="tr-TR" b="1" dirty="0"/>
                    </a:p>
                  </a:txBody>
                  <a:tcPr/>
                </a:tc>
                <a:tc>
                  <a:txBody>
                    <a:bodyPr/>
                    <a:lstStyle/>
                    <a:p>
                      <a:r>
                        <a:rPr lang="tr-TR" b="1" dirty="0" smtClean="0"/>
                        <a:t>Return koşulsuz</a:t>
                      </a:r>
                      <a:endParaRPr lang="tr-TR" b="1" dirty="0"/>
                    </a:p>
                  </a:txBody>
                  <a:tcPr/>
                </a:tc>
              </a:tr>
            </a:tbl>
          </a:graphicData>
        </a:graphic>
      </p:graphicFrame>
    </p:spTree>
    <p:extLst>
      <p:ext uri="{BB962C8B-B14F-4D97-AF65-F5344CB8AC3E}">
        <p14:creationId xmlns:p14="http://schemas.microsoft.com/office/powerpoint/2010/main" val="36337971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Program Akış Komutları</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348880"/>
            <a:ext cx="8004775" cy="2263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30065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Kontrol Komutları</a:t>
            </a:r>
            <a:endParaRPr lang="tr-TR" dirty="0"/>
          </a:p>
        </p:txBody>
      </p:sp>
      <p:sp>
        <p:nvSpPr>
          <p:cNvPr id="3" name="İçerik Yer Tutucusu 2"/>
          <p:cNvSpPr>
            <a:spLocks noGrp="1"/>
          </p:cNvSpPr>
          <p:nvPr>
            <p:ph idx="1"/>
          </p:nvPr>
        </p:nvSpPr>
        <p:spPr>
          <a:xfrm>
            <a:off x="457200" y="2852936"/>
            <a:ext cx="8229600" cy="3624064"/>
          </a:xfrm>
        </p:spPr>
        <p:txBody>
          <a:bodyPr>
            <a:normAutofit/>
          </a:bodyPr>
          <a:lstStyle/>
          <a:p>
            <a:pPr algn="just"/>
            <a:r>
              <a:rPr lang="tr-TR" sz="2800" dirty="0" smtClean="0"/>
              <a:t>İşlem yapılmaz</a:t>
            </a:r>
          </a:p>
          <a:p>
            <a:pPr algn="just"/>
            <a:r>
              <a:rPr lang="tr-TR" sz="2800" dirty="0" smtClean="0"/>
              <a:t>Komut getirilir ve çözülür ama işlem yapılmaz.</a:t>
            </a:r>
          </a:p>
          <a:p>
            <a:pPr algn="just"/>
            <a:endParaRPr lang="tr-TR" sz="2800" dirty="0"/>
          </a:p>
          <a:p>
            <a:pPr algn="just"/>
            <a:r>
              <a:rPr lang="tr-TR" sz="2800" dirty="0" smtClean="0"/>
              <a:t>Örnek: NOP</a:t>
            </a:r>
            <a:endParaRPr lang="tr-TR" sz="2800" dirty="0"/>
          </a:p>
        </p:txBody>
      </p:sp>
      <p:graphicFrame>
        <p:nvGraphicFramePr>
          <p:cNvPr id="5" name="Tablo 4"/>
          <p:cNvGraphicFramePr>
            <a:graphicFrameLocks noGrp="1"/>
          </p:cNvGraphicFramePr>
          <p:nvPr>
            <p:extLst>
              <p:ext uri="{D42A27DB-BD31-4B8C-83A1-F6EECF244321}">
                <p14:modId xmlns:p14="http://schemas.microsoft.com/office/powerpoint/2010/main" val="627280198"/>
              </p:ext>
            </p:extLst>
          </p:nvPr>
        </p:nvGraphicFramePr>
        <p:xfrm>
          <a:off x="539552" y="1556792"/>
          <a:ext cx="7920879" cy="1080120"/>
        </p:xfrm>
        <a:graphic>
          <a:graphicData uri="http://schemas.openxmlformats.org/drawingml/2006/table">
            <a:tbl>
              <a:tblPr firstRow="1" bandRow="1">
                <a:tableStyleId>{5C22544A-7EE6-4342-B048-85BDC9FD1C3A}</a:tableStyleId>
              </a:tblPr>
              <a:tblGrid>
                <a:gridCol w="1728192"/>
                <a:gridCol w="1872208"/>
                <a:gridCol w="4320479"/>
              </a:tblGrid>
              <a:tr h="540060">
                <a:tc>
                  <a:txBody>
                    <a:bodyPr/>
                    <a:lstStyle/>
                    <a:p>
                      <a:r>
                        <a:rPr lang="tr-TR" dirty="0" err="1" smtClean="0"/>
                        <a:t>Opcode</a:t>
                      </a:r>
                      <a:endParaRPr lang="tr-TR" dirty="0"/>
                    </a:p>
                  </a:txBody>
                  <a:tcPr/>
                </a:tc>
                <a:tc>
                  <a:txBody>
                    <a:bodyPr/>
                    <a:lstStyle/>
                    <a:p>
                      <a:r>
                        <a:rPr lang="tr-TR" dirty="0" err="1" smtClean="0"/>
                        <a:t>Operand</a:t>
                      </a:r>
                      <a:endParaRPr lang="tr-TR" dirty="0"/>
                    </a:p>
                  </a:txBody>
                  <a:tcPr/>
                </a:tc>
                <a:tc>
                  <a:txBody>
                    <a:bodyPr/>
                    <a:lstStyle/>
                    <a:p>
                      <a:r>
                        <a:rPr lang="tr-TR" dirty="0" smtClean="0"/>
                        <a:t>Açıklama</a:t>
                      </a:r>
                      <a:endParaRPr lang="tr-TR" dirty="0"/>
                    </a:p>
                  </a:txBody>
                  <a:tcPr/>
                </a:tc>
              </a:tr>
              <a:tr h="540060">
                <a:tc>
                  <a:txBody>
                    <a:bodyPr/>
                    <a:lstStyle/>
                    <a:p>
                      <a:r>
                        <a:rPr lang="tr-TR" b="1" dirty="0" smtClean="0"/>
                        <a:t>NOP</a:t>
                      </a:r>
                      <a:endParaRPr lang="tr-TR" b="1" dirty="0"/>
                    </a:p>
                  </a:txBody>
                  <a:tcPr/>
                </a:tc>
                <a:tc>
                  <a:txBody>
                    <a:bodyPr/>
                    <a:lstStyle/>
                    <a:p>
                      <a:r>
                        <a:rPr lang="tr-TR" b="1" dirty="0" smtClean="0"/>
                        <a:t>Yok</a:t>
                      </a:r>
                      <a:endParaRPr lang="tr-TR" b="1" dirty="0"/>
                    </a:p>
                  </a:txBody>
                  <a:tcPr/>
                </a:tc>
                <a:tc>
                  <a:txBody>
                    <a:bodyPr/>
                    <a:lstStyle/>
                    <a:p>
                      <a:r>
                        <a:rPr lang="tr-TR" b="1" dirty="0" smtClean="0"/>
                        <a:t>İşlem</a:t>
                      </a:r>
                      <a:r>
                        <a:rPr lang="tr-TR" b="1" baseline="0" dirty="0" smtClean="0"/>
                        <a:t> yapma</a:t>
                      </a:r>
                      <a:endParaRPr lang="tr-TR" b="1" dirty="0"/>
                    </a:p>
                  </a:txBody>
                  <a:tcPr/>
                </a:tc>
              </a:tr>
            </a:tbl>
          </a:graphicData>
        </a:graphic>
      </p:graphicFrame>
    </p:spTree>
    <p:extLst>
      <p:ext uri="{BB962C8B-B14F-4D97-AF65-F5344CB8AC3E}">
        <p14:creationId xmlns:p14="http://schemas.microsoft.com/office/powerpoint/2010/main" val="24967974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Kontrol Komutları</a:t>
            </a:r>
          </a:p>
        </p:txBody>
      </p:sp>
      <p:sp>
        <p:nvSpPr>
          <p:cNvPr id="3" name="İçerik Yer Tutucusu 2"/>
          <p:cNvSpPr>
            <a:spLocks noGrp="1"/>
          </p:cNvSpPr>
          <p:nvPr>
            <p:ph idx="1"/>
          </p:nvPr>
        </p:nvSpPr>
        <p:spPr>
          <a:xfrm>
            <a:off x="457200" y="2852936"/>
            <a:ext cx="8229600" cy="3624064"/>
          </a:xfrm>
        </p:spPr>
        <p:txBody>
          <a:bodyPr>
            <a:normAutofit/>
          </a:bodyPr>
          <a:lstStyle/>
          <a:p>
            <a:pPr algn="just"/>
            <a:r>
              <a:rPr lang="tr-TR" sz="2800" dirty="0" smtClean="0"/>
              <a:t>CPU bu komutu görünce işlemleri durdurur.</a:t>
            </a:r>
          </a:p>
          <a:p>
            <a:pPr algn="just"/>
            <a:r>
              <a:rPr lang="tr-TR" sz="2800" dirty="0" err="1" smtClean="0"/>
              <a:t>Halt’tan</a:t>
            </a:r>
            <a:r>
              <a:rPr lang="tr-TR" sz="2800" dirty="0" smtClean="0"/>
              <a:t> çıkmak için kesme veya </a:t>
            </a:r>
            <a:r>
              <a:rPr lang="tr-TR" sz="2800" dirty="0" err="1" smtClean="0"/>
              <a:t>reset</a:t>
            </a:r>
            <a:r>
              <a:rPr lang="tr-TR" sz="2800" dirty="0" smtClean="0"/>
              <a:t> gereklidir.</a:t>
            </a:r>
          </a:p>
          <a:p>
            <a:pPr algn="just"/>
            <a:endParaRPr lang="tr-TR" sz="2800" dirty="0"/>
          </a:p>
          <a:p>
            <a:pPr algn="just"/>
            <a:r>
              <a:rPr lang="tr-TR" sz="2800" dirty="0" smtClean="0"/>
              <a:t>Örnek: HLT</a:t>
            </a:r>
            <a:endParaRPr lang="tr-TR" sz="2800" dirty="0"/>
          </a:p>
        </p:txBody>
      </p:sp>
      <p:graphicFrame>
        <p:nvGraphicFramePr>
          <p:cNvPr id="5" name="Tablo 4"/>
          <p:cNvGraphicFramePr>
            <a:graphicFrameLocks noGrp="1"/>
          </p:cNvGraphicFramePr>
          <p:nvPr>
            <p:extLst>
              <p:ext uri="{D42A27DB-BD31-4B8C-83A1-F6EECF244321}">
                <p14:modId xmlns:p14="http://schemas.microsoft.com/office/powerpoint/2010/main" val="2006700584"/>
              </p:ext>
            </p:extLst>
          </p:nvPr>
        </p:nvGraphicFramePr>
        <p:xfrm>
          <a:off x="539552" y="1556792"/>
          <a:ext cx="7920879" cy="1080120"/>
        </p:xfrm>
        <a:graphic>
          <a:graphicData uri="http://schemas.openxmlformats.org/drawingml/2006/table">
            <a:tbl>
              <a:tblPr firstRow="1" bandRow="1">
                <a:tableStyleId>{5C22544A-7EE6-4342-B048-85BDC9FD1C3A}</a:tableStyleId>
              </a:tblPr>
              <a:tblGrid>
                <a:gridCol w="1728192"/>
                <a:gridCol w="1872208"/>
                <a:gridCol w="4320479"/>
              </a:tblGrid>
              <a:tr h="540060">
                <a:tc>
                  <a:txBody>
                    <a:bodyPr/>
                    <a:lstStyle/>
                    <a:p>
                      <a:r>
                        <a:rPr lang="tr-TR" dirty="0" err="1" smtClean="0"/>
                        <a:t>Opcode</a:t>
                      </a:r>
                      <a:endParaRPr lang="tr-TR" dirty="0"/>
                    </a:p>
                  </a:txBody>
                  <a:tcPr/>
                </a:tc>
                <a:tc>
                  <a:txBody>
                    <a:bodyPr/>
                    <a:lstStyle/>
                    <a:p>
                      <a:r>
                        <a:rPr lang="tr-TR" dirty="0" err="1" smtClean="0"/>
                        <a:t>Operand</a:t>
                      </a:r>
                      <a:endParaRPr lang="tr-TR" dirty="0"/>
                    </a:p>
                  </a:txBody>
                  <a:tcPr/>
                </a:tc>
                <a:tc>
                  <a:txBody>
                    <a:bodyPr/>
                    <a:lstStyle/>
                    <a:p>
                      <a:r>
                        <a:rPr lang="tr-TR" dirty="0" smtClean="0"/>
                        <a:t>Açıklama</a:t>
                      </a:r>
                      <a:endParaRPr lang="tr-TR" dirty="0"/>
                    </a:p>
                  </a:txBody>
                  <a:tcPr/>
                </a:tc>
              </a:tr>
              <a:tr h="540060">
                <a:tc>
                  <a:txBody>
                    <a:bodyPr/>
                    <a:lstStyle/>
                    <a:p>
                      <a:r>
                        <a:rPr lang="tr-TR" b="1" dirty="0" smtClean="0"/>
                        <a:t>HLT</a:t>
                      </a:r>
                      <a:endParaRPr lang="tr-TR" b="1" dirty="0"/>
                    </a:p>
                  </a:txBody>
                  <a:tcPr/>
                </a:tc>
                <a:tc>
                  <a:txBody>
                    <a:bodyPr/>
                    <a:lstStyle/>
                    <a:p>
                      <a:r>
                        <a:rPr lang="tr-TR" b="1" dirty="0" smtClean="0"/>
                        <a:t>Yok</a:t>
                      </a:r>
                      <a:endParaRPr lang="tr-TR" b="1" dirty="0"/>
                    </a:p>
                  </a:txBody>
                  <a:tcPr/>
                </a:tc>
                <a:tc>
                  <a:txBody>
                    <a:bodyPr/>
                    <a:lstStyle/>
                    <a:p>
                      <a:r>
                        <a:rPr lang="tr-TR" b="1" dirty="0" smtClean="0"/>
                        <a:t>Halt</a:t>
                      </a:r>
                      <a:endParaRPr lang="tr-TR" b="1" dirty="0"/>
                    </a:p>
                  </a:txBody>
                  <a:tcPr/>
                </a:tc>
              </a:tr>
            </a:tbl>
          </a:graphicData>
        </a:graphic>
      </p:graphicFrame>
    </p:spTree>
    <p:extLst>
      <p:ext uri="{BB962C8B-B14F-4D97-AF65-F5344CB8AC3E}">
        <p14:creationId xmlns:p14="http://schemas.microsoft.com/office/powerpoint/2010/main" val="33285708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Kontrol Komutları</a:t>
            </a:r>
          </a:p>
        </p:txBody>
      </p:sp>
      <p:sp>
        <p:nvSpPr>
          <p:cNvPr id="3" name="İçerik Yer Tutucusu 2"/>
          <p:cNvSpPr>
            <a:spLocks noGrp="1"/>
          </p:cNvSpPr>
          <p:nvPr>
            <p:ph idx="1"/>
          </p:nvPr>
        </p:nvSpPr>
        <p:spPr>
          <a:xfrm>
            <a:off x="457200" y="2852936"/>
            <a:ext cx="8229600" cy="3624064"/>
          </a:xfrm>
        </p:spPr>
        <p:txBody>
          <a:bodyPr>
            <a:normAutofit/>
          </a:bodyPr>
          <a:lstStyle/>
          <a:p>
            <a:pPr algn="just"/>
            <a:r>
              <a:rPr lang="tr-TR" sz="2800" dirty="0" smtClean="0"/>
              <a:t>TRAP dışındaki bütün kesmeler devre dışı bırakılır.</a:t>
            </a:r>
          </a:p>
          <a:p>
            <a:pPr algn="just"/>
            <a:r>
              <a:rPr lang="tr-TR" sz="2800" dirty="0" smtClean="0"/>
              <a:t>Bayraklar etkilenmez</a:t>
            </a:r>
          </a:p>
          <a:p>
            <a:pPr algn="just"/>
            <a:endParaRPr lang="tr-TR" sz="2800" dirty="0"/>
          </a:p>
          <a:p>
            <a:pPr algn="just"/>
            <a:r>
              <a:rPr lang="tr-TR" sz="2800" dirty="0" err="1" smtClean="0"/>
              <a:t>Örnek:DI</a:t>
            </a:r>
            <a:r>
              <a:rPr lang="tr-TR" sz="2800" dirty="0" smtClean="0"/>
              <a:t> </a:t>
            </a:r>
            <a:endParaRPr lang="tr-TR" sz="2800" dirty="0"/>
          </a:p>
        </p:txBody>
      </p:sp>
      <p:graphicFrame>
        <p:nvGraphicFramePr>
          <p:cNvPr id="5" name="Tablo 4"/>
          <p:cNvGraphicFramePr>
            <a:graphicFrameLocks noGrp="1"/>
          </p:cNvGraphicFramePr>
          <p:nvPr>
            <p:extLst>
              <p:ext uri="{D42A27DB-BD31-4B8C-83A1-F6EECF244321}">
                <p14:modId xmlns:p14="http://schemas.microsoft.com/office/powerpoint/2010/main" val="3805000044"/>
              </p:ext>
            </p:extLst>
          </p:nvPr>
        </p:nvGraphicFramePr>
        <p:xfrm>
          <a:off x="539552" y="1556792"/>
          <a:ext cx="7920879" cy="1080120"/>
        </p:xfrm>
        <a:graphic>
          <a:graphicData uri="http://schemas.openxmlformats.org/drawingml/2006/table">
            <a:tbl>
              <a:tblPr firstRow="1" bandRow="1">
                <a:tableStyleId>{5C22544A-7EE6-4342-B048-85BDC9FD1C3A}</a:tableStyleId>
              </a:tblPr>
              <a:tblGrid>
                <a:gridCol w="1728192"/>
                <a:gridCol w="1872208"/>
                <a:gridCol w="4320479"/>
              </a:tblGrid>
              <a:tr h="540060">
                <a:tc>
                  <a:txBody>
                    <a:bodyPr/>
                    <a:lstStyle/>
                    <a:p>
                      <a:r>
                        <a:rPr lang="tr-TR" dirty="0" err="1" smtClean="0"/>
                        <a:t>Opcode</a:t>
                      </a:r>
                      <a:endParaRPr lang="tr-TR" dirty="0"/>
                    </a:p>
                  </a:txBody>
                  <a:tcPr/>
                </a:tc>
                <a:tc>
                  <a:txBody>
                    <a:bodyPr/>
                    <a:lstStyle/>
                    <a:p>
                      <a:r>
                        <a:rPr lang="tr-TR" dirty="0" err="1" smtClean="0"/>
                        <a:t>Operand</a:t>
                      </a:r>
                      <a:endParaRPr lang="tr-TR" dirty="0"/>
                    </a:p>
                  </a:txBody>
                  <a:tcPr/>
                </a:tc>
                <a:tc>
                  <a:txBody>
                    <a:bodyPr/>
                    <a:lstStyle/>
                    <a:p>
                      <a:r>
                        <a:rPr lang="tr-TR" dirty="0" smtClean="0"/>
                        <a:t>Açıklama</a:t>
                      </a:r>
                      <a:endParaRPr lang="tr-TR" dirty="0"/>
                    </a:p>
                  </a:txBody>
                  <a:tcPr/>
                </a:tc>
              </a:tr>
              <a:tr h="540060">
                <a:tc>
                  <a:txBody>
                    <a:bodyPr/>
                    <a:lstStyle/>
                    <a:p>
                      <a:r>
                        <a:rPr lang="tr-TR" b="1" dirty="0" smtClean="0"/>
                        <a:t>DI</a:t>
                      </a:r>
                      <a:endParaRPr lang="tr-TR" b="1" dirty="0"/>
                    </a:p>
                  </a:txBody>
                  <a:tcPr/>
                </a:tc>
                <a:tc>
                  <a:txBody>
                    <a:bodyPr/>
                    <a:lstStyle/>
                    <a:p>
                      <a:r>
                        <a:rPr lang="tr-TR" b="1" dirty="0" smtClean="0"/>
                        <a:t>Yok</a:t>
                      </a:r>
                      <a:endParaRPr lang="tr-TR" b="1" dirty="0"/>
                    </a:p>
                  </a:txBody>
                  <a:tcPr/>
                </a:tc>
                <a:tc>
                  <a:txBody>
                    <a:bodyPr/>
                    <a:lstStyle/>
                    <a:p>
                      <a:r>
                        <a:rPr lang="tr-TR" b="1" dirty="0" smtClean="0"/>
                        <a:t>Kesmeleri devre dışı </a:t>
                      </a:r>
                      <a:r>
                        <a:rPr lang="tr-TR" b="1" baseline="0" dirty="0" smtClean="0"/>
                        <a:t>et</a:t>
                      </a:r>
                      <a:endParaRPr lang="tr-TR" b="1" dirty="0"/>
                    </a:p>
                  </a:txBody>
                  <a:tcPr/>
                </a:tc>
              </a:tr>
            </a:tbl>
          </a:graphicData>
        </a:graphic>
      </p:graphicFrame>
    </p:spTree>
    <p:extLst>
      <p:ext uri="{BB962C8B-B14F-4D97-AF65-F5344CB8AC3E}">
        <p14:creationId xmlns:p14="http://schemas.microsoft.com/office/powerpoint/2010/main" val="4054352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Veri transferi/aktarım </a:t>
            </a:r>
            <a:r>
              <a:rPr lang="tr-TR" dirty="0" smtClean="0"/>
              <a:t>komutları</a:t>
            </a:r>
            <a:endParaRPr lang="tr-TR" dirty="0"/>
          </a:p>
        </p:txBody>
      </p:sp>
      <p:sp>
        <p:nvSpPr>
          <p:cNvPr id="3" name="İçerik Yer Tutucusu 2"/>
          <p:cNvSpPr>
            <a:spLocks noGrp="1"/>
          </p:cNvSpPr>
          <p:nvPr>
            <p:ph idx="1"/>
          </p:nvPr>
        </p:nvSpPr>
        <p:spPr>
          <a:xfrm>
            <a:off x="457200" y="2852936"/>
            <a:ext cx="8229600" cy="3624064"/>
          </a:xfrm>
        </p:spPr>
        <p:txBody>
          <a:bodyPr>
            <a:normAutofit/>
          </a:bodyPr>
          <a:lstStyle/>
          <a:p>
            <a:pPr algn="just"/>
            <a:r>
              <a:rPr lang="tr-TR" sz="2800" dirty="0" err="1"/>
              <a:t>Operand</a:t>
            </a:r>
            <a:r>
              <a:rPr lang="tr-TR" sz="2800" dirty="0"/>
              <a:t> kısmında belirtilen 16 bitlik hafıza adresinin içeriği akümülatöre kopyalanır.</a:t>
            </a:r>
          </a:p>
          <a:p>
            <a:pPr algn="just"/>
            <a:r>
              <a:rPr lang="tr-TR" sz="2800" dirty="0"/>
              <a:t>Kaynağın içeriği değiştirilmez</a:t>
            </a:r>
            <a:r>
              <a:rPr lang="tr-TR" sz="2800" dirty="0" smtClean="0"/>
              <a:t>.</a:t>
            </a:r>
          </a:p>
          <a:p>
            <a:pPr algn="just"/>
            <a:endParaRPr lang="tr-TR" sz="2800" dirty="0"/>
          </a:p>
          <a:p>
            <a:pPr algn="just"/>
            <a:r>
              <a:rPr lang="tr-TR" sz="2800" dirty="0"/>
              <a:t>Örnek: LDA 2034H</a:t>
            </a:r>
          </a:p>
        </p:txBody>
      </p:sp>
      <p:graphicFrame>
        <p:nvGraphicFramePr>
          <p:cNvPr id="5" name="Tablo 4"/>
          <p:cNvGraphicFramePr>
            <a:graphicFrameLocks noGrp="1"/>
          </p:cNvGraphicFramePr>
          <p:nvPr>
            <p:extLst>
              <p:ext uri="{D42A27DB-BD31-4B8C-83A1-F6EECF244321}">
                <p14:modId xmlns:p14="http://schemas.microsoft.com/office/powerpoint/2010/main" val="1110200843"/>
              </p:ext>
            </p:extLst>
          </p:nvPr>
        </p:nvGraphicFramePr>
        <p:xfrm>
          <a:off x="539552" y="1556792"/>
          <a:ext cx="7920879" cy="1080120"/>
        </p:xfrm>
        <a:graphic>
          <a:graphicData uri="http://schemas.openxmlformats.org/drawingml/2006/table">
            <a:tbl>
              <a:tblPr firstRow="1" bandRow="1">
                <a:tableStyleId>{5C22544A-7EE6-4342-B048-85BDC9FD1C3A}</a:tableStyleId>
              </a:tblPr>
              <a:tblGrid>
                <a:gridCol w="1728192"/>
                <a:gridCol w="1872208"/>
                <a:gridCol w="4320479"/>
              </a:tblGrid>
              <a:tr h="540060">
                <a:tc>
                  <a:txBody>
                    <a:bodyPr/>
                    <a:lstStyle/>
                    <a:p>
                      <a:r>
                        <a:rPr lang="tr-TR" dirty="0" err="1" smtClean="0"/>
                        <a:t>Opcode</a:t>
                      </a:r>
                      <a:endParaRPr lang="tr-TR" dirty="0"/>
                    </a:p>
                  </a:txBody>
                  <a:tcPr/>
                </a:tc>
                <a:tc>
                  <a:txBody>
                    <a:bodyPr/>
                    <a:lstStyle/>
                    <a:p>
                      <a:r>
                        <a:rPr lang="tr-TR" dirty="0" err="1" smtClean="0"/>
                        <a:t>Operand</a:t>
                      </a:r>
                      <a:endParaRPr lang="tr-TR" dirty="0"/>
                    </a:p>
                  </a:txBody>
                  <a:tcPr/>
                </a:tc>
                <a:tc>
                  <a:txBody>
                    <a:bodyPr/>
                    <a:lstStyle/>
                    <a:p>
                      <a:r>
                        <a:rPr lang="tr-TR" dirty="0" smtClean="0"/>
                        <a:t>Açıklama</a:t>
                      </a:r>
                      <a:endParaRPr lang="tr-TR" dirty="0"/>
                    </a:p>
                  </a:txBody>
                  <a:tcPr/>
                </a:tc>
              </a:tr>
              <a:tr h="540060">
                <a:tc>
                  <a:txBody>
                    <a:bodyPr/>
                    <a:lstStyle/>
                    <a:p>
                      <a:r>
                        <a:rPr lang="tr-TR" b="1" dirty="0" smtClean="0"/>
                        <a:t>LDA</a:t>
                      </a:r>
                      <a:endParaRPr lang="tr-TR" b="1" dirty="0"/>
                    </a:p>
                  </a:txBody>
                  <a:tcPr/>
                </a:tc>
                <a:tc>
                  <a:txBody>
                    <a:bodyPr/>
                    <a:lstStyle/>
                    <a:p>
                      <a:r>
                        <a:rPr lang="tr-TR" b="1" dirty="0" smtClean="0"/>
                        <a:t>16 bit adres</a:t>
                      </a:r>
                      <a:endParaRPr lang="tr-TR" b="1" dirty="0"/>
                    </a:p>
                  </a:txBody>
                  <a:tcPr/>
                </a:tc>
                <a:tc>
                  <a:txBody>
                    <a:bodyPr/>
                    <a:lstStyle/>
                    <a:p>
                      <a:r>
                        <a:rPr lang="tr-TR" b="1" dirty="0" smtClean="0"/>
                        <a:t>Akümülatöre Yükle</a:t>
                      </a:r>
                      <a:endParaRPr lang="tr-TR" b="1" dirty="0"/>
                    </a:p>
                  </a:txBody>
                  <a:tcPr/>
                </a:tc>
              </a:tr>
            </a:tbl>
          </a:graphicData>
        </a:graphic>
      </p:graphicFrame>
    </p:spTree>
    <p:extLst>
      <p:ext uri="{BB962C8B-B14F-4D97-AF65-F5344CB8AC3E}">
        <p14:creationId xmlns:p14="http://schemas.microsoft.com/office/powerpoint/2010/main" val="329278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Kontrol Komutları</a:t>
            </a:r>
          </a:p>
        </p:txBody>
      </p:sp>
      <p:sp>
        <p:nvSpPr>
          <p:cNvPr id="3" name="İçerik Yer Tutucusu 2"/>
          <p:cNvSpPr>
            <a:spLocks noGrp="1"/>
          </p:cNvSpPr>
          <p:nvPr>
            <p:ph idx="1"/>
          </p:nvPr>
        </p:nvSpPr>
        <p:spPr>
          <a:xfrm>
            <a:off x="457200" y="2852936"/>
            <a:ext cx="8229600" cy="3624064"/>
          </a:xfrm>
        </p:spPr>
        <p:txBody>
          <a:bodyPr>
            <a:normAutofit/>
          </a:bodyPr>
          <a:lstStyle/>
          <a:p>
            <a:pPr algn="just"/>
            <a:r>
              <a:rPr lang="tr-TR" sz="2800" dirty="0" smtClean="0"/>
              <a:t>Bütün kesmeler aktif edilir.</a:t>
            </a:r>
          </a:p>
          <a:p>
            <a:pPr algn="just"/>
            <a:r>
              <a:rPr lang="tr-TR" sz="2800" dirty="0" smtClean="0"/>
              <a:t>Bayraklar etkilenmez</a:t>
            </a:r>
          </a:p>
          <a:p>
            <a:pPr algn="just"/>
            <a:endParaRPr lang="tr-TR" sz="2800" dirty="0"/>
          </a:p>
          <a:p>
            <a:pPr algn="just"/>
            <a:r>
              <a:rPr lang="tr-TR" sz="2800" dirty="0" smtClean="0"/>
              <a:t>Örnek: EI </a:t>
            </a:r>
            <a:endParaRPr lang="tr-TR" sz="2800" dirty="0"/>
          </a:p>
        </p:txBody>
      </p:sp>
      <p:graphicFrame>
        <p:nvGraphicFramePr>
          <p:cNvPr id="5" name="Tablo 4"/>
          <p:cNvGraphicFramePr>
            <a:graphicFrameLocks noGrp="1"/>
          </p:cNvGraphicFramePr>
          <p:nvPr>
            <p:extLst>
              <p:ext uri="{D42A27DB-BD31-4B8C-83A1-F6EECF244321}">
                <p14:modId xmlns:p14="http://schemas.microsoft.com/office/powerpoint/2010/main" val="4234775262"/>
              </p:ext>
            </p:extLst>
          </p:nvPr>
        </p:nvGraphicFramePr>
        <p:xfrm>
          <a:off x="539552" y="1556792"/>
          <a:ext cx="7920879" cy="1080120"/>
        </p:xfrm>
        <a:graphic>
          <a:graphicData uri="http://schemas.openxmlformats.org/drawingml/2006/table">
            <a:tbl>
              <a:tblPr firstRow="1" bandRow="1">
                <a:tableStyleId>{5C22544A-7EE6-4342-B048-85BDC9FD1C3A}</a:tableStyleId>
              </a:tblPr>
              <a:tblGrid>
                <a:gridCol w="1728192"/>
                <a:gridCol w="1872208"/>
                <a:gridCol w="4320479"/>
              </a:tblGrid>
              <a:tr h="540060">
                <a:tc>
                  <a:txBody>
                    <a:bodyPr/>
                    <a:lstStyle/>
                    <a:p>
                      <a:r>
                        <a:rPr lang="tr-TR" dirty="0" err="1" smtClean="0"/>
                        <a:t>Opcode</a:t>
                      </a:r>
                      <a:endParaRPr lang="tr-TR" dirty="0"/>
                    </a:p>
                  </a:txBody>
                  <a:tcPr/>
                </a:tc>
                <a:tc>
                  <a:txBody>
                    <a:bodyPr/>
                    <a:lstStyle/>
                    <a:p>
                      <a:r>
                        <a:rPr lang="tr-TR" dirty="0" err="1" smtClean="0"/>
                        <a:t>Operand</a:t>
                      </a:r>
                      <a:endParaRPr lang="tr-TR" dirty="0"/>
                    </a:p>
                  </a:txBody>
                  <a:tcPr/>
                </a:tc>
                <a:tc>
                  <a:txBody>
                    <a:bodyPr/>
                    <a:lstStyle/>
                    <a:p>
                      <a:r>
                        <a:rPr lang="tr-TR" dirty="0" smtClean="0"/>
                        <a:t>Açıklama</a:t>
                      </a:r>
                      <a:endParaRPr lang="tr-TR" dirty="0"/>
                    </a:p>
                  </a:txBody>
                  <a:tcPr/>
                </a:tc>
              </a:tr>
              <a:tr h="540060">
                <a:tc>
                  <a:txBody>
                    <a:bodyPr/>
                    <a:lstStyle/>
                    <a:p>
                      <a:r>
                        <a:rPr lang="tr-TR" b="1" dirty="0" smtClean="0"/>
                        <a:t>EI</a:t>
                      </a:r>
                      <a:endParaRPr lang="tr-TR" b="1" dirty="0"/>
                    </a:p>
                  </a:txBody>
                  <a:tcPr/>
                </a:tc>
                <a:tc>
                  <a:txBody>
                    <a:bodyPr/>
                    <a:lstStyle/>
                    <a:p>
                      <a:r>
                        <a:rPr lang="tr-TR" b="1" dirty="0" smtClean="0"/>
                        <a:t>Yok</a:t>
                      </a:r>
                      <a:endParaRPr lang="tr-TR" b="1" dirty="0"/>
                    </a:p>
                  </a:txBody>
                  <a:tcPr/>
                </a:tc>
                <a:tc>
                  <a:txBody>
                    <a:bodyPr/>
                    <a:lstStyle/>
                    <a:p>
                      <a:r>
                        <a:rPr lang="tr-TR" b="1" dirty="0" smtClean="0"/>
                        <a:t>Kesmeleri aktif</a:t>
                      </a:r>
                      <a:r>
                        <a:rPr lang="tr-TR" b="1" baseline="0" dirty="0" smtClean="0"/>
                        <a:t> et</a:t>
                      </a:r>
                      <a:endParaRPr lang="tr-TR" b="1" dirty="0"/>
                    </a:p>
                  </a:txBody>
                  <a:tcPr/>
                </a:tc>
              </a:tr>
            </a:tbl>
          </a:graphicData>
        </a:graphic>
      </p:graphicFrame>
    </p:spTree>
    <p:extLst>
      <p:ext uri="{BB962C8B-B14F-4D97-AF65-F5344CB8AC3E}">
        <p14:creationId xmlns:p14="http://schemas.microsoft.com/office/powerpoint/2010/main" val="18392834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Adresleme </a:t>
            </a:r>
            <a:r>
              <a:rPr lang="tr-TR" dirty="0" err="1" smtClean="0"/>
              <a:t>Modları</a:t>
            </a:r>
            <a:endParaRPr lang="tr-TR" dirty="0"/>
          </a:p>
        </p:txBody>
      </p:sp>
      <p:sp>
        <p:nvSpPr>
          <p:cNvPr id="3" name="İçerik Yer Tutucusu 2"/>
          <p:cNvSpPr>
            <a:spLocks noGrp="1"/>
          </p:cNvSpPr>
          <p:nvPr>
            <p:ph idx="1"/>
          </p:nvPr>
        </p:nvSpPr>
        <p:spPr/>
        <p:txBody>
          <a:bodyPr>
            <a:normAutofit lnSpcReduction="10000"/>
          </a:bodyPr>
          <a:lstStyle/>
          <a:p>
            <a:pPr algn="just"/>
            <a:r>
              <a:rPr lang="tr-TR" dirty="0" smtClean="0"/>
              <a:t>Adresleme </a:t>
            </a:r>
            <a:r>
              <a:rPr lang="tr-TR" dirty="0" err="1" smtClean="0"/>
              <a:t>modu</a:t>
            </a:r>
            <a:r>
              <a:rPr lang="tr-TR" dirty="0" smtClean="0"/>
              <a:t>, </a:t>
            </a:r>
            <a:r>
              <a:rPr lang="tr-TR" dirty="0" err="1" smtClean="0"/>
              <a:t>assebmly</a:t>
            </a:r>
            <a:r>
              <a:rPr lang="tr-TR" dirty="0" smtClean="0"/>
              <a:t> dilinde kullanılan </a:t>
            </a:r>
            <a:r>
              <a:rPr lang="tr-TR" dirty="0"/>
              <a:t>işlem yöntemidir. Bir komutun gerektirdiği işlemin yürütülmesi sırasında </a:t>
            </a:r>
            <a:r>
              <a:rPr lang="tr-TR" dirty="0" smtClean="0"/>
              <a:t>verilen bir </a:t>
            </a:r>
            <a:r>
              <a:rPr lang="tr-TR" dirty="0"/>
              <a:t>bellek </a:t>
            </a:r>
            <a:r>
              <a:rPr lang="tr-TR" dirty="0" smtClean="0"/>
              <a:t>yerinden yani bir adresten alınması </a:t>
            </a:r>
            <a:r>
              <a:rPr lang="tr-TR" dirty="0"/>
              <a:t>veya bir </a:t>
            </a:r>
            <a:r>
              <a:rPr lang="tr-TR" dirty="0" smtClean="0"/>
              <a:t>adrese </a:t>
            </a:r>
            <a:r>
              <a:rPr lang="tr-TR" dirty="0"/>
              <a:t>yüklenmesi ya da akümülatör ve </a:t>
            </a:r>
            <a:r>
              <a:rPr lang="tr-TR" dirty="0" smtClean="0"/>
              <a:t>kaydediciler arasında </a:t>
            </a:r>
            <a:r>
              <a:rPr lang="tr-TR" dirty="0"/>
              <a:t>değiştirilmesi için değişik yöntemler </a:t>
            </a:r>
            <a:r>
              <a:rPr lang="tr-TR" dirty="0" smtClean="0"/>
              <a:t>uygulanmaktadır.</a:t>
            </a:r>
          </a:p>
          <a:p>
            <a:pPr algn="just"/>
            <a:r>
              <a:rPr lang="tr-TR" dirty="0" smtClean="0"/>
              <a:t>Neden adresleme </a:t>
            </a:r>
            <a:r>
              <a:rPr lang="tr-TR" dirty="0" err="1" smtClean="0"/>
              <a:t>modlarına</a:t>
            </a:r>
            <a:r>
              <a:rPr lang="tr-TR" dirty="0" smtClean="0"/>
              <a:t> ihtiyaç duyulmuştur?</a:t>
            </a:r>
            <a:endParaRPr lang="tr-TR" dirty="0"/>
          </a:p>
          <a:p>
            <a:pPr lvl="1" algn="just"/>
            <a:r>
              <a:rPr lang="tr-TR" dirty="0"/>
              <a:t>Değişik adresleme </a:t>
            </a:r>
            <a:r>
              <a:rPr lang="tr-TR" dirty="0" err="1"/>
              <a:t>modları</a:t>
            </a:r>
            <a:r>
              <a:rPr lang="tr-TR" dirty="0"/>
              <a:t>, kullanılma amacına göre, bilgisayardan daha </a:t>
            </a:r>
            <a:r>
              <a:rPr lang="tr-TR" dirty="0" smtClean="0"/>
              <a:t>hızlı ve </a:t>
            </a:r>
            <a:r>
              <a:rPr lang="tr-TR" dirty="0"/>
              <a:t>daha randımanlı şekilde yararlanılmasını sağlamaktadır</a:t>
            </a:r>
            <a:r>
              <a:rPr lang="tr-TR" dirty="0" smtClean="0"/>
              <a:t>.</a:t>
            </a:r>
          </a:p>
          <a:p>
            <a:pPr lvl="1" algn="just"/>
            <a:r>
              <a:rPr lang="tr-TR" dirty="0"/>
              <a:t>Daha çok ADRESLEME MODU geliştirilerek ihtiyaç duyulan Komut Sayısı </a:t>
            </a:r>
            <a:r>
              <a:rPr lang="tr-TR" dirty="0" smtClean="0"/>
              <a:t>azaltılmıştır</a:t>
            </a:r>
          </a:p>
          <a:p>
            <a:pPr lvl="1" algn="just"/>
            <a:r>
              <a:rPr lang="tr-TR" dirty="0"/>
              <a:t>Adresleme </a:t>
            </a:r>
            <a:r>
              <a:rPr lang="tr-TR" dirty="0" err="1"/>
              <a:t>Modlarıyla</a:t>
            </a:r>
            <a:r>
              <a:rPr lang="tr-TR" dirty="0"/>
              <a:t> belleğin daha ekonomik kullanılması sağlanmıştır.</a:t>
            </a:r>
          </a:p>
          <a:p>
            <a:pPr algn="just"/>
            <a:endParaRPr lang="tr-TR" dirty="0" smtClean="0"/>
          </a:p>
        </p:txBody>
      </p:sp>
    </p:spTree>
    <p:extLst>
      <p:ext uri="{BB962C8B-B14F-4D97-AF65-F5344CB8AC3E}">
        <p14:creationId xmlns:p14="http://schemas.microsoft.com/office/powerpoint/2010/main" val="22186286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Adresleme </a:t>
            </a:r>
            <a:r>
              <a:rPr lang="tr-TR" dirty="0" err="1" smtClean="0"/>
              <a:t>Modları</a:t>
            </a:r>
            <a:endParaRPr lang="tr-TR" dirty="0"/>
          </a:p>
        </p:txBody>
      </p:sp>
      <p:sp>
        <p:nvSpPr>
          <p:cNvPr id="3" name="İçerik Yer Tutucusu 2"/>
          <p:cNvSpPr>
            <a:spLocks noGrp="1"/>
          </p:cNvSpPr>
          <p:nvPr>
            <p:ph idx="1"/>
          </p:nvPr>
        </p:nvSpPr>
        <p:spPr/>
        <p:txBody>
          <a:bodyPr>
            <a:normAutofit/>
          </a:bodyPr>
          <a:lstStyle/>
          <a:p>
            <a:r>
              <a:rPr lang="tr-TR" dirty="0" smtClean="0"/>
              <a:t>8085 </a:t>
            </a:r>
            <a:r>
              <a:rPr lang="tr-TR" dirty="0"/>
              <a:t>mikroişlemci yapısında  temel olarak  5 adresleme yöntemi vardır</a:t>
            </a:r>
            <a:r>
              <a:rPr lang="tr-TR" dirty="0" smtClean="0"/>
              <a:t>. Bunlar şu şekildedir</a:t>
            </a:r>
            <a:r>
              <a:rPr lang="tr-TR" dirty="0"/>
              <a:t>:</a:t>
            </a:r>
          </a:p>
          <a:p>
            <a:pPr lvl="1"/>
            <a:r>
              <a:rPr lang="tr-TR" dirty="0"/>
              <a:t>1</a:t>
            </a:r>
            <a:r>
              <a:rPr lang="tr-TR" dirty="0" smtClean="0"/>
              <a:t>)Doğrudan </a:t>
            </a:r>
            <a:r>
              <a:rPr lang="tr-TR" dirty="0"/>
              <a:t>Adresleme Yöntemi (Direct </a:t>
            </a:r>
            <a:r>
              <a:rPr lang="tr-TR" dirty="0" err="1"/>
              <a:t>addressing</a:t>
            </a:r>
            <a:r>
              <a:rPr lang="tr-TR" dirty="0"/>
              <a:t> </a:t>
            </a:r>
            <a:r>
              <a:rPr lang="tr-TR" dirty="0" err="1"/>
              <a:t>mode</a:t>
            </a:r>
            <a:r>
              <a:rPr lang="tr-TR" dirty="0"/>
              <a:t>)</a:t>
            </a:r>
          </a:p>
          <a:p>
            <a:pPr lvl="1"/>
            <a:r>
              <a:rPr lang="tr-TR" dirty="0"/>
              <a:t>2</a:t>
            </a:r>
            <a:r>
              <a:rPr lang="tr-TR" dirty="0" smtClean="0"/>
              <a:t>)İvedi </a:t>
            </a:r>
            <a:r>
              <a:rPr lang="tr-TR" dirty="0"/>
              <a:t>Adresleme Yöntemi (</a:t>
            </a:r>
            <a:r>
              <a:rPr lang="tr-TR" dirty="0" err="1"/>
              <a:t>Immediate</a:t>
            </a:r>
            <a:r>
              <a:rPr lang="tr-TR" dirty="0"/>
              <a:t> </a:t>
            </a:r>
            <a:r>
              <a:rPr lang="tr-TR" dirty="0" err="1"/>
              <a:t>addressing</a:t>
            </a:r>
            <a:r>
              <a:rPr lang="tr-TR" dirty="0"/>
              <a:t> </a:t>
            </a:r>
            <a:r>
              <a:rPr lang="tr-TR" dirty="0" err="1"/>
              <a:t>mode</a:t>
            </a:r>
            <a:r>
              <a:rPr lang="tr-TR" dirty="0"/>
              <a:t>)</a:t>
            </a:r>
          </a:p>
          <a:p>
            <a:pPr lvl="1"/>
            <a:r>
              <a:rPr lang="tr-TR" dirty="0"/>
              <a:t>3</a:t>
            </a:r>
            <a:r>
              <a:rPr lang="tr-TR" dirty="0" smtClean="0"/>
              <a:t>)Kaydedici </a:t>
            </a:r>
            <a:r>
              <a:rPr lang="tr-TR" dirty="0"/>
              <a:t>Adresleme Yöntemi (</a:t>
            </a:r>
            <a:r>
              <a:rPr lang="tr-TR" dirty="0" err="1"/>
              <a:t>Register</a:t>
            </a:r>
            <a:r>
              <a:rPr lang="tr-TR" dirty="0"/>
              <a:t> </a:t>
            </a:r>
            <a:r>
              <a:rPr lang="tr-TR" dirty="0" err="1"/>
              <a:t>addressing</a:t>
            </a:r>
            <a:r>
              <a:rPr lang="tr-TR" dirty="0"/>
              <a:t> </a:t>
            </a:r>
            <a:r>
              <a:rPr lang="tr-TR" dirty="0" err="1"/>
              <a:t>mode</a:t>
            </a:r>
            <a:r>
              <a:rPr lang="tr-TR" dirty="0"/>
              <a:t>)</a:t>
            </a:r>
          </a:p>
          <a:p>
            <a:pPr lvl="1"/>
            <a:r>
              <a:rPr lang="tr-TR" dirty="0" smtClean="0"/>
              <a:t>4)Dolaylı </a:t>
            </a:r>
            <a:r>
              <a:rPr lang="tr-TR" dirty="0"/>
              <a:t>Adresleme Yöntemi (</a:t>
            </a:r>
            <a:r>
              <a:rPr lang="tr-TR" dirty="0" err="1"/>
              <a:t>Indirect</a:t>
            </a:r>
            <a:r>
              <a:rPr lang="tr-TR" dirty="0"/>
              <a:t> </a:t>
            </a:r>
            <a:r>
              <a:rPr lang="tr-TR" dirty="0" err="1"/>
              <a:t>addressing</a:t>
            </a:r>
            <a:r>
              <a:rPr lang="tr-TR" dirty="0"/>
              <a:t> </a:t>
            </a:r>
            <a:r>
              <a:rPr lang="tr-TR" dirty="0" err="1"/>
              <a:t>mode</a:t>
            </a:r>
            <a:r>
              <a:rPr lang="tr-TR" dirty="0"/>
              <a:t>)</a:t>
            </a:r>
          </a:p>
          <a:p>
            <a:pPr lvl="1"/>
            <a:r>
              <a:rPr lang="tr-TR" dirty="0"/>
              <a:t>5</a:t>
            </a:r>
            <a:r>
              <a:rPr lang="tr-TR" dirty="0" smtClean="0"/>
              <a:t>)İmalı </a:t>
            </a:r>
            <a:r>
              <a:rPr lang="tr-TR" dirty="0"/>
              <a:t>Adresleme Yöntemi (</a:t>
            </a:r>
            <a:r>
              <a:rPr lang="tr-TR" dirty="0" err="1"/>
              <a:t>Implied</a:t>
            </a:r>
            <a:r>
              <a:rPr lang="tr-TR" dirty="0"/>
              <a:t> </a:t>
            </a:r>
            <a:r>
              <a:rPr lang="tr-TR" dirty="0" err="1"/>
              <a:t>addressing</a:t>
            </a:r>
            <a:r>
              <a:rPr lang="tr-TR" dirty="0"/>
              <a:t> </a:t>
            </a:r>
            <a:r>
              <a:rPr lang="tr-TR" dirty="0" err="1"/>
              <a:t>mode</a:t>
            </a:r>
            <a:r>
              <a:rPr lang="tr-TR" dirty="0"/>
              <a:t>)</a:t>
            </a:r>
          </a:p>
        </p:txBody>
      </p:sp>
    </p:spTree>
    <p:extLst>
      <p:ext uri="{BB962C8B-B14F-4D97-AF65-F5344CB8AC3E}">
        <p14:creationId xmlns:p14="http://schemas.microsoft.com/office/powerpoint/2010/main" val="1234505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Adresleme </a:t>
            </a:r>
            <a:r>
              <a:rPr lang="tr-TR" dirty="0" err="1" smtClean="0"/>
              <a:t>Modları</a:t>
            </a:r>
            <a:endParaRPr lang="tr-TR" dirty="0"/>
          </a:p>
        </p:txBody>
      </p:sp>
      <p:sp>
        <p:nvSpPr>
          <p:cNvPr id="3" name="İçerik Yer Tutucusu 2"/>
          <p:cNvSpPr>
            <a:spLocks noGrp="1"/>
          </p:cNvSpPr>
          <p:nvPr>
            <p:ph idx="1"/>
          </p:nvPr>
        </p:nvSpPr>
        <p:spPr/>
        <p:txBody>
          <a:bodyPr>
            <a:normAutofit/>
          </a:bodyPr>
          <a:lstStyle/>
          <a:p>
            <a:pPr marL="0" lvl="1" indent="0">
              <a:buNone/>
            </a:pPr>
            <a:r>
              <a:rPr lang="tr-TR" sz="2400" dirty="0" smtClean="0"/>
              <a:t>1)Doğrudan Adresleme </a:t>
            </a:r>
            <a:r>
              <a:rPr lang="tr-TR" sz="2400" dirty="0"/>
              <a:t>Yöntemi (Direct </a:t>
            </a:r>
            <a:r>
              <a:rPr lang="tr-TR" sz="2400" dirty="0" err="1"/>
              <a:t>addressing</a:t>
            </a:r>
            <a:r>
              <a:rPr lang="tr-TR" sz="2400" dirty="0"/>
              <a:t> </a:t>
            </a:r>
            <a:r>
              <a:rPr lang="tr-TR" sz="2400" dirty="0" err="1"/>
              <a:t>mode</a:t>
            </a:r>
            <a:r>
              <a:rPr lang="tr-TR" sz="2400" dirty="0" smtClean="0"/>
              <a:t>)</a:t>
            </a:r>
          </a:p>
          <a:p>
            <a:pPr marL="0" lvl="1" indent="0">
              <a:buNone/>
            </a:pPr>
            <a:r>
              <a:rPr lang="tr-TR" sz="2400" dirty="0"/>
              <a:t>Bu adresleme yönteminde verinin bulunduğu bellek adresi direkt olarak verilerek yapılır</a:t>
            </a:r>
            <a:r>
              <a:rPr lang="tr-TR" sz="2400" dirty="0" smtClean="0"/>
              <a:t>. </a:t>
            </a:r>
          </a:p>
          <a:p>
            <a:pPr marL="0" lvl="1" indent="0">
              <a:buNone/>
            </a:pPr>
            <a:r>
              <a:rPr lang="tr-TR" sz="2400" dirty="0" smtClean="0"/>
              <a:t>Örnek olarak:</a:t>
            </a:r>
            <a:endParaRPr lang="tr-TR" sz="2400" dirty="0"/>
          </a:p>
          <a:p>
            <a:pPr marL="0" lvl="1" indent="0">
              <a:buNone/>
            </a:pPr>
            <a:endParaRPr lang="tr-TR" sz="2400" dirty="0"/>
          </a:p>
          <a:p>
            <a:pPr marL="342900" lvl="1" indent="-342900"/>
            <a:r>
              <a:rPr lang="tr-TR" sz="2400" dirty="0" smtClean="0"/>
              <a:t>LDA 3000H	; Akümülatöre 3000H </a:t>
            </a:r>
            <a:r>
              <a:rPr lang="tr-TR" sz="2400" dirty="0"/>
              <a:t>bellek adresindeki yerin içindeki veriyi yükler. </a:t>
            </a:r>
          </a:p>
          <a:p>
            <a:pPr marL="0" lvl="1" indent="0">
              <a:buNone/>
            </a:pPr>
            <a:endParaRPr lang="tr-TR" sz="2400" dirty="0"/>
          </a:p>
          <a:p>
            <a:pPr marL="342900" lvl="1" indent="-342900"/>
            <a:r>
              <a:rPr lang="tr-TR" sz="2400" dirty="0"/>
              <a:t>STA </a:t>
            </a:r>
            <a:r>
              <a:rPr lang="tr-TR" sz="2400" dirty="0" smtClean="0"/>
              <a:t>2000H </a:t>
            </a:r>
            <a:r>
              <a:rPr lang="tr-TR" sz="2400" dirty="0"/>
              <a:t>	</a:t>
            </a:r>
            <a:r>
              <a:rPr lang="tr-TR" sz="2400" dirty="0" smtClean="0"/>
              <a:t>; Akümülatör </a:t>
            </a:r>
            <a:r>
              <a:rPr lang="tr-TR" sz="2400" dirty="0"/>
              <a:t>içinde bulunan veriyi </a:t>
            </a:r>
            <a:r>
              <a:rPr lang="tr-TR" sz="2400" dirty="0" smtClean="0"/>
              <a:t>2000H </a:t>
            </a:r>
            <a:r>
              <a:rPr lang="tr-TR" sz="2400" dirty="0"/>
              <a:t>adresindeki bellek gözüne kopyalar. </a:t>
            </a:r>
          </a:p>
        </p:txBody>
      </p:sp>
    </p:spTree>
    <p:extLst>
      <p:ext uri="{BB962C8B-B14F-4D97-AF65-F5344CB8AC3E}">
        <p14:creationId xmlns:p14="http://schemas.microsoft.com/office/powerpoint/2010/main" val="3086840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Adresleme </a:t>
            </a:r>
            <a:r>
              <a:rPr lang="tr-TR" dirty="0" err="1" smtClean="0"/>
              <a:t>Modları</a:t>
            </a:r>
            <a:endParaRPr lang="tr-TR" dirty="0"/>
          </a:p>
        </p:txBody>
      </p:sp>
      <p:sp>
        <p:nvSpPr>
          <p:cNvPr id="3" name="İçerik Yer Tutucusu 2"/>
          <p:cNvSpPr>
            <a:spLocks noGrp="1"/>
          </p:cNvSpPr>
          <p:nvPr>
            <p:ph idx="1"/>
          </p:nvPr>
        </p:nvSpPr>
        <p:spPr/>
        <p:txBody>
          <a:bodyPr>
            <a:normAutofit/>
          </a:bodyPr>
          <a:lstStyle/>
          <a:p>
            <a:pPr marL="0" lvl="1" indent="0">
              <a:buNone/>
            </a:pPr>
            <a:r>
              <a:rPr lang="it-IT" sz="2400" dirty="0"/>
              <a:t>2)İvedi Adresleme Yöntemi (Immediate addressing mode)</a:t>
            </a:r>
          </a:p>
          <a:p>
            <a:pPr marL="0" lvl="1" indent="0" algn="just">
              <a:buNone/>
            </a:pPr>
            <a:r>
              <a:rPr lang="tr-TR" sz="2400" dirty="0"/>
              <a:t>Bu adresleme yönteminde veri direkt olarak kullanılır</a:t>
            </a:r>
            <a:r>
              <a:rPr lang="tr-TR" sz="2400" dirty="0" smtClean="0"/>
              <a:t>. Yani </a:t>
            </a:r>
            <a:r>
              <a:rPr lang="tr-TR" sz="2400" dirty="0"/>
              <a:t>veri ile </a:t>
            </a:r>
            <a:r>
              <a:rPr lang="tr-TR" sz="2400" dirty="0" smtClean="0"/>
              <a:t>direkt </a:t>
            </a:r>
            <a:r>
              <a:rPr lang="tr-TR" sz="2400" dirty="0"/>
              <a:t>işlem </a:t>
            </a:r>
            <a:r>
              <a:rPr lang="tr-TR" sz="2400" dirty="0" smtClean="0"/>
              <a:t>yapılır. Bu </a:t>
            </a:r>
            <a:r>
              <a:rPr lang="tr-TR" sz="2400" dirty="0"/>
              <a:t>yöntemi komutlar üzerinde ayırt etmenin  en önemli yolu komutların sonlarında büyük “</a:t>
            </a:r>
            <a:r>
              <a:rPr lang="tr-TR" sz="2400" dirty="0" smtClean="0"/>
              <a:t>I” olup </a:t>
            </a:r>
            <a:r>
              <a:rPr lang="tr-TR" sz="2400" dirty="0"/>
              <a:t>olmadığına bakılmalıdır</a:t>
            </a:r>
            <a:r>
              <a:rPr lang="tr-TR" sz="2400" dirty="0" smtClean="0"/>
              <a:t>. Büyük </a:t>
            </a:r>
            <a:r>
              <a:rPr lang="tr-TR" sz="2400" dirty="0"/>
              <a:t>“I” bulunduran komutlar ivedi adresleme yöntemi kullanıyor demektir</a:t>
            </a:r>
            <a:r>
              <a:rPr lang="tr-TR" sz="2400" dirty="0" smtClean="0"/>
              <a:t>. Bu </a:t>
            </a:r>
            <a:r>
              <a:rPr lang="tr-TR" sz="2400" dirty="0"/>
              <a:t>adresleme yöntemine birkaç örnek kod parçası:</a:t>
            </a:r>
          </a:p>
          <a:p>
            <a:pPr marL="0" lvl="1" indent="0">
              <a:buNone/>
            </a:pPr>
            <a:endParaRPr lang="tr-TR" sz="2400" dirty="0"/>
          </a:p>
          <a:p>
            <a:pPr marL="342900" lvl="1" indent="-342900"/>
            <a:r>
              <a:rPr lang="tr-TR" sz="2400" dirty="0"/>
              <a:t>MVI </a:t>
            </a:r>
            <a:r>
              <a:rPr lang="tr-TR" sz="2400" dirty="0" smtClean="0"/>
              <a:t>A,50H   ;50H </a:t>
            </a:r>
            <a:r>
              <a:rPr lang="tr-TR" sz="2400" dirty="0"/>
              <a:t>direkt veridir.</a:t>
            </a:r>
          </a:p>
          <a:p>
            <a:pPr marL="0" lvl="1" indent="0">
              <a:buNone/>
            </a:pPr>
            <a:endParaRPr lang="tr-TR" sz="2400" dirty="0"/>
          </a:p>
          <a:p>
            <a:pPr marL="342900" lvl="1" indent="-342900"/>
            <a:r>
              <a:rPr lang="tr-TR" sz="2400" dirty="0"/>
              <a:t>ADI 50h   	</a:t>
            </a:r>
            <a:r>
              <a:rPr lang="tr-TR" sz="2400" dirty="0" smtClean="0"/>
              <a:t>  ;Akümülatör </a:t>
            </a:r>
            <a:r>
              <a:rPr lang="tr-TR" sz="2400" dirty="0"/>
              <a:t>ile direkt veriyi toplar</a:t>
            </a:r>
            <a:r>
              <a:rPr lang="tr-TR" sz="2400" dirty="0" smtClean="0"/>
              <a:t>, sonucu </a:t>
            </a:r>
            <a:r>
              <a:rPr lang="tr-TR" sz="2400" dirty="0"/>
              <a:t>akümülatöre atar. </a:t>
            </a:r>
          </a:p>
        </p:txBody>
      </p:sp>
    </p:spTree>
    <p:extLst>
      <p:ext uri="{BB962C8B-B14F-4D97-AF65-F5344CB8AC3E}">
        <p14:creationId xmlns:p14="http://schemas.microsoft.com/office/powerpoint/2010/main" val="33026623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Adresleme </a:t>
            </a:r>
            <a:r>
              <a:rPr lang="tr-TR" dirty="0" err="1" smtClean="0"/>
              <a:t>Modları</a:t>
            </a:r>
            <a:endParaRPr lang="tr-TR" dirty="0"/>
          </a:p>
        </p:txBody>
      </p:sp>
      <p:sp>
        <p:nvSpPr>
          <p:cNvPr id="3" name="İçerik Yer Tutucusu 2"/>
          <p:cNvSpPr>
            <a:spLocks noGrp="1"/>
          </p:cNvSpPr>
          <p:nvPr>
            <p:ph idx="1"/>
          </p:nvPr>
        </p:nvSpPr>
        <p:spPr/>
        <p:txBody>
          <a:bodyPr>
            <a:normAutofit/>
          </a:bodyPr>
          <a:lstStyle/>
          <a:p>
            <a:pPr marL="0" lvl="1" indent="0">
              <a:buNone/>
            </a:pPr>
            <a:r>
              <a:rPr lang="it-IT" sz="2400" dirty="0"/>
              <a:t>3)Kaydedici Adresleme Yöntemi (Register addressing mode)</a:t>
            </a:r>
          </a:p>
          <a:p>
            <a:pPr marL="0" lvl="1" indent="0" algn="just">
              <a:buNone/>
            </a:pPr>
            <a:r>
              <a:rPr lang="tr-TR" sz="2400" dirty="0"/>
              <a:t>Kısaca kaydediciler arasındaki işlemlerin yapıldığı yöntemdir</a:t>
            </a:r>
            <a:r>
              <a:rPr lang="tr-TR" sz="2400" dirty="0" smtClean="0"/>
              <a:t>. Hızlı </a:t>
            </a:r>
            <a:r>
              <a:rPr lang="tr-TR" sz="2400" dirty="0"/>
              <a:t>çalışan bir adresleme yöntemidir</a:t>
            </a:r>
            <a:r>
              <a:rPr lang="tr-TR" sz="2400" dirty="0" smtClean="0"/>
              <a:t>. Örnek olarak:</a:t>
            </a:r>
            <a:endParaRPr lang="tr-TR" sz="2400" dirty="0"/>
          </a:p>
          <a:p>
            <a:pPr marL="0" lvl="1" indent="0" algn="just">
              <a:buNone/>
            </a:pPr>
            <a:endParaRPr lang="tr-TR" sz="2400" dirty="0"/>
          </a:p>
          <a:p>
            <a:pPr marL="342900" lvl="1" indent="-342900" algn="just"/>
            <a:r>
              <a:rPr lang="tr-TR" sz="2400" dirty="0"/>
              <a:t>MOV A,B  </a:t>
            </a:r>
            <a:r>
              <a:rPr lang="tr-TR" sz="2400" dirty="0" smtClean="0"/>
              <a:t> 	; B </a:t>
            </a:r>
            <a:r>
              <a:rPr lang="tr-TR" sz="2400" dirty="0"/>
              <a:t>kaydedicisindeki veriyi Akümülatöre kopyalar.</a:t>
            </a:r>
          </a:p>
          <a:p>
            <a:pPr marL="0" lvl="1" indent="0" algn="just">
              <a:buNone/>
            </a:pPr>
            <a:endParaRPr lang="tr-TR" sz="2400" dirty="0"/>
          </a:p>
          <a:p>
            <a:pPr marL="342900" lvl="1" indent="-342900" algn="just"/>
            <a:r>
              <a:rPr lang="tr-TR" sz="2400" dirty="0"/>
              <a:t>INR </a:t>
            </a:r>
            <a:r>
              <a:rPr lang="tr-TR" sz="2400" dirty="0" smtClean="0"/>
              <a:t>B		; B </a:t>
            </a:r>
            <a:r>
              <a:rPr lang="tr-TR" sz="2400" dirty="0"/>
              <a:t>kaydedicisini bir arttırır. </a:t>
            </a:r>
          </a:p>
        </p:txBody>
      </p:sp>
    </p:spTree>
    <p:extLst>
      <p:ext uri="{BB962C8B-B14F-4D97-AF65-F5344CB8AC3E}">
        <p14:creationId xmlns:p14="http://schemas.microsoft.com/office/powerpoint/2010/main" val="17335316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Adresleme </a:t>
            </a:r>
            <a:r>
              <a:rPr lang="tr-TR" dirty="0" err="1" smtClean="0"/>
              <a:t>Modları</a:t>
            </a:r>
            <a:endParaRPr lang="tr-TR" dirty="0"/>
          </a:p>
        </p:txBody>
      </p:sp>
      <p:sp>
        <p:nvSpPr>
          <p:cNvPr id="3" name="İçerik Yer Tutucusu 2"/>
          <p:cNvSpPr>
            <a:spLocks noGrp="1"/>
          </p:cNvSpPr>
          <p:nvPr>
            <p:ph idx="1"/>
          </p:nvPr>
        </p:nvSpPr>
        <p:spPr/>
        <p:txBody>
          <a:bodyPr>
            <a:normAutofit/>
          </a:bodyPr>
          <a:lstStyle/>
          <a:p>
            <a:pPr marL="0" lvl="1" indent="0">
              <a:buNone/>
            </a:pPr>
            <a:r>
              <a:rPr lang="it-IT" sz="2400" dirty="0" smtClean="0"/>
              <a:t>4)Dolaylı </a:t>
            </a:r>
            <a:r>
              <a:rPr lang="it-IT" sz="2400" dirty="0"/>
              <a:t>Adresleme Yöntemi (Indirect addressing mode)</a:t>
            </a:r>
          </a:p>
          <a:p>
            <a:pPr marL="0" lvl="1" indent="0" algn="just">
              <a:buNone/>
            </a:pPr>
            <a:r>
              <a:rPr lang="tr-TR" sz="2400" dirty="0"/>
              <a:t>Dolaylı </a:t>
            </a:r>
            <a:r>
              <a:rPr lang="tr-TR" sz="2400" dirty="0" smtClean="0"/>
              <a:t>adresleme yöntemini  kullanan </a:t>
            </a:r>
            <a:r>
              <a:rPr lang="tr-TR" sz="2400" dirty="0"/>
              <a:t>komutlarda önce bir kaydedici çifti veya bellek bölgesi </a:t>
            </a:r>
            <a:r>
              <a:rPr lang="tr-TR" sz="2400" dirty="0" smtClean="0"/>
              <a:t>okunur </a:t>
            </a:r>
            <a:r>
              <a:rPr lang="tr-TR" sz="2400" dirty="0"/>
              <a:t>ve okunan değerin </a:t>
            </a:r>
            <a:r>
              <a:rPr lang="tr-TR" sz="2400" dirty="0" smtClean="0"/>
              <a:t>belirttiği </a:t>
            </a:r>
            <a:r>
              <a:rPr lang="tr-TR" sz="2400" dirty="0"/>
              <a:t>bellek </a:t>
            </a:r>
            <a:r>
              <a:rPr lang="tr-TR" sz="2400" dirty="0" smtClean="0"/>
              <a:t>bölgesindeki veri </a:t>
            </a:r>
            <a:r>
              <a:rPr lang="tr-TR" sz="2400" dirty="0"/>
              <a:t>üzerinde işlem yapılır</a:t>
            </a:r>
            <a:r>
              <a:rPr lang="tr-TR" sz="2400" dirty="0" smtClean="0"/>
              <a:t>. Örnek olarak:</a:t>
            </a:r>
            <a:endParaRPr lang="tr-TR" sz="2400" dirty="0"/>
          </a:p>
          <a:p>
            <a:pPr marL="0" lvl="1" indent="0" algn="just">
              <a:buNone/>
            </a:pPr>
            <a:endParaRPr lang="tr-TR" sz="2400" dirty="0"/>
          </a:p>
          <a:p>
            <a:pPr marL="342900" lvl="1" indent="-342900" algn="just"/>
            <a:r>
              <a:rPr lang="tr-TR" sz="2400" dirty="0"/>
              <a:t>MOV A, M </a:t>
            </a:r>
            <a:r>
              <a:rPr lang="tr-TR" sz="2400" dirty="0" smtClean="0"/>
              <a:t>	</a:t>
            </a:r>
            <a:r>
              <a:rPr lang="tr-TR" sz="2400" dirty="0"/>
              <a:t>	; H-L çiftinin işaret ettiği bellek yerinin içeriğini </a:t>
            </a:r>
            <a:r>
              <a:rPr lang="tr-TR" sz="2400"/>
              <a:t>akümülatöre </a:t>
            </a:r>
            <a:r>
              <a:rPr lang="tr-TR" sz="2400" smtClean="0"/>
              <a:t>taşınır</a:t>
            </a:r>
            <a:endParaRPr lang="tr-TR" sz="2400" dirty="0"/>
          </a:p>
        </p:txBody>
      </p:sp>
    </p:spTree>
    <p:extLst>
      <p:ext uri="{BB962C8B-B14F-4D97-AF65-F5344CB8AC3E}">
        <p14:creationId xmlns:p14="http://schemas.microsoft.com/office/powerpoint/2010/main" val="15615554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Adresleme </a:t>
            </a:r>
            <a:r>
              <a:rPr lang="tr-TR" dirty="0" err="1" smtClean="0"/>
              <a:t>Modları</a:t>
            </a:r>
            <a:endParaRPr lang="tr-TR" dirty="0"/>
          </a:p>
        </p:txBody>
      </p:sp>
      <p:sp>
        <p:nvSpPr>
          <p:cNvPr id="3" name="İçerik Yer Tutucusu 2"/>
          <p:cNvSpPr>
            <a:spLocks noGrp="1"/>
          </p:cNvSpPr>
          <p:nvPr>
            <p:ph idx="1"/>
          </p:nvPr>
        </p:nvSpPr>
        <p:spPr/>
        <p:txBody>
          <a:bodyPr>
            <a:normAutofit/>
          </a:bodyPr>
          <a:lstStyle/>
          <a:p>
            <a:pPr marL="0" lvl="1" indent="0">
              <a:buNone/>
            </a:pPr>
            <a:r>
              <a:rPr lang="en-US" sz="2400" dirty="0"/>
              <a:t>5)</a:t>
            </a:r>
            <a:r>
              <a:rPr lang="en-US" sz="2400" dirty="0" err="1"/>
              <a:t>İmalı</a:t>
            </a:r>
            <a:r>
              <a:rPr lang="en-US" sz="2400" dirty="0"/>
              <a:t> </a:t>
            </a:r>
            <a:r>
              <a:rPr lang="en-US" sz="2400" dirty="0" err="1"/>
              <a:t>Adresleme</a:t>
            </a:r>
            <a:r>
              <a:rPr lang="en-US" sz="2400" dirty="0"/>
              <a:t> </a:t>
            </a:r>
            <a:r>
              <a:rPr lang="en-US" sz="2400" dirty="0" err="1"/>
              <a:t>Yöntemi</a:t>
            </a:r>
            <a:r>
              <a:rPr lang="en-US" sz="2400" dirty="0"/>
              <a:t> (Implied addressing mode)</a:t>
            </a:r>
          </a:p>
          <a:p>
            <a:pPr marL="0" lvl="1" indent="0" algn="just">
              <a:buNone/>
            </a:pPr>
            <a:r>
              <a:rPr lang="tr-TR" sz="2400" dirty="0" smtClean="0"/>
              <a:t>İmalı </a:t>
            </a:r>
            <a:r>
              <a:rPr lang="tr-TR" sz="2400" dirty="0"/>
              <a:t>adresleme yönteminde üzerinde işlem yapılacak olan kaydedici ima edilir</a:t>
            </a:r>
            <a:r>
              <a:rPr lang="tr-TR" sz="2400" dirty="0" smtClean="0"/>
              <a:t>. Örnek olarak:</a:t>
            </a:r>
            <a:endParaRPr lang="tr-TR" sz="2400" dirty="0"/>
          </a:p>
          <a:p>
            <a:pPr marL="0" lvl="1" indent="0" algn="just">
              <a:buNone/>
            </a:pPr>
            <a:endParaRPr lang="tr-TR" sz="2400" dirty="0"/>
          </a:p>
          <a:p>
            <a:pPr marL="342900" lvl="1" indent="-342900" algn="just"/>
            <a:r>
              <a:rPr lang="tr-TR" sz="2400" dirty="0"/>
              <a:t>CMA  </a:t>
            </a:r>
            <a:r>
              <a:rPr lang="tr-TR" sz="2400" dirty="0" smtClean="0"/>
              <a:t>; Bu </a:t>
            </a:r>
            <a:r>
              <a:rPr lang="tr-TR" sz="2400" dirty="0"/>
              <a:t>komut akümülatörün içeriğinin tersi (</a:t>
            </a:r>
            <a:r>
              <a:rPr lang="tr-TR" sz="2400" dirty="0" err="1"/>
              <a:t>tümleyenini</a:t>
            </a:r>
            <a:r>
              <a:rPr lang="tr-TR" sz="2400" dirty="0"/>
              <a:t>) alır. </a:t>
            </a:r>
          </a:p>
        </p:txBody>
      </p:sp>
    </p:spTree>
    <p:extLst>
      <p:ext uri="{BB962C8B-B14F-4D97-AF65-F5344CB8AC3E}">
        <p14:creationId xmlns:p14="http://schemas.microsoft.com/office/powerpoint/2010/main" val="492536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Veri transferi/aktarım </a:t>
            </a:r>
            <a:r>
              <a:rPr lang="tr-TR" dirty="0" smtClean="0"/>
              <a:t>komutları</a:t>
            </a:r>
            <a:endParaRPr lang="tr-TR" dirty="0"/>
          </a:p>
        </p:txBody>
      </p:sp>
      <p:sp>
        <p:nvSpPr>
          <p:cNvPr id="3" name="İçerik Yer Tutucusu 2"/>
          <p:cNvSpPr>
            <a:spLocks noGrp="1"/>
          </p:cNvSpPr>
          <p:nvPr>
            <p:ph idx="1"/>
          </p:nvPr>
        </p:nvSpPr>
        <p:spPr>
          <a:xfrm>
            <a:off x="467544" y="2996952"/>
            <a:ext cx="8229600" cy="3624064"/>
          </a:xfrm>
        </p:spPr>
        <p:txBody>
          <a:bodyPr>
            <a:normAutofit fontScale="92500" lnSpcReduction="10000"/>
          </a:bodyPr>
          <a:lstStyle/>
          <a:p>
            <a:pPr algn="just"/>
            <a:r>
              <a:rPr lang="tr-TR" sz="2800" dirty="0" err="1"/>
              <a:t>Operand</a:t>
            </a:r>
            <a:r>
              <a:rPr lang="tr-TR" sz="2800" dirty="0"/>
              <a:t> kısmında </a:t>
            </a:r>
            <a:r>
              <a:rPr lang="tr-TR" sz="2800" dirty="0" err="1"/>
              <a:t>register</a:t>
            </a:r>
            <a:r>
              <a:rPr lang="tr-TR" sz="2800" dirty="0"/>
              <a:t> çifti hafıza bölgesini gösterir.</a:t>
            </a:r>
          </a:p>
          <a:p>
            <a:pPr algn="just"/>
            <a:r>
              <a:rPr lang="tr-TR" sz="2800" dirty="0"/>
              <a:t>Bu komut belirtilen 16 bitlik hafıza adresinin içeriği akümülatöre kopyalar.</a:t>
            </a:r>
          </a:p>
          <a:p>
            <a:pPr algn="just"/>
            <a:r>
              <a:rPr lang="tr-TR" sz="2800" dirty="0"/>
              <a:t>Kaynağın içeriği değiştirilmez</a:t>
            </a:r>
            <a:r>
              <a:rPr lang="tr-TR" sz="2800" dirty="0" smtClean="0"/>
              <a:t>.</a:t>
            </a:r>
          </a:p>
          <a:p>
            <a:pPr algn="just"/>
            <a:endParaRPr lang="tr-TR" sz="2800" dirty="0"/>
          </a:p>
          <a:p>
            <a:pPr algn="just"/>
            <a:r>
              <a:rPr lang="tr-TR" sz="2800" dirty="0"/>
              <a:t>Örnek: LDAX B	         ; BC çiftinin gösterdiği 					adresteki değeri A’ya yükle	</a:t>
            </a:r>
          </a:p>
          <a:p>
            <a:pPr algn="just"/>
            <a:endParaRPr lang="tr-TR" sz="2800" dirty="0"/>
          </a:p>
        </p:txBody>
      </p:sp>
      <p:graphicFrame>
        <p:nvGraphicFramePr>
          <p:cNvPr id="5" name="Tablo 4"/>
          <p:cNvGraphicFramePr>
            <a:graphicFrameLocks noGrp="1"/>
          </p:cNvGraphicFramePr>
          <p:nvPr>
            <p:extLst>
              <p:ext uri="{D42A27DB-BD31-4B8C-83A1-F6EECF244321}">
                <p14:modId xmlns:p14="http://schemas.microsoft.com/office/powerpoint/2010/main" val="1461082632"/>
              </p:ext>
            </p:extLst>
          </p:nvPr>
        </p:nvGraphicFramePr>
        <p:xfrm>
          <a:off x="539552" y="1556792"/>
          <a:ext cx="7920879" cy="1180140"/>
        </p:xfrm>
        <a:graphic>
          <a:graphicData uri="http://schemas.openxmlformats.org/drawingml/2006/table">
            <a:tbl>
              <a:tblPr firstRow="1" bandRow="1">
                <a:tableStyleId>{5C22544A-7EE6-4342-B048-85BDC9FD1C3A}</a:tableStyleId>
              </a:tblPr>
              <a:tblGrid>
                <a:gridCol w="1728192"/>
                <a:gridCol w="1872208"/>
                <a:gridCol w="4320479"/>
              </a:tblGrid>
              <a:tr h="540060">
                <a:tc>
                  <a:txBody>
                    <a:bodyPr/>
                    <a:lstStyle/>
                    <a:p>
                      <a:r>
                        <a:rPr lang="tr-TR" dirty="0" err="1" smtClean="0"/>
                        <a:t>Opcode</a:t>
                      </a:r>
                      <a:endParaRPr lang="tr-TR" dirty="0"/>
                    </a:p>
                  </a:txBody>
                  <a:tcPr/>
                </a:tc>
                <a:tc>
                  <a:txBody>
                    <a:bodyPr/>
                    <a:lstStyle/>
                    <a:p>
                      <a:r>
                        <a:rPr lang="tr-TR" dirty="0" err="1" smtClean="0"/>
                        <a:t>Operand</a:t>
                      </a:r>
                      <a:endParaRPr lang="tr-TR" dirty="0"/>
                    </a:p>
                  </a:txBody>
                  <a:tcPr/>
                </a:tc>
                <a:tc>
                  <a:txBody>
                    <a:bodyPr/>
                    <a:lstStyle/>
                    <a:p>
                      <a:r>
                        <a:rPr lang="tr-TR" dirty="0" smtClean="0"/>
                        <a:t>Açıklama</a:t>
                      </a:r>
                      <a:endParaRPr lang="tr-TR" dirty="0"/>
                    </a:p>
                  </a:txBody>
                  <a:tcPr/>
                </a:tc>
              </a:tr>
              <a:tr h="540060">
                <a:tc>
                  <a:txBody>
                    <a:bodyPr/>
                    <a:lstStyle/>
                    <a:p>
                      <a:r>
                        <a:rPr lang="tr-TR" b="1" dirty="0" smtClean="0"/>
                        <a:t>LDAX</a:t>
                      </a:r>
                      <a:endParaRPr lang="tr-TR" b="1" dirty="0"/>
                    </a:p>
                  </a:txBody>
                  <a:tcPr/>
                </a:tc>
                <a:tc>
                  <a:txBody>
                    <a:bodyPr/>
                    <a:lstStyle/>
                    <a:p>
                      <a:r>
                        <a:rPr lang="tr-TR" b="1" dirty="0" smtClean="0"/>
                        <a:t>B/D </a:t>
                      </a:r>
                      <a:r>
                        <a:rPr lang="tr-TR" b="1" dirty="0" err="1" smtClean="0"/>
                        <a:t>register</a:t>
                      </a:r>
                      <a:r>
                        <a:rPr lang="tr-TR" b="1" dirty="0" smtClean="0"/>
                        <a:t> çifti</a:t>
                      </a:r>
                      <a:endParaRPr lang="tr-TR" b="1" dirty="0"/>
                    </a:p>
                  </a:txBody>
                  <a:tcPr/>
                </a:tc>
                <a:tc>
                  <a:txBody>
                    <a:bodyPr/>
                    <a:lstStyle/>
                    <a:p>
                      <a:r>
                        <a:rPr lang="tr-TR" b="1" dirty="0" smtClean="0"/>
                        <a:t>Dolaylı olarak Akümülatöre</a:t>
                      </a:r>
                      <a:r>
                        <a:rPr lang="tr-TR" b="1" baseline="0" dirty="0" smtClean="0"/>
                        <a:t> yükle</a:t>
                      </a:r>
                      <a:endParaRPr lang="tr-TR" b="1" dirty="0"/>
                    </a:p>
                  </a:txBody>
                  <a:tcPr/>
                </a:tc>
              </a:tr>
            </a:tbl>
          </a:graphicData>
        </a:graphic>
      </p:graphicFrame>
    </p:spTree>
    <p:extLst>
      <p:ext uri="{BB962C8B-B14F-4D97-AF65-F5344CB8AC3E}">
        <p14:creationId xmlns:p14="http://schemas.microsoft.com/office/powerpoint/2010/main" val="748566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Veri transferi/aktarım </a:t>
            </a:r>
            <a:r>
              <a:rPr lang="tr-TR" dirty="0" smtClean="0"/>
              <a:t>komutları</a:t>
            </a:r>
            <a:endParaRPr lang="tr-TR" dirty="0"/>
          </a:p>
        </p:txBody>
      </p:sp>
      <p:sp>
        <p:nvSpPr>
          <p:cNvPr id="3" name="İçerik Yer Tutucusu 2"/>
          <p:cNvSpPr>
            <a:spLocks noGrp="1"/>
          </p:cNvSpPr>
          <p:nvPr>
            <p:ph idx="1"/>
          </p:nvPr>
        </p:nvSpPr>
        <p:spPr>
          <a:xfrm>
            <a:off x="457200" y="2852936"/>
            <a:ext cx="8229600" cy="3624064"/>
          </a:xfrm>
        </p:spPr>
        <p:txBody>
          <a:bodyPr>
            <a:normAutofit/>
          </a:bodyPr>
          <a:lstStyle/>
          <a:p>
            <a:pPr algn="just"/>
            <a:r>
              <a:rPr lang="tr-TR" sz="2800" dirty="0"/>
              <a:t>Bu komut 16 bitlik veriyi </a:t>
            </a:r>
            <a:r>
              <a:rPr lang="tr-TR" sz="2800" dirty="0" err="1"/>
              <a:t>register</a:t>
            </a:r>
            <a:r>
              <a:rPr lang="tr-TR" sz="2800" dirty="0"/>
              <a:t> çiftine yükler.</a:t>
            </a:r>
          </a:p>
          <a:p>
            <a:r>
              <a:rPr lang="pt-BR" sz="2800" dirty="0"/>
              <a:t>B,D,H</a:t>
            </a:r>
            <a:r>
              <a:rPr lang="tr-TR" sz="2800" dirty="0"/>
              <a:t> y</a:t>
            </a:r>
            <a:r>
              <a:rPr lang="pt-BR" sz="2800" dirty="0"/>
              <a:t>azılır</a:t>
            </a:r>
            <a:r>
              <a:rPr lang="tr-TR" sz="2800" dirty="0"/>
              <a:t> bu da </a:t>
            </a:r>
            <a:r>
              <a:rPr lang="pt-BR" sz="2800" dirty="0"/>
              <a:t>BC, DE, HL</a:t>
            </a:r>
            <a:r>
              <a:rPr lang="tr-TR" sz="2800" dirty="0"/>
              <a:t> demektir</a:t>
            </a:r>
            <a:r>
              <a:rPr lang="tr-TR" sz="2800" dirty="0" smtClean="0"/>
              <a:t>.</a:t>
            </a:r>
          </a:p>
          <a:p>
            <a:endParaRPr lang="tr-TR" sz="2800" dirty="0"/>
          </a:p>
          <a:p>
            <a:pPr algn="just"/>
            <a:r>
              <a:rPr lang="tr-TR" sz="2800" dirty="0"/>
              <a:t>Örnek: LXI H, 2034H	   ; HL çiftine 2034H’ı yükler</a:t>
            </a:r>
          </a:p>
          <a:p>
            <a:pPr algn="just"/>
            <a:endParaRPr lang="tr-TR" sz="2800" dirty="0"/>
          </a:p>
        </p:txBody>
      </p:sp>
      <p:graphicFrame>
        <p:nvGraphicFramePr>
          <p:cNvPr id="5" name="Tablo 4"/>
          <p:cNvGraphicFramePr>
            <a:graphicFrameLocks noGrp="1"/>
          </p:cNvGraphicFramePr>
          <p:nvPr>
            <p:extLst>
              <p:ext uri="{D42A27DB-BD31-4B8C-83A1-F6EECF244321}">
                <p14:modId xmlns:p14="http://schemas.microsoft.com/office/powerpoint/2010/main" val="2671134969"/>
              </p:ext>
            </p:extLst>
          </p:nvPr>
        </p:nvGraphicFramePr>
        <p:xfrm>
          <a:off x="539552" y="1556792"/>
          <a:ext cx="7920879" cy="1180140"/>
        </p:xfrm>
        <a:graphic>
          <a:graphicData uri="http://schemas.openxmlformats.org/drawingml/2006/table">
            <a:tbl>
              <a:tblPr firstRow="1" bandRow="1">
                <a:tableStyleId>{5C22544A-7EE6-4342-B048-85BDC9FD1C3A}</a:tableStyleId>
              </a:tblPr>
              <a:tblGrid>
                <a:gridCol w="1728192"/>
                <a:gridCol w="1872208"/>
                <a:gridCol w="4320479"/>
              </a:tblGrid>
              <a:tr h="540060">
                <a:tc>
                  <a:txBody>
                    <a:bodyPr/>
                    <a:lstStyle/>
                    <a:p>
                      <a:r>
                        <a:rPr lang="tr-TR" dirty="0" err="1" smtClean="0"/>
                        <a:t>Opcode</a:t>
                      </a:r>
                      <a:endParaRPr lang="tr-TR" dirty="0"/>
                    </a:p>
                  </a:txBody>
                  <a:tcPr/>
                </a:tc>
                <a:tc>
                  <a:txBody>
                    <a:bodyPr/>
                    <a:lstStyle/>
                    <a:p>
                      <a:r>
                        <a:rPr lang="tr-TR" dirty="0" err="1" smtClean="0"/>
                        <a:t>Operand</a:t>
                      </a:r>
                      <a:endParaRPr lang="tr-TR" dirty="0"/>
                    </a:p>
                  </a:txBody>
                  <a:tcPr/>
                </a:tc>
                <a:tc>
                  <a:txBody>
                    <a:bodyPr/>
                    <a:lstStyle/>
                    <a:p>
                      <a:r>
                        <a:rPr lang="tr-TR" dirty="0" smtClean="0"/>
                        <a:t>Açıklama</a:t>
                      </a:r>
                      <a:endParaRPr lang="tr-TR" dirty="0"/>
                    </a:p>
                  </a:txBody>
                  <a:tcPr/>
                </a:tc>
              </a:tr>
              <a:tr h="540060">
                <a:tc>
                  <a:txBody>
                    <a:bodyPr/>
                    <a:lstStyle/>
                    <a:p>
                      <a:r>
                        <a:rPr lang="tr-TR" b="1" dirty="0" smtClean="0"/>
                        <a:t>LXI</a:t>
                      </a:r>
                      <a:endParaRPr lang="tr-TR" b="1" dirty="0"/>
                    </a:p>
                  </a:txBody>
                  <a:tcPr/>
                </a:tc>
                <a:tc>
                  <a:txBody>
                    <a:bodyPr/>
                    <a:lstStyle/>
                    <a:p>
                      <a:r>
                        <a:rPr lang="tr-TR" b="1" dirty="0" err="1" smtClean="0"/>
                        <a:t>Register</a:t>
                      </a:r>
                      <a:r>
                        <a:rPr lang="tr-TR" b="1" dirty="0" smtClean="0"/>
                        <a:t> çifti, 16 bitlik</a:t>
                      </a:r>
                      <a:r>
                        <a:rPr lang="tr-TR" b="1" baseline="0" dirty="0" smtClean="0"/>
                        <a:t> veri</a:t>
                      </a:r>
                      <a:endParaRPr lang="tr-TR" b="1" dirty="0"/>
                    </a:p>
                  </a:txBody>
                  <a:tcPr/>
                </a:tc>
                <a:tc>
                  <a:txBody>
                    <a:bodyPr/>
                    <a:lstStyle/>
                    <a:p>
                      <a:r>
                        <a:rPr lang="tr-TR" b="1" dirty="0" err="1" smtClean="0"/>
                        <a:t>Register</a:t>
                      </a:r>
                      <a:r>
                        <a:rPr lang="tr-TR" b="1" dirty="0" smtClean="0"/>
                        <a:t> çiftine hemen yükle</a:t>
                      </a:r>
                      <a:endParaRPr lang="tr-TR" b="1" dirty="0"/>
                    </a:p>
                  </a:txBody>
                  <a:tcPr/>
                </a:tc>
              </a:tr>
            </a:tbl>
          </a:graphicData>
        </a:graphic>
      </p:graphicFrame>
    </p:spTree>
    <p:extLst>
      <p:ext uri="{BB962C8B-B14F-4D97-AF65-F5344CB8AC3E}">
        <p14:creationId xmlns:p14="http://schemas.microsoft.com/office/powerpoint/2010/main" val="37729437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tlik">
  <a:themeElements>
    <a:clrScheme name="Netlik">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is Klasik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Netlik">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5759</TotalTime>
  <Words>3075</Words>
  <Application>Microsoft Office PowerPoint</Application>
  <PresentationFormat>Ekran Gösterisi (4:3)</PresentationFormat>
  <Paragraphs>783</Paragraphs>
  <Slides>77</Slides>
  <Notes>1</Notes>
  <HiddenSlides>0</HiddenSlides>
  <MMClips>0</MMClips>
  <ScaleCrop>false</ScaleCrop>
  <HeadingPairs>
    <vt:vector size="4" baseType="variant">
      <vt:variant>
        <vt:lpstr>Tema</vt:lpstr>
      </vt:variant>
      <vt:variant>
        <vt:i4>1</vt:i4>
      </vt:variant>
      <vt:variant>
        <vt:lpstr>Slayt Başlıkları</vt:lpstr>
      </vt:variant>
      <vt:variant>
        <vt:i4>77</vt:i4>
      </vt:variant>
    </vt:vector>
  </HeadingPairs>
  <TitlesOfParts>
    <vt:vector size="78" baseType="lpstr">
      <vt:lpstr>Netlik</vt:lpstr>
      <vt:lpstr>131715115 Mikroişlemciler </vt:lpstr>
      <vt:lpstr>Instruction Set – Komut Seti</vt:lpstr>
      <vt:lpstr>İntel 8085 Mikroişlemcisi Komut Seti </vt:lpstr>
      <vt:lpstr>Veri transferi/aktarım komutları</vt:lpstr>
      <vt:lpstr>Veri transferi/aktarım komutları</vt:lpstr>
      <vt:lpstr>Veri transferi/aktarım komutları</vt:lpstr>
      <vt:lpstr>Veri transferi/aktarım komutları</vt:lpstr>
      <vt:lpstr>Veri transferi/aktarım komutları</vt:lpstr>
      <vt:lpstr>Veri transferi/aktarım komutları</vt:lpstr>
      <vt:lpstr>Veri transferi/aktarım komutları</vt:lpstr>
      <vt:lpstr>Veri transferi/aktarım komutları</vt:lpstr>
      <vt:lpstr>Veri transferi/aktarım komutları</vt:lpstr>
      <vt:lpstr>Veri transferi/aktarım komutları</vt:lpstr>
      <vt:lpstr>Veri transferi/aktarım komutları</vt:lpstr>
      <vt:lpstr>Veri transferi/aktarım komutları</vt:lpstr>
      <vt:lpstr>Veri transferi/aktarım komutları</vt:lpstr>
      <vt:lpstr>Veri transferi/aktarım komutları</vt:lpstr>
      <vt:lpstr>Veri transferi/aktarım komutları</vt:lpstr>
      <vt:lpstr>Veri transferi/aktarım komutları</vt:lpstr>
      <vt:lpstr>Veri transferi/aktarım komutları</vt:lpstr>
      <vt:lpstr>Veri transferi/aktarım komutları</vt:lpstr>
      <vt:lpstr>Veri transferi/aktarım komutları</vt:lpstr>
      <vt:lpstr>Aritmetik İşlem Komutları - Toplama</vt:lpstr>
      <vt:lpstr>Aritmetik İşlem Komutları - Çıkarma</vt:lpstr>
      <vt:lpstr>Arttırma / Azaltma</vt:lpstr>
      <vt:lpstr>Aritmetik komutlar</vt:lpstr>
      <vt:lpstr>Aritmetik komutlar</vt:lpstr>
      <vt:lpstr>Aritmetik komutlar</vt:lpstr>
      <vt:lpstr>Aritmetik komutlar</vt:lpstr>
      <vt:lpstr>Aritmetik komutlar</vt:lpstr>
      <vt:lpstr>Aritmetik komutlar</vt:lpstr>
      <vt:lpstr>Aritmetik komutlar</vt:lpstr>
      <vt:lpstr>Aritmetik komutlar</vt:lpstr>
      <vt:lpstr>Aritmetik komutlar</vt:lpstr>
      <vt:lpstr>Aritmetik komutlar</vt:lpstr>
      <vt:lpstr>Aritmetik komutlar</vt:lpstr>
      <vt:lpstr>Aritmetik komutlar</vt:lpstr>
      <vt:lpstr>Aritmetik komutlar</vt:lpstr>
      <vt:lpstr>Aritmetik komutlar</vt:lpstr>
      <vt:lpstr>Mantıksal Komutlar</vt:lpstr>
      <vt:lpstr>AND, OR, XOR</vt:lpstr>
      <vt:lpstr>Rotate</vt:lpstr>
      <vt:lpstr>Compare</vt:lpstr>
      <vt:lpstr>Complement</vt:lpstr>
      <vt:lpstr>Mantıksal komutlar</vt:lpstr>
      <vt:lpstr>Mantıksal komutlar</vt:lpstr>
      <vt:lpstr>Mantıksal komutlar</vt:lpstr>
      <vt:lpstr>Mantıksal komutlar</vt:lpstr>
      <vt:lpstr>Mantıksal komutlar</vt:lpstr>
      <vt:lpstr>Mantıksal komutlar</vt:lpstr>
      <vt:lpstr>Mantıksal komutlar</vt:lpstr>
      <vt:lpstr>Mantıksal komutlar</vt:lpstr>
      <vt:lpstr>Mantıksal komutlar</vt:lpstr>
      <vt:lpstr>Mantıksal komutlar</vt:lpstr>
      <vt:lpstr>Mantıksal komutlar</vt:lpstr>
      <vt:lpstr>Mantıksal komutlar</vt:lpstr>
      <vt:lpstr>Mantıksal komutlar</vt:lpstr>
      <vt:lpstr>Mantıksal komutlar</vt:lpstr>
      <vt:lpstr>Mantıksal komutlar</vt:lpstr>
      <vt:lpstr>Program Akış Komutları</vt:lpstr>
      <vt:lpstr>Program Akış Komutları</vt:lpstr>
      <vt:lpstr>Program Akış Komutları</vt:lpstr>
      <vt:lpstr>Program Akış Komutları</vt:lpstr>
      <vt:lpstr>Program Akış Komutları</vt:lpstr>
      <vt:lpstr>Program Akış Komutları</vt:lpstr>
      <vt:lpstr>Program Akış Komutları</vt:lpstr>
      <vt:lpstr>Kontrol Komutları</vt:lpstr>
      <vt:lpstr>Kontrol Komutları</vt:lpstr>
      <vt:lpstr>Kontrol Komutları</vt:lpstr>
      <vt:lpstr>Kontrol Komutları</vt:lpstr>
      <vt:lpstr>Adresleme Modları</vt:lpstr>
      <vt:lpstr>Adresleme Modları</vt:lpstr>
      <vt:lpstr>Adresleme Modları</vt:lpstr>
      <vt:lpstr>Adresleme Modları</vt:lpstr>
      <vt:lpstr>Adresleme Modları</vt:lpstr>
      <vt:lpstr>Adresleme Modları</vt:lpstr>
      <vt:lpstr>Adresleme Modları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131728504 Gömülü Sistemler  (Embedded Systems) Tek. Seç. IV</dc:title>
  <dc:creator>BDGI</dc:creator>
  <cp:lastModifiedBy>BDGI</cp:lastModifiedBy>
  <cp:revision>284</cp:revision>
  <dcterms:created xsi:type="dcterms:W3CDTF">2018-01-12T07:33:56Z</dcterms:created>
  <dcterms:modified xsi:type="dcterms:W3CDTF">2018-10-21T12:45:08Z</dcterms:modified>
</cp:coreProperties>
</file>