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46"/>
  </p:notesMasterIdLst>
  <p:sldIdLst>
    <p:sldId id="292" r:id="rId2"/>
    <p:sldId id="269" r:id="rId3"/>
    <p:sldId id="293" r:id="rId4"/>
    <p:sldId id="570" r:id="rId5"/>
    <p:sldId id="294" r:id="rId6"/>
    <p:sldId id="303" r:id="rId7"/>
    <p:sldId id="295" r:id="rId8"/>
    <p:sldId id="302" r:id="rId9"/>
    <p:sldId id="304" r:id="rId10"/>
    <p:sldId id="299" r:id="rId11"/>
    <p:sldId id="297" r:id="rId12"/>
    <p:sldId id="381" r:id="rId13"/>
    <p:sldId id="382" r:id="rId14"/>
    <p:sldId id="383" r:id="rId15"/>
    <p:sldId id="384" r:id="rId16"/>
    <p:sldId id="385" r:id="rId17"/>
    <p:sldId id="386" r:id="rId18"/>
    <p:sldId id="387" r:id="rId19"/>
    <p:sldId id="571" r:id="rId20"/>
    <p:sldId id="389" r:id="rId21"/>
    <p:sldId id="390" r:id="rId22"/>
    <p:sldId id="391" r:id="rId23"/>
    <p:sldId id="392" r:id="rId24"/>
    <p:sldId id="393" r:id="rId25"/>
    <p:sldId id="394" r:id="rId26"/>
    <p:sldId id="395" r:id="rId27"/>
    <p:sldId id="296" r:id="rId28"/>
    <p:sldId id="313" r:id="rId29"/>
    <p:sldId id="315" r:id="rId30"/>
    <p:sldId id="314" r:id="rId31"/>
    <p:sldId id="306" r:id="rId32"/>
    <p:sldId id="316" r:id="rId33"/>
    <p:sldId id="307" r:id="rId34"/>
    <p:sldId id="317" r:id="rId35"/>
    <p:sldId id="308" r:id="rId36"/>
    <p:sldId id="309" r:id="rId37"/>
    <p:sldId id="320" r:id="rId38"/>
    <p:sldId id="318" r:id="rId39"/>
    <p:sldId id="396" r:id="rId40"/>
    <p:sldId id="397" r:id="rId41"/>
    <p:sldId id="321" r:id="rId42"/>
    <p:sldId id="312" r:id="rId43"/>
    <p:sldId id="324" r:id="rId44"/>
    <p:sldId id="325" r:id="rId45"/>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445"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B7723DA-C678-44F9-AF73-B0411A3FBE1D}" type="datetimeFigureOut">
              <a:rPr lang="tr-TR"/>
              <a:pPr>
                <a:defRPr/>
              </a:pPr>
              <a:t>19.11.2018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168EFA44-FB2F-4F6C-B387-7D63921380DA}" type="slidenum">
              <a:rPr lang="tr-TR"/>
              <a:pPr>
                <a:defRPr/>
              </a:pPr>
              <a:t>‹#›</a:t>
            </a:fld>
            <a:endParaRPr lang="tr-TR"/>
          </a:p>
        </p:txBody>
      </p:sp>
    </p:spTree>
    <p:extLst>
      <p:ext uri="{BB962C8B-B14F-4D97-AF65-F5344CB8AC3E}">
        <p14:creationId xmlns:p14="http://schemas.microsoft.com/office/powerpoint/2010/main" val="2433245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a:defRPr/>
            </a:pPr>
            <a:fld id="{168EFA44-FB2F-4F6C-B387-7D63921380DA}" type="slidenum">
              <a:rPr lang="tr-TR" smtClean="0"/>
              <a:pPr>
                <a:defRPr/>
              </a:pPr>
              <a:t>4</a:t>
            </a:fld>
            <a:endParaRPr lang="tr-TR"/>
          </a:p>
        </p:txBody>
      </p:sp>
    </p:spTree>
    <p:extLst>
      <p:ext uri="{BB962C8B-B14F-4D97-AF65-F5344CB8AC3E}">
        <p14:creationId xmlns:p14="http://schemas.microsoft.com/office/powerpoint/2010/main" val="231120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r>
              <a:rPr lang="tr-TR" smtClean="0"/>
              <a:t>Mikrodenetleyiciler</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E99D93E7-7BBC-42DD-A547-A402C55C4BC7}" type="slidenum">
              <a:rPr lang="tr-TR" smtClean="0"/>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pPr>
              <a:defRPr/>
            </a:pPr>
            <a:endParaRPr lang="tr-TR"/>
          </a:p>
        </p:txBody>
      </p:sp>
      <p:sp>
        <p:nvSpPr>
          <p:cNvPr id="5" name="Altbilgi Yer Tutucusu 4"/>
          <p:cNvSpPr>
            <a:spLocks noGrp="1"/>
          </p:cNvSpPr>
          <p:nvPr>
            <p:ph type="ftr" sz="quarter" idx="11"/>
          </p:nvPr>
        </p:nvSpPr>
        <p:spPr/>
        <p:txBody>
          <a:bodyPr/>
          <a:lstStyle/>
          <a:p>
            <a:pPr>
              <a:defRPr/>
            </a:pPr>
            <a:r>
              <a:rPr lang="tr-TR" smtClean="0"/>
              <a:t>Mikrodenetleyiciler</a:t>
            </a:r>
            <a:endParaRPr lang="tr-TR"/>
          </a:p>
        </p:txBody>
      </p:sp>
      <p:sp>
        <p:nvSpPr>
          <p:cNvPr id="6" name="Slayt Numarası Yer Tutucusu 5"/>
          <p:cNvSpPr>
            <a:spLocks noGrp="1"/>
          </p:cNvSpPr>
          <p:nvPr>
            <p:ph type="sldNum" sz="quarter" idx="12"/>
          </p:nvPr>
        </p:nvSpPr>
        <p:spPr/>
        <p:txBody>
          <a:bodyPr/>
          <a:lstStyle/>
          <a:p>
            <a:pPr>
              <a:defRPr/>
            </a:pPr>
            <a:fld id="{311687BC-5535-41A8-8CAD-33D94494C048}"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pPr>
              <a:defRPr/>
            </a:pPr>
            <a:endParaRPr lang="tr-TR"/>
          </a:p>
        </p:txBody>
      </p:sp>
      <p:sp>
        <p:nvSpPr>
          <p:cNvPr id="5" name="Altbilgi Yer Tutucusu 4"/>
          <p:cNvSpPr>
            <a:spLocks noGrp="1"/>
          </p:cNvSpPr>
          <p:nvPr>
            <p:ph type="ftr" sz="quarter" idx="11"/>
          </p:nvPr>
        </p:nvSpPr>
        <p:spPr>
          <a:xfrm>
            <a:off x="457201" y="6248207"/>
            <a:ext cx="5573483" cy="365125"/>
          </a:xfrm>
        </p:spPr>
        <p:txBody>
          <a:bodyPr/>
          <a:lstStyle/>
          <a:p>
            <a:pPr>
              <a:defRPr/>
            </a:pPr>
            <a:r>
              <a:rPr lang="tr-TR" smtClean="0"/>
              <a:t>Mikrodenetleyiciler</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pPr>
              <a:defRPr/>
            </a:pPr>
            <a:fld id="{F564AF22-FD9F-4CFC-9543-2357859B543F}" type="slidenum">
              <a:rPr lang="tr-TR" smtClean="0"/>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pPr>
              <a:defRPr/>
            </a:pPr>
            <a:endParaRPr lang="tr-TR"/>
          </a:p>
        </p:txBody>
      </p:sp>
      <p:sp>
        <p:nvSpPr>
          <p:cNvPr id="5" name="Altbilgi Yer Tutucusu 4"/>
          <p:cNvSpPr>
            <a:spLocks noGrp="1"/>
          </p:cNvSpPr>
          <p:nvPr>
            <p:ph type="ftr" sz="quarter" idx="11"/>
          </p:nvPr>
        </p:nvSpPr>
        <p:spPr/>
        <p:txBody>
          <a:bodyPr/>
          <a:lstStyle/>
          <a:p>
            <a:pPr>
              <a:defRPr/>
            </a:pPr>
            <a:r>
              <a:rPr lang="tr-TR" smtClean="0"/>
              <a:t>Mikrodenetleyiciler</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pPr>
              <a:defRPr/>
            </a:pPr>
            <a:fld id="{14C4BB01-59CB-4E2C-803B-CFF0C743020A}" type="slidenum">
              <a:rPr lang="tr-TR" smtClean="0"/>
              <a:pPr>
                <a:defRPr/>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pPr>
              <a:defRPr/>
            </a:pP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91CB337B-1B89-4231-85A5-5CF12B8E276D}" type="slidenum">
              <a:rPr lang="tr-TR" smtClean="0"/>
              <a:pPr>
                <a:defRPr/>
              </a:pPr>
              <a:t>‹#›</a:t>
            </a:fld>
            <a:endParaRPr lang="tr-TR"/>
          </a:p>
        </p:txBody>
      </p:sp>
      <p:sp>
        <p:nvSpPr>
          <p:cNvPr id="14" name="Altbilgi Yer Tutucusu 13"/>
          <p:cNvSpPr>
            <a:spLocks noGrp="1"/>
          </p:cNvSpPr>
          <p:nvPr>
            <p:ph type="ftr" sz="quarter" idx="12"/>
          </p:nvPr>
        </p:nvSpPr>
        <p:spPr/>
        <p:txBody>
          <a:bodyPr/>
          <a:lstStyle/>
          <a:p>
            <a:pPr>
              <a:defRPr/>
            </a:pPr>
            <a:r>
              <a:rPr lang="tr-TR" smtClean="0"/>
              <a:t>Mikrodenetleyiciler</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pPr>
              <a:defRPr/>
            </a:pPr>
            <a:endParaRPr lang="tr-TR"/>
          </a:p>
        </p:txBody>
      </p:sp>
      <p:sp>
        <p:nvSpPr>
          <p:cNvPr id="10" name="Slayt Numarası Yer Tutucusu 9"/>
          <p:cNvSpPr>
            <a:spLocks noGrp="1"/>
          </p:cNvSpPr>
          <p:nvPr>
            <p:ph type="sldNum" sz="quarter" idx="16"/>
          </p:nvPr>
        </p:nvSpPr>
        <p:spPr/>
        <p:txBody>
          <a:bodyPr rtlCol="0"/>
          <a:lstStyle/>
          <a:p>
            <a:pPr>
              <a:defRPr/>
            </a:pPr>
            <a:fld id="{12EE19DE-544C-4623-BCE5-AFC1CCB9EEAA}" type="slidenum">
              <a:rPr lang="tr-TR" smtClean="0"/>
              <a:pPr>
                <a:defRPr/>
              </a:pPr>
              <a:t>‹#›</a:t>
            </a:fld>
            <a:endParaRPr lang="tr-TR"/>
          </a:p>
        </p:txBody>
      </p:sp>
      <p:sp>
        <p:nvSpPr>
          <p:cNvPr id="12" name="Altbilgi Yer Tutucusu 11"/>
          <p:cNvSpPr>
            <a:spLocks noGrp="1"/>
          </p:cNvSpPr>
          <p:nvPr>
            <p:ph type="ftr" sz="quarter" idx="17"/>
          </p:nvPr>
        </p:nvSpPr>
        <p:spPr/>
        <p:txBody>
          <a:bodyPr rtlCol="0"/>
          <a:lstStyle/>
          <a:p>
            <a:pPr>
              <a:defRPr/>
            </a:pPr>
            <a:r>
              <a:rPr lang="tr-TR" smtClean="0"/>
              <a:t>Mikrodenetleyiciler</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pPr>
              <a:defRPr/>
            </a:pPr>
            <a:endParaRPr lang="tr-TR"/>
          </a:p>
        </p:txBody>
      </p:sp>
      <p:sp>
        <p:nvSpPr>
          <p:cNvPr id="12" name="Slayt Numarası Yer Tutucusu 11"/>
          <p:cNvSpPr>
            <a:spLocks noGrp="1"/>
          </p:cNvSpPr>
          <p:nvPr>
            <p:ph type="sldNum" sz="quarter" idx="16"/>
          </p:nvPr>
        </p:nvSpPr>
        <p:spPr/>
        <p:txBody>
          <a:bodyPr rtlCol="0"/>
          <a:lstStyle/>
          <a:p>
            <a:pPr>
              <a:defRPr/>
            </a:pPr>
            <a:fld id="{80A78B48-EDFE-492D-BF21-047A2F9C1127}" type="slidenum">
              <a:rPr lang="tr-TR" smtClean="0"/>
              <a:pPr>
                <a:defRPr/>
              </a:pPr>
              <a:t>‹#›</a:t>
            </a:fld>
            <a:endParaRPr lang="tr-TR"/>
          </a:p>
        </p:txBody>
      </p:sp>
      <p:sp>
        <p:nvSpPr>
          <p:cNvPr id="14" name="Altbilgi Yer Tutucusu 13"/>
          <p:cNvSpPr>
            <a:spLocks noGrp="1"/>
          </p:cNvSpPr>
          <p:nvPr>
            <p:ph type="ftr" sz="quarter" idx="17"/>
          </p:nvPr>
        </p:nvSpPr>
        <p:spPr/>
        <p:txBody>
          <a:bodyPr rtlCol="0"/>
          <a:lstStyle/>
          <a:p>
            <a:pPr>
              <a:defRPr/>
            </a:pPr>
            <a:r>
              <a:rPr lang="tr-TR" smtClean="0"/>
              <a:t>Mikrodenetleyiciler</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pPr>
              <a:defRPr/>
            </a:pPr>
            <a:endParaRPr lang="tr-TR"/>
          </a:p>
        </p:txBody>
      </p:sp>
      <p:sp>
        <p:nvSpPr>
          <p:cNvPr id="4" name="Altbilgi Yer Tutucusu 3"/>
          <p:cNvSpPr>
            <a:spLocks noGrp="1"/>
          </p:cNvSpPr>
          <p:nvPr>
            <p:ph type="ftr" sz="quarter" idx="11"/>
          </p:nvPr>
        </p:nvSpPr>
        <p:spPr/>
        <p:txBody>
          <a:bodyPr/>
          <a:lstStyle/>
          <a:p>
            <a:pPr>
              <a:defRPr/>
            </a:pPr>
            <a:r>
              <a:rPr lang="tr-TR" smtClean="0"/>
              <a:t>Mikrodenetleyiciler</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pPr>
              <a:defRPr/>
            </a:pPr>
            <a:fld id="{0D9A1C02-F669-4C18-A664-EAD921A29D7A}" type="slidenum">
              <a:rPr lang="tr-TR" smtClean="0"/>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endParaRPr lang="tr-TR"/>
          </a:p>
        </p:txBody>
      </p:sp>
      <p:sp>
        <p:nvSpPr>
          <p:cNvPr id="3" name="Altbilgi Yer Tutucusu 2"/>
          <p:cNvSpPr>
            <a:spLocks noGrp="1"/>
          </p:cNvSpPr>
          <p:nvPr>
            <p:ph type="ftr" sz="quarter" idx="11"/>
          </p:nvPr>
        </p:nvSpPr>
        <p:spPr/>
        <p:txBody>
          <a:bodyPr/>
          <a:lstStyle/>
          <a:p>
            <a:pPr>
              <a:defRPr/>
            </a:pPr>
            <a:r>
              <a:rPr lang="tr-TR" smtClean="0"/>
              <a:t>Mikrodenetleyiciler</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F27FC5E9-098C-4B2E-BB97-7F4E47B38F2D}"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pPr>
              <a:defRPr/>
            </a:pPr>
            <a:endParaRPr lang="tr-TR"/>
          </a:p>
        </p:txBody>
      </p:sp>
      <p:sp>
        <p:nvSpPr>
          <p:cNvPr id="6" name="Altbilgi Yer Tutucusu 5"/>
          <p:cNvSpPr>
            <a:spLocks noGrp="1"/>
          </p:cNvSpPr>
          <p:nvPr>
            <p:ph type="ftr" sz="quarter" idx="11"/>
          </p:nvPr>
        </p:nvSpPr>
        <p:spPr/>
        <p:txBody>
          <a:bodyPr/>
          <a:lstStyle/>
          <a:p>
            <a:pPr>
              <a:defRPr/>
            </a:pPr>
            <a:r>
              <a:rPr lang="tr-TR" smtClean="0"/>
              <a:t>Mikrodenetleyiciler</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pPr>
              <a:defRPr/>
            </a:pPr>
            <a:fld id="{26E8AFF1-9903-4417-8BF3-859F3240E3E3}" type="slidenum">
              <a:rPr lang="tr-TR" smtClean="0"/>
              <a:pPr>
                <a:defRPr/>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pPr>
              <a:defRPr/>
            </a:pP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pPr>
              <a:defRPr/>
            </a:pPr>
            <a:fld id="{E531EC91-5E67-41FE-8F51-7EF06F2F543F}" type="slidenum">
              <a:rPr lang="tr-TR" smtClean="0"/>
              <a:pPr>
                <a:defRPr/>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pPr>
              <a:defRPr/>
            </a:pPr>
            <a:r>
              <a:rPr lang="tr-TR" smtClean="0"/>
              <a:t>Mikrodenetleyiciler</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r>
              <a:rPr lang="tr-TR" smtClean="0"/>
              <a:t>Mikrodenetleyiciler</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6DF283DA-6D4B-4E26-9543-116229E82CF4}"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p:cNvSpPr>
            <a:spLocks noGrp="1"/>
          </p:cNvSpPr>
          <p:nvPr>
            <p:ph type="ctrTitle"/>
          </p:nvPr>
        </p:nvSpPr>
        <p:spPr>
          <a:xfrm>
            <a:off x="685800" y="609600"/>
            <a:ext cx="7772400" cy="2963863"/>
          </a:xfrm>
        </p:spPr>
        <p:txBody>
          <a:bodyPr>
            <a:normAutofit fontScale="90000"/>
          </a:bodyPr>
          <a:lstStyle/>
          <a:p>
            <a:pPr eaLnBrk="1" hangingPunct="1">
              <a:defRPr/>
            </a:pPr>
            <a:r>
              <a:rPr lang="tr-TR" sz="6600" dirty="0" smtClean="0"/>
              <a:t>PIC </a:t>
            </a:r>
            <a:r>
              <a:rPr lang="tr-TR" sz="6600" dirty="0" err="1" smtClean="0"/>
              <a:t>Mikrodenetleyiciler</a:t>
            </a:r>
            <a:endParaRPr lang="tr-TR" sz="6600" dirty="0"/>
          </a:p>
        </p:txBody>
      </p:sp>
      <p:sp>
        <p:nvSpPr>
          <p:cNvPr id="5" name="Başlık 1"/>
          <p:cNvSpPr txBox="1">
            <a:spLocks/>
          </p:cNvSpPr>
          <p:nvPr/>
        </p:nvSpPr>
        <p:spPr>
          <a:xfrm>
            <a:off x="539750" y="4868863"/>
            <a:ext cx="8229600" cy="836612"/>
          </a:xfrm>
          <a:prstGeom prst="rect">
            <a:avLst/>
          </a:prstGeom>
        </p:spPr>
        <p:txBody>
          <a:bodyPr anchor="b"/>
          <a:lstStyle>
            <a:lvl1pPr algn="ctr" rtl="0" eaLnBrk="0" fontAlgn="base" hangingPunct="0">
              <a:lnSpc>
                <a:spcPct val="100000"/>
              </a:lnSpc>
              <a:spcBef>
                <a:spcPct val="0"/>
              </a:spcBef>
              <a:spcAft>
                <a:spcPct val="0"/>
              </a:spcAft>
              <a:defRPr sz="80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Palatino Linotype" pitchFamily="18" charset="0"/>
              </a:defRPr>
            </a:lvl2pPr>
            <a:lvl3pPr algn="ctr" rtl="0" eaLnBrk="0" fontAlgn="base" hangingPunct="0">
              <a:lnSpc>
                <a:spcPts val="5800"/>
              </a:lnSpc>
              <a:spcBef>
                <a:spcPct val="0"/>
              </a:spcBef>
              <a:spcAft>
                <a:spcPct val="0"/>
              </a:spcAft>
              <a:defRPr sz="5400">
                <a:solidFill>
                  <a:schemeClr val="tx2"/>
                </a:solidFill>
                <a:latin typeface="Palatino Linotype" pitchFamily="18" charset="0"/>
              </a:defRPr>
            </a:lvl3pPr>
            <a:lvl4pPr algn="ctr" rtl="0" eaLnBrk="0" fontAlgn="base" hangingPunct="0">
              <a:lnSpc>
                <a:spcPts val="5800"/>
              </a:lnSpc>
              <a:spcBef>
                <a:spcPct val="0"/>
              </a:spcBef>
              <a:spcAft>
                <a:spcPct val="0"/>
              </a:spcAft>
              <a:defRPr sz="5400">
                <a:solidFill>
                  <a:schemeClr val="tx2"/>
                </a:solidFill>
                <a:latin typeface="Palatino Linotype" pitchFamily="18" charset="0"/>
              </a:defRPr>
            </a:lvl4pPr>
            <a:lvl5pPr algn="ctr" rtl="0" eaLnBrk="0" fontAlgn="base" hangingPunct="0">
              <a:lnSpc>
                <a:spcPts val="5800"/>
              </a:lnSpc>
              <a:spcBef>
                <a:spcPct val="0"/>
              </a:spcBef>
              <a:spcAft>
                <a:spcPct val="0"/>
              </a:spcAft>
              <a:defRPr sz="5400">
                <a:solidFill>
                  <a:schemeClr val="tx2"/>
                </a:solidFill>
                <a:latin typeface="Palatino Linotype" pitchFamily="18"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eaLnBrk="1" fontAlgn="auto" hangingPunct="1">
              <a:spcAft>
                <a:spcPts val="0"/>
              </a:spcAft>
              <a:defRPr/>
            </a:pPr>
            <a:endParaRPr lang="tr-TR" sz="44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1125538"/>
          </a:xfrm>
        </p:spPr>
        <p:txBody>
          <a:bodyPr/>
          <a:lstStyle/>
          <a:p>
            <a:pPr>
              <a:defRPr/>
            </a:pPr>
            <a:r>
              <a:rPr lang="tr-TR" dirty="0" smtClean="0"/>
              <a:t>PIC Genel Kontrol Şeması</a:t>
            </a:r>
            <a:endParaRPr lang="tr-TR" dirty="0"/>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7" y="1988840"/>
            <a:ext cx="3832225" cy="43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892812"/>
            <a:ext cx="4320480" cy="59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5301208"/>
            <a:ext cx="258445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Başlık 1"/>
          <p:cNvSpPr>
            <a:spLocks noGrp="1"/>
          </p:cNvSpPr>
          <p:nvPr>
            <p:ph type="title"/>
          </p:nvPr>
        </p:nvSpPr>
        <p:spPr>
          <a:xfrm>
            <a:off x="457200" y="0"/>
            <a:ext cx="8229600" cy="1125538"/>
          </a:xfrm>
        </p:spPr>
        <p:txBody>
          <a:bodyPr/>
          <a:lstStyle/>
          <a:p>
            <a:pPr>
              <a:defRPr/>
            </a:pPr>
            <a:r>
              <a:rPr lang="tr-TR" dirty="0" smtClean="0"/>
              <a:t>Veri Belleği</a:t>
            </a: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a:xfrm>
            <a:off x="539552" y="116632"/>
            <a:ext cx="8229600" cy="1138237"/>
          </a:xfrm>
        </p:spPr>
        <p:txBody>
          <a:bodyPr>
            <a:normAutofit fontScale="90000"/>
          </a:bodyPr>
          <a:lstStyle/>
          <a:p>
            <a:pPr algn="l" eaLnBrk="1" hangingPunct="1">
              <a:lnSpc>
                <a:spcPct val="100000"/>
              </a:lnSpc>
              <a:defRPr/>
            </a:pPr>
            <a:r>
              <a:rPr lang="tr-TR" sz="2000" dirty="0" smtClean="0"/>
              <a:t>Her </a:t>
            </a:r>
            <a:r>
              <a:rPr lang="tr-TR" sz="2000" dirty="0" err="1" smtClean="0"/>
              <a:t>mikrokontrolör</a:t>
            </a:r>
            <a:r>
              <a:rPr lang="tr-TR" sz="2000" dirty="0" smtClean="0"/>
              <a:t> G/Ç arabirimleri içerir. Aşağıdaki tabloda üç popüler </a:t>
            </a:r>
            <a:r>
              <a:rPr lang="tr-TR" sz="2000" dirty="0" err="1" smtClean="0"/>
              <a:t>mikrodenetleyiciye</a:t>
            </a:r>
            <a:r>
              <a:rPr lang="tr-TR" sz="2000" dirty="0" smtClean="0"/>
              <a:t> ait G/Ç arabirimleri karşılaştırılmıştır. Kutucuklardaki sayılar bu portların aygıt üzerinde kaç bacağı olduğunu ifade eder. </a:t>
            </a:r>
            <a:r>
              <a:rPr lang="tr-TR" sz="2000" dirty="0" smtClean="0">
                <a:latin typeface="Arial" charset="0"/>
              </a:rPr>
              <a:t/>
            </a:r>
            <a:br>
              <a:rPr lang="tr-TR" sz="2000" dirty="0" smtClean="0">
                <a:latin typeface="Arial" charset="0"/>
              </a:rPr>
            </a:br>
            <a:endParaRPr lang="tr-TR" sz="2000" dirty="0" smtClean="0">
              <a:latin typeface="Arial" charset="0"/>
            </a:endParaRPr>
          </a:p>
        </p:txBody>
      </p:sp>
      <p:sp>
        <p:nvSpPr>
          <p:cNvPr id="22531" name="2 İçerik Yer Tutucusu"/>
          <p:cNvSpPr>
            <a:spLocks noGrp="1"/>
          </p:cNvSpPr>
          <p:nvPr>
            <p:ph sz="quarter" idx="1"/>
          </p:nvPr>
        </p:nvSpPr>
        <p:spPr>
          <a:xfrm>
            <a:off x="539750" y="4581525"/>
            <a:ext cx="8229600" cy="1900238"/>
          </a:xfrm>
        </p:spPr>
        <p:txBody>
          <a:bodyPr/>
          <a:lstStyle/>
          <a:p>
            <a:pPr marL="0" indent="0" eaLnBrk="1" hangingPunct="1">
              <a:lnSpc>
                <a:spcPct val="80000"/>
              </a:lnSpc>
              <a:buFont typeface="Arial" charset="0"/>
              <a:buNone/>
              <a:defRPr/>
            </a:pPr>
            <a:r>
              <a:rPr lang="tr-TR" sz="2000" dirty="0" smtClean="0">
                <a:solidFill>
                  <a:srgbClr val="002060"/>
                </a:solidFill>
                <a:latin typeface="Arial" pitchFamily="34" charset="0"/>
                <a:cs typeface="Arial" pitchFamily="34" charset="0"/>
              </a:rPr>
              <a:t>Burada TRISX kaydedicisi </a:t>
            </a:r>
            <a:r>
              <a:rPr lang="tr-TR" sz="2000" dirty="0" err="1" smtClean="0">
                <a:solidFill>
                  <a:srgbClr val="002060"/>
                </a:solidFill>
                <a:latin typeface="Arial" pitchFamily="34" charset="0"/>
                <a:cs typeface="Arial" pitchFamily="34" charset="0"/>
              </a:rPr>
              <a:t>PORTX’in</a:t>
            </a:r>
            <a:r>
              <a:rPr lang="tr-TR" sz="2000" dirty="0" smtClean="0">
                <a:solidFill>
                  <a:srgbClr val="002060"/>
                </a:solidFill>
                <a:latin typeface="Arial" pitchFamily="34" charset="0"/>
                <a:cs typeface="Arial" pitchFamily="34" charset="0"/>
              </a:rPr>
              <a:t> giriş ya da çıkış olacağını belirler. </a:t>
            </a:r>
            <a:r>
              <a:rPr lang="tr-TR" sz="2000" dirty="0" err="1" smtClean="0">
                <a:solidFill>
                  <a:srgbClr val="002060"/>
                </a:solidFill>
                <a:latin typeface="Arial" pitchFamily="34" charset="0"/>
                <a:cs typeface="Arial" pitchFamily="34" charset="0"/>
              </a:rPr>
              <a:t>TRISX‟in</a:t>
            </a:r>
            <a:r>
              <a:rPr lang="tr-TR" sz="2000" dirty="0" smtClean="0">
                <a:solidFill>
                  <a:srgbClr val="002060"/>
                </a:solidFill>
                <a:latin typeface="Arial" pitchFamily="34" charset="0"/>
                <a:cs typeface="Arial" pitchFamily="34" charset="0"/>
              </a:rPr>
              <a:t> mantıksal 0‟a karşılık gelen PORTX bitleri çıkış, diğer bitleri giriş olarak ayarlanır. Örneğin TRISX onaltılık olarak “0F” değerinde ise </a:t>
            </a:r>
            <a:r>
              <a:rPr lang="tr-TR" sz="2000" dirty="0" err="1" smtClean="0">
                <a:solidFill>
                  <a:srgbClr val="002060"/>
                </a:solidFill>
                <a:latin typeface="Arial" pitchFamily="34" charset="0"/>
                <a:cs typeface="Arial" pitchFamily="34" charset="0"/>
              </a:rPr>
              <a:t>PORTX‟in</a:t>
            </a:r>
            <a:r>
              <a:rPr lang="tr-TR" sz="2000" dirty="0" smtClean="0">
                <a:solidFill>
                  <a:srgbClr val="002060"/>
                </a:solidFill>
                <a:latin typeface="Arial" pitchFamily="34" charset="0"/>
                <a:cs typeface="Arial" pitchFamily="34" charset="0"/>
              </a:rPr>
              <a:t> yüksek anlamlı 4 biti çıkış, düşük anlamlı 4 biti ise giriş olarak ayarlanmış olacaktır. </a:t>
            </a:r>
          </a:p>
          <a:p>
            <a:pPr eaLnBrk="1" hangingPunct="1">
              <a:lnSpc>
                <a:spcPct val="80000"/>
              </a:lnSpc>
              <a:buFont typeface="Arial" charset="0"/>
              <a:buNone/>
              <a:defRPr/>
            </a:pPr>
            <a:endParaRPr lang="tr-TR" sz="2200" dirty="0" smtClean="0">
              <a:latin typeface="Arial" pitchFamily="34" charset="0"/>
              <a:cs typeface="Arial" pitchFamily="34" charset="0"/>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060575"/>
            <a:ext cx="5686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457200" y="0"/>
            <a:ext cx="8229600" cy="981075"/>
          </a:xfrm>
        </p:spPr>
        <p:txBody>
          <a:bodyPr/>
          <a:lstStyle/>
          <a:p>
            <a:pPr eaLnBrk="1" hangingPunct="1">
              <a:defRPr/>
            </a:pPr>
            <a:r>
              <a:rPr lang="tr-TR" b="1" dirty="0" smtClean="0"/>
              <a:t>PORTA</a:t>
            </a:r>
          </a:p>
        </p:txBody>
      </p:sp>
      <p:pic>
        <p:nvPicPr>
          <p:cNvPr id="17411"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539750" y="4077072"/>
            <a:ext cx="8153400" cy="1457071"/>
          </a:xfrm>
        </p:spPr>
      </p:pic>
      <p:sp>
        <p:nvSpPr>
          <p:cNvPr id="17412" name="Rectangle 4"/>
          <p:cNvSpPr>
            <a:spLocks noChangeArrowheads="1"/>
          </p:cNvSpPr>
          <p:nvPr/>
        </p:nvSpPr>
        <p:spPr bwMode="auto">
          <a:xfrm>
            <a:off x="530994" y="1772816"/>
            <a:ext cx="7848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tr-TR" sz="2000" dirty="0">
                <a:solidFill>
                  <a:srgbClr val="002060"/>
                </a:solidFill>
              </a:rPr>
              <a:t>A portu hem dijital giriş / çıkış hem de analog giriş uçları görevi yapan 6 bitlik bir porttur. RA4 </a:t>
            </a:r>
            <a:r>
              <a:rPr lang="tr-TR" sz="2000" dirty="0" err="1">
                <a:solidFill>
                  <a:srgbClr val="002060"/>
                </a:solidFill>
              </a:rPr>
              <a:t>pini</a:t>
            </a:r>
            <a:r>
              <a:rPr lang="tr-TR" sz="2000" dirty="0">
                <a:solidFill>
                  <a:srgbClr val="002060"/>
                </a:solidFill>
              </a:rPr>
              <a:t> diğerlerinden farklı olarak “</a:t>
            </a:r>
            <a:r>
              <a:rPr lang="tr-TR" sz="2000" dirty="0" err="1">
                <a:solidFill>
                  <a:srgbClr val="002060"/>
                </a:solidFill>
              </a:rPr>
              <a:t>schmitt</a:t>
            </a:r>
            <a:r>
              <a:rPr lang="tr-TR" sz="2000" dirty="0">
                <a:solidFill>
                  <a:srgbClr val="002060"/>
                </a:solidFill>
              </a:rPr>
              <a:t> </a:t>
            </a:r>
            <a:r>
              <a:rPr lang="tr-TR" sz="2000" dirty="0" err="1">
                <a:solidFill>
                  <a:srgbClr val="002060"/>
                </a:solidFill>
              </a:rPr>
              <a:t>trigger</a:t>
            </a:r>
            <a:r>
              <a:rPr lang="tr-TR" sz="2000" dirty="0">
                <a:solidFill>
                  <a:srgbClr val="002060"/>
                </a:solidFill>
              </a:rPr>
              <a:t>” giriş ve açık </a:t>
            </a:r>
            <a:r>
              <a:rPr lang="tr-TR" sz="2000" dirty="0" err="1">
                <a:solidFill>
                  <a:srgbClr val="002060"/>
                </a:solidFill>
              </a:rPr>
              <a:t>kollektör</a:t>
            </a:r>
            <a:r>
              <a:rPr lang="tr-TR" sz="2000" dirty="0">
                <a:solidFill>
                  <a:srgbClr val="002060"/>
                </a:solidFill>
              </a:rPr>
              <a:t> çıkış özelliğinde olduğundan çıkış olarak yönlendirildiğinde harici olarak </a:t>
            </a:r>
            <a:r>
              <a:rPr lang="tr-TR" sz="2000" dirty="0" err="1">
                <a:solidFill>
                  <a:srgbClr val="002060"/>
                </a:solidFill>
              </a:rPr>
              <a:t>pull-up</a:t>
            </a:r>
            <a:r>
              <a:rPr lang="tr-TR" sz="2000" dirty="0">
                <a:solidFill>
                  <a:srgbClr val="002060"/>
                </a:solidFill>
              </a:rPr>
              <a:t> yapılmalıdır. Ayrıca bu </a:t>
            </a:r>
            <a:r>
              <a:rPr lang="tr-TR" sz="2000" dirty="0" err="1">
                <a:solidFill>
                  <a:srgbClr val="002060"/>
                </a:solidFill>
              </a:rPr>
              <a:t>pin</a:t>
            </a:r>
            <a:r>
              <a:rPr lang="tr-TR" sz="2000" dirty="0">
                <a:solidFill>
                  <a:srgbClr val="002060"/>
                </a:solidFill>
              </a:rPr>
              <a:t> analog giriş olarak kullanılamaz.</a:t>
            </a:r>
          </a:p>
          <a:p>
            <a:pPr algn="just"/>
            <a:endParaRPr lang="tr-TR" sz="2000"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p:txBody>
          <a:bodyPr/>
          <a:lstStyle/>
          <a:p>
            <a:pPr eaLnBrk="1" hangingPunct="1">
              <a:defRPr/>
            </a:pPr>
            <a:r>
              <a:rPr lang="tr-TR" b="1" smtClean="0"/>
              <a:t>PORTA </a:t>
            </a:r>
            <a:endParaRPr lang="tr-TR" smtClean="0"/>
          </a:p>
        </p:txBody>
      </p:sp>
      <p:sp>
        <p:nvSpPr>
          <p:cNvPr id="24579" name="2 İçerik Yer Tutucusu"/>
          <p:cNvSpPr>
            <a:spLocks noGrp="1"/>
          </p:cNvSpPr>
          <p:nvPr>
            <p:ph sz="quarter" idx="1"/>
          </p:nvPr>
        </p:nvSpPr>
        <p:spPr/>
        <p:txBody>
          <a:bodyPr>
            <a:normAutofit/>
          </a:bodyPr>
          <a:lstStyle/>
          <a:p>
            <a:pPr eaLnBrk="1" hangingPunct="1">
              <a:lnSpc>
                <a:spcPct val="80000"/>
              </a:lnSpc>
              <a:defRPr/>
            </a:pPr>
            <a:endParaRPr lang="tr-TR" dirty="0" smtClean="0">
              <a:latin typeface="Arial" pitchFamily="34" charset="0"/>
              <a:cs typeface="Arial" pitchFamily="34" charset="0"/>
            </a:endParaRPr>
          </a:p>
          <a:p>
            <a:pPr marL="0" indent="0" eaLnBrk="1" hangingPunct="1">
              <a:lnSpc>
                <a:spcPct val="80000"/>
              </a:lnSpc>
              <a:buFont typeface="Arial" charset="0"/>
              <a:buNone/>
              <a:defRPr/>
            </a:pPr>
            <a:r>
              <a:rPr lang="tr-TR" dirty="0" smtClean="0">
                <a:latin typeface="Arial" pitchFamily="34" charset="0"/>
                <a:cs typeface="Arial" pitchFamily="34" charset="0"/>
              </a:rPr>
              <a:t>PORTA, </a:t>
            </a:r>
            <a:r>
              <a:rPr lang="tr-TR" dirty="0" err="1" smtClean="0">
                <a:latin typeface="Arial" pitchFamily="34" charset="0"/>
                <a:cs typeface="Arial" pitchFamily="34" charset="0"/>
              </a:rPr>
              <a:t>PIC’e</a:t>
            </a:r>
            <a:r>
              <a:rPr lang="tr-TR" dirty="0" smtClean="0">
                <a:latin typeface="Arial" pitchFamily="34" charset="0"/>
                <a:cs typeface="Arial" pitchFamily="34" charset="0"/>
              </a:rPr>
              <a:t> enerji uygulandığı anda ve </a:t>
            </a:r>
            <a:r>
              <a:rPr lang="tr-TR" dirty="0" err="1" smtClean="0">
                <a:latin typeface="Arial" pitchFamily="34" charset="0"/>
                <a:cs typeface="Arial" pitchFamily="34" charset="0"/>
              </a:rPr>
              <a:t>resetlendiğinde</a:t>
            </a:r>
            <a:r>
              <a:rPr lang="tr-TR" dirty="0" smtClean="0">
                <a:latin typeface="Arial" pitchFamily="34" charset="0"/>
                <a:cs typeface="Arial" pitchFamily="34" charset="0"/>
              </a:rPr>
              <a:t> analog giriş olarak kurulu olup uygulamalarda dijital I/O olarak kullanabilmek için ADCON1 kaydedicisine alt üç bitinin ‘11x’ değerini alması gerekir. </a:t>
            </a:r>
          </a:p>
          <a:p>
            <a:pPr marL="0" indent="0" eaLnBrk="1" hangingPunct="1">
              <a:lnSpc>
                <a:spcPct val="80000"/>
              </a:lnSpc>
              <a:buFont typeface="Arial" charset="0"/>
              <a:buNone/>
              <a:defRPr/>
            </a:pPr>
            <a:r>
              <a:rPr lang="tr-TR" dirty="0" smtClean="0">
                <a:latin typeface="Arial" pitchFamily="34" charset="0"/>
                <a:cs typeface="Arial" pitchFamily="34" charset="0"/>
              </a:rPr>
              <a:t>X değeri 0 veya 1 olabildiğinden alt üç bitin ‘110’ veya ‘111’değerini alması gerekir. Bunun </a:t>
            </a:r>
            <a:r>
              <a:rPr lang="tr-TR" dirty="0" err="1" smtClean="0">
                <a:latin typeface="Arial" pitchFamily="34" charset="0"/>
                <a:cs typeface="Arial" pitchFamily="34" charset="0"/>
              </a:rPr>
              <a:t>hex</a:t>
            </a:r>
            <a:r>
              <a:rPr lang="tr-TR" dirty="0" smtClean="0">
                <a:latin typeface="Arial" pitchFamily="34" charset="0"/>
                <a:cs typeface="Arial" pitchFamily="34" charset="0"/>
              </a:rPr>
              <a:t> karşılığı 6 veya 7‟dir. </a:t>
            </a:r>
          </a:p>
          <a:p>
            <a:pPr marL="0" indent="0" eaLnBrk="1" hangingPunct="1">
              <a:lnSpc>
                <a:spcPct val="80000"/>
              </a:lnSpc>
              <a:buFont typeface="Arial" charset="0"/>
              <a:buNone/>
              <a:defRPr/>
            </a:pPr>
            <a:r>
              <a:rPr lang="tr-TR" dirty="0" smtClean="0">
                <a:latin typeface="Arial" pitchFamily="34" charset="0"/>
                <a:cs typeface="Arial" pitchFamily="34" charset="0"/>
              </a:rPr>
              <a:t>Yani </a:t>
            </a:r>
            <a:r>
              <a:rPr lang="tr-TR" dirty="0" err="1" smtClean="0">
                <a:latin typeface="Arial" pitchFamily="34" charset="0"/>
                <a:cs typeface="Arial" pitchFamily="34" charset="0"/>
              </a:rPr>
              <a:t>PORTA‟nın</a:t>
            </a:r>
            <a:r>
              <a:rPr lang="tr-TR" dirty="0" smtClean="0">
                <a:latin typeface="Arial" pitchFamily="34" charset="0"/>
                <a:cs typeface="Arial" pitchFamily="34" charset="0"/>
              </a:rPr>
              <a:t> dijital olarak kullanılması için; ADCON1=7;komutunun uygulanması gerekir.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a:xfrm>
            <a:off x="457200" y="0"/>
            <a:ext cx="8229600" cy="1125538"/>
          </a:xfrm>
        </p:spPr>
        <p:txBody>
          <a:bodyPr/>
          <a:lstStyle/>
          <a:p>
            <a:pPr eaLnBrk="1" hangingPunct="1">
              <a:defRPr/>
            </a:pPr>
            <a:r>
              <a:rPr lang="tr-TR" b="1" dirty="0" smtClean="0"/>
              <a:t>PORTB </a:t>
            </a:r>
            <a:endParaRPr lang="tr-TR" dirty="0" smtClean="0"/>
          </a:p>
        </p:txBody>
      </p:sp>
      <p:sp>
        <p:nvSpPr>
          <p:cNvPr id="19459" name="2 İçerik Yer Tutucusu"/>
          <p:cNvSpPr>
            <a:spLocks noGrp="1"/>
          </p:cNvSpPr>
          <p:nvPr>
            <p:ph sz="quarter" idx="1"/>
          </p:nvPr>
        </p:nvSpPr>
        <p:spPr>
          <a:xfrm>
            <a:off x="457200" y="1600200"/>
            <a:ext cx="8229600" cy="2620963"/>
          </a:xfrm>
        </p:spPr>
        <p:txBody>
          <a:bodyPr>
            <a:normAutofit fontScale="92500" lnSpcReduction="10000"/>
          </a:bodyPr>
          <a:lstStyle/>
          <a:p>
            <a:pPr algn="just" eaLnBrk="1" hangingPunct="1">
              <a:lnSpc>
                <a:spcPct val="80000"/>
              </a:lnSpc>
            </a:pPr>
            <a:r>
              <a:rPr lang="tr-TR" sz="2000" smtClean="0">
                <a:solidFill>
                  <a:srgbClr val="002060"/>
                </a:solidFill>
                <a:latin typeface="Arial" charset="0"/>
                <a:cs typeface="Arial" charset="0"/>
              </a:rPr>
              <a:t>PORTB hem giriş hem de çıkış olarak kullanılabilen 8 bitlik bir porttur. </a:t>
            </a:r>
          </a:p>
          <a:p>
            <a:pPr algn="just" eaLnBrk="1" hangingPunct="1">
              <a:lnSpc>
                <a:spcPct val="80000"/>
              </a:lnSpc>
            </a:pPr>
            <a:r>
              <a:rPr lang="tr-TR" sz="2000" smtClean="0">
                <a:solidFill>
                  <a:srgbClr val="002060"/>
                </a:solidFill>
                <a:latin typeface="Arial" charset="0"/>
                <a:cs typeface="Arial" charset="0"/>
              </a:rPr>
              <a:t>Denetleyici içinde dahili olarak pull-up yapılmış gibi olup bu pull-up yazılımla aktif ya da pasif yapılabilir. Program başlangıcında pull-up‟lar pasiftir. Ayrıca PORTB çıkış olarak atandığında pull-up dirençleri otomatik olarak iptal olur. Giriş olarak atandığında ise OPTION REGISTER 7. Biti (RBPU) vasıtasıyla dahili pull-up aktif veya pasif yapılır. (RBPU=0;//PORTB PULL-UP aktif, RBPU=1;//PORTB PULL-UP pasif) </a:t>
            </a:r>
          </a:p>
          <a:p>
            <a:pPr algn="just" eaLnBrk="1" hangingPunct="1">
              <a:lnSpc>
                <a:spcPct val="80000"/>
              </a:lnSpc>
            </a:pPr>
            <a:r>
              <a:rPr lang="tr-TR" sz="2000" smtClean="0">
                <a:solidFill>
                  <a:srgbClr val="002060"/>
                </a:solidFill>
                <a:latin typeface="Arial" charset="0"/>
                <a:cs typeface="Arial" charset="0"/>
              </a:rPr>
              <a:t>PORTB‟nin bu özelliği ile giriş olarak kullanıldığında girişte sinyal yokken giriş lojik-1 olarak algılanır. Bu nedenle ek dirence gerek olmadan buton girişi uygulamalarında tercih edilir.</a:t>
            </a:r>
          </a:p>
          <a:p>
            <a:pPr algn="just" eaLnBrk="1" hangingPunct="1">
              <a:lnSpc>
                <a:spcPct val="80000"/>
              </a:lnSpc>
            </a:pPr>
            <a:endParaRPr lang="tr-TR" sz="2000" smtClean="0">
              <a:solidFill>
                <a:srgbClr val="002060"/>
              </a:solidFill>
              <a:latin typeface="Arial" charset="0"/>
              <a:cs typeface="Arial" charset="0"/>
            </a:endParaRPr>
          </a:p>
        </p:txBody>
      </p:sp>
      <p:pic>
        <p:nvPicPr>
          <p:cNvPr id="194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724400"/>
            <a:ext cx="36195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457200" y="274638"/>
            <a:ext cx="8229600" cy="777875"/>
          </a:xfrm>
        </p:spPr>
        <p:txBody>
          <a:bodyPr/>
          <a:lstStyle/>
          <a:p>
            <a:pPr eaLnBrk="1" hangingPunct="1">
              <a:defRPr/>
            </a:pPr>
            <a:r>
              <a:rPr lang="tr-TR" b="1" smtClean="0"/>
              <a:t>PORTB</a:t>
            </a:r>
          </a:p>
        </p:txBody>
      </p:sp>
      <p:sp>
        <p:nvSpPr>
          <p:cNvPr id="20483" name="Rectangle 3"/>
          <p:cNvSpPr>
            <a:spLocks noGrp="1"/>
          </p:cNvSpPr>
          <p:nvPr>
            <p:ph sz="quarter" idx="1"/>
          </p:nvPr>
        </p:nvSpPr>
        <p:spPr>
          <a:xfrm>
            <a:off x="468313" y="1628800"/>
            <a:ext cx="8229600" cy="2160463"/>
          </a:xfrm>
        </p:spPr>
        <p:txBody>
          <a:bodyPr/>
          <a:lstStyle/>
          <a:p>
            <a:pPr eaLnBrk="1" hangingPunct="1">
              <a:lnSpc>
                <a:spcPct val="80000"/>
              </a:lnSpc>
            </a:pPr>
            <a:r>
              <a:rPr lang="tr-TR" sz="1800" dirty="0" err="1" smtClean="0">
                <a:solidFill>
                  <a:srgbClr val="002060"/>
                </a:solidFill>
              </a:rPr>
              <a:t>PORTB‟nin</a:t>
            </a:r>
            <a:r>
              <a:rPr lang="tr-TR" sz="1800" dirty="0" smtClean="0">
                <a:solidFill>
                  <a:srgbClr val="002060"/>
                </a:solidFill>
              </a:rPr>
              <a:t> RB&lt;7:4&gt; </a:t>
            </a:r>
            <a:r>
              <a:rPr lang="tr-TR" sz="1800" dirty="0" err="1" smtClean="0">
                <a:solidFill>
                  <a:srgbClr val="002060"/>
                </a:solidFill>
              </a:rPr>
              <a:t>pinleri</a:t>
            </a:r>
            <a:r>
              <a:rPr lang="tr-TR" sz="1800" dirty="0" smtClean="0">
                <a:solidFill>
                  <a:srgbClr val="002060"/>
                </a:solidFill>
              </a:rPr>
              <a:t> giriş olarak atandığında bu </a:t>
            </a:r>
            <a:r>
              <a:rPr lang="tr-TR" sz="1800" dirty="0" err="1" smtClean="0">
                <a:solidFill>
                  <a:srgbClr val="002060"/>
                </a:solidFill>
              </a:rPr>
              <a:t>pinlerden</a:t>
            </a:r>
            <a:r>
              <a:rPr lang="tr-TR" sz="1800" dirty="0" smtClean="0">
                <a:solidFill>
                  <a:srgbClr val="002060"/>
                </a:solidFill>
              </a:rPr>
              <a:t> herhangi birinde değişiklik olması durumunda kesme oluşturulabilir. Bunun için INTCON yazmacının GIE ve RBIE bitleri 1 yapılır. Bu dört </a:t>
            </a:r>
            <a:r>
              <a:rPr lang="tr-TR" sz="1800" dirty="0" err="1" smtClean="0">
                <a:solidFill>
                  <a:srgbClr val="002060"/>
                </a:solidFill>
              </a:rPr>
              <a:t>pinde</a:t>
            </a:r>
            <a:r>
              <a:rPr lang="tr-TR" sz="1800" dirty="0" smtClean="0">
                <a:solidFill>
                  <a:srgbClr val="002060"/>
                </a:solidFill>
              </a:rPr>
              <a:t> meydana gelebilecek herhangi birinde meydana gelebilecek değişim, aynı yazmacın 0. bitinde yer alan RBIF bayrağı ile öğrenilebilir. INTCON </a:t>
            </a:r>
            <a:r>
              <a:rPr lang="tr-TR" sz="1800" dirty="0" err="1" smtClean="0">
                <a:solidFill>
                  <a:srgbClr val="002060"/>
                </a:solidFill>
              </a:rPr>
              <a:t>registeri</a:t>
            </a:r>
            <a:r>
              <a:rPr lang="tr-TR" sz="1800" dirty="0" smtClean="0">
                <a:solidFill>
                  <a:srgbClr val="002060"/>
                </a:solidFill>
              </a:rPr>
              <a:t> INTE biti aracılığıyla RB0/INT </a:t>
            </a:r>
            <a:r>
              <a:rPr lang="tr-TR" sz="1800" dirty="0" err="1" smtClean="0">
                <a:solidFill>
                  <a:srgbClr val="002060"/>
                </a:solidFill>
              </a:rPr>
              <a:t>pininden</a:t>
            </a:r>
            <a:r>
              <a:rPr lang="tr-TR" sz="1800" dirty="0" smtClean="0">
                <a:solidFill>
                  <a:srgbClr val="002060"/>
                </a:solidFill>
              </a:rPr>
              <a:t> gelen seviye değişikliğinde (yükselen veya düşen kenarda) kesme oluşturulabilir. (OPTION yazmacının INTEDG biti ile gelen darbenin kenar seçimi yapılır: 0 düşen kenar, 1 yükselen kenar) INTF bitinin 1 olması, RB0/</a:t>
            </a:r>
            <a:r>
              <a:rPr lang="tr-TR" sz="1800" dirty="0" err="1" smtClean="0">
                <a:solidFill>
                  <a:srgbClr val="002060"/>
                </a:solidFill>
              </a:rPr>
              <a:t>INT‟de</a:t>
            </a:r>
            <a:r>
              <a:rPr lang="tr-TR" sz="1800" dirty="0" smtClean="0">
                <a:solidFill>
                  <a:srgbClr val="002060"/>
                </a:solidFill>
              </a:rPr>
              <a:t> seviye değişikliğinden dolayı kesme oluştuğunu bildirir. </a:t>
            </a:r>
          </a:p>
          <a:p>
            <a:pPr eaLnBrk="1" hangingPunct="1"/>
            <a:endParaRPr lang="tr-TR" sz="1800" dirty="0" smtClean="0"/>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933056"/>
            <a:ext cx="835183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a:xfrm>
            <a:off x="457200" y="274638"/>
            <a:ext cx="8229600" cy="777875"/>
          </a:xfrm>
        </p:spPr>
        <p:txBody>
          <a:bodyPr/>
          <a:lstStyle/>
          <a:p>
            <a:pPr eaLnBrk="1" hangingPunct="1">
              <a:defRPr/>
            </a:pPr>
            <a:r>
              <a:rPr lang="tr-TR" b="1" smtClean="0"/>
              <a:t>PORTC </a:t>
            </a:r>
            <a:endParaRPr lang="tr-TR" smtClean="0"/>
          </a:p>
        </p:txBody>
      </p:sp>
      <p:sp>
        <p:nvSpPr>
          <p:cNvPr id="27651" name="2 İçerik Yer Tutucusu"/>
          <p:cNvSpPr>
            <a:spLocks noGrp="1"/>
          </p:cNvSpPr>
          <p:nvPr>
            <p:ph sz="quarter" idx="1"/>
          </p:nvPr>
        </p:nvSpPr>
        <p:spPr/>
        <p:txBody>
          <a:bodyPr/>
          <a:lstStyle/>
          <a:p>
            <a:pPr marL="0" indent="0" algn="just" eaLnBrk="1" hangingPunct="1">
              <a:lnSpc>
                <a:spcPct val="80000"/>
              </a:lnSpc>
              <a:buFont typeface="Arial" charset="0"/>
              <a:buNone/>
              <a:defRPr/>
            </a:pPr>
            <a:r>
              <a:rPr lang="tr-TR" sz="2000" dirty="0" smtClean="0">
                <a:solidFill>
                  <a:srgbClr val="002060"/>
                </a:solidFill>
                <a:latin typeface="Arial" pitchFamily="34" charset="0"/>
                <a:cs typeface="Arial" pitchFamily="34" charset="0"/>
              </a:rPr>
              <a:t>PORTC 8 bit genişliğinde, 16F877A‟nın en çok özelliğe sahip I/O portudur. Tablodan da görüldüğü gibi ST (</a:t>
            </a:r>
            <a:r>
              <a:rPr lang="tr-TR" sz="2000" dirty="0" err="1" smtClean="0">
                <a:solidFill>
                  <a:srgbClr val="002060"/>
                </a:solidFill>
                <a:latin typeface="Arial" pitchFamily="34" charset="0"/>
                <a:cs typeface="Arial" pitchFamily="34" charset="0"/>
              </a:rPr>
              <a:t>schmitt-trigger</a:t>
            </a:r>
            <a:r>
              <a:rPr lang="tr-TR" sz="2000" dirty="0" smtClean="0">
                <a:solidFill>
                  <a:srgbClr val="002060"/>
                </a:solidFill>
                <a:latin typeface="Arial" pitchFamily="34" charset="0"/>
                <a:cs typeface="Arial" pitchFamily="34" charset="0"/>
              </a:rPr>
              <a:t>) yapı kullanılmıştır. ST yapıda 0‟dan 1‟e veya 1‟den 0‟a durum değiştirme geçiş süreleri TTL yapıya göre çok daha kısa olup bu bakımdan yüksek hızla çalışan uygulamalarda bu durum avantaj sağlar. Bu özelliğinden dolayı tüm </a:t>
            </a:r>
            <a:r>
              <a:rPr lang="tr-TR" sz="2000" dirty="0" err="1" smtClean="0">
                <a:solidFill>
                  <a:srgbClr val="002060"/>
                </a:solidFill>
                <a:latin typeface="Arial" pitchFamily="34" charset="0"/>
                <a:cs typeface="Arial" pitchFamily="34" charset="0"/>
              </a:rPr>
              <a:t>pinleri</a:t>
            </a:r>
            <a:r>
              <a:rPr lang="tr-TR" sz="2000" dirty="0" smtClean="0">
                <a:solidFill>
                  <a:srgbClr val="002060"/>
                </a:solidFill>
                <a:latin typeface="Arial" pitchFamily="34" charset="0"/>
                <a:cs typeface="Arial" pitchFamily="34" charset="0"/>
              </a:rPr>
              <a:t> çeşitli seri haberleşme fonksiyonlarına sahiptir. Bu fonksiyonları sağlıklı bir Şekilde kullanmak için TRISC yazmacının doğru bir şekilde yapılandırılması gerekir. </a:t>
            </a:r>
          </a:p>
          <a:p>
            <a:pPr eaLnBrk="1" hangingPunct="1">
              <a:lnSpc>
                <a:spcPct val="80000"/>
              </a:lnSpc>
              <a:defRPr/>
            </a:pPr>
            <a:endParaRPr lang="tr-TR" sz="2000" dirty="0" smtClean="0">
              <a:latin typeface="Arial" charset="0"/>
            </a:endParaRP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005263"/>
            <a:ext cx="84851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Başlık"/>
          <p:cNvSpPr>
            <a:spLocks noGrp="1"/>
          </p:cNvSpPr>
          <p:nvPr>
            <p:ph type="title"/>
          </p:nvPr>
        </p:nvSpPr>
        <p:spPr>
          <a:xfrm>
            <a:off x="468313" y="188913"/>
            <a:ext cx="8229600" cy="647700"/>
          </a:xfrm>
        </p:spPr>
        <p:txBody>
          <a:bodyPr>
            <a:normAutofit fontScale="90000"/>
          </a:bodyPr>
          <a:lstStyle/>
          <a:p>
            <a:pPr eaLnBrk="1" hangingPunct="1">
              <a:defRPr/>
            </a:pPr>
            <a:r>
              <a:rPr lang="tr-TR" sz="3200" b="1" dirty="0" smtClean="0"/>
              <a:t>PORTD ve PORTE</a:t>
            </a:r>
            <a:r>
              <a:rPr lang="tr-TR" b="1" dirty="0" smtClean="0"/>
              <a:t> </a:t>
            </a:r>
            <a:endParaRPr lang="tr-TR" dirty="0" smtClean="0"/>
          </a:p>
        </p:txBody>
      </p:sp>
      <p:sp>
        <p:nvSpPr>
          <p:cNvPr id="28675" name="2 İçerik Yer Tutucusu"/>
          <p:cNvSpPr>
            <a:spLocks noGrp="1"/>
          </p:cNvSpPr>
          <p:nvPr>
            <p:ph sz="quarter" idx="1"/>
          </p:nvPr>
        </p:nvSpPr>
        <p:spPr>
          <a:xfrm>
            <a:off x="539750" y="1556792"/>
            <a:ext cx="8229600" cy="1296144"/>
          </a:xfrm>
        </p:spPr>
        <p:txBody>
          <a:bodyPr>
            <a:normAutofit fontScale="92500" lnSpcReduction="10000"/>
          </a:bodyPr>
          <a:lstStyle/>
          <a:p>
            <a:pPr marL="0" indent="0" eaLnBrk="1" hangingPunct="1">
              <a:lnSpc>
                <a:spcPct val="90000"/>
              </a:lnSpc>
              <a:buFont typeface="Arial" charset="0"/>
              <a:buNone/>
              <a:defRPr/>
            </a:pPr>
            <a:r>
              <a:rPr lang="tr-TR" sz="2000" dirty="0" smtClean="0">
                <a:solidFill>
                  <a:srgbClr val="002060"/>
                </a:solidFill>
                <a:latin typeface="Times New Roman" pitchFamily="18" charset="0"/>
                <a:cs typeface="Times New Roman" pitchFamily="18" charset="0"/>
              </a:rPr>
              <a:t>Bu iki port genellikle birlikte kullanılır. Veri yollarıyla 8 bit paralel iletişim için kullanılır. PORTD 8 bitlik veri ve adres yolunu oluştururken PORTE kontrol uçları olarak kullanılır. Tüm girişler paralel iletişim sırasında TTL seviyelerde, giriş / çıkış olarak kullanıldığında ST seviyelerde çalışır. PORTE aynı zamanda PORTA gibi analog giriş olarak seçilebilir. Bu amaç için ADCON1 </a:t>
            </a:r>
            <a:r>
              <a:rPr lang="tr-TR" sz="2000" dirty="0" err="1" smtClean="0">
                <a:solidFill>
                  <a:srgbClr val="002060"/>
                </a:solidFill>
                <a:latin typeface="Times New Roman" pitchFamily="18" charset="0"/>
                <a:cs typeface="Times New Roman" pitchFamily="18" charset="0"/>
              </a:rPr>
              <a:t>registeri</a:t>
            </a:r>
            <a:r>
              <a:rPr lang="tr-TR" sz="2000" dirty="0" smtClean="0">
                <a:solidFill>
                  <a:srgbClr val="002060"/>
                </a:solidFill>
                <a:latin typeface="Times New Roman" pitchFamily="18" charset="0"/>
                <a:cs typeface="Times New Roman" pitchFamily="18" charset="0"/>
              </a:rPr>
              <a:t> kullanılır. </a:t>
            </a:r>
          </a:p>
          <a:p>
            <a:pPr eaLnBrk="1" hangingPunct="1">
              <a:lnSpc>
                <a:spcPct val="90000"/>
              </a:lnSpc>
              <a:defRPr/>
            </a:pPr>
            <a:endParaRPr lang="tr-TR" sz="2000" dirty="0" smtClean="0">
              <a:solidFill>
                <a:srgbClr val="002060"/>
              </a:solidFill>
              <a:latin typeface="Times New Roman" pitchFamily="18" charset="0"/>
              <a:cs typeface="Times New Roman" pitchFamily="18" charset="0"/>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997200"/>
            <a:ext cx="8135938"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Başlık"/>
          <p:cNvSpPr>
            <a:spLocks noGrp="1"/>
          </p:cNvSpPr>
          <p:nvPr>
            <p:ph type="title"/>
          </p:nvPr>
        </p:nvSpPr>
        <p:spPr>
          <a:xfrm>
            <a:off x="468313" y="188913"/>
            <a:ext cx="8229600" cy="647700"/>
          </a:xfrm>
        </p:spPr>
        <p:txBody>
          <a:bodyPr>
            <a:normAutofit fontScale="90000"/>
          </a:bodyPr>
          <a:lstStyle/>
          <a:p>
            <a:pPr>
              <a:defRPr/>
            </a:pPr>
            <a:r>
              <a:rPr lang="tr-TR" sz="3200" b="1" dirty="0"/>
              <a:t>PIC16F877 Mikrodenetleyici Hafıza Organizasyonu </a:t>
            </a:r>
            <a:endParaRPr lang="tr-TR" dirty="0" smtClean="0"/>
          </a:p>
        </p:txBody>
      </p:sp>
      <p:sp>
        <p:nvSpPr>
          <p:cNvPr id="2" name="Dikdörtgen 1"/>
          <p:cNvSpPr/>
          <p:nvPr/>
        </p:nvSpPr>
        <p:spPr>
          <a:xfrm>
            <a:off x="755576" y="1700808"/>
            <a:ext cx="7776864" cy="3139321"/>
          </a:xfrm>
          <a:prstGeom prst="rect">
            <a:avLst/>
          </a:prstGeom>
        </p:spPr>
        <p:txBody>
          <a:bodyPr wrap="square">
            <a:spAutoFit/>
          </a:bodyPr>
          <a:lstStyle/>
          <a:p>
            <a:pPr marL="285750" indent="-285750">
              <a:buFont typeface="Arial" pitchFamily="34" charset="0"/>
              <a:buChar char="•"/>
            </a:pPr>
            <a:r>
              <a:rPr lang="tr-TR" dirty="0">
                <a:solidFill>
                  <a:srgbClr val="002060"/>
                </a:solidFill>
              </a:rPr>
              <a:t>PIC16F877 Mikrodenetleyici  içerisinde Harvard mimarisine göre  tasarlanmış üç adet hafıza bloğu </a:t>
            </a:r>
            <a:r>
              <a:rPr lang="tr-TR" dirty="0" smtClean="0">
                <a:solidFill>
                  <a:srgbClr val="002060"/>
                </a:solidFill>
              </a:rPr>
              <a:t>vardır.</a:t>
            </a:r>
          </a:p>
          <a:p>
            <a:pPr marL="285750" indent="-285750">
              <a:buFont typeface="Arial" pitchFamily="34" charset="0"/>
              <a:buChar char="•"/>
            </a:pPr>
            <a:endParaRPr lang="tr-TR" dirty="0">
              <a:solidFill>
                <a:srgbClr val="002060"/>
              </a:solidFill>
            </a:endParaRPr>
          </a:p>
          <a:p>
            <a:pPr marL="285750" indent="-285750">
              <a:buFont typeface="Arial" pitchFamily="34" charset="0"/>
              <a:buChar char="•"/>
            </a:pPr>
            <a:r>
              <a:rPr lang="tr-TR" dirty="0" smtClean="0">
                <a:solidFill>
                  <a:srgbClr val="002060"/>
                </a:solidFill>
              </a:rPr>
              <a:t>PIC16F877  </a:t>
            </a:r>
            <a:r>
              <a:rPr lang="tr-TR" dirty="0">
                <a:solidFill>
                  <a:srgbClr val="002060"/>
                </a:solidFill>
              </a:rPr>
              <a:t>içerisinde  14  bitlik  program  yoluna  bağlı 8KB’lık </a:t>
            </a:r>
            <a:r>
              <a:rPr lang="tr-TR" dirty="0" err="1">
                <a:solidFill>
                  <a:srgbClr val="002060"/>
                </a:solidFill>
              </a:rPr>
              <a:t>flash</a:t>
            </a:r>
            <a:r>
              <a:rPr lang="tr-TR" dirty="0">
                <a:solidFill>
                  <a:srgbClr val="002060"/>
                </a:solidFill>
              </a:rPr>
              <a:t> </a:t>
            </a:r>
            <a:r>
              <a:rPr lang="tr-TR" dirty="0" err="1">
                <a:solidFill>
                  <a:srgbClr val="002060"/>
                </a:solidFill>
              </a:rPr>
              <a:t>eprom</a:t>
            </a:r>
            <a:r>
              <a:rPr lang="tr-TR" dirty="0">
                <a:solidFill>
                  <a:srgbClr val="002060"/>
                </a:solidFill>
              </a:rPr>
              <a:t> program belleği (8Kx14) bulunmaktadır ve 13 bitlik program sayacı ile </a:t>
            </a:r>
            <a:r>
              <a:rPr lang="tr-TR" dirty="0" err="1">
                <a:solidFill>
                  <a:srgbClr val="002060"/>
                </a:solidFill>
              </a:rPr>
              <a:t>adreslenmektedir</a:t>
            </a:r>
            <a:r>
              <a:rPr lang="tr-TR" dirty="0">
                <a:solidFill>
                  <a:srgbClr val="002060"/>
                </a:solidFill>
              </a:rPr>
              <a:t>. </a:t>
            </a:r>
            <a:r>
              <a:rPr lang="tr-TR" dirty="0" err="1">
                <a:solidFill>
                  <a:srgbClr val="002060"/>
                </a:solidFill>
              </a:rPr>
              <a:t>Reset</a:t>
            </a:r>
            <a:r>
              <a:rPr lang="tr-TR" dirty="0">
                <a:solidFill>
                  <a:srgbClr val="002060"/>
                </a:solidFill>
              </a:rPr>
              <a:t> vektörü 0000h ve kesme vektörü de 0004h’dir. görülmektedir. Program kodları 0000h  ile 1FFFh arasına yazılır. PIC16F877 ilk çalışmaya başladığı anda ya da herhangi bir zamanda  </a:t>
            </a:r>
            <a:r>
              <a:rPr lang="tr-TR" dirty="0" err="1">
                <a:solidFill>
                  <a:srgbClr val="002060"/>
                </a:solidFill>
              </a:rPr>
              <a:t>resetlendiği</a:t>
            </a:r>
            <a:r>
              <a:rPr lang="tr-TR" dirty="0">
                <a:solidFill>
                  <a:srgbClr val="002060"/>
                </a:solidFill>
              </a:rPr>
              <a:t> anda program hafızada 0000h adresine gidilir. Kesme sinyali algılandığında ise program sayacı 0004h adresini üretir ve 0004h adresi üzerinden bir kesme alt programı çalışır. </a:t>
            </a:r>
          </a:p>
        </p:txBody>
      </p:sp>
    </p:spTree>
    <p:extLst>
      <p:ext uri="{BB962C8B-B14F-4D97-AF65-F5344CB8AC3E}">
        <p14:creationId xmlns:p14="http://schemas.microsoft.com/office/powerpoint/2010/main" val="882420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836613"/>
          </a:xfrm>
        </p:spPr>
        <p:txBody>
          <a:bodyPr>
            <a:normAutofit/>
          </a:bodyPr>
          <a:lstStyle/>
          <a:p>
            <a:pPr eaLnBrk="1" fontAlgn="auto" hangingPunct="1">
              <a:spcAft>
                <a:spcPts val="0"/>
              </a:spcAft>
              <a:defRPr/>
            </a:pPr>
            <a:r>
              <a:rPr lang="tr-TR" sz="4400" dirty="0" err="1" smtClean="0"/>
              <a:t>Microchip</a:t>
            </a:r>
            <a:r>
              <a:rPr lang="tr-TR" sz="4400" dirty="0" smtClean="0"/>
              <a:t> PIC denetleyici ailesi</a:t>
            </a:r>
            <a:endParaRPr lang="tr-TR" sz="4400" dirty="0"/>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9" y="3645024"/>
            <a:ext cx="1228320" cy="1369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8" descr="https://encrypted-tbn1.gstatic.com/images?q=tbn:ANd9GcQH_Bl_-M0q3ZTwnJCrKqqn0u7-a399_gd-8Jk8NMcUUMLIXK_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861048"/>
            <a:ext cx="933301" cy="93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56" y="1628800"/>
            <a:ext cx="105727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5" name="AutoShape 11" descr="data:image/jpeg;base64,/9j/4AAQSkZJRgABAQAAAQABAAD/2wCEAAkGBhQSEBQTEhQWFRUVGB0XFxUXGBkYFRocHBkWFxsUFh4XGyYeGB4mGhoXJC8hIykpLSwtGB4xNTAqNiYrLCkBCQoKDgwMGg4PFikcHiQ1NTU1KS41MDIpNTUvKSw1MTUvKzU2NSw1KjUpKSw1LCwvMjIxNTIwLCwsNTUuLSk2Kf/AABEIAIEAlgMBIgACEQEDEQH/xAAcAAABBQEBAQAAAAAAAAAAAAAAAgQFBgcDAQj/xAA5EAACAQIEBAQDBgUEAwAAAAABAgMAEQQSITEFBhNBIlFhcQcygRQjQlKRoTNDYuHwgrHB8SSS0f/EABoBAQEAAgMAAAAAAAAAAAAAAAABAgQDBQb/xAAgEQEAAgIBBQEBAAAAAAAAAAAAAQIDESEEBRIxQWEU/9oADAMBAAIRAxEAPwDcaKKKAooooCiiigKKK8vQe15euM+LVVJJ289P1J296ovMPxcwsGZYiZ32AjIyeXic6ael6C/NMBuf886icTzhg42CNiYQxNrZ1JB/qsfD9bVg/MPPmKxhIZzHGf5UZIW39R+ZrnXXz2quhfL9O1B9YpICLg3B2IpV6zH4W85maJcI9+qnhRgRbIAfE2Y62tbS51FX3B49mJzKUA0N7b9/p5f3oJGivBXtAUUUUCWS+9FKooCiiigKKKSZB5/5vQKpLNaoDj/O2Fwi3mmVT+T5pD30Qa/U2A7msu458aZnBTCxhAbjqSeJj6qoOVT732oNd4zzLBhUzzSIi9ix39FG7H0ArP8AjfxthC2w0bSt/XeNAdhf8TW9APesjx3EpcQ+eeR5W83Yt5XA7DYaC1clSgmOO82YnGG80hy9o18MY1J+Ubn1N6ilWvQK9AorwClgU64dwmWdskMckjdwilrA9zbRR6mw9avnCvgviJEzTyJCSNEt1G87NYgD6E0FNggxGG6WICyRhtY5LMoNwflb1F/XW4rZOWeLRYuFJYka8IVHUyC5Ntb5jmJHZm3qhc28dW02HK/e3EbixCoVYM5Yk2kJZBkYAWV2uLtUJyzxQYfFRSOudFcEodr6gOAdMwubHtQfQ2DxecEfiBINtRoSKc1WsFiFiYqnTCKbZlkBzHS6fN8y3tbfQVYo5AQCKIXRRRQFFFFAVyxE4RbnYfQfU9veupqh/E7EyhEi0+zzBkksDmzaFQT+FSAfrQN+Z/jBhoAywnry7ARkdMHzaTY/6b1mnGPipjpwVDrCpFiIQQTqT8zMzfoR9KrPEeHmGUoe2x8x2NcAtFeu5YlmYsx3JNyfUk3pSpSlWlhaDxVpVe1N8o8Vgw2I6uKgE6BTZSASG0KsAxy7gi52vQdOXuRcXjRmhj+7vbqOcqew7t9B9atHJnw+ibGzYXHq/VhCyKiuBFIh/FcLmIzeRG9iNKtmD5rxQlwU08aw4XFFoliAuyEgGF3bKCC1m00ABXvenHP3/jTYTiK/yH6U3mYZND+jajSiOHLEceC4risEqBI5kWeH1suVkX+kENYdsp86Yc9cSxPDcW0+HIKYwKGDguFkjFh0wCN1tprsdKlfiRAyJh+IQ2MmEkDE/mjchWX1BuB7MakuauH/AG7h94NXss8BuB41s667C+x9zQY3xvg2LULisUjD7Qx8TWDk2v4ltdNBoDbbtUUq1tHxCmRuFf8Ak2jlYIypcFhIMpKi29hmudqxkCoq+cic0plGGxLQxwxq0gdls2Ya3LZgugJ3Ulr2uK0XhmPs1ndWZrGyKwWxAIZcxOhFtKwOO4sRoRqD6jUH9a1Xlvmr7RETLPEk2bJGuWzlQt2UEkmRiLnQCx7a0RoQNe1HcKx6yAhWzZTbNtfQG9jtvUgKo9ooooEs1qgeK58QpjiurAEO99gQVZF9TrrUtjoyUJUlSL6jXtrp30qAyKT00DdEC8sl7XsdvPudu1/KgyjmrhMbCQQiRxFYRyONWIHiUMBlbUMPcVSQtbnzZgC8PWXPHh47skSAFpHy5Qct9ARpYa3N/fJeYOF9KTMBZWO1rZW3IN9Rff8AUUESBT04cFNBr+9c8F8x9qcq5zEH3H/ytPNkmLaj49f2bocVunnJl5i+6+vU887+OMEYy3tc+teSHN2IHt+9LUFSQO9dUJ7/ANqwm81t5e23j6Sufp46XnHridRGpmP1u/AMVHxHh0UksaSkAFo2At1Y9NNLA5hcHyIrKOa+esTjbxyWijBN4F8wf5hOrEEegv2qY+HvPUOBw88coYnqZ4wouzEqqkX2AGRdT5neqpx3HjEYiadY+msjZsoN7E27+ZIJ9ybVvRO428TkpOPJNJ+S0bl7njCpwlIsY/VbK8JiAzOyAlVUja3TKi5sKpWD50xcEPRinZYlJy3Cl1W5suYjTTf12qRwXIbAIZA7sQGMaAKhVlLfdyM4MrhPHljUjQrfe0lwzlmKJo1sjsF+8k8byo7EGKaOMfdpEQVYtJ2zAkEEUYK3DwufFOZJ5GXwBzLLmLFDoHQH5l01NwotqdRdzzTwRYShTILgK6Kbi4UETRgknpyKQwvs2YeysVzJiDPKkL/NK7Lk+8YZh4kjNv4Zy5stvwg1G8R4fLE9pgQ7DNqwYkEnW6k9we+lu1A1Ap7wvHyQSZ4nMbWK5lALAEa2B0PY2OlwL+VNVFLAoNjwfEYiolikYxKQhslh1LC9jYBr97aBv0FkwmJDrf8Abv8AWsj5O5m6LCOaUphwHZhZSL5e5IJAG4C6k23tY3nhnFIxKn3rOZlDqWRlDR20fxAWIuBbfXaqi1UV4DRQBqD4pw9dM+fpXLZF2LaWB76kX+lu9qna5YiAOpU9/wBvIj1oK48Ta5k+9kFoUzaIO5/pIve49h60nmngCo7JaWVnaR5mPjQaKQw7rfW/YG+21XvEYYqzEB2mY2UkaKPz32G9tNr6W3MfjOHiTDtDBeNVQiSfN4mLC7oCTqdb39dKDDMThDFIVPbUHzHY11YXsdu/9qsXNnDLDNGsjRo5USshXMABmIOzDNvbax2qs5a4MmLzmJidO57d3P8AlpbHevlWdTreuYLZrkW/zahFLEAXYnYDc/QVYeDYCMQCVcM2MkzESRsSkUIGqs+TfOM1nYhQUNWA47DLK0ETuWlyRCSF7uEtnQCSNWtk1jcLfMoQ6kG+Vcdaxpr9T3HPnyWtvx38j0hI+SiYiwkLPdQsKRnqHN4FZgzAxoJhJGxYaFL2sRUpLjMHho2UKj5gA0aOXdgdHjnOYgMp1VwBZh4VI1rhzS07yjKrxZEtLIc8KXc9Ms8k2UlGWONbtYMyOctya44Hl1ITC+IezO10BCnDqwAdUxTE/K/YroVN7kVyOvMMLj8VLEIIeoyRBmARQXVSSTdwMwGu17elrVP8D4N9naYSSoXRUaQZXKRZiCj5z93KuoDjXwsSLldWPF+OQtE0cCsBIVkyCyJC6gLljK/xQQGBJNjdToQah5uISuixvI7IgAVCfCLXtp3t63t2tQWHG8xwxjLh4yjICilWFgQbq4kuWup7IBmK6sym1VzESl3ZyFBcliFAVbnU2A2pAFLAoALSwKQ8gX5iB7m1M8VxpV0QXPmdF/vVEl+w8+31q3co80LOskcmLYSLkSEEKVCgXbIQM7EgMGYm3iHkKzqLhWJxIRskhjdsqyFWEI7E3AtYWN/arhylyNPBxOzkER6hgCFkVlIzC/a/7iiNU4VxAG6rmKixDMLbjUWJvof9++9eVLQQBRoLUUHWiiigZcTwwZDvceWht3HrpeoVo1J+UrBHqxO7kag+u5P/AGKsxqE4lg1UgvmMQN8igWvcaH09/O3egqnOELPGkuRgJWCwwILnxAXd1v8AkGwGn61l/EMF03sPlOq/8r7jT6EVuBw8hJ2Erapdv4SLrc2Gmthbvf3FZvx7geXNGDLJlF2mZfCHzEWDA+LXS5313tQVEE2tc2Nri5sbai49KmeV+LDDzNnzCOWNoXZP4iK38yM9iCL+o/eKMZBIIsRoR/z7VwOPjBsW1+tqirMeMRwIYsL95mJMks0anqeSdNswyqRnBa5zM21RWLxbyuXkYu53J9NgLaAAaADauKC/tXULQJC0sCuE+NRNzc+Q1NNJuJsb9NSAN2tcj100H1oJGWVVF2IHv/mtMJuMdox7Md/oKdcP5UllngWQlRiE6iSW6lwQSBZTo2lrG1r61b+EfC/NA8cqqmIilD9UMxugy+BV0X82p75aoo2E4BPPDPOoB6Fg4YnqG9/lW12tY3q/cD+H6JJhMShbpuoDrMFYZmUq5toANTYG+qVc8JgYIcWZEUWxABckC5zblidzci+v4mpWHjywvFcL0zcA67HWxPfLsO/1JoGnCuX48Mk+Hy3CeOI2JYfKwHe5+W5071JQEu2Hlt/DLRk97EaBtddl+vlSVktMrIpuV8QI0vca3G9wb311y13wfDJNR/DGa+S+lgSVB0v/ANelET60V4gsKKBVFFFAUiSO4IOxpdFBWJeFZcy63uWd3OjJc2UHfy/bemnGeGpiYszjLho8oVVJVnswPbXQ/L3vf6WTimFDqLi4B1ANiR39/O3pUMWKASSIAgP3cV+9tG132G/qfcMl5i4e2UuY3jU5wA25jJIDg7MALfqaieB8LRDeY6DbKL/UVofxEwjRYcynO0rKcsa2EUa3u5IsbHxaajv5Vk3BOGvPPHAGC5yFDOSIxvqxF7bUVK4/i6Zz0107C+gG2p79tvOmeHjnxT9OJWkaxbpxjsNyRVkwHw/MuGxai/2rDvfRh0zHkDKQCMxLeIhtBtV6wXL0KnDYxECSZelJHHZIyQLWstr7GxvqCt9KIzbhvKbNBh8VYyxtKVmhCkFQrkWZh+YK22ouPOtF4TykuEx7jQYXGR6ohOUEk2Uk7pqP/fuKncNw4L9pghACOxlVWvo7BXOUHRVzWNvQmxJNey5SkZZtVOUKT+E9wD3BAvudKDn9lC4ZYlAIgcAMLABTdRb9tfSns7ESJIxzK6WOgtpe+g17g/6LeVewxSO0llC5/PxA3+bvpre3lT6Lgi3VnuWHrQRMcbyRxgKLA3v3AIsy299f0qSg4Jdi0hL3tva+gNv96lY4gosBal0CI4QosBtS6KKAooooCiiigKKKKDxhUFjcKI2LlS+lo13AN9vS2hqerwrQQ3DeC/M8viZ/PX6a9vT0ppLyJhgxkjjWN+zKouDqQRpbcn9astFBW+rfFKwGTPGFJI31Yba7EAa7XFNUiCROjA5kOmhPiXw20GxXLU3i+FlnUg2UX8Pvv6/vXbC8KRL2F7m5uSb+pJNzQRWGwzuwPyjLYMPmPkT5GxIuO1SGE4OqrZtfXvUiqAbV7QJVANqVRRQFFFFAUUUUBRRRQFFFFAUUUUBRRRQFFFFAUUUUBRRRQFFFFAUUUUBRRRQFFFFB/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pic>
        <p:nvPicPr>
          <p:cNvPr id="410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7766" y="1628800"/>
            <a:ext cx="14287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7" name="Dikdörtgen 4"/>
          <p:cNvSpPr>
            <a:spLocks noChangeArrowheads="1"/>
          </p:cNvSpPr>
          <p:nvPr/>
        </p:nvSpPr>
        <p:spPr bwMode="auto">
          <a:xfrm>
            <a:off x="315219" y="764704"/>
            <a:ext cx="84041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tr-TR" sz="1400" dirty="0"/>
              <a:t>(</a:t>
            </a:r>
            <a:r>
              <a:rPr lang="tr-TR" sz="1400" dirty="0" err="1"/>
              <a:t>Peripheral</a:t>
            </a:r>
            <a:r>
              <a:rPr lang="tr-TR" sz="1400" dirty="0"/>
              <a:t> </a:t>
            </a:r>
            <a:r>
              <a:rPr lang="tr-TR" sz="1400" dirty="0" err="1"/>
              <a:t>Interface</a:t>
            </a:r>
            <a:r>
              <a:rPr lang="tr-TR" sz="1400" dirty="0"/>
              <a:t> Controller) kelimelerinin baş harflerinden oluşmaktadır. </a:t>
            </a:r>
            <a:r>
              <a:rPr lang="tr-TR" sz="1400" dirty="0" smtClean="0"/>
              <a:t> Çevresel </a:t>
            </a:r>
            <a:r>
              <a:rPr lang="tr-TR" sz="1400" dirty="0"/>
              <a:t>(Dış)  ünite denetleyicisi anlamına gelir. </a:t>
            </a:r>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385" y="1606327"/>
            <a:ext cx="6149355" cy="519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457200" y="274638"/>
            <a:ext cx="8229600" cy="706437"/>
          </a:xfrm>
        </p:spPr>
        <p:txBody>
          <a:bodyPr/>
          <a:lstStyle/>
          <a:p>
            <a:pPr>
              <a:defRPr/>
            </a:pPr>
            <a:r>
              <a:rPr lang="tr-TR" sz="3200" dirty="0" smtClean="0"/>
              <a:t>Veri Hafıza Organizasyonu </a:t>
            </a:r>
          </a:p>
        </p:txBody>
      </p:sp>
      <p:sp>
        <p:nvSpPr>
          <p:cNvPr id="24579" name="Rectangle 3"/>
          <p:cNvSpPr>
            <a:spLocks noGrp="1"/>
          </p:cNvSpPr>
          <p:nvPr>
            <p:ph sz="quarter" idx="1"/>
          </p:nvPr>
        </p:nvSpPr>
        <p:spPr>
          <a:xfrm>
            <a:off x="395536" y="1700808"/>
            <a:ext cx="8229600" cy="4857750"/>
          </a:xfrm>
        </p:spPr>
        <p:txBody>
          <a:bodyPr>
            <a:normAutofit fontScale="92500" lnSpcReduction="10000"/>
          </a:bodyPr>
          <a:lstStyle/>
          <a:p>
            <a:pPr>
              <a:lnSpc>
                <a:spcPct val="80000"/>
              </a:lnSpc>
              <a:buFont typeface="Arial" charset="0"/>
              <a:buNone/>
            </a:pPr>
            <a:r>
              <a:rPr lang="tr-TR" sz="2800" dirty="0" smtClean="0"/>
              <a:t>Veri  hafızayı  RAM  bellek  ve  Flash  EEPROM  bellek  olmak  üzere  iki kısımda inceleyebiliriz.</a:t>
            </a:r>
          </a:p>
          <a:p>
            <a:pPr>
              <a:lnSpc>
                <a:spcPct val="80000"/>
              </a:lnSpc>
            </a:pPr>
            <a:r>
              <a:rPr lang="tr-TR" sz="2800" dirty="0" smtClean="0"/>
              <a:t> </a:t>
            </a:r>
            <a:r>
              <a:rPr lang="tr-TR" sz="2800" dirty="0" smtClean="0">
                <a:solidFill>
                  <a:srgbClr val="FF0000"/>
                </a:solidFill>
              </a:rPr>
              <a:t>Flash </a:t>
            </a:r>
            <a:r>
              <a:rPr lang="tr-TR" sz="2800" dirty="0" err="1" smtClean="0">
                <a:solidFill>
                  <a:srgbClr val="FF0000"/>
                </a:solidFill>
              </a:rPr>
              <a:t>Eeprom</a:t>
            </a:r>
            <a:r>
              <a:rPr lang="tr-TR" sz="2800" dirty="0" smtClean="0">
                <a:solidFill>
                  <a:srgbClr val="FF0000"/>
                </a:solidFill>
              </a:rPr>
              <a:t> Bellek</a:t>
            </a:r>
            <a:r>
              <a:rPr lang="tr-TR" sz="2800" dirty="0" smtClean="0"/>
              <a:t> </a:t>
            </a:r>
          </a:p>
          <a:p>
            <a:pPr algn="just">
              <a:lnSpc>
                <a:spcPct val="80000"/>
              </a:lnSpc>
              <a:buFont typeface="Arial" charset="0"/>
              <a:buNone/>
            </a:pPr>
            <a:r>
              <a:rPr lang="tr-TR" sz="2800" dirty="0" smtClean="0"/>
              <a:t>	</a:t>
            </a:r>
            <a:r>
              <a:rPr lang="tr-TR" dirty="0" smtClean="0"/>
              <a:t>256 </a:t>
            </a:r>
            <a:r>
              <a:rPr lang="tr-TR" dirty="0" err="1" smtClean="0"/>
              <a:t>Byte</a:t>
            </a:r>
            <a:r>
              <a:rPr lang="tr-TR" dirty="0" smtClean="0"/>
              <a:t> kapasiteli  </a:t>
            </a:r>
            <a:r>
              <a:rPr lang="tr-TR" dirty="0" err="1" smtClean="0"/>
              <a:t>flash</a:t>
            </a:r>
            <a:r>
              <a:rPr lang="tr-TR" dirty="0" smtClean="0"/>
              <a:t>  </a:t>
            </a:r>
            <a:r>
              <a:rPr lang="tr-TR" dirty="0" err="1" smtClean="0"/>
              <a:t>eeprom</a:t>
            </a:r>
            <a:r>
              <a:rPr lang="tr-TR" dirty="0" smtClean="0"/>
              <a:t> veri belleği 8 bitlik veri yoluna bağlıdır. Bu bellek kalıcı  olarak veri  kaydetmek  amaçlı  olarak kullanılır. Elektrik  enerjisi  kesildiğinde bile bu bilgiler  bellekte  saklanabilir  ve  daha  sonra  değiştirilebilir.  Normal  çalışma sırasında  veri </a:t>
            </a:r>
            <a:r>
              <a:rPr lang="tr-TR" dirty="0" err="1" smtClean="0"/>
              <a:t>eeprom</a:t>
            </a:r>
            <a:r>
              <a:rPr lang="tr-TR" dirty="0" smtClean="0"/>
              <a:t> belleğe veri yazılabilir ya da </a:t>
            </a:r>
            <a:r>
              <a:rPr lang="tr-TR" dirty="0" err="1" smtClean="0"/>
              <a:t>eepromdan</a:t>
            </a:r>
            <a:r>
              <a:rPr lang="tr-TR" dirty="0" smtClean="0"/>
              <a:t> veri okunabilir. Bu bellek, diğer veri belleği gibi doğrudan </a:t>
            </a:r>
            <a:r>
              <a:rPr lang="tr-TR" dirty="0" err="1" smtClean="0"/>
              <a:t>adreslenemez</a:t>
            </a:r>
            <a:r>
              <a:rPr lang="tr-TR" dirty="0" smtClean="0"/>
              <a:t>. EEPROM veri belleğine dolaylı erişilir. </a:t>
            </a:r>
            <a:r>
              <a:rPr lang="tr-TR" dirty="0" err="1" smtClean="0"/>
              <a:t>Eeprom</a:t>
            </a:r>
            <a:r>
              <a:rPr lang="tr-TR" dirty="0" smtClean="0"/>
              <a:t>  bellek  kullanımı  ile  ilgili  altı  adet  özel  fonksiyon  yazmacı  (SFR) bulunmaktadır.  Bunlar  EEDATA,  EEDATH,  EEADR,  EEADRH,  EECON1  ve  EECON2 yazmaçlarıdır.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sz="quarter" idx="1"/>
          </p:nvPr>
        </p:nvSpPr>
        <p:spPr>
          <a:xfrm>
            <a:off x="323850" y="1556792"/>
            <a:ext cx="3527425" cy="5073650"/>
          </a:xfrm>
        </p:spPr>
        <p:txBody>
          <a:bodyPr/>
          <a:lstStyle/>
          <a:p>
            <a:pPr marL="0" indent="0">
              <a:lnSpc>
                <a:spcPct val="80000"/>
              </a:lnSpc>
              <a:buFont typeface="Arial" charset="0"/>
              <a:buNone/>
            </a:pPr>
            <a:r>
              <a:rPr lang="tr-TR" sz="1800" dirty="0" smtClean="0">
                <a:solidFill>
                  <a:srgbClr val="FF0000"/>
                </a:solidFill>
              </a:rPr>
              <a:t>Ram Bellek</a:t>
            </a:r>
            <a:r>
              <a:rPr lang="tr-TR" sz="1800" dirty="0" smtClean="0"/>
              <a:t> </a:t>
            </a:r>
          </a:p>
          <a:p>
            <a:pPr marL="0" indent="0">
              <a:lnSpc>
                <a:spcPct val="80000"/>
              </a:lnSpc>
              <a:buFont typeface="Arial" charset="0"/>
              <a:buNone/>
            </a:pPr>
            <a:r>
              <a:rPr lang="tr-TR" sz="1800" dirty="0" smtClean="0"/>
              <a:t>368 </a:t>
            </a:r>
            <a:r>
              <a:rPr lang="tr-TR" sz="1800" dirty="0" err="1" smtClean="0"/>
              <a:t>Byte</a:t>
            </a:r>
            <a:r>
              <a:rPr lang="tr-TR" sz="1800" dirty="0" smtClean="0"/>
              <a:t>  ram bellek üzerinde genel  ve  özel  amaçlı kaydedici yer  aldığı  dört  adet saklayıcı kümesi(bank)  yer  almaktadır.</a:t>
            </a:r>
          </a:p>
          <a:p>
            <a:pPr marL="0" indent="0">
              <a:lnSpc>
                <a:spcPct val="80000"/>
              </a:lnSpc>
              <a:buFont typeface="Arial" charset="0"/>
              <a:buNone/>
            </a:pPr>
            <a:r>
              <a:rPr lang="tr-TR" sz="1800" dirty="0" smtClean="0"/>
              <a:t>  </a:t>
            </a:r>
            <a:r>
              <a:rPr lang="tr-TR" sz="1800" dirty="0" err="1" smtClean="0"/>
              <a:t>Status</a:t>
            </a:r>
            <a:r>
              <a:rPr lang="tr-TR" sz="1800" dirty="0" smtClean="0"/>
              <a:t>  yazmacının  5.  ve  6.  bitleri  ile  küme  seçim yapılmaktadır. Her bank 128 </a:t>
            </a:r>
            <a:r>
              <a:rPr lang="tr-TR" sz="1800" dirty="0" err="1" smtClean="0"/>
              <a:t>baytdır</a:t>
            </a:r>
            <a:r>
              <a:rPr lang="tr-TR" sz="1800" dirty="0" smtClean="0"/>
              <a:t> Ve düşük kelime adreslerinde özel fonksiyon yazmaçlar yer  almakta  iken  yüksek  adresli  değerlerde  genel  amaçlı  kaydediciler yer  almaktadır. Özel fonksiyon yazmaçlarının bazıları daha hızlı erişim  için birden fazla kümede yer almaktadır.</a:t>
            </a:r>
          </a:p>
          <a:p>
            <a:pPr marL="0" indent="0">
              <a:lnSpc>
                <a:spcPct val="80000"/>
              </a:lnSpc>
              <a:buFont typeface="Arial" charset="0"/>
              <a:buNone/>
            </a:pPr>
            <a:r>
              <a:rPr lang="tr-TR" sz="1800" dirty="0" smtClean="0"/>
              <a:t> PIC16F877 </a:t>
            </a:r>
            <a:r>
              <a:rPr lang="tr-TR" sz="1800" dirty="0" err="1" smtClean="0"/>
              <a:t>mikrodenetleyicisinin</a:t>
            </a:r>
            <a:r>
              <a:rPr lang="tr-TR" sz="1800" dirty="0" smtClean="0"/>
              <a:t> RAM haritası görülmektedir. </a:t>
            </a:r>
          </a:p>
          <a:p>
            <a:pPr marL="0" indent="0">
              <a:lnSpc>
                <a:spcPct val="80000"/>
              </a:lnSpc>
              <a:buFont typeface="Arial" charset="0"/>
              <a:buNone/>
            </a:pPr>
            <a:r>
              <a:rPr lang="tr-TR" sz="1800" dirty="0" smtClean="0"/>
              <a:t> </a:t>
            </a:r>
          </a:p>
        </p:txBody>
      </p:sp>
      <p:pic>
        <p:nvPicPr>
          <p:cNvPr id="256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007" y="1628800"/>
            <a:ext cx="5014913"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Grp="1"/>
          </p:cNvSpPr>
          <p:nvPr>
            <p:ph type="title"/>
          </p:nvPr>
        </p:nvSpPr>
        <p:spPr>
          <a:xfrm>
            <a:off x="457200" y="274638"/>
            <a:ext cx="8229600" cy="706437"/>
          </a:xfrm>
        </p:spPr>
        <p:txBody>
          <a:bodyPr/>
          <a:lstStyle/>
          <a:p>
            <a:pPr>
              <a:defRPr/>
            </a:pPr>
            <a:r>
              <a:rPr lang="tr-TR" sz="3200" dirty="0" smtClean="0"/>
              <a:t>Veri Hafıza Organizasyonu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a:xfrm>
            <a:off x="457200" y="0"/>
            <a:ext cx="8229600" cy="1052513"/>
          </a:xfrm>
        </p:spPr>
        <p:txBody>
          <a:bodyPr>
            <a:normAutofit/>
          </a:bodyPr>
          <a:lstStyle/>
          <a:p>
            <a:pPr eaLnBrk="1" hangingPunct="1">
              <a:defRPr/>
            </a:pPr>
            <a:r>
              <a:rPr lang="tr-TR" sz="4000" b="1" dirty="0" smtClean="0"/>
              <a:t>Sayıcı ve zamanlayıcı modülleri </a:t>
            </a:r>
            <a:endParaRPr lang="tr-TR" sz="4000" dirty="0" smtClean="0"/>
          </a:p>
        </p:txBody>
      </p:sp>
      <p:sp>
        <p:nvSpPr>
          <p:cNvPr id="26627" name="2 İçerik Yer Tutucusu"/>
          <p:cNvSpPr>
            <a:spLocks noGrp="1"/>
          </p:cNvSpPr>
          <p:nvPr>
            <p:ph sz="quarter" idx="1"/>
          </p:nvPr>
        </p:nvSpPr>
        <p:spPr/>
        <p:txBody>
          <a:bodyPr/>
          <a:lstStyle/>
          <a:p>
            <a:pPr eaLnBrk="1" hangingPunct="1"/>
            <a:r>
              <a:rPr lang="tr-TR" smtClean="0"/>
              <a:t>TMR0 (Timer0), TMR1 (Timer1) ve TMR2 (Timer2) adında 3 adet Timer / Counter</a:t>
            </a:r>
            <a:r>
              <a:rPr lang="tr-TR" smtClean="0">
                <a:latin typeface="Arial" charset="0"/>
              </a:rPr>
              <a:t>’</a:t>
            </a:r>
            <a:r>
              <a:rPr lang="tr-TR" smtClean="0"/>
              <a:t>a sahiptir. Aşağıda, popüler birkaç mikrodenetleyicinin sahip olduğu timer modülleri ve bunların özellikleri tablolanmıştır. </a:t>
            </a:r>
            <a:endParaRPr lang="tr-TR" smtClean="0">
              <a:latin typeface="Arial" charset="0"/>
            </a:endParaRPr>
          </a:p>
          <a:p>
            <a:pPr eaLnBrk="1" hangingPunct="1"/>
            <a:endParaRPr lang="tr-TR" smtClean="0">
              <a:latin typeface="Arial" charset="0"/>
            </a:endParaRP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644900"/>
            <a:ext cx="7127875"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normAutofit/>
          </a:bodyPr>
          <a:lstStyle/>
          <a:p>
            <a:pPr eaLnBrk="1" hangingPunct="1">
              <a:defRPr/>
            </a:pPr>
            <a:r>
              <a:rPr lang="tr-TR" sz="4400" b="1" dirty="0" smtClean="0">
                <a:effectLst/>
                <a:latin typeface="+mj-lt"/>
              </a:rPr>
              <a:t>Sayıcı ve zamanlayıcı özellikleri</a:t>
            </a:r>
          </a:p>
        </p:txBody>
      </p:sp>
      <p:pic>
        <p:nvPicPr>
          <p:cNvPr id="27651"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39750" y="2205038"/>
            <a:ext cx="8229600" cy="2620962"/>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Başlık"/>
          <p:cNvSpPr>
            <a:spLocks noGrp="1"/>
          </p:cNvSpPr>
          <p:nvPr>
            <p:ph type="title"/>
          </p:nvPr>
        </p:nvSpPr>
        <p:spPr>
          <a:xfrm>
            <a:off x="468313" y="188913"/>
            <a:ext cx="8229600" cy="503237"/>
          </a:xfrm>
        </p:spPr>
        <p:txBody>
          <a:bodyPr>
            <a:normAutofit fontScale="90000"/>
          </a:bodyPr>
          <a:lstStyle/>
          <a:p>
            <a:pPr eaLnBrk="1" hangingPunct="1">
              <a:defRPr/>
            </a:pPr>
            <a:r>
              <a:rPr lang="tr-TR" sz="3200" b="1" smtClean="0"/>
              <a:t>KESME KAYNAKLARI</a:t>
            </a:r>
            <a:r>
              <a:rPr lang="tr-TR" b="1" smtClean="0"/>
              <a:t> </a:t>
            </a:r>
            <a:endParaRPr lang="tr-TR" smtClean="0"/>
          </a:p>
        </p:txBody>
      </p:sp>
      <p:sp>
        <p:nvSpPr>
          <p:cNvPr id="28675" name="2 İçerik Yer Tutucusu"/>
          <p:cNvSpPr>
            <a:spLocks noGrp="1"/>
          </p:cNvSpPr>
          <p:nvPr>
            <p:ph sz="quarter" idx="1"/>
          </p:nvPr>
        </p:nvSpPr>
        <p:spPr>
          <a:xfrm>
            <a:off x="564951" y="1628800"/>
            <a:ext cx="8229600" cy="1223963"/>
          </a:xfrm>
        </p:spPr>
        <p:txBody>
          <a:bodyPr>
            <a:normAutofit lnSpcReduction="10000"/>
          </a:bodyPr>
          <a:lstStyle/>
          <a:p>
            <a:pPr algn="just" eaLnBrk="1" hangingPunct="1">
              <a:lnSpc>
                <a:spcPct val="90000"/>
              </a:lnSpc>
            </a:pPr>
            <a:r>
              <a:rPr lang="tr-TR" sz="1700" dirty="0" smtClean="0"/>
              <a:t>Kesme (</a:t>
            </a:r>
            <a:r>
              <a:rPr lang="tr-TR" sz="1700" dirty="0" err="1" smtClean="0"/>
              <a:t>interrupt</a:t>
            </a:r>
            <a:r>
              <a:rPr lang="tr-TR" sz="1700" dirty="0" smtClean="0"/>
              <a:t>) ana programın çalışırken bir işaret ile başka bir alt programa dallanıp daha sonra ana programda kaldığı yerden devam etmesidir. Hangi </a:t>
            </a:r>
            <a:r>
              <a:rPr lang="tr-TR" sz="1700" dirty="0" err="1" smtClean="0"/>
              <a:t>mikrokontrolörün</a:t>
            </a:r>
            <a:r>
              <a:rPr lang="tr-TR" sz="1700" dirty="0" smtClean="0"/>
              <a:t> hangi kesme özellikleri bulunduğu aşağıdaki Tabloda gösterilmiştir. Kesme daha çok programdan bağımsız işler için kullanılır. Örneğin tam olarak aynı sürede bir alt programı çalıştırmak istediğimizde “</a:t>
            </a:r>
            <a:r>
              <a:rPr lang="tr-TR" sz="1700" dirty="0" err="1" smtClean="0"/>
              <a:t>Timer</a:t>
            </a:r>
            <a:r>
              <a:rPr lang="tr-TR" sz="1700" dirty="0" smtClean="0"/>
              <a:t>” kesmelerinden birini kullanabiliriz. </a:t>
            </a:r>
            <a:endParaRPr lang="tr-TR" sz="1700" dirty="0" smtClean="0">
              <a:latin typeface="Arial" charset="0"/>
            </a:endParaRPr>
          </a:p>
          <a:p>
            <a:pPr eaLnBrk="1" hangingPunct="1">
              <a:lnSpc>
                <a:spcPct val="90000"/>
              </a:lnSpc>
            </a:pPr>
            <a:endParaRPr lang="tr-TR" sz="1700" dirty="0" smtClean="0">
              <a:latin typeface="Arial" charset="0"/>
            </a:endParaRP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22791"/>
            <a:ext cx="6264175" cy="383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normAutofit fontScale="90000"/>
          </a:bodyPr>
          <a:lstStyle/>
          <a:p>
            <a:pPr eaLnBrk="1" hangingPunct="1">
              <a:defRPr/>
            </a:pPr>
            <a:r>
              <a:rPr lang="tr-TR" sz="3600" smtClean="0">
                <a:latin typeface="Arial" charset="0"/>
              </a:rPr>
              <a:t>16F877A denetleyicisinin kesme kaynaklarını yöneten registerler</a:t>
            </a:r>
          </a:p>
        </p:txBody>
      </p:sp>
      <p:sp>
        <p:nvSpPr>
          <p:cNvPr id="29699" name="Rectangle 3"/>
          <p:cNvSpPr>
            <a:spLocks noGrp="1"/>
          </p:cNvSpPr>
          <p:nvPr>
            <p:ph sz="quarter" idx="1"/>
          </p:nvPr>
        </p:nvSpPr>
        <p:spPr>
          <a:xfrm>
            <a:off x="468313" y="1916113"/>
            <a:ext cx="8229600" cy="2520950"/>
          </a:xfrm>
        </p:spPr>
        <p:txBody>
          <a:bodyPr/>
          <a:lstStyle/>
          <a:p>
            <a:pPr eaLnBrk="1" hangingPunct="1"/>
            <a:r>
              <a:rPr lang="tr-TR" sz="1800" smtClean="0"/>
              <a:t> </a:t>
            </a:r>
            <a:r>
              <a:rPr lang="tr-TR" sz="1800" smtClean="0">
                <a:latin typeface="Arial" charset="0"/>
              </a:rPr>
              <a:t>INTCON Register (Kesme Kaydedicisi)</a:t>
            </a:r>
            <a:r>
              <a:rPr lang="tr-TR" sz="1800" smtClean="0"/>
              <a:t> </a:t>
            </a:r>
            <a:endParaRPr lang="tr-TR" sz="1800" smtClean="0">
              <a:latin typeface="Arial" charset="0"/>
            </a:endParaRPr>
          </a:p>
          <a:p>
            <a:pPr eaLnBrk="1" hangingPunct="1"/>
            <a:r>
              <a:rPr lang="tr-TR" sz="1800" smtClean="0"/>
              <a:t> </a:t>
            </a:r>
            <a:r>
              <a:rPr lang="tr-TR" sz="1800" smtClean="0">
                <a:latin typeface="Arial" charset="0"/>
              </a:rPr>
              <a:t>PIE1 Register (Çevresel Kesme Kaydedicisi)</a:t>
            </a:r>
            <a:r>
              <a:rPr lang="tr-TR" sz="1800" smtClean="0"/>
              <a:t> </a:t>
            </a:r>
            <a:endParaRPr lang="tr-TR" sz="1800" smtClean="0">
              <a:latin typeface="Arial" charset="0"/>
            </a:endParaRPr>
          </a:p>
          <a:p>
            <a:pPr eaLnBrk="1" hangingPunct="1"/>
            <a:r>
              <a:rPr lang="tr-TR" sz="1800" smtClean="0"/>
              <a:t> </a:t>
            </a:r>
            <a:r>
              <a:rPr lang="tr-TR" sz="1800" smtClean="0">
                <a:latin typeface="Arial" charset="0"/>
              </a:rPr>
              <a:t>PIR1 Register (Çevresel Kesme Kaydedicisi)</a:t>
            </a:r>
            <a:r>
              <a:rPr lang="tr-TR" sz="1800" smtClean="0"/>
              <a:t> </a:t>
            </a:r>
            <a:endParaRPr lang="tr-TR" sz="1800" smtClean="0">
              <a:latin typeface="Arial" charset="0"/>
            </a:endParaRPr>
          </a:p>
          <a:p>
            <a:pPr eaLnBrk="1" hangingPunct="1"/>
            <a:r>
              <a:rPr lang="tr-TR" sz="1800" smtClean="0"/>
              <a:t> </a:t>
            </a:r>
            <a:r>
              <a:rPr lang="tr-TR" sz="1800" smtClean="0">
                <a:latin typeface="Arial" charset="0"/>
              </a:rPr>
              <a:t>PIE2 Register (CCP2, SSP veri yolu çarpışma, E</a:t>
            </a:r>
            <a:r>
              <a:rPr lang="tr-TR" sz="1800" baseline="30000" smtClean="0">
                <a:latin typeface="Arial" charset="0"/>
              </a:rPr>
              <a:t>2</a:t>
            </a:r>
            <a:r>
              <a:rPr lang="tr-TR" sz="1800" smtClean="0">
                <a:latin typeface="Arial" charset="0"/>
              </a:rPr>
              <a:t>PROM – Çevresel Kesme Kaydedicisi)</a:t>
            </a:r>
            <a:r>
              <a:rPr lang="tr-TR" sz="1800" smtClean="0"/>
              <a:t> </a:t>
            </a:r>
            <a:endParaRPr lang="tr-TR" sz="1800" smtClean="0">
              <a:latin typeface="Arial" charset="0"/>
            </a:endParaRPr>
          </a:p>
          <a:p>
            <a:pPr eaLnBrk="1" hangingPunct="1"/>
            <a:r>
              <a:rPr lang="tr-TR" sz="1800" smtClean="0"/>
              <a:t> </a:t>
            </a:r>
            <a:r>
              <a:rPr lang="tr-TR" sz="1800" smtClean="0">
                <a:latin typeface="Arial" charset="0"/>
              </a:rPr>
              <a:t>PIR2 Register (CCP2, SSP data-bus çarpışma, E</a:t>
            </a:r>
            <a:r>
              <a:rPr lang="tr-TR" sz="1800" baseline="30000" smtClean="0">
                <a:latin typeface="Arial" charset="0"/>
              </a:rPr>
              <a:t>2</a:t>
            </a:r>
            <a:r>
              <a:rPr lang="tr-TR" sz="1800" smtClean="0">
                <a:latin typeface="Arial" charset="0"/>
              </a:rPr>
              <a:t>PROM – Çevresel Kesme Kaydedicisi)</a:t>
            </a:r>
            <a:r>
              <a:rPr lang="tr-TR" sz="1800" smtClean="0"/>
              <a:t> </a:t>
            </a:r>
            <a:endParaRPr lang="tr-TR" sz="1800" smtClean="0">
              <a:latin typeface="Arial" charset="0"/>
            </a:endParaRPr>
          </a:p>
          <a:p>
            <a:pPr eaLnBrk="1" hangingPunct="1"/>
            <a:endParaRPr lang="tr-TR" sz="1800" smtClean="0">
              <a:latin typeface="Arial" charset="0"/>
            </a:endParaRP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652963"/>
            <a:ext cx="39624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457200" y="274638"/>
            <a:ext cx="8229600" cy="561975"/>
          </a:xfrm>
        </p:spPr>
        <p:txBody>
          <a:bodyPr>
            <a:normAutofit fontScale="90000"/>
          </a:bodyPr>
          <a:lstStyle/>
          <a:p>
            <a:pPr>
              <a:defRPr/>
            </a:pPr>
            <a:r>
              <a:rPr lang="tr-TR" sz="3200" smtClean="0"/>
              <a:t> Interrupt SFRs </a:t>
            </a:r>
          </a:p>
        </p:txBody>
      </p:sp>
      <p:pic>
        <p:nvPicPr>
          <p:cNvPr id="30723"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1987081" y="1600200"/>
            <a:ext cx="5404787" cy="44958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1125538"/>
          </a:xfrm>
        </p:spPr>
        <p:txBody>
          <a:bodyPr/>
          <a:lstStyle/>
          <a:p>
            <a:pPr>
              <a:defRPr/>
            </a:pPr>
            <a:r>
              <a:rPr lang="tr-TR" dirty="0" smtClean="0"/>
              <a:t>STATUS Kaydedicisi</a:t>
            </a:r>
            <a:endParaRPr lang="tr-TR" dirty="0"/>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713" y="1843162"/>
            <a:ext cx="66484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0" name="Dikdörtgen 4"/>
          <p:cNvSpPr>
            <a:spLocks noChangeArrowheads="1"/>
          </p:cNvSpPr>
          <p:nvPr/>
        </p:nvSpPr>
        <p:spPr bwMode="auto">
          <a:xfrm>
            <a:off x="475457" y="2636912"/>
            <a:ext cx="82089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dirty="0">
                <a:solidFill>
                  <a:srgbClr val="FF0000"/>
                </a:solidFill>
              </a:rPr>
              <a:t>Bit 7 IRP: </a:t>
            </a:r>
            <a:r>
              <a:rPr lang="tr-TR" dirty="0"/>
              <a:t>Kaydedici Bank Seçme Biti (dolaylı adreslemede kullanılır)</a:t>
            </a:r>
          </a:p>
          <a:p>
            <a:r>
              <a:rPr lang="tr-TR" dirty="0"/>
              <a:t>0 = Bank 0, 1 (00H - FFH)</a:t>
            </a:r>
          </a:p>
          <a:p>
            <a:r>
              <a:rPr lang="tr-TR" dirty="0"/>
              <a:t>1 = Bank 2, 3 (100H - 1FFH)</a:t>
            </a:r>
          </a:p>
          <a:p>
            <a:r>
              <a:rPr lang="tr-TR" b="1" dirty="0">
                <a:solidFill>
                  <a:srgbClr val="FF0000"/>
                </a:solidFill>
              </a:rPr>
              <a:t>Bit 6-5 RP1: RP0: </a:t>
            </a:r>
            <a:r>
              <a:rPr lang="tr-TR" dirty="0"/>
              <a:t>Kaydedici Bank Seçme Biti (doğrudan adreslemede kullanılır).</a:t>
            </a:r>
          </a:p>
          <a:p>
            <a:r>
              <a:rPr lang="tr-TR" dirty="0"/>
              <a:t>Her bir bank 128 </a:t>
            </a:r>
            <a:r>
              <a:rPr lang="tr-TR" dirty="0" err="1"/>
              <a:t>byte</a:t>
            </a:r>
            <a:r>
              <a:rPr lang="tr-TR" dirty="0"/>
              <a:t> </a:t>
            </a:r>
            <a:r>
              <a:rPr lang="tr-TR" dirty="0" err="1"/>
              <a:t>dir</a:t>
            </a:r>
            <a:r>
              <a:rPr lang="tr-TR" dirty="0"/>
              <a:t>.</a:t>
            </a:r>
          </a:p>
          <a:p>
            <a:r>
              <a:rPr lang="tr-TR" dirty="0"/>
              <a:t>00 = Bank 0 (00H - 7FH)</a:t>
            </a:r>
          </a:p>
          <a:p>
            <a:r>
              <a:rPr lang="tr-TR" dirty="0"/>
              <a:t>01 = Bank 1 (80h - FFH)</a:t>
            </a:r>
          </a:p>
          <a:p>
            <a:r>
              <a:rPr lang="tr-TR" dirty="0"/>
              <a:t>10 = Bank 2 (100H - 17FH)</a:t>
            </a:r>
          </a:p>
          <a:p>
            <a:r>
              <a:rPr lang="tr-TR" dirty="0"/>
              <a:t>11 = Bank 3 (180H - 1FFH)</a:t>
            </a:r>
          </a:p>
          <a:p>
            <a:r>
              <a:rPr lang="tr-TR" b="1" dirty="0">
                <a:solidFill>
                  <a:srgbClr val="FF0000"/>
                </a:solidFill>
              </a:rPr>
              <a:t>Bit 4 </a:t>
            </a:r>
            <a:r>
              <a:rPr lang="tr-TR" dirty="0"/>
              <a:t>TO</a:t>
            </a:r>
            <a:r>
              <a:rPr lang="tr-TR" b="1" dirty="0"/>
              <a:t>: </a:t>
            </a:r>
            <a:r>
              <a:rPr lang="tr-TR" dirty="0"/>
              <a:t>Süre aşımı (Time-</a:t>
            </a:r>
            <a:r>
              <a:rPr lang="tr-TR" dirty="0" err="1"/>
              <a:t>out</a:t>
            </a:r>
            <a:r>
              <a:rPr lang="tr-TR" dirty="0"/>
              <a:t>) biti</a:t>
            </a:r>
          </a:p>
          <a:p>
            <a:r>
              <a:rPr lang="tr-TR" dirty="0"/>
              <a:t>0 = WDT süre aşımı gerçekleşmiş ise “0” olur.</a:t>
            </a:r>
          </a:p>
          <a:p>
            <a:r>
              <a:rPr lang="tr-TR" dirty="0"/>
              <a:t>1 = </a:t>
            </a:r>
            <a:r>
              <a:rPr lang="tr-TR" dirty="0" err="1"/>
              <a:t>Power-up</a:t>
            </a:r>
            <a:r>
              <a:rPr lang="tr-TR" dirty="0"/>
              <a:t>, CLRWDT veya SLEEP komutu işlemlerinden sonra, güç verme durumuna geçilmiş ise “1” olur.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836613"/>
          </a:xfrm>
        </p:spPr>
        <p:txBody>
          <a:bodyPr/>
          <a:lstStyle/>
          <a:p>
            <a:pPr>
              <a:defRPr/>
            </a:pPr>
            <a:r>
              <a:rPr lang="tr-TR" dirty="0" smtClean="0"/>
              <a:t>STATUS Kaydedicisi</a:t>
            </a:r>
            <a:endParaRPr lang="tr-TR" dirty="0"/>
          </a:p>
        </p:txBody>
      </p:sp>
      <p:pic>
        <p:nvPicPr>
          <p:cNvPr id="327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824" y="1795463"/>
            <a:ext cx="66484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4" name="Dikdörtgen 4"/>
          <p:cNvSpPr>
            <a:spLocks noChangeArrowheads="1"/>
          </p:cNvSpPr>
          <p:nvPr/>
        </p:nvSpPr>
        <p:spPr bwMode="auto">
          <a:xfrm>
            <a:off x="683568" y="2780928"/>
            <a:ext cx="82089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dirty="0">
                <a:solidFill>
                  <a:srgbClr val="FF0000"/>
                </a:solidFill>
              </a:rPr>
              <a:t>Bit 3 </a:t>
            </a:r>
            <a:r>
              <a:rPr lang="tr-TR" dirty="0"/>
              <a:t>PD</a:t>
            </a:r>
            <a:r>
              <a:rPr lang="tr-TR" b="1" dirty="0"/>
              <a:t>: </a:t>
            </a:r>
            <a:r>
              <a:rPr lang="tr-TR" dirty="0"/>
              <a:t>Güç kesme (</a:t>
            </a:r>
            <a:r>
              <a:rPr lang="tr-TR" dirty="0" err="1"/>
              <a:t>Power-down</a:t>
            </a:r>
            <a:r>
              <a:rPr lang="tr-TR" dirty="0"/>
              <a:t>) biti</a:t>
            </a:r>
          </a:p>
          <a:p>
            <a:r>
              <a:rPr lang="tr-TR" dirty="0"/>
              <a:t>0 = SLEEP komutu çalıştırılınca</a:t>
            </a:r>
          </a:p>
          <a:p>
            <a:r>
              <a:rPr lang="tr-TR" dirty="0"/>
              <a:t>1 = CLRWDT komutu çalıştırılınca veya güç verme durumunda</a:t>
            </a:r>
          </a:p>
          <a:p>
            <a:r>
              <a:rPr lang="tr-TR" b="1" dirty="0">
                <a:solidFill>
                  <a:srgbClr val="FF0000"/>
                </a:solidFill>
              </a:rPr>
              <a:t>Bit 2 Z: </a:t>
            </a:r>
            <a:r>
              <a:rPr lang="tr-TR" dirty="0"/>
              <a:t>Sıfır biti</a:t>
            </a:r>
          </a:p>
          <a:p>
            <a:r>
              <a:rPr lang="tr-TR" dirty="0"/>
              <a:t>0 = Aritmetik veya lojik işlemin </a:t>
            </a:r>
            <a:r>
              <a:rPr lang="tr-TR" dirty="0" err="1"/>
              <a:t>sonuçu</a:t>
            </a:r>
            <a:r>
              <a:rPr lang="tr-TR" dirty="0"/>
              <a:t> sıfır değil ise</a:t>
            </a:r>
          </a:p>
          <a:p>
            <a:r>
              <a:rPr lang="tr-TR" dirty="0"/>
              <a:t>1 = Aritmetik veya lojik işlemin </a:t>
            </a:r>
            <a:r>
              <a:rPr lang="tr-TR" dirty="0" err="1"/>
              <a:t>sonuçu</a:t>
            </a:r>
            <a:r>
              <a:rPr lang="tr-TR" dirty="0"/>
              <a:t> sıfır ise</a:t>
            </a:r>
          </a:p>
          <a:p>
            <a:r>
              <a:rPr lang="tr-TR" b="1" dirty="0">
                <a:solidFill>
                  <a:srgbClr val="FF0000"/>
                </a:solidFill>
              </a:rPr>
              <a:t>Bit 1 DC: </a:t>
            </a:r>
            <a:r>
              <a:rPr lang="tr-TR" dirty="0"/>
              <a:t>Düşük Anlamlı Basamağın tasma / borç ( </a:t>
            </a:r>
            <a:r>
              <a:rPr lang="tr-TR" dirty="0" err="1"/>
              <a:t>carry</a:t>
            </a:r>
            <a:r>
              <a:rPr lang="tr-TR" dirty="0"/>
              <a:t> / </a:t>
            </a:r>
            <a:r>
              <a:rPr lang="tr-TR" dirty="0" err="1"/>
              <a:t>borrow</a:t>
            </a:r>
            <a:r>
              <a:rPr lang="tr-TR" dirty="0"/>
              <a:t>) biti</a:t>
            </a:r>
          </a:p>
          <a:p>
            <a:r>
              <a:rPr lang="tr-TR" dirty="0"/>
              <a:t>(ADDWF, ADDLW,SUBLW,SUBWF komutları için)</a:t>
            </a:r>
          </a:p>
          <a:p>
            <a:r>
              <a:rPr lang="tr-TR" dirty="0"/>
              <a:t>0 = İşlem sonucunda düşük 4-bitlik kısımdan taşma (</a:t>
            </a:r>
            <a:r>
              <a:rPr lang="tr-TR" dirty="0" err="1"/>
              <a:t>carry</a:t>
            </a:r>
            <a:r>
              <a:rPr lang="tr-TR" dirty="0"/>
              <a:t>) </a:t>
            </a:r>
            <a:r>
              <a:rPr lang="tr-TR" dirty="0" err="1"/>
              <a:t>eldesi</a:t>
            </a:r>
            <a:r>
              <a:rPr lang="tr-TR" dirty="0"/>
              <a:t> yoksa</a:t>
            </a:r>
          </a:p>
          <a:p>
            <a:r>
              <a:rPr lang="tr-TR" dirty="0"/>
              <a:t>1 = İşlem sonucunda düşük 4-bitlik kısımdan taşma (</a:t>
            </a:r>
            <a:r>
              <a:rPr lang="tr-TR" dirty="0" err="1"/>
              <a:t>carry</a:t>
            </a:r>
            <a:r>
              <a:rPr lang="tr-TR" dirty="0"/>
              <a:t>) </a:t>
            </a:r>
            <a:r>
              <a:rPr lang="tr-TR" dirty="0" err="1"/>
              <a:t>eldesi</a:t>
            </a:r>
            <a:r>
              <a:rPr lang="tr-TR" dirty="0"/>
              <a:t> varsa</a:t>
            </a:r>
          </a:p>
          <a:p>
            <a:r>
              <a:rPr lang="tr-TR" b="1" dirty="0">
                <a:solidFill>
                  <a:srgbClr val="FF0000"/>
                </a:solidFill>
              </a:rPr>
              <a:t>Bit 0 C: </a:t>
            </a:r>
            <a:r>
              <a:rPr lang="tr-TR" dirty="0"/>
              <a:t>Yüksek Anlamlı Basamağın tasma / borç biti</a:t>
            </a:r>
          </a:p>
          <a:p>
            <a:r>
              <a:rPr lang="tr-TR" dirty="0"/>
              <a:t>(ADDWF, ADDLW,SUBLW, SUBWF komutları için)</a:t>
            </a:r>
          </a:p>
          <a:p>
            <a:r>
              <a:rPr lang="tr-TR" dirty="0"/>
              <a:t>0 = İşlem sonucunda en önemli bitte taşma yoksa</a:t>
            </a:r>
          </a:p>
          <a:p>
            <a:r>
              <a:rPr lang="tr-TR" dirty="0"/>
              <a:t>1 = İşlem sonucunda en önemli bit taşarsa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981075"/>
          </a:xfrm>
        </p:spPr>
        <p:txBody>
          <a:bodyPr/>
          <a:lstStyle/>
          <a:p>
            <a:pPr>
              <a:defRPr/>
            </a:pPr>
            <a:r>
              <a:rPr lang="tr-TR" dirty="0" smtClean="0"/>
              <a:t>OPTION Kaydedicisi </a:t>
            </a:r>
            <a:endParaRPr lang="tr-TR" dirty="0"/>
          </a:p>
        </p:txBody>
      </p:sp>
      <p:sp>
        <p:nvSpPr>
          <p:cNvPr id="33797" name="Dikdörtgen 4"/>
          <p:cNvSpPr>
            <a:spLocks noChangeArrowheads="1"/>
          </p:cNvSpPr>
          <p:nvPr/>
        </p:nvSpPr>
        <p:spPr bwMode="auto">
          <a:xfrm>
            <a:off x="460251" y="2420888"/>
            <a:ext cx="82804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dirty="0">
                <a:solidFill>
                  <a:srgbClr val="FF0000"/>
                </a:solidFill>
              </a:rPr>
              <a:t>Bit 7 RBPU: </a:t>
            </a:r>
            <a:r>
              <a:rPr lang="tr-TR" dirty="0"/>
              <a:t>PORTB, çekme (</a:t>
            </a:r>
            <a:r>
              <a:rPr lang="tr-TR" dirty="0" err="1"/>
              <a:t>pull-up</a:t>
            </a:r>
            <a:r>
              <a:rPr lang="tr-TR" dirty="0"/>
              <a:t>) işlemini mümkün kılma biti </a:t>
            </a:r>
          </a:p>
          <a:p>
            <a:r>
              <a:rPr lang="tr-TR" dirty="0"/>
              <a:t>0 = PORTB çekme aktif ise </a:t>
            </a:r>
          </a:p>
          <a:p>
            <a:r>
              <a:rPr lang="tr-TR" dirty="0"/>
              <a:t>1 = PORTB çekme pasif ise </a:t>
            </a:r>
          </a:p>
          <a:p>
            <a:r>
              <a:rPr lang="tr-TR" b="1" dirty="0">
                <a:solidFill>
                  <a:srgbClr val="FF0000"/>
                </a:solidFill>
              </a:rPr>
              <a:t>Bit 6 INTEDG: </a:t>
            </a:r>
            <a:r>
              <a:rPr lang="tr-TR" dirty="0"/>
              <a:t>Kesme kaynağının tetikleme kenarının seçim biti </a:t>
            </a:r>
          </a:p>
          <a:p>
            <a:r>
              <a:rPr lang="tr-TR" dirty="0"/>
              <a:t>0 = RB0/INT uçunun düşen kenarında kesme </a:t>
            </a:r>
          </a:p>
          <a:p>
            <a:r>
              <a:rPr lang="tr-TR" dirty="0"/>
              <a:t>1 = RB0/INT uçunun yükselen kenarında kesme </a:t>
            </a:r>
          </a:p>
          <a:p>
            <a:r>
              <a:rPr lang="tr-TR" b="1" dirty="0">
                <a:solidFill>
                  <a:srgbClr val="FF0000"/>
                </a:solidFill>
              </a:rPr>
              <a:t>Bit 5 TOCS: </a:t>
            </a:r>
            <a:r>
              <a:rPr lang="tr-TR" dirty="0"/>
              <a:t>TMR0 saat kaynağını seçme biti </a:t>
            </a:r>
          </a:p>
          <a:p>
            <a:r>
              <a:rPr lang="tr-TR" dirty="0"/>
              <a:t>0 = Dahili komut çevrim </a:t>
            </a:r>
            <a:r>
              <a:rPr lang="tr-TR" dirty="0" err="1"/>
              <a:t>clocku</a:t>
            </a:r>
            <a:r>
              <a:rPr lang="tr-TR" dirty="0"/>
              <a:t> kullanılır (CLKOUT) </a:t>
            </a:r>
          </a:p>
          <a:p>
            <a:r>
              <a:rPr lang="tr-TR" dirty="0"/>
              <a:t>1 = RA4/TOCK1 </a:t>
            </a:r>
            <a:r>
              <a:rPr lang="tr-TR" dirty="0" err="1"/>
              <a:t>pininden</a:t>
            </a:r>
            <a:r>
              <a:rPr lang="tr-TR" dirty="0"/>
              <a:t> (uçundan) gelen darbeler </a:t>
            </a:r>
            <a:r>
              <a:rPr lang="tr-TR" dirty="0" err="1"/>
              <a:t>clock</a:t>
            </a:r>
            <a:r>
              <a:rPr lang="tr-TR" dirty="0"/>
              <a:t> kaynağı olur </a:t>
            </a:r>
          </a:p>
          <a:p>
            <a:r>
              <a:rPr lang="tr-TR" b="1" dirty="0">
                <a:solidFill>
                  <a:srgbClr val="FF0000"/>
                </a:solidFill>
              </a:rPr>
              <a:t>Bit 4 TOSE: </a:t>
            </a:r>
            <a:r>
              <a:rPr lang="tr-TR" dirty="0"/>
              <a:t>TMR0 kaynak kenarı seçme biti (Eğer TOCS = 1 ise) </a:t>
            </a:r>
          </a:p>
          <a:p>
            <a:r>
              <a:rPr lang="tr-TR" dirty="0"/>
              <a:t>0 = RA4/TOCK1 </a:t>
            </a:r>
            <a:r>
              <a:rPr lang="tr-TR" dirty="0" err="1"/>
              <a:t>pininden</a:t>
            </a:r>
            <a:r>
              <a:rPr lang="tr-TR" dirty="0"/>
              <a:t> gelen her yükselen kenar için bir artırılır </a:t>
            </a:r>
          </a:p>
          <a:p>
            <a:r>
              <a:rPr lang="tr-TR" dirty="0"/>
              <a:t>1 = RA4/TOCK1 </a:t>
            </a:r>
            <a:r>
              <a:rPr lang="tr-TR" dirty="0" err="1"/>
              <a:t>pininden</a:t>
            </a:r>
            <a:r>
              <a:rPr lang="tr-TR" dirty="0"/>
              <a:t> gelen her düşen kenar için bir artırılır </a:t>
            </a:r>
          </a:p>
          <a:p>
            <a:r>
              <a:rPr lang="tr-TR" b="1" dirty="0">
                <a:solidFill>
                  <a:srgbClr val="FF0000"/>
                </a:solidFill>
              </a:rPr>
              <a:t>Bit 3 PSA: </a:t>
            </a:r>
            <a:r>
              <a:rPr lang="tr-TR" dirty="0" err="1"/>
              <a:t>Önbölücü</a:t>
            </a:r>
            <a:r>
              <a:rPr lang="tr-TR" dirty="0"/>
              <a:t> / </a:t>
            </a:r>
            <a:r>
              <a:rPr lang="tr-TR" dirty="0" err="1"/>
              <a:t>önölçekleme</a:t>
            </a:r>
            <a:r>
              <a:rPr lang="tr-TR" dirty="0"/>
              <a:t> yapılacak birimi seçme biti </a:t>
            </a:r>
          </a:p>
          <a:p>
            <a:r>
              <a:rPr lang="tr-TR" dirty="0"/>
              <a:t>0 = </a:t>
            </a:r>
            <a:r>
              <a:rPr lang="tr-TR" dirty="0" err="1"/>
              <a:t>Önbölücü</a:t>
            </a:r>
            <a:r>
              <a:rPr lang="tr-TR" dirty="0"/>
              <a:t> TMR0 modülü için ayrılır </a:t>
            </a:r>
          </a:p>
          <a:p>
            <a:r>
              <a:rPr lang="tr-TR" dirty="0"/>
              <a:t>1 = </a:t>
            </a:r>
            <a:r>
              <a:rPr lang="tr-TR" dirty="0" err="1"/>
              <a:t>Önbölücü</a:t>
            </a:r>
            <a:r>
              <a:rPr lang="tr-TR" dirty="0"/>
              <a:t> WDT için ayrılır.</a:t>
            </a:r>
          </a:p>
        </p:txBody>
      </p:sp>
      <p:pic>
        <p:nvPicPr>
          <p:cNvPr id="337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88" y="1629519"/>
            <a:ext cx="7426325"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1125538"/>
          </a:xfrm>
        </p:spPr>
        <p:txBody>
          <a:bodyPr/>
          <a:lstStyle/>
          <a:p>
            <a:pPr>
              <a:defRPr/>
            </a:pPr>
            <a:r>
              <a:rPr lang="tr-TR" dirty="0" smtClean="0"/>
              <a:t>PIC Genel Kontrol Şeması</a:t>
            </a:r>
            <a:endParaRPr lang="tr-TR" dirty="0"/>
          </a:p>
        </p:txBody>
      </p:sp>
      <p:pic>
        <p:nvPicPr>
          <p:cNvPr id="51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844675"/>
            <a:ext cx="506095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981075"/>
          </a:xfrm>
        </p:spPr>
        <p:txBody>
          <a:bodyPr/>
          <a:lstStyle/>
          <a:p>
            <a:pPr>
              <a:defRPr/>
            </a:pPr>
            <a:r>
              <a:rPr lang="tr-TR" dirty="0" smtClean="0"/>
              <a:t>OPTION Kaydedicisi </a:t>
            </a:r>
            <a:endParaRPr lang="tr-TR" dirty="0"/>
          </a:p>
        </p:txBody>
      </p:sp>
      <p:sp>
        <p:nvSpPr>
          <p:cNvPr id="34821" name="Dikdörtgen 4"/>
          <p:cNvSpPr>
            <a:spLocks noChangeArrowheads="1"/>
          </p:cNvSpPr>
          <p:nvPr/>
        </p:nvSpPr>
        <p:spPr bwMode="auto">
          <a:xfrm>
            <a:off x="1116013" y="2708275"/>
            <a:ext cx="828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a:solidFill>
                  <a:srgbClr val="FF0000"/>
                </a:solidFill>
              </a:rPr>
              <a:t>Bit 2,1,0; PS2, PS1, PS0: </a:t>
            </a:r>
            <a:r>
              <a:rPr lang="tr-TR"/>
              <a:t>Önbölücü oranı seçme bitleri</a:t>
            </a:r>
          </a:p>
        </p:txBody>
      </p:sp>
      <p:pic>
        <p:nvPicPr>
          <p:cNvPr id="348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31988"/>
            <a:ext cx="7426325"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25" y="3644900"/>
            <a:ext cx="4675188" cy="2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908050"/>
          </a:xfrm>
        </p:spPr>
        <p:txBody>
          <a:bodyPr/>
          <a:lstStyle/>
          <a:p>
            <a:pPr>
              <a:defRPr/>
            </a:pPr>
            <a:r>
              <a:rPr lang="tr-TR" dirty="0" smtClean="0"/>
              <a:t>INTCON Kaydedicisi</a:t>
            </a:r>
            <a:endParaRPr lang="tr-TR" dirty="0"/>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060848"/>
            <a:ext cx="691197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Dikdörtgen 4"/>
          <p:cNvSpPr>
            <a:spLocks noChangeArrowheads="1"/>
          </p:cNvSpPr>
          <p:nvPr/>
        </p:nvSpPr>
        <p:spPr bwMode="auto">
          <a:xfrm>
            <a:off x="1116013" y="3068960"/>
            <a:ext cx="69135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dirty="0">
                <a:solidFill>
                  <a:srgbClr val="FF0000"/>
                </a:solidFill>
              </a:rPr>
              <a:t>Bit 7 GIE: </a:t>
            </a:r>
            <a:r>
              <a:rPr lang="tr-TR" dirty="0"/>
              <a:t>Bütün kesmeler geçerli (Global </a:t>
            </a:r>
            <a:r>
              <a:rPr lang="tr-TR" dirty="0" err="1"/>
              <a:t>Interrupt</a:t>
            </a:r>
            <a:r>
              <a:rPr lang="tr-TR" dirty="0"/>
              <a:t> </a:t>
            </a:r>
            <a:r>
              <a:rPr lang="tr-TR" dirty="0" err="1"/>
              <a:t>Enable</a:t>
            </a:r>
            <a:r>
              <a:rPr lang="tr-TR" dirty="0"/>
              <a:t>) biti </a:t>
            </a:r>
          </a:p>
          <a:p>
            <a:r>
              <a:rPr lang="tr-TR" dirty="0"/>
              <a:t>0 = Kesmelere izin vermez. </a:t>
            </a:r>
          </a:p>
          <a:p>
            <a:r>
              <a:rPr lang="tr-TR" dirty="0"/>
              <a:t>1 = maskelenmemiş kesmelere izin verir. </a:t>
            </a:r>
          </a:p>
          <a:p>
            <a:r>
              <a:rPr lang="tr-TR" b="1" dirty="0">
                <a:solidFill>
                  <a:srgbClr val="FF0000"/>
                </a:solidFill>
              </a:rPr>
              <a:t>Bit 6 PEIE: </a:t>
            </a:r>
            <a:r>
              <a:rPr lang="tr-TR" dirty="0"/>
              <a:t>Çevresel kesme geçerli biti </a:t>
            </a:r>
          </a:p>
          <a:p>
            <a:r>
              <a:rPr lang="nl-NL" dirty="0"/>
              <a:t>0 = Çevresel kesmelere izin vermez. </a:t>
            </a:r>
          </a:p>
          <a:p>
            <a:r>
              <a:rPr lang="tr-TR" dirty="0"/>
              <a:t>1 = Maskelenmemiş çevresel kesmelere izin verir. </a:t>
            </a:r>
          </a:p>
          <a:p>
            <a:r>
              <a:rPr lang="tr-TR" b="1" dirty="0">
                <a:solidFill>
                  <a:srgbClr val="FF0000"/>
                </a:solidFill>
              </a:rPr>
              <a:t>Bit 5 TOIE: </a:t>
            </a:r>
            <a:r>
              <a:rPr lang="tr-TR" dirty="0"/>
              <a:t>TMR0 taşma kesmesi geçerli biti </a:t>
            </a:r>
          </a:p>
          <a:p>
            <a:r>
              <a:rPr lang="tr-TR" dirty="0"/>
              <a:t>0 = TMR0 kesmesine izin vermez. </a:t>
            </a:r>
          </a:p>
          <a:p>
            <a:r>
              <a:rPr lang="tr-TR" dirty="0"/>
              <a:t>1 = TMR0 kesmesine izin verir. </a:t>
            </a:r>
          </a:p>
          <a:p>
            <a:r>
              <a:rPr lang="tr-TR" b="1" dirty="0">
                <a:solidFill>
                  <a:srgbClr val="FF0000"/>
                </a:solidFill>
              </a:rPr>
              <a:t>Bit 4 INTE: </a:t>
            </a:r>
            <a:r>
              <a:rPr lang="tr-TR" dirty="0"/>
              <a:t>RB0/INT (</a:t>
            </a:r>
            <a:r>
              <a:rPr lang="tr-TR" dirty="0" err="1"/>
              <a:t>pininden</a:t>
            </a:r>
            <a:r>
              <a:rPr lang="tr-TR" dirty="0"/>
              <a:t> gelen) dış kesme geçerli biti </a:t>
            </a:r>
          </a:p>
          <a:p>
            <a:r>
              <a:rPr lang="tr-TR" dirty="0"/>
              <a:t>0 = RB0/INT dış kesmeye izin vermez. </a:t>
            </a:r>
          </a:p>
          <a:p>
            <a:r>
              <a:rPr lang="tr-TR" dirty="0"/>
              <a:t>1 = RB0/INT dış kesmeye izin verir.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908050"/>
          </a:xfrm>
        </p:spPr>
        <p:txBody>
          <a:bodyPr/>
          <a:lstStyle/>
          <a:p>
            <a:pPr>
              <a:defRPr/>
            </a:pPr>
            <a:r>
              <a:rPr lang="tr-TR" dirty="0" smtClean="0"/>
              <a:t>INTCON Kaydedicisi</a:t>
            </a:r>
            <a:endParaRPr lang="tr-TR" dirty="0"/>
          </a:p>
        </p:txBody>
      </p:sp>
      <p:pic>
        <p:nvPicPr>
          <p:cNvPr id="368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514475"/>
            <a:ext cx="691197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Dikdörtgen 4"/>
          <p:cNvSpPr>
            <a:spLocks noChangeArrowheads="1"/>
          </p:cNvSpPr>
          <p:nvPr/>
        </p:nvSpPr>
        <p:spPr bwMode="auto">
          <a:xfrm>
            <a:off x="1187450" y="2276475"/>
            <a:ext cx="69135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dirty="0">
                <a:solidFill>
                  <a:srgbClr val="FF0000"/>
                </a:solidFill>
              </a:rPr>
              <a:t>Bit 3 RBIE: </a:t>
            </a:r>
            <a:r>
              <a:rPr lang="tr-TR" dirty="0"/>
              <a:t>RB Port değişim kesmesi geçerli biti </a:t>
            </a:r>
          </a:p>
          <a:p>
            <a:r>
              <a:rPr lang="tr-TR" dirty="0"/>
              <a:t>0 = RB port değişim kesmesine izin vermez. </a:t>
            </a:r>
          </a:p>
          <a:p>
            <a:r>
              <a:rPr lang="tr-TR" dirty="0"/>
              <a:t>1 = RB port değişim kesmesine izin verir. </a:t>
            </a:r>
          </a:p>
          <a:p>
            <a:r>
              <a:rPr lang="tr-TR" b="1" dirty="0">
                <a:solidFill>
                  <a:srgbClr val="FF0000"/>
                </a:solidFill>
              </a:rPr>
              <a:t>Bit 2 TOIF: </a:t>
            </a:r>
            <a:r>
              <a:rPr lang="tr-TR" dirty="0"/>
              <a:t>TMR0 taşma kesmesi bayrak biti </a:t>
            </a:r>
          </a:p>
          <a:p>
            <a:r>
              <a:rPr lang="tr-TR" dirty="0"/>
              <a:t>0 = TMR0 kayıtçısı taşmadı. </a:t>
            </a:r>
          </a:p>
          <a:p>
            <a:r>
              <a:rPr lang="tr-TR" dirty="0"/>
              <a:t>1 = TMR0 kayıtçısı taştı (taştıktan sonra program içinden temizlenir). </a:t>
            </a:r>
          </a:p>
          <a:p>
            <a:r>
              <a:rPr lang="tr-TR" b="1" dirty="0">
                <a:solidFill>
                  <a:srgbClr val="FF0000"/>
                </a:solidFill>
              </a:rPr>
              <a:t>Bit 1 INTF: </a:t>
            </a:r>
            <a:r>
              <a:rPr lang="tr-TR" dirty="0"/>
              <a:t>RB0/INT dış kesme bayrak biti </a:t>
            </a:r>
          </a:p>
          <a:p>
            <a:r>
              <a:rPr lang="en-US" dirty="0"/>
              <a:t>0 = RB0/INT </a:t>
            </a:r>
            <a:r>
              <a:rPr lang="en-US" dirty="0" err="1"/>
              <a:t>dış</a:t>
            </a:r>
            <a:r>
              <a:rPr lang="en-US" dirty="0"/>
              <a:t> </a:t>
            </a:r>
            <a:r>
              <a:rPr lang="en-US" dirty="0" err="1"/>
              <a:t>kesme</a:t>
            </a:r>
            <a:r>
              <a:rPr lang="en-US" dirty="0"/>
              <a:t> </a:t>
            </a:r>
            <a:r>
              <a:rPr lang="en-US" dirty="0" err="1"/>
              <a:t>yok</a:t>
            </a:r>
            <a:r>
              <a:rPr lang="en-US" dirty="0"/>
              <a:t>. </a:t>
            </a:r>
          </a:p>
          <a:p>
            <a:r>
              <a:rPr lang="tr-TR" dirty="0"/>
              <a:t>1 = RB0/INT dış kesme oldu (program içinden temizlenir). </a:t>
            </a:r>
          </a:p>
          <a:p>
            <a:r>
              <a:rPr lang="tr-TR" b="1" dirty="0">
                <a:solidFill>
                  <a:srgbClr val="FF0000"/>
                </a:solidFill>
              </a:rPr>
              <a:t>Bit 0 RBIF:</a:t>
            </a:r>
            <a:r>
              <a:rPr lang="tr-TR" b="1" dirty="0"/>
              <a:t> </a:t>
            </a:r>
            <a:r>
              <a:rPr lang="tr-TR" dirty="0"/>
              <a:t>RB Port değişim kesmesi bayrak biti </a:t>
            </a:r>
          </a:p>
          <a:p>
            <a:r>
              <a:rPr lang="tr-TR" dirty="0"/>
              <a:t>0 = RB4:RB7 </a:t>
            </a:r>
            <a:r>
              <a:rPr lang="tr-TR" dirty="0" err="1"/>
              <a:t>pinlerinin</a:t>
            </a:r>
            <a:r>
              <a:rPr lang="tr-TR" dirty="0"/>
              <a:t> hiçbiri durum değiştirmedi. </a:t>
            </a:r>
          </a:p>
          <a:p>
            <a:r>
              <a:rPr lang="tr-TR" dirty="0"/>
              <a:t>1 = RB4:RB7 </a:t>
            </a:r>
            <a:r>
              <a:rPr lang="tr-TR" dirty="0" err="1"/>
              <a:t>pinlerinin</a:t>
            </a:r>
            <a:r>
              <a:rPr lang="tr-TR" dirty="0"/>
              <a:t> en az biri durum değiştirdi </a:t>
            </a:r>
          </a:p>
          <a:p>
            <a:r>
              <a:rPr lang="tr-TR" dirty="0"/>
              <a:t>(Programda kontrol edilir).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1"/>
          <p:cNvSpPr>
            <a:spLocks noGrp="1"/>
          </p:cNvSpPr>
          <p:nvPr>
            <p:ph type="title"/>
          </p:nvPr>
        </p:nvSpPr>
        <p:spPr>
          <a:xfrm>
            <a:off x="-12700" y="188913"/>
            <a:ext cx="9144000" cy="1123950"/>
          </a:xfrm>
        </p:spPr>
        <p:txBody>
          <a:bodyPr>
            <a:normAutofit/>
          </a:bodyPr>
          <a:lstStyle/>
          <a:p>
            <a:pPr>
              <a:defRPr/>
            </a:pPr>
            <a:r>
              <a:rPr lang="tr-TR" sz="3600" dirty="0" smtClean="0"/>
              <a:t>PIE1 Kaydedicisi (Çevresel Kesme </a:t>
            </a:r>
            <a:r>
              <a:rPr lang="tr-TR" sz="3600" dirty="0" err="1" smtClean="0"/>
              <a:t>Enable</a:t>
            </a:r>
            <a:r>
              <a:rPr lang="tr-TR" sz="3600" dirty="0" smtClean="0"/>
              <a:t>)</a:t>
            </a:r>
            <a:endParaRPr lang="tr-TR" sz="3600" dirty="0"/>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2084387"/>
            <a:ext cx="7056438"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Dikdörtgen 5"/>
          <p:cNvSpPr>
            <a:spLocks noChangeArrowheads="1"/>
          </p:cNvSpPr>
          <p:nvPr/>
        </p:nvSpPr>
        <p:spPr bwMode="auto">
          <a:xfrm>
            <a:off x="1042988" y="2886075"/>
            <a:ext cx="7129462"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dirty="0">
                <a:solidFill>
                  <a:srgbClr val="FF0000"/>
                </a:solidFill>
              </a:rPr>
              <a:t>Bit 7 PSPIE: </a:t>
            </a:r>
            <a:r>
              <a:rPr lang="tr-TR" dirty="0"/>
              <a:t>Paralel </a:t>
            </a:r>
            <a:r>
              <a:rPr lang="tr-TR" dirty="0" err="1"/>
              <a:t>Slave</a:t>
            </a:r>
            <a:r>
              <a:rPr lang="tr-TR" dirty="0"/>
              <a:t> Port (PSP) okuma/yazma kesmesi geçerlilik biti</a:t>
            </a:r>
          </a:p>
          <a:p>
            <a:r>
              <a:rPr lang="tr-TR" dirty="0"/>
              <a:t>0 = PSP R/W kesmesine izin verilmez.</a:t>
            </a:r>
          </a:p>
          <a:p>
            <a:r>
              <a:rPr lang="tr-TR" dirty="0"/>
              <a:t>1 = PSP R/W kesmesine izin verilir.</a:t>
            </a:r>
          </a:p>
          <a:p>
            <a:r>
              <a:rPr lang="tr-TR" dirty="0">
                <a:solidFill>
                  <a:srgbClr val="FF0000"/>
                </a:solidFill>
              </a:rPr>
              <a:t>Bit 6 ADIE: </a:t>
            </a:r>
            <a:r>
              <a:rPr lang="tr-TR" dirty="0"/>
              <a:t>A/D çevirici kesmesi geçerlilik biti</a:t>
            </a:r>
          </a:p>
          <a:p>
            <a:r>
              <a:rPr lang="tr-TR" dirty="0"/>
              <a:t>0 = A/D çevirici kesmesine izin verilmez.</a:t>
            </a:r>
          </a:p>
          <a:p>
            <a:r>
              <a:rPr lang="tr-TR" dirty="0"/>
              <a:t>1 = A/D çevirici kesmesine izin verilir.</a:t>
            </a:r>
          </a:p>
          <a:p>
            <a:r>
              <a:rPr lang="tr-TR" dirty="0">
                <a:solidFill>
                  <a:srgbClr val="FF0000"/>
                </a:solidFill>
              </a:rPr>
              <a:t>Bit 5 RCIE: </a:t>
            </a:r>
            <a:r>
              <a:rPr lang="tr-TR" dirty="0"/>
              <a:t>USART alma (</a:t>
            </a:r>
            <a:r>
              <a:rPr lang="tr-TR" dirty="0" err="1"/>
              <a:t>receive</a:t>
            </a:r>
            <a:r>
              <a:rPr lang="tr-TR" dirty="0"/>
              <a:t>) kesmesi geçerlilik biti</a:t>
            </a:r>
          </a:p>
          <a:p>
            <a:r>
              <a:rPr lang="tr-TR" dirty="0"/>
              <a:t>0 = USART alma kesmesine izin verilmez.</a:t>
            </a:r>
          </a:p>
          <a:p>
            <a:r>
              <a:rPr lang="tr-TR" dirty="0"/>
              <a:t>1 = USART alma kesmesine izin verilir.</a:t>
            </a:r>
          </a:p>
          <a:p>
            <a:r>
              <a:rPr lang="tr-TR" dirty="0">
                <a:solidFill>
                  <a:srgbClr val="FF0000"/>
                </a:solidFill>
              </a:rPr>
              <a:t>Bit 4 TXIE: </a:t>
            </a:r>
            <a:r>
              <a:rPr lang="tr-TR" dirty="0"/>
              <a:t>USART gönderme (</a:t>
            </a:r>
            <a:r>
              <a:rPr lang="tr-TR" dirty="0" err="1"/>
              <a:t>transmit</a:t>
            </a:r>
            <a:r>
              <a:rPr lang="tr-TR" dirty="0"/>
              <a:t>) kesmesi geçerlilik biti</a:t>
            </a:r>
          </a:p>
          <a:p>
            <a:r>
              <a:rPr lang="tr-TR" dirty="0"/>
              <a:t>0 = USART gönderme kesmesine izin verilmez.</a:t>
            </a:r>
          </a:p>
          <a:p>
            <a:r>
              <a:rPr lang="tr-TR" dirty="0"/>
              <a:t>1 = USART gönderme kesmesine izin verilir.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700" y="188913"/>
            <a:ext cx="9144000" cy="1123950"/>
          </a:xfrm>
        </p:spPr>
        <p:txBody>
          <a:bodyPr>
            <a:normAutofit/>
          </a:bodyPr>
          <a:lstStyle/>
          <a:p>
            <a:pPr>
              <a:defRPr/>
            </a:pPr>
            <a:r>
              <a:rPr lang="tr-TR" sz="3600" dirty="0" smtClean="0"/>
              <a:t>PIE1 Kaydedicisi (Çevresel Kesme </a:t>
            </a:r>
            <a:r>
              <a:rPr lang="tr-TR" sz="3600" dirty="0" err="1" smtClean="0"/>
              <a:t>Enable</a:t>
            </a:r>
            <a:r>
              <a:rPr lang="tr-TR" sz="3600" dirty="0" smtClean="0"/>
              <a:t>)</a:t>
            </a:r>
            <a:endParaRPr lang="tr-TR" sz="3600" dirty="0"/>
          </a:p>
        </p:txBody>
      </p:sp>
      <p:pic>
        <p:nvPicPr>
          <p:cNvPr id="389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8840"/>
            <a:ext cx="7056438"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8" name="Dikdörtgen 5"/>
          <p:cNvSpPr>
            <a:spLocks noChangeArrowheads="1"/>
          </p:cNvSpPr>
          <p:nvPr/>
        </p:nvSpPr>
        <p:spPr bwMode="auto">
          <a:xfrm>
            <a:off x="980306" y="3068960"/>
            <a:ext cx="71294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dirty="0">
                <a:solidFill>
                  <a:srgbClr val="FF0000"/>
                </a:solidFill>
              </a:rPr>
              <a:t>Bit 3 SSPIE: </a:t>
            </a:r>
            <a:r>
              <a:rPr lang="tr-TR" dirty="0"/>
              <a:t>Senkron Seri Port (SSP) kesmesi geçerlilik biti </a:t>
            </a:r>
          </a:p>
          <a:p>
            <a:r>
              <a:rPr lang="nn-NO" dirty="0"/>
              <a:t>0 = SSP kesmesine izin verilmez. </a:t>
            </a:r>
            <a:endParaRPr lang="tr-TR" dirty="0"/>
          </a:p>
          <a:p>
            <a:r>
              <a:rPr lang="tr-TR" dirty="0"/>
              <a:t>1 = SSP kesmesine izin verilir. </a:t>
            </a:r>
          </a:p>
          <a:p>
            <a:r>
              <a:rPr lang="tr-TR" b="1" dirty="0">
                <a:solidFill>
                  <a:srgbClr val="FF0000"/>
                </a:solidFill>
              </a:rPr>
              <a:t>Bit 2 CCP1IE: </a:t>
            </a:r>
            <a:r>
              <a:rPr lang="tr-TR" dirty="0"/>
              <a:t>CCP1 kesmesi geçerlilik biti </a:t>
            </a:r>
          </a:p>
          <a:p>
            <a:r>
              <a:rPr lang="tr-TR" dirty="0"/>
              <a:t>0 = CCP1 kesmesine izin verilmez. </a:t>
            </a:r>
          </a:p>
          <a:p>
            <a:r>
              <a:rPr lang="tr-TR" dirty="0"/>
              <a:t>1 = CCP1 kesmesine izin verilir. </a:t>
            </a:r>
          </a:p>
          <a:p>
            <a:r>
              <a:rPr lang="tr-TR" b="1" dirty="0">
                <a:solidFill>
                  <a:srgbClr val="FF0000"/>
                </a:solidFill>
              </a:rPr>
              <a:t>Bit 1 TMR2IE: </a:t>
            </a:r>
            <a:r>
              <a:rPr lang="tr-TR" dirty="0"/>
              <a:t>TMR2 ile PR2 uyum kesmesi geçerlilik biti </a:t>
            </a:r>
          </a:p>
          <a:p>
            <a:r>
              <a:rPr lang="tr-TR" dirty="0"/>
              <a:t>0 = TMR2 ile PR2 uyum kesmesine izin verilmez. </a:t>
            </a:r>
          </a:p>
          <a:p>
            <a:r>
              <a:rPr lang="tr-TR" dirty="0"/>
              <a:t>1 = TMR2 ile PR2 uyum kesmesine izin verilir. </a:t>
            </a:r>
          </a:p>
          <a:p>
            <a:r>
              <a:rPr lang="tr-TR" b="1" dirty="0">
                <a:solidFill>
                  <a:srgbClr val="FF0000"/>
                </a:solidFill>
              </a:rPr>
              <a:t>Bit 0 TMR1IE: </a:t>
            </a:r>
            <a:r>
              <a:rPr lang="tr-TR" dirty="0"/>
              <a:t>TMR1 taşma kesmesi geçerlilik biti </a:t>
            </a:r>
          </a:p>
          <a:p>
            <a:r>
              <a:rPr lang="tr-TR" dirty="0"/>
              <a:t>0 = TMR1 taşma kesmesine izin verilmez. </a:t>
            </a:r>
          </a:p>
          <a:p>
            <a:r>
              <a:rPr lang="nn-NO" dirty="0"/>
              <a:t>1 = TMR1 taşma kesmesine izin verilir. </a:t>
            </a:r>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74663" y="115888"/>
            <a:ext cx="8229600" cy="1125537"/>
          </a:xfrm>
        </p:spPr>
        <p:txBody>
          <a:bodyPr/>
          <a:lstStyle/>
          <a:p>
            <a:pPr>
              <a:defRPr/>
            </a:pPr>
            <a:r>
              <a:rPr lang="tr-TR" dirty="0" smtClean="0"/>
              <a:t>PIR1 Kaydedicisi</a:t>
            </a:r>
            <a:endParaRPr lang="tr-TR" dirty="0"/>
          </a:p>
        </p:txBody>
      </p:sp>
      <p:sp>
        <p:nvSpPr>
          <p:cNvPr id="39941" name="Dikdörtgen 4"/>
          <p:cNvSpPr>
            <a:spLocks noChangeArrowheads="1"/>
          </p:cNvSpPr>
          <p:nvPr/>
        </p:nvSpPr>
        <p:spPr bwMode="auto">
          <a:xfrm>
            <a:off x="466725" y="2708920"/>
            <a:ext cx="8677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dirty="0"/>
              <a:t>Bit 7 PSPIF : </a:t>
            </a:r>
            <a:r>
              <a:rPr lang="tr-TR" dirty="0"/>
              <a:t>Paralel </a:t>
            </a:r>
            <a:r>
              <a:rPr lang="tr-TR" dirty="0" err="1"/>
              <a:t>Slave</a:t>
            </a:r>
            <a:r>
              <a:rPr lang="tr-TR" dirty="0"/>
              <a:t> Port okuma/yazma kesme uyarısı geçerlilik biti </a:t>
            </a:r>
          </a:p>
          <a:p>
            <a:r>
              <a:rPr lang="es-ES" dirty="0"/>
              <a:t>0 = Okuma yada yazma yok. </a:t>
            </a:r>
          </a:p>
          <a:p>
            <a:r>
              <a:rPr lang="tr-TR" dirty="0"/>
              <a:t>1 = Okuma yada yazma işlemi gerçekleşti (yazılımda temizlenmeli). </a:t>
            </a:r>
          </a:p>
          <a:p>
            <a:r>
              <a:rPr lang="tr-TR" b="1" dirty="0"/>
              <a:t>Bit 6 ADIF : </a:t>
            </a:r>
            <a:r>
              <a:rPr lang="tr-TR" dirty="0"/>
              <a:t>A/D Çevirici kesmesi uyarı biti </a:t>
            </a:r>
          </a:p>
          <a:p>
            <a:r>
              <a:rPr lang="tr-TR" dirty="0"/>
              <a:t>0 = A/D dönüşüm tamamlanmadı. </a:t>
            </a:r>
          </a:p>
          <a:p>
            <a:r>
              <a:rPr lang="tr-TR" dirty="0"/>
              <a:t>1 = A/D dönüşüm tamamlandı. </a:t>
            </a:r>
          </a:p>
          <a:p>
            <a:r>
              <a:rPr lang="tr-TR" b="1" dirty="0"/>
              <a:t>Bit 5 RCIF : </a:t>
            </a:r>
            <a:r>
              <a:rPr lang="tr-TR" dirty="0"/>
              <a:t>USART alma kesmesi uyarı biti </a:t>
            </a:r>
          </a:p>
          <a:p>
            <a:r>
              <a:rPr lang="tr-TR" dirty="0"/>
              <a:t>0 = USART alma tamponu boş. </a:t>
            </a:r>
          </a:p>
          <a:p>
            <a:r>
              <a:rPr lang="tr-TR" dirty="0"/>
              <a:t>1 = USART alma tamponu dolu. </a:t>
            </a:r>
          </a:p>
          <a:p>
            <a:r>
              <a:rPr lang="tr-TR" b="1" dirty="0"/>
              <a:t>Bit 4 TXIF : </a:t>
            </a:r>
            <a:r>
              <a:rPr lang="tr-TR" dirty="0"/>
              <a:t>USART gönderme kesmesi uyarı biti </a:t>
            </a:r>
          </a:p>
          <a:p>
            <a:r>
              <a:rPr lang="sv-SE" dirty="0"/>
              <a:t>0 = USART gönderme tamponu boş. </a:t>
            </a:r>
          </a:p>
          <a:p>
            <a:r>
              <a:rPr lang="tr-TR" dirty="0"/>
              <a:t>1 = USART gönderme tamponu dolu. </a:t>
            </a:r>
          </a:p>
        </p:txBody>
      </p:sp>
      <p:pic>
        <p:nvPicPr>
          <p:cNvPr id="399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018" y="1821657"/>
            <a:ext cx="759777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1"/>
          <p:cNvSpPr>
            <a:spLocks noGrp="1"/>
          </p:cNvSpPr>
          <p:nvPr>
            <p:ph type="title"/>
          </p:nvPr>
        </p:nvSpPr>
        <p:spPr>
          <a:xfrm>
            <a:off x="474663" y="115888"/>
            <a:ext cx="8229600" cy="1125537"/>
          </a:xfrm>
        </p:spPr>
        <p:txBody>
          <a:bodyPr/>
          <a:lstStyle/>
          <a:p>
            <a:pPr>
              <a:defRPr/>
            </a:pPr>
            <a:r>
              <a:rPr lang="tr-TR" dirty="0" smtClean="0"/>
              <a:t>PIR1 Kaydedicisi</a:t>
            </a:r>
            <a:endParaRPr lang="tr-TR" dirty="0"/>
          </a:p>
        </p:txBody>
      </p:sp>
      <p:sp>
        <p:nvSpPr>
          <p:cNvPr id="40964" name="Dikdörtgen 4"/>
          <p:cNvSpPr>
            <a:spLocks noChangeArrowheads="1"/>
          </p:cNvSpPr>
          <p:nvPr/>
        </p:nvSpPr>
        <p:spPr bwMode="auto">
          <a:xfrm>
            <a:off x="287338" y="2565400"/>
            <a:ext cx="88566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a:t>Bit 3 SSPIF : </a:t>
            </a:r>
            <a:r>
              <a:rPr lang="tr-TR"/>
              <a:t>Senkron seri port (SSP) kesme uyarı biti </a:t>
            </a:r>
          </a:p>
          <a:p>
            <a:r>
              <a:rPr lang="tr-TR"/>
              <a:t>0 = SSP kesme şartları sağlanmadı. </a:t>
            </a:r>
          </a:p>
          <a:p>
            <a:r>
              <a:rPr lang="tr-TR"/>
              <a:t>1 = SSP kesme şartları sağlandı (kesme hizmet programından geri </a:t>
            </a:r>
          </a:p>
          <a:p>
            <a:r>
              <a:rPr lang="tr-TR"/>
              <a:t>dönmeden önce yazılımla temizlenmeli) </a:t>
            </a:r>
          </a:p>
          <a:p>
            <a:r>
              <a:rPr lang="tr-TR" b="1"/>
              <a:t>Bit 2 CCP1IF : </a:t>
            </a:r>
            <a:r>
              <a:rPr lang="tr-TR"/>
              <a:t>CCP1 kesmesi uyarı biti : Capture ve Compare modunda kullanılır. PWM modunda kullanılmaz. </a:t>
            </a:r>
          </a:p>
          <a:p>
            <a:r>
              <a:rPr lang="tr-TR"/>
              <a:t>0 = TMR1 kayıtçısı capture/compare vuku buldu. </a:t>
            </a:r>
          </a:p>
          <a:p>
            <a:r>
              <a:rPr lang="tr-TR"/>
              <a:t>1 = TMR1 kayıtçısı capture/compare vuku bulmadı. </a:t>
            </a:r>
          </a:p>
          <a:p>
            <a:r>
              <a:rPr lang="tr-TR" b="1"/>
              <a:t>Bit 1 TMR2IF : </a:t>
            </a:r>
            <a:r>
              <a:rPr lang="tr-TR"/>
              <a:t>TMR2 - PR2 uyum kesmesi uyarı biti </a:t>
            </a:r>
          </a:p>
          <a:p>
            <a:r>
              <a:rPr lang="tr-TR"/>
              <a:t>0 = TMR2 - PR2 uyum yok. </a:t>
            </a:r>
          </a:p>
          <a:p>
            <a:r>
              <a:rPr lang="tr-TR"/>
              <a:t>1 = TMR2 - PR2 uyum var. (yazılımla temizlenmeli) </a:t>
            </a:r>
          </a:p>
          <a:p>
            <a:r>
              <a:rPr lang="tr-TR" b="1"/>
              <a:t>Bit 0 TMR1IF : </a:t>
            </a:r>
            <a:r>
              <a:rPr lang="tr-TR"/>
              <a:t>TMR1 taşma kesmesi uyarı biti </a:t>
            </a:r>
          </a:p>
          <a:p>
            <a:r>
              <a:rPr lang="tr-TR"/>
              <a:t>0 = TMR1 kayıtçısı taşma olmadı. </a:t>
            </a:r>
          </a:p>
          <a:p>
            <a:r>
              <a:rPr lang="tr-TR"/>
              <a:t>1 = TMR1 kayıtçısında taşma oldu.(yazılımla temizlenmeli) </a:t>
            </a:r>
          </a:p>
        </p:txBody>
      </p:sp>
      <p:pic>
        <p:nvPicPr>
          <p:cNvPr id="409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09" y="1701800"/>
            <a:ext cx="75977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7" name="Dikdörtgen 1"/>
          <p:cNvSpPr>
            <a:spLocks noChangeArrowheads="1"/>
          </p:cNvSpPr>
          <p:nvPr/>
        </p:nvSpPr>
        <p:spPr bwMode="auto">
          <a:xfrm>
            <a:off x="535658" y="971551"/>
            <a:ext cx="8640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dirty="0">
                <a:solidFill>
                  <a:srgbClr val="FF0000"/>
                </a:solidFill>
              </a:rPr>
              <a:t>PIR1 kaydedicisi, çevresel kesmelerle ilgili uyarı bitlerini taşıyan kaydedicidir.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700" y="188913"/>
            <a:ext cx="9144000" cy="836612"/>
          </a:xfrm>
        </p:spPr>
        <p:txBody>
          <a:bodyPr/>
          <a:lstStyle/>
          <a:p>
            <a:pPr>
              <a:defRPr/>
            </a:pPr>
            <a:r>
              <a:rPr lang="tr-TR" sz="4800" dirty="0" smtClean="0"/>
              <a:t>PIE2 Kaydedicisi </a:t>
            </a:r>
            <a:endParaRPr lang="tr-TR" sz="4800" dirty="0"/>
          </a:p>
        </p:txBody>
      </p:sp>
      <p:sp>
        <p:nvSpPr>
          <p:cNvPr id="41989" name="Dikdörtgen 5"/>
          <p:cNvSpPr>
            <a:spLocks noChangeArrowheads="1"/>
          </p:cNvSpPr>
          <p:nvPr/>
        </p:nvSpPr>
        <p:spPr bwMode="auto">
          <a:xfrm>
            <a:off x="995363" y="2420938"/>
            <a:ext cx="712946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sv-SE" b="1">
                <a:solidFill>
                  <a:srgbClr val="FF0000"/>
                </a:solidFill>
              </a:rPr>
              <a:t>Bit 7: </a:t>
            </a:r>
            <a:r>
              <a:rPr lang="sv-SE"/>
              <a:t>Bu bit kullanılmaz, 0 okunur. </a:t>
            </a:r>
          </a:p>
          <a:p>
            <a:r>
              <a:rPr lang="tr-TR" b="1">
                <a:solidFill>
                  <a:srgbClr val="FF0000"/>
                </a:solidFill>
              </a:rPr>
              <a:t>Bit 6 Reserved: </a:t>
            </a:r>
            <a:r>
              <a:rPr lang="tr-TR"/>
              <a:t>Bit sonra kullanılmak için ayrılmıştır. Temizlenmelidir (set 0). </a:t>
            </a:r>
          </a:p>
          <a:p>
            <a:r>
              <a:rPr lang="sv-SE" b="1">
                <a:solidFill>
                  <a:srgbClr val="FF0000"/>
                </a:solidFill>
              </a:rPr>
              <a:t>Bit 5: </a:t>
            </a:r>
            <a:r>
              <a:rPr lang="sv-SE"/>
              <a:t>Bu bit kullanılmaz, 0 okunur. </a:t>
            </a:r>
          </a:p>
          <a:p>
            <a:r>
              <a:rPr lang="tr-TR" b="1">
                <a:solidFill>
                  <a:srgbClr val="FF0000"/>
                </a:solidFill>
              </a:rPr>
              <a:t>Bit 4 EEIE:</a:t>
            </a:r>
            <a:r>
              <a:rPr lang="tr-TR" b="1"/>
              <a:t> </a:t>
            </a:r>
            <a:r>
              <a:rPr lang="tr-TR"/>
              <a:t>EEPROM yazma işlem kesmesi geçerlilik biti </a:t>
            </a:r>
          </a:p>
          <a:p>
            <a:r>
              <a:rPr lang="nn-NO"/>
              <a:t>0 = EEPROM yazma kesmesine izin verilmez. </a:t>
            </a:r>
          </a:p>
          <a:p>
            <a:r>
              <a:rPr lang="tr-TR"/>
              <a:t>1 = EEPROM yazma kesmesine izin verilir. </a:t>
            </a:r>
          </a:p>
          <a:p>
            <a:r>
              <a:rPr lang="tr-TR" b="1">
                <a:solidFill>
                  <a:srgbClr val="FF0000"/>
                </a:solidFill>
              </a:rPr>
              <a:t>Bit 3 BCLIE: </a:t>
            </a:r>
            <a:r>
              <a:rPr lang="tr-TR"/>
              <a:t>Çarpışma (Bus collision) kesmesi geçerlilik biti </a:t>
            </a:r>
          </a:p>
          <a:p>
            <a:r>
              <a:rPr lang="tr-TR"/>
              <a:t>0 = BUS Çarpışma kesmesine izin verilmez. </a:t>
            </a:r>
          </a:p>
          <a:p>
            <a:r>
              <a:rPr lang="tr-TR"/>
              <a:t>1 = BUS Çarpışma kesmesine izin verilir. </a:t>
            </a:r>
          </a:p>
          <a:p>
            <a:r>
              <a:rPr lang="tr-TR" b="1">
                <a:solidFill>
                  <a:srgbClr val="FF0000"/>
                </a:solidFill>
              </a:rPr>
              <a:t>Bit 1-2: </a:t>
            </a:r>
            <a:r>
              <a:rPr lang="tr-TR"/>
              <a:t>Bu bitler kullanılmaz, 0 okunur. </a:t>
            </a:r>
          </a:p>
          <a:p>
            <a:r>
              <a:rPr lang="tr-TR" b="1">
                <a:solidFill>
                  <a:srgbClr val="FF0000"/>
                </a:solidFill>
              </a:rPr>
              <a:t>Bit 0 CCP2IE: </a:t>
            </a:r>
            <a:r>
              <a:rPr lang="tr-TR"/>
              <a:t>CCP2 kesme geçerlilik biti </a:t>
            </a:r>
          </a:p>
          <a:p>
            <a:r>
              <a:rPr lang="tr-TR"/>
              <a:t>0 = CCP2 kesmesine izin verilmez. </a:t>
            </a:r>
          </a:p>
          <a:p>
            <a:r>
              <a:rPr lang="tr-TR"/>
              <a:t>1 = CCP2 kesmesine izin verilir. </a:t>
            </a:r>
          </a:p>
        </p:txBody>
      </p:sp>
      <p:pic>
        <p:nvPicPr>
          <p:cNvPr id="419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39454"/>
            <a:ext cx="76041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74663" y="115888"/>
            <a:ext cx="8229600" cy="1125537"/>
          </a:xfrm>
        </p:spPr>
        <p:txBody>
          <a:bodyPr/>
          <a:lstStyle/>
          <a:p>
            <a:pPr>
              <a:defRPr/>
            </a:pPr>
            <a:r>
              <a:rPr lang="tr-TR" dirty="0" smtClean="0"/>
              <a:t>PIR2 Kaydedicisi</a:t>
            </a:r>
            <a:endParaRPr lang="tr-TR" dirty="0"/>
          </a:p>
        </p:txBody>
      </p:sp>
      <p:sp>
        <p:nvSpPr>
          <p:cNvPr id="43013" name="Dikdörtgen 4"/>
          <p:cNvSpPr>
            <a:spLocks noChangeArrowheads="1"/>
          </p:cNvSpPr>
          <p:nvPr/>
        </p:nvSpPr>
        <p:spPr bwMode="auto">
          <a:xfrm>
            <a:off x="477838" y="2492375"/>
            <a:ext cx="86772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sv-SE" b="1">
                <a:solidFill>
                  <a:srgbClr val="FF0000"/>
                </a:solidFill>
              </a:rPr>
              <a:t>Bit 7: </a:t>
            </a:r>
            <a:r>
              <a:rPr lang="sv-SE"/>
              <a:t>Bu bit kullanılmaz, 0 okunur. </a:t>
            </a:r>
          </a:p>
          <a:p>
            <a:r>
              <a:rPr lang="tr-TR" b="1">
                <a:solidFill>
                  <a:srgbClr val="FF0000"/>
                </a:solidFill>
              </a:rPr>
              <a:t>Bit 6 Reserved: </a:t>
            </a:r>
            <a:r>
              <a:rPr lang="tr-TR"/>
              <a:t>Bit sonra kullanılmak için ayrılmıştır. Temizlenmelidir (set 0). </a:t>
            </a:r>
          </a:p>
          <a:p>
            <a:r>
              <a:rPr lang="sv-SE" b="1">
                <a:solidFill>
                  <a:srgbClr val="FF0000"/>
                </a:solidFill>
              </a:rPr>
              <a:t>Bit 5: </a:t>
            </a:r>
            <a:r>
              <a:rPr lang="sv-SE"/>
              <a:t>Bu bit kullanılmaz, 0 okunur. </a:t>
            </a:r>
          </a:p>
          <a:p>
            <a:r>
              <a:rPr lang="tr-TR" b="1">
                <a:solidFill>
                  <a:srgbClr val="FF0000"/>
                </a:solidFill>
              </a:rPr>
              <a:t>Bit 4 EEIF: </a:t>
            </a:r>
            <a:r>
              <a:rPr lang="tr-TR"/>
              <a:t>EEPROM yazma işlemi kesme uyarı biti </a:t>
            </a:r>
          </a:p>
          <a:p>
            <a:r>
              <a:rPr lang="tr-TR"/>
              <a:t>0 = yazma işlemi tamamlanmadı. </a:t>
            </a:r>
          </a:p>
          <a:p>
            <a:r>
              <a:rPr lang="tr-TR"/>
              <a:t>1 = yazma işlemi tamamlandı. </a:t>
            </a:r>
          </a:p>
          <a:p>
            <a:r>
              <a:rPr lang="tr-TR" b="1">
                <a:solidFill>
                  <a:srgbClr val="FF0000"/>
                </a:solidFill>
              </a:rPr>
              <a:t>Bit 3 BCLIF: </a:t>
            </a:r>
            <a:r>
              <a:rPr lang="tr-TR"/>
              <a:t>Çarpışma (Bus collision) kesmesi uyarı biti </a:t>
            </a:r>
          </a:p>
          <a:p>
            <a:r>
              <a:rPr lang="tr-TR"/>
              <a:t>0 = SSP de çarpışma oldu, (I2C Master mod olarak yapılandırılmışsa) </a:t>
            </a:r>
          </a:p>
          <a:p>
            <a:r>
              <a:rPr lang="tr-TR"/>
              <a:t>1 = Çarpışma olmadı. </a:t>
            </a:r>
          </a:p>
          <a:p>
            <a:r>
              <a:rPr lang="tr-TR" b="1">
                <a:solidFill>
                  <a:srgbClr val="FF0000"/>
                </a:solidFill>
              </a:rPr>
              <a:t>Bit 1-2: </a:t>
            </a:r>
            <a:r>
              <a:rPr lang="tr-TR"/>
              <a:t>Bu bitler kullanılmaz, 0 okunur. </a:t>
            </a:r>
          </a:p>
          <a:p>
            <a:r>
              <a:rPr lang="tr-TR" b="1">
                <a:solidFill>
                  <a:srgbClr val="FF0000"/>
                </a:solidFill>
              </a:rPr>
              <a:t>Bit 0 CCP2IF : </a:t>
            </a:r>
            <a:r>
              <a:rPr lang="tr-TR"/>
              <a:t>CCP2 Kesme uyarı biti : Capture ve Compare modunda kullanılır. PWM modunda kullanılmaz. </a:t>
            </a:r>
          </a:p>
          <a:p>
            <a:r>
              <a:rPr lang="tr-TR"/>
              <a:t>0 = TMR1 kaydedicisi capture/compare vuku buldu. </a:t>
            </a:r>
          </a:p>
          <a:p>
            <a:r>
              <a:rPr lang="tr-TR"/>
              <a:t>1 = TMR1 kaydedicisi capture/compare vuku bulmadı. </a:t>
            </a:r>
          </a:p>
        </p:txBody>
      </p:sp>
      <p:pic>
        <p:nvPicPr>
          <p:cNvPr id="430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55750"/>
            <a:ext cx="76898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Başlık"/>
          <p:cNvSpPr>
            <a:spLocks noGrp="1"/>
          </p:cNvSpPr>
          <p:nvPr>
            <p:ph type="title"/>
          </p:nvPr>
        </p:nvSpPr>
        <p:spPr/>
        <p:txBody>
          <a:bodyPr>
            <a:normAutofit fontScale="90000"/>
          </a:bodyPr>
          <a:lstStyle/>
          <a:p>
            <a:pPr eaLnBrk="1" hangingPunct="1">
              <a:defRPr/>
            </a:pPr>
            <a:r>
              <a:rPr lang="tr-TR" sz="3200" b="1" dirty="0" smtClean="0"/>
              <a:t>KONFİGÜRASYON (YAPILANDIRMA) </a:t>
            </a:r>
            <a:r>
              <a:rPr lang="tr-TR" sz="3200" b="1" dirty="0" smtClean="0">
                <a:latin typeface="Arial" charset="0"/>
              </a:rPr>
              <a:t/>
            </a:r>
            <a:br>
              <a:rPr lang="tr-TR" sz="3200" b="1" dirty="0" smtClean="0">
                <a:latin typeface="Arial" charset="0"/>
              </a:rPr>
            </a:br>
            <a:r>
              <a:rPr lang="tr-TR" sz="3200" b="1" dirty="0" smtClean="0"/>
              <a:t>BİTLERİNİN YAZILMASI </a:t>
            </a:r>
            <a:endParaRPr lang="tr-TR" sz="3200" dirty="0" smtClean="0"/>
          </a:p>
        </p:txBody>
      </p:sp>
      <p:sp>
        <p:nvSpPr>
          <p:cNvPr id="44035" name="2 İçerik Yer Tutucusu"/>
          <p:cNvSpPr>
            <a:spLocks noGrp="1"/>
          </p:cNvSpPr>
          <p:nvPr>
            <p:ph sz="quarter" idx="1"/>
          </p:nvPr>
        </p:nvSpPr>
        <p:spPr>
          <a:xfrm>
            <a:off x="457200" y="2205038"/>
            <a:ext cx="8229600" cy="3921125"/>
          </a:xfrm>
        </p:spPr>
        <p:txBody>
          <a:bodyPr>
            <a:normAutofit fontScale="92500" lnSpcReduction="10000"/>
          </a:bodyPr>
          <a:lstStyle/>
          <a:p>
            <a:pPr algn="just" eaLnBrk="1" hangingPunct="1">
              <a:lnSpc>
                <a:spcPct val="80000"/>
              </a:lnSpc>
            </a:pPr>
            <a:r>
              <a:rPr lang="tr-TR" dirty="0" smtClean="0"/>
              <a:t>Konfigürasyon bitleri, </a:t>
            </a:r>
            <a:r>
              <a:rPr lang="tr-TR" dirty="0" err="1" smtClean="0"/>
              <a:t>PIC</a:t>
            </a:r>
            <a:r>
              <a:rPr lang="tr-TR" dirty="0" err="1" smtClean="0">
                <a:latin typeface="Arial" charset="0"/>
              </a:rPr>
              <a:t>’</a:t>
            </a:r>
            <a:r>
              <a:rPr lang="tr-TR" dirty="0" err="1" smtClean="0"/>
              <a:t>e</a:t>
            </a:r>
            <a:r>
              <a:rPr lang="tr-TR" dirty="0" smtClean="0"/>
              <a:t> gerilim uygulandığı anda </a:t>
            </a:r>
            <a:r>
              <a:rPr lang="tr-TR" dirty="0" err="1" smtClean="0"/>
              <a:t>PIC</a:t>
            </a:r>
            <a:r>
              <a:rPr lang="tr-TR" dirty="0" err="1" smtClean="0">
                <a:latin typeface="Arial" charset="0"/>
              </a:rPr>
              <a:t>’</a:t>
            </a:r>
            <a:r>
              <a:rPr lang="tr-TR" dirty="0" err="1" smtClean="0"/>
              <a:t>in</a:t>
            </a:r>
            <a:r>
              <a:rPr lang="tr-TR" dirty="0" smtClean="0"/>
              <a:t> uyması gereken koşulları belirlemede kullanılır. Bu koşullar PIC uygulama devresine bağlıdır. Örneğin uygulama devresinde XT osilatör kullanılıyorsa bu koşul kaynak program içerisinde bulunmalıdır ve PIC belleğindeki konfigürasyon bitleri için ayrılmış bellek bölgesine yazılmalıdır. Konfigürasyon bitlerinin program içerisinde yazılma zorunluluğu yoktur. Bu işlem, </a:t>
            </a:r>
            <a:r>
              <a:rPr lang="tr-TR" dirty="0" err="1" smtClean="0"/>
              <a:t>hex</a:t>
            </a:r>
            <a:r>
              <a:rPr lang="tr-TR" dirty="0" smtClean="0"/>
              <a:t> dosyanın PIC içerisine gönderilmesi esnasında bu işi yapan program </a:t>
            </a:r>
            <a:r>
              <a:rPr lang="tr-TR" dirty="0" err="1" smtClean="0"/>
              <a:t>arayüzü</a:t>
            </a:r>
            <a:r>
              <a:rPr lang="tr-TR" dirty="0" smtClean="0"/>
              <a:t> vasıtasıyla da yapılabilir. Ancak, program içerisinde konfigürasyon cümlesiyle yapılması tavsiye edilir.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53"/>
            <a:ext cx="9144000" cy="684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196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611560" y="1628800"/>
            <a:ext cx="8218487" cy="1584176"/>
          </a:xfrm>
        </p:spPr>
        <p:txBody>
          <a:bodyPr>
            <a:normAutofit fontScale="90000"/>
          </a:bodyPr>
          <a:lstStyle/>
          <a:p>
            <a:pPr algn="l" eaLnBrk="1" hangingPunct="1">
              <a:lnSpc>
                <a:spcPct val="100000"/>
              </a:lnSpc>
              <a:defRPr/>
            </a:pPr>
            <a:r>
              <a:rPr lang="tr-TR" sz="1400" dirty="0" smtClean="0"/>
              <a:t>Konfigürasyon bitlerinin yazılması, __CONFIG()fonksiyonuyla gerçekleştirilir.  </a:t>
            </a:r>
            <a:br>
              <a:rPr lang="tr-TR" sz="1400" dirty="0" smtClean="0"/>
            </a:br>
            <a:r>
              <a:rPr lang="tr-TR" sz="1400" dirty="0" smtClean="0"/>
              <a:t>__CONFIG( UNPROTECT &amp; DPROT &amp; WDTDIS &amp; XT &amp; PWRTEN&amp; BORDIS &amp;WRTDIS&amp; LVPDIS &amp; DEBUGDIS; </a:t>
            </a:r>
            <a:br>
              <a:rPr lang="tr-TR" sz="1400" dirty="0" smtClean="0"/>
            </a:br>
            <a:r>
              <a:rPr lang="tr-TR" sz="1400" dirty="0" smtClean="0"/>
              <a:t>Bu örnekte de görüldüğü gibi ilgili seçenekler birbirlerinden &amp; simgesiyle ayrılmış olup hangi sırayla yazılacağı önemli değildir. Seçenekler aşağıdaki tabloda verilmiştir. </a:t>
            </a:r>
            <a:br>
              <a:rPr lang="tr-TR" sz="1400" dirty="0" smtClean="0"/>
            </a:br>
            <a:r>
              <a:rPr lang="tr-TR" sz="1400" dirty="0" smtClean="0"/>
              <a:t>Derleyicinin versiyonuna bağlı olarak konfigürasyon cümlesi sözdizimi değişiklik gösterebilir. Örneğin yukarıda verilen konfigürasyon;</a:t>
            </a:r>
            <a:br>
              <a:rPr lang="tr-TR" sz="1400" dirty="0" smtClean="0"/>
            </a:br>
            <a:r>
              <a:rPr lang="en-US" sz="1400" dirty="0" smtClean="0"/>
              <a:t>__CONFIG( CP_OFF &amp; CPD_OFF &amp; WDTE_OFF &amp; FOSC_XT &amp; PWRTE_ON &amp; BOREN_OFF  &amp; WRT_OFF &amp; LVP_OFF &amp; DEBUG_OFF )</a:t>
            </a:r>
            <a:r>
              <a:rPr lang="tr-TR" sz="1400" dirty="0" smtClean="0"/>
              <a:t> şeklinde de yazılabilir.</a:t>
            </a:r>
          </a:p>
        </p:txBody>
      </p:sp>
      <p:pic>
        <p:nvPicPr>
          <p:cNvPr id="45059"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1835695" y="3356992"/>
            <a:ext cx="6189629" cy="3389252"/>
          </a:xfrm>
        </p:spPr>
      </p:pic>
      <p:sp>
        <p:nvSpPr>
          <p:cNvPr id="4" name="1 Başlık"/>
          <p:cNvSpPr txBox="1">
            <a:spLocks/>
          </p:cNvSpPr>
          <p:nvPr/>
        </p:nvSpPr>
        <p:spPr>
          <a:xfrm>
            <a:off x="612648" y="228600"/>
            <a:ext cx="8153400" cy="990600"/>
          </a:xfrm>
          <a:prstGeom prst="rect">
            <a:avLst/>
          </a:prstGeom>
        </p:spPr>
        <p:txBody>
          <a:bodyPr vert="horz" anchor="ctr">
            <a:normAutofit fontScale="97500" lnSpcReduction="10000"/>
          </a:bodyPr>
          <a:lstStyle>
            <a:lvl1pPr algn="l" rtl="0" eaLnBrk="1" latinLnBrk="0" hangingPunct="1">
              <a:spcBef>
                <a:spcPct val="0"/>
              </a:spcBef>
              <a:buNone/>
              <a:defRPr kumimoji="0" sz="4400" kern="1200">
                <a:solidFill>
                  <a:schemeClr val="tx2"/>
                </a:solidFill>
                <a:latin typeface="+mj-lt"/>
                <a:ea typeface="+mj-ea"/>
                <a:cs typeface="+mj-cs"/>
              </a:defRPr>
            </a:lvl1pPr>
          </a:lstStyle>
          <a:p>
            <a:pPr>
              <a:defRPr/>
            </a:pPr>
            <a:r>
              <a:rPr lang="tr-TR" sz="3200" b="1" smtClean="0"/>
              <a:t>KONFİGÜRASYON (YAPILANDIRMA) </a:t>
            </a:r>
            <a:r>
              <a:rPr lang="tr-TR" sz="3200" b="1" smtClean="0">
                <a:latin typeface="Arial" charset="0"/>
              </a:rPr>
              <a:t/>
            </a:r>
            <a:br>
              <a:rPr lang="tr-TR" sz="3200" b="1" smtClean="0">
                <a:latin typeface="Arial" charset="0"/>
              </a:rPr>
            </a:br>
            <a:r>
              <a:rPr lang="tr-TR" sz="3200" b="1" smtClean="0"/>
              <a:t>BİTLERİNİN YAZILMASI </a:t>
            </a:r>
            <a:endParaRPr lang="tr-TR" sz="32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74663" y="115888"/>
            <a:ext cx="8229600" cy="1125537"/>
          </a:xfrm>
        </p:spPr>
        <p:txBody>
          <a:bodyPr/>
          <a:lstStyle/>
          <a:p>
            <a:pPr>
              <a:defRPr/>
            </a:pPr>
            <a:r>
              <a:rPr lang="tr-TR" dirty="0" smtClean="0"/>
              <a:t>PCON Kaydedicisi</a:t>
            </a:r>
            <a:endParaRPr lang="tr-TR" dirty="0"/>
          </a:p>
        </p:txBody>
      </p:sp>
      <p:sp>
        <p:nvSpPr>
          <p:cNvPr id="46085" name="Dikdörtgen 4"/>
          <p:cNvSpPr>
            <a:spLocks noChangeArrowheads="1"/>
          </p:cNvSpPr>
          <p:nvPr/>
        </p:nvSpPr>
        <p:spPr bwMode="auto">
          <a:xfrm>
            <a:off x="477838" y="3140968"/>
            <a:ext cx="86772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dirty="0">
                <a:solidFill>
                  <a:srgbClr val="FF0000"/>
                </a:solidFill>
              </a:rPr>
              <a:t>Bit 2-7: </a:t>
            </a:r>
            <a:r>
              <a:rPr lang="tr-TR" dirty="0"/>
              <a:t>Bu bitler kullanılmaz, 0 okunur. </a:t>
            </a:r>
          </a:p>
          <a:p>
            <a:r>
              <a:rPr lang="en-US" b="1" dirty="0">
                <a:solidFill>
                  <a:srgbClr val="FF0000"/>
                </a:solidFill>
              </a:rPr>
              <a:t>Bit 1 POR: </a:t>
            </a:r>
            <a:r>
              <a:rPr lang="en-US" dirty="0"/>
              <a:t>Power-On Reset durum </a:t>
            </a:r>
            <a:r>
              <a:rPr lang="en-US" dirty="0" err="1"/>
              <a:t>biti</a:t>
            </a:r>
            <a:r>
              <a:rPr lang="en-US" dirty="0"/>
              <a:t> </a:t>
            </a:r>
          </a:p>
          <a:p>
            <a:r>
              <a:rPr lang="tr-TR" dirty="0"/>
              <a:t>0 = POR oluştu (POR oluştuktan sonra yazılımla set edilmeli). </a:t>
            </a:r>
          </a:p>
          <a:p>
            <a:r>
              <a:rPr lang="tr-TR" dirty="0"/>
              <a:t>1 = POR oluşmadı. </a:t>
            </a:r>
          </a:p>
          <a:p>
            <a:r>
              <a:rPr lang="sv-SE" b="1" dirty="0">
                <a:solidFill>
                  <a:srgbClr val="FF0000"/>
                </a:solidFill>
              </a:rPr>
              <a:t>Bit 0 BOR: </a:t>
            </a:r>
            <a:r>
              <a:rPr lang="sv-SE" dirty="0"/>
              <a:t>BOR durum biti </a:t>
            </a:r>
          </a:p>
          <a:p>
            <a:r>
              <a:rPr lang="tr-TR" dirty="0"/>
              <a:t>0 = BOR durumu var (BOR oluştuktan sonra yazılımda set edilmeli). </a:t>
            </a:r>
          </a:p>
          <a:p>
            <a:r>
              <a:rPr lang="tr-TR" dirty="0"/>
              <a:t>1 = BOR durumu yok. </a:t>
            </a:r>
          </a:p>
        </p:txBody>
      </p:sp>
      <p:pic>
        <p:nvPicPr>
          <p:cNvPr id="460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85" y="2060848"/>
            <a:ext cx="74088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1125538"/>
          </a:xfrm>
        </p:spPr>
        <p:txBody>
          <a:bodyPr/>
          <a:lstStyle/>
          <a:p>
            <a:pPr>
              <a:defRPr/>
            </a:pPr>
            <a:r>
              <a:rPr lang="tr-TR" dirty="0" smtClean="0"/>
              <a:t>Konfigürasyon Sözcüğü</a:t>
            </a:r>
            <a:endParaRPr lang="tr-TR" dirty="0"/>
          </a:p>
        </p:txBody>
      </p:sp>
      <p:pic>
        <p:nvPicPr>
          <p:cNvPr id="47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31938"/>
            <a:ext cx="84248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0" name="Dikdörtgen 4"/>
          <p:cNvSpPr>
            <a:spLocks noChangeArrowheads="1"/>
          </p:cNvSpPr>
          <p:nvPr/>
        </p:nvSpPr>
        <p:spPr bwMode="auto">
          <a:xfrm>
            <a:off x="373063" y="2395538"/>
            <a:ext cx="799306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dirty="0">
                <a:solidFill>
                  <a:srgbClr val="FF0000"/>
                </a:solidFill>
              </a:rPr>
              <a:t>Bit 12-13 CP0, CP1: </a:t>
            </a:r>
            <a:r>
              <a:rPr lang="tr-TR" dirty="0"/>
              <a:t>Flash Program belleği kod koruma biti </a:t>
            </a:r>
          </a:p>
          <a:p>
            <a:r>
              <a:rPr lang="tr-TR" b="1" dirty="0">
                <a:solidFill>
                  <a:srgbClr val="FF0000"/>
                </a:solidFill>
              </a:rPr>
              <a:t>Bit 4-5 : </a:t>
            </a:r>
            <a:r>
              <a:rPr lang="tr-TR" b="1" dirty="0"/>
              <a:t>		</a:t>
            </a:r>
            <a:r>
              <a:rPr lang="tr-TR" dirty="0"/>
              <a:t>11 = Kod koruması yok </a:t>
            </a:r>
          </a:p>
          <a:p>
            <a:r>
              <a:rPr lang="tr-TR" dirty="0"/>
              <a:t>		10 = 1F00H - 1FFFH arası kod korumalı bölge </a:t>
            </a:r>
          </a:p>
          <a:p>
            <a:r>
              <a:rPr lang="tr-TR" dirty="0"/>
              <a:t>		01 = 1D00H - 1FFFH arası kod korumalı bölge </a:t>
            </a:r>
          </a:p>
          <a:p>
            <a:r>
              <a:rPr lang="tr-TR" dirty="0"/>
              <a:t>		00 = 0000H - 1FFFH arası kod korumalı bölge </a:t>
            </a:r>
          </a:p>
          <a:p>
            <a:r>
              <a:rPr lang="tr-TR" b="1" dirty="0">
                <a:solidFill>
                  <a:srgbClr val="FF0000"/>
                </a:solidFill>
              </a:rPr>
              <a:t>Bit 11 DEBUG : </a:t>
            </a:r>
            <a:r>
              <a:rPr lang="tr-TR" dirty="0"/>
              <a:t>Devre içi hata arama </a:t>
            </a:r>
            <a:r>
              <a:rPr lang="tr-TR" dirty="0" err="1"/>
              <a:t>modu</a:t>
            </a:r>
            <a:r>
              <a:rPr lang="tr-TR" dirty="0"/>
              <a:t> (</a:t>
            </a:r>
            <a:r>
              <a:rPr lang="tr-TR" dirty="0" err="1"/>
              <a:t>In-Circuit</a:t>
            </a:r>
            <a:r>
              <a:rPr lang="tr-TR" dirty="0"/>
              <a:t> </a:t>
            </a:r>
            <a:r>
              <a:rPr lang="tr-TR" dirty="0" err="1"/>
              <a:t>Debugger</a:t>
            </a:r>
            <a:r>
              <a:rPr lang="tr-TR" dirty="0"/>
              <a:t> </a:t>
            </a:r>
            <a:r>
              <a:rPr lang="tr-TR" dirty="0" err="1"/>
              <a:t>Mode</a:t>
            </a:r>
            <a:r>
              <a:rPr lang="tr-TR" dirty="0"/>
              <a:t>) </a:t>
            </a:r>
          </a:p>
          <a:p>
            <a:r>
              <a:rPr lang="tr-TR" dirty="0"/>
              <a:t>		1= Devre içi hata arama pasif </a:t>
            </a:r>
          </a:p>
          <a:p>
            <a:r>
              <a:rPr lang="tr-TR" dirty="0"/>
              <a:t>		</a:t>
            </a:r>
            <a:r>
              <a:rPr lang="nn-NO" dirty="0"/>
              <a:t>0= Devre içi hata arama aktif </a:t>
            </a:r>
          </a:p>
          <a:p>
            <a:r>
              <a:rPr lang="sv-SE" b="1" dirty="0">
                <a:solidFill>
                  <a:srgbClr val="FF0000"/>
                </a:solidFill>
              </a:rPr>
              <a:t>Bit 10 : </a:t>
            </a:r>
            <a:r>
              <a:rPr lang="sv-SE" dirty="0"/>
              <a:t>Bu bit kullanılmaz, 1 okunur. </a:t>
            </a:r>
            <a:endParaRPr lang="tr-TR" dirty="0"/>
          </a:p>
          <a:p>
            <a:r>
              <a:rPr lang="tr-TR" b="1" dirty="0">
                <a:solidFill>
                  <a:srgbClr val="FF0000"/>
                </a:solidFill>
              </a:rPr>
              <a:t>Bit 9 WRT: </a:t>
            </a:r>
            <a:r>
              <a:rPr lang="tr-TR" dirty="0"/>
              <a:t>Flash program belleğine yazma biti </a:t>
            </a:r>
          </a:p>
          <a:p>
            <a:pPr lvl="1"/>
            <a:r>
              <a:rPr lang="tr-TR" dirty="0"/>
              <a:t>1 = Kod korumasız program belleğine EECON denetimi ile yazılabilir. </a:t>
            </a:r>
          </a:p>
          <a:p>
            <a:pPr lvl="1"/>
            <a:r>
              <a:rPr lang="tr-TR" dirty="0"/>
              <a:t>0 = Kod korumasız program belleğine EECON denetimi ile yazılamaz. </a:t>
            </a:r>
          </a:p>
          <a:p>
            <a:r>
              <a:rPr lang="tr-TR" b="1" dirty="0">
                <a:solidFill>
                  <a:srgbClr val="FF0000"/>
                </a:solidFill>
              </a:rPr>
              <a:t>Bit 8 CPD : </a:t>
            </a:r>
            <a:r>
              <a:rPr lang="tr-TR" dirty="0"/>
              <a:t>Veri EE Beleği kod koruma biti </a:t>
            </a:r>
          </a:p>
          <a:p>
            <a:r>
              <a:rPr lang="tr-TR" dirty="0"/>
              <a:t>		1 = Kod koruması yok </a:t>
            </a:r>
          </a:p>
          <a:p>
            <a:r>
              <a:rPr lang="tr-TR" dirty="0"/>
              <a:t>		0 = Veri EEPROM belleği Kod korumalı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1125538"/>
          </a:xfrm>
        </p:spPr>
        <p:txBody>
          <a:bodyPr/>
          <a:lstStyle/>
          <a:p>
            <a:pPr>
              <a:defRPr/>
            </a:pPr>
            <a:r>
              <a:rPr lang="tr-TR" dirty="0" smtClean="0"/>
              <a:t>Konfigürasyon Sözcüğü</a:t>
            </a:r>
            <a:endParaRPr lang="tr-TR" dirty="0"/>
          </a:p>
        </p:txBody>
      </p:sp>
      <p:pic>
        <p:nvPicPr>
          <p:cNvPr id="481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1645692"/>
            <a:ext cx="84248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4" name="Dikdörtgen 4"/>
          <p:cNvSpPr>
            <a:spLocks noChangeArrowheads="1"/>
          </p:cNvSpPr>
          <p:nvPr/>
        </p:nvSpPr>
        <p:spPr bwMode="auto">
          <a:xfrm>
            <a:off x="395288" y="2492375"/>
            <a:ext cx="82311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a:solidFill>
                  <a:srgbClr val="FF0000"/>
                </a:solidFill>
              </a:rPr>
              <a:t>Bit 7 LVP : </a:t>
            </a:r>
            <a:r>
              <a:rPr lang="tr-TR"/>
              <a:t>Düşük gerilim devre içi seri programlama biti </a:t>
            </a:r>
          </a:p>
          <a:p>
            <a:r>
              <a:rPr lang="tr-TR"/>
              <a:t>	1 = RB3/PGM (36.pin) Pini PGM işlevlidir, düşük gerilimle </a:t>
            </a:r>
          </a:p>
          <a:p>
            <a:r>
              <a:rPr lang="tr-TR"/>
              <a:t>programlanabilir. </a:t>
            </a:r>
          </a:p>
          <a:p>
            <a:r>
              <a:rPr lang="tr-TR"/>
              <a:t>	0 = RB3 sayısal I/O tanımlı, MCLR ye (1.pin) programlama için yüksek gerilim uygulamalıdır. </a:t>
            </a:r>
          </a:p>
          <a:p>
            <a:r>
              <a:rPr lang="tr-TR" b="1">
                <a:solidFill>
                  <a:srgbClr val="FF0000"/>
                </a:solidFill>
              </a:rPr>
              <a:t>Bit 6 BODEN : </a:t>
            </a:r>
            <a:r>
              <a:rPr lang="tr-TR"/>
              <a:t>Gerilim alt ve üst limitleri aşarsa, programı yeniden başlatabilen (Brown out Reset Enable) bit </a:t>
            </a:r>
          </a:p>
          <a:p>
            <a:r>
              <a:rPr lang="tr-TR"/>
              <a:t>	1 = BOR yeniden başlatılabilir </a:t>
            </a:r>
          </a:p>
          <a:p>
            <a:r>
              <a:rPr lang="tr-TR"/>
              <a:t>	0 = BOR yeniden başlatılamaz </a:t>
            </a:r>
          </a:p>
          <a:p>
            <a:r>
              <a:rPr lang="tr-TR" b="1">
                <a:solidFill>
                  <a:srgbClr val="FF0000"/>
                </a:solidFill>
              </a:rPr>
              <a:t>Bit 3 PWRTE: </a:t>
            </a:r>
            <a:r>
              <a:rPr lang="tr-TR"/>
              <a:t>Power-up zamanlayıcı (PWRT) biti </a:t>
            </a:r>
          </a:p>
          <a:p>
            <a:r>
              <a:rPr lang="tr-TR"/>
              <a:t>	1 = PWRT pasif </a:t>
            </a:r>
          </a:p>
          <a:p>
            <a:r>
              <a:rPr lang="tr-TR"/>
              <a:t>	0 = PWRT aktif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1125538"/>
          </a:xfrm>
        </p:spPr>
        <p:txBody>
          <a:bodyPr/>
          <a:lstStyle/>
          <a:p>
            <a:pPr>
              <a:defRPr/>
            </a:pPr>
            <a:r>
              <a:rPr lang="tr-TR" dirty="0" smtClean="0"/>
              <a:t>Konfigürasyon Sözcüğü</a:t>
            </a:r>
            <a:endParaRPr lang="tr-TR" dirty="0"/>
          </a:p>
        </p:txBody>
      </p:sp>
      <p:pic>
        <p:nvPicPr>
          <p:cNvPr id="491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72816"/>
            <a:ext cx="8424862"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8" name="Dikdörtgen 4"/>
          <p:cNvSpPr>
            <a:spLocks noChangeArrowheads="1"/>
          </p:cNvSpPr>
          <p:nvPr/>
        </p:nvSpPr>
        <p:spPr bwMode="auto">
          <a:xfrm>
            <a:off x="395288" y="2852738"/>
            <a:ext cx="79930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b="1">
                <a:solidFill>
                  <a:srgbClr val="FF0000"/>
                </a:solidFill>
              </a:rPr>
              <a:t>Bit 2 WDTE : </a:t>
            </a:r>
            <a:r>
              <a:rPr lang="tr-TR"/>
              <a:t>Bekçi köpeği zamanlayıcısı (Watch dog timer, WDT) biti </a:t>
            </a:r>
          </a:p>
          <a:p>
            <a:r>
              <a:rPr lang="tr-TR"/>
              <a:t>		1 = WDT aktif </a:t>
            </a:r>
          </a:p>
          <a:p>
            <a:r>
              <a:rPr lang="tr-TR"/>
              <a:t>		0 = WDT pasif </a:t>
            </a:r>
          </a:p>
          <a:p>
            <a:r>
              <a:rPr lang="tr-TR" b="1">
                <a:solidFill>
                  <a:srgbClr val="FF0000"/>
                </a:solidFill>
              </a:rPr>
              <a:t>Bit 1-0 FOSC1, FOSC0: </a:t>
            </a:r>
            <a:r>
              <a:rPr lang="tr-TR"/>
              <a:t>Osilatör seçme biti. </a:t>
            </a:r>
          </a:p>
          <a:p>
            <a:pPr lvl="4"/>
            <a:r>
              <a:rPr lang="tr-TR"/>
              <a:t>11 = RC (direnç kapasite) osilatör seçildi </a:t>
            </a:r>
          </a:p>
          <a:p>
            <a:pPr lvl="4"/>
            <a:r>
              <a:rPr lang="tr-TR"/>
              <a:t>10 = HS (yüksek hızlı kristal) osilatör seçildi </a:t>
            </a:r>
          </a:p>
          <a:p>
            <a:pPr lvl="4"/>
            <a:r>
              <a:rPr lang="tr-TR"/>
              <a:t>01 = XT (kristal) osilatör seçildi </a:t>
            </a:r>
          </a:p>
          <a:p>
            <a:pPr lvl="4"/>
            <a:r>
              <a:rPr lang="tr-TR"/>
              <a:t>00 = LP (düşük güçlü kristal) osilatör seçildi.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450"/>
            <a:ext cx="9144000" cy="676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1125538"/>
          </a:xfrm>
        </p:spPr>
        <p:txBody>
          <a:bodyPr/>
          <a:lstStyle/>
          <a:p>
            <a:pPr>
              <a:defRPr/>
            </a:pPr>
            <a:r>
              <a:rPr lang="tr-TR" dirty="0" smtClean="0"/>
              <a:t>PIC Genel Kontrol Şeması</a:t>
            </a:r>
            <a:endParaRPr lang="tr-TR" dirty="0"/>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752600"/>
            <a:ext cx="81819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1125538"/>
          </a:xfrm>
        </p:spPr>
        <p:txBody>
          <a:bodyPr/>
          <a:lstStyle/>
          <a:p>
            <a:pPr>
              <a:defRPr/>
            </a:pPr>
            <a:r>
              <a:rPr lang="tr-TR" dirty="0" smtClean="0"/>
              <a:t>PIC </a:t>
            </a:r>
            <a:r>
              <a:rPr lang="tr-TR" dirty="0" smtClean="0"/>
              <a:t>Bacak Bağlantıları</a:t>
            </a:r>
            <a:endParaRPr lang="tr-TR" dirty="0"/>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916832"/>
            <a:ext cx="460375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0"/>
            <a:ext cx="8229600" cy="1125538"/>
          </a:xfrm>
        </p:spPr>
        <p:txBody>
          <a:bodyPr/>
          <a:lstStyle/>
          <a:p>
            <a:pPr>
              <a:defRPr/>
            </a:pPr>
            <a:r>
              <a:rPr lang="tr-TR" dirty="0" smtClean="0"/>
              <a:t>PIC Genel Kontrol Şeması</a:t>
            </a:r>
            <a:endParaRPr lang="tr-TR" dirty="0"/>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773238"/>
            <a:ext cx="53419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y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4586</TotalTime>
  <Words>2569</Words>
  <Application>Microsoft Office PowerPoint</Application>
  <PresentationFormat>Ekran Gösterisi (4:3)</PresentationFormat>
  <Paragraphs>258</Paragraphs>
  <Slides>44</Slides>
  <Notes>1</Notes>
  <HiddenSlides>0</HiddenSlides>
  <MMClips>0</MMClips>
  <ScaleCrop>false</ScaleCrop>
  <HeadingPairs>
    <vt:vector size="4" baseType="variant">
      <vt:variant>
        <vt:lpstr>Tema</vt:lpstr>
      </vt:variant>
      <vt:variant>
        <vt:i4>1</vt:i4>
      </vt:variant>
      <vt:variant>
        <vt:lpstr>Slayt Başlıkları</vt:lpstr>
      </vt:variant>
      <vt:variant>
        <vt:i4>44</vt:i4>
      </vt:variant>
    </vt:vector>
  </HeadingPairs>
  <TitlesOfParts>
    <vt:vector size="45" baseType="lpstr">
      <vt:lpstr>Medyan</vt:lpstr>
      <vt:lpstr>PIC Mikrodenetleyiciler</vt:lpstr>
      <vt:lpstr>Microchip PIC denetleyici ailesi</vt:lpstr>
      <vt:lpstr>PIC Genel Kontrol Şeması</vt:lpstr>
      <vt:lpstr>PowerPoint Sunusu</vt:lpstr>
      <vt:lpstr>PowerPoint Sunusu</vt:lpstr>
      <vt:lpstr>PowerPoint Sunusu</vt:lpstr>
      <vt:lpstr>PIC Genel Kontrol Şeması</vt:lpstr>
      <vt:lpstr>PIC Bacak Bağlantıları</vt:lpstr>
      <vt:lpstr>PIC Genel Kontrol Şeması</vt:lpstr>
      <vt:lpstr>PIC Genel Kontrol Şeması</vt:lpstr>
      <vt:lpstr>Veri Belleği</vt:lpstr>
      <vt:lpstr>Her mikrokontrolör G/Ç arabirimleri içerir. Aşağıdaki tabloda üç popüler mikrodenetleyiciye ait G/Ç arabirimleri karşılaştırılmıştır. Kutucuklardaki sayılar bu portların aygıt üzerinde kaç bacağı olduğunu ifade eder.  </vt:lpstr>
      <vt:lpstr>PORTA</vt:lpstr>
      <vt:lpstr>PORTA </vt:lpstr>
      <vt:lpstr>PORTB </vt:lpstr>
      <vt:lpstr>PORTB</vt:lpstr>
      <vt:lpstr>PORTC </vt:lpstr>
      <vt:lpstr>PORTD ve PORTE </vt:lpstr>
      <vt:lpstr>PIC16F877 Mikrodenetleyici Hafıza Organizasyonu </vt:lpstr>
      <vt:lpstr>Veri Hafıza Organizasyonu </vt:lpstr>
      <vt:lpstr>Veri Hafıza Organizasyonu </vt:lpstr>
      <vt:lpstr>Sayıcı ve zamanlayıcı modülleri </vt:lpstr>
      <vt:lpstr>Sayıcı ve zamanlayıcı özellikleri</vt:lpstr>
      <vt:lpstr>KESME KAYNAKLARI </vt:lpstr>
      <vt:lpstr>16F877A denetleyicisinin kesme kaynaklarını yöneten registerler</vt:lpstr>
      <vt:lpstr> Interrupt SFRs </vt:lpstr>
      <vt:lpstr>STATUS Kaydedicisi</vt:lpstr>
      <vt:lpstr>STATUS Kaydedicisi</vt:lpstr>
      <vt:lpstr>OPTION Kaydedicisi </vt:lpstr>
      <vt:lpstr>OPTION Kaydedicisi </vt:lpstr>
      <vt:lpstr>INTCON Kaydedicisi</vt:lpstr>
      <vt:lpstr>INTCON Kaydedicisi</vt:lpstr>
      <vt:lpstr>PIE1 Kaydedicisi (Çevresel Kesme Enable)</vt:lpstr>
      <vt:lpstr>PIE1 Kaydedicisi (Çevresel Kesme Enable)</vt:lpstr>
      <vt:lpstr>PIR1 Kaydedicisi</vt:lpstr>
      <vt:lpstr>PIR1 Kaydedicisi</vt:lpstr>
      <vt:lpstr>PIE2 Kaydedicisi </vt:lpstr>
      <vt:lpstr>PIR2 Kaydedicisi</vt:lpstr>
      <vt:lpstr>KONFİGÜRASYON (YAPILANDIRMA)  BİTLERİNİN YAZILMASI </vt:lpstr>
      <vt:lpstr>Konfigürasyon bitlerinin yazılması, __CONFIG()fonksiyonuyla gerçekleştirilir.   __CONFIG( UNPROTECT &amp; DPROT &amp; WDTDIS &amp; XT &amp; PWRTEN&amp; BORDIS &amp;WRTDIS&amp; LVPDIS &amp; DEBUGDIS;  Bu örnekte de görüldüğü gibi ilgili seçenekler birbirlerinden &amp; simgesiyle ayrılmış olup hangi sırayla yazılacağı önemli değildir. Seçenekler aşağıdaki tabloda verilmiştir.  Derleyicinin versiyonuna bağlı olarak konfigürasyon cümlesi sözdizimi değişiklik gösterebilir. Örneğin yukarıda verilen konfigürasyon; __CONFIG( CP_OFF &amp; CPD_OFF &amp; WDTE_OFF &amp; FOSC_XT &amp; PWRTE_ON &amp; BOREN_OFF  &amp; WRT_OFF &amp; LVP_OFF &amp; DEBUG_OFF ) şeklinde de yazılabilir.</vt:lpstr>
      <vt:lpstr>PCON Kaydedicisi</vt:lpstr>
      <vt:lpstr>Konfigürasyon Sözcüğü</vt:lpstr>
      <vt:lpstr>Konfigürasyon Sözcüğü</vt:lpstr>
      <vt:lpstr>Konfigürasyon Sözcüğü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İleri Lojik Tasarım</dc:title>
  <dc:creator>kvardar</dc:creator>
  <cp:lastModifiedBy>BDGI</cp:lastModifiedBy>
  <cp:revision>212</cp:revision>
  <dcterms:created xsi:type="dcterms:W3CDTF">2002-01-01T05:50:53Z</dcterms:created>
  <dcterms:modified xsi:type="dcterms:W3CDTF">2018-11-19T11:55:22Z</dcterms:modified>
</cp:coreProperties>
</file>