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61"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3" r:id="rId30"/>
    <p:sldId id="285" r:id="rId31"/>
    <p:sldId id="286" r:id="rId32"/>
    <p:sldId id="287" r:id="rId33"/>
    <p:sldId id="288" r:id="rId34"/>
    <p:sldId id="298" r:id="rId35"/>
    <p:sldId id="289" r:id="rId36"/>
    <p:sldId id="292" r:id="rId37"/>
    <p:sldId id="290" r:id="rId38"/>
    <p:sldId id="291" r:id="rId39"/>
    <p:sldId id="293" r:id="rId40"/>
    <p:sldId id="294" r:id="rId41"/>
    <p:sldId id="295" r:id="rId42"/>
    <p:sldId id="296" r:id="rId43"/>
    <p:sldId id="297"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660"/>
  </p:normalViewPr>
  <p:slideViewPr>
    <p:cSldViewPr snapToGrid="0">
      <p:cViewPr varScale="1">
        <p:scale>
          <a:sx n="79" d="100"/>
          <a:sy n="79" d="100"/>
        </p:scale>
        <p:origin x="8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pPr/>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8A8A1B-4E1E-43EF-8A39-7D4A3879B941}"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4004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pPr/>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1453194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pPr/>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395272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pPr/>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375235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208048B-57AF-4F53-BC84-8E0A1033FBEC}" type="datetimeFigureOut">
              <a:rPr lang="en-US" smtClean="0"/>
              <a:pPr/>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8A8A1B-4E1E-43EF-8A39-7D4A3879B941}"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1866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D208048B-57AF-4F53-BC84-8E0A1033FBEC}" type="datetimeFigureOut">
              <a:rPr lang="en-US" smtClean="0"/>
              <a:pPr/>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3874407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9728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1792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D208048B-57AF-4F53-BC84-8E0A1033FBEC}" type="datetimeFigureOut">
              <a:rPr lang="en-US" smtClean="0"/>
              <a:pPr/>
              <a:t>6/22/2022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1532403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D208048B-57AF-4F53-BC84-8E0A1033FBEC}" type="datetimeFigureOut">
              <a:rPr lang="en-US" smtClean="0"/>
              <a:pPr/>
              <a:t>6/22/2022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136105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208048B-57AF-4F53-BC84-8E0A1033FBEC}" type="datetimeFigureOut">
              <a:rPr lang="en-US" smtClean="0"/>
              <a:pPr/>
              <a:t>6/22/2022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3087582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208048B-57AF-4F53-BC84-8E0A1033FBEC}" type="datetimeFigureOut">
              <a:rPr lang="en-US" smtClean="0"/>
              <a:pPr/>
              <a:t>6/22/2022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2720239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208048B-57AF-4F53-BC84-8E0A1033FBEC}" type="datetimeFigureOut">
              <a:rPr lang="en-US" smtClean="0"/>
              <a:pPr/>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201485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208048B-57AF-4F53-BC84-8E0A1033FBEC}" type="datetimeFigureOut">
              <a:rPr lang="en-US" smtClean="0"/>
              <a:pPr/>
              <a:t>6/22/2022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D8A8A1B-4E1E-43EF-8A39-7D4A3879B941}"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748104"/>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jpg"/><Relationship Id="rId4" Type="http://schemas.openxmlformats.org/officeDocument/2006/relationships/image" Target="../media/image36.svg"/></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kaggle.com/datasets/tanmoyx/covid19-patient-precondition-dataset?select=covid.csv" TargetMode="External"/><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hyperlink" Target="https://github.com/erkutkoral" TargetMode="External"/><Relationship Id="rId4" Type="http://schemas.openxmlformats.org/officeDocument/2006/relationships/hyperlink" Target="https://www.gob.mx/salud/documentos/datos-abiertos-152127" TargetMode="External"/></Relationships>
</file>

<file path=ppt/slides/_rels/slide43.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8C0B87-73AB-386D-7E4A-F4993C8F5881}"/>
              </a:ext>
            </a:extLst>
          </p:cNvPr>
          <p:cNvPicPr>
            <a:picLocks noChangeAspect="1"/>
          </p:cNvPicPr>
          <p:nvPr/>
        </p:nvPicPr>
        <p:blipFill rotWithShape="1">
          <a:blip r:embed="rId2"/>
          <a:srcRect l="22225" r="3490" b="-1"/>
          <a:stretch/>
        </p:blipFill>
        <p:spPr>
          <a:xfrm>
            <a:off x="4559968" y="10"/>
            <a:ext cx="7632032" cy="6857990"/>
          </a:xfrm>
          <a:prstGeom prst="rect">
            <a:avLst/>
          </a:prstGeom>
        </p:spPr>
      </p:pic>
      <p:sp>
        <p:nvSpPr>
          <p:cNvPr id="2" name="Başlık 1">
            <a:extLst>
              <a:ext uri="{FF2B5EF4-FFF2-40B4-BE49-F238E27FC236}">
                <a16:creationId xmlns:a16="http://schemas.microsoft.com/office/drawing/2014/main" id="{85F4A738-ADAE-301A-3A18-1E7916FD14DF}"/>
              </a:ext>
            </a:extLst>
          </p:cNvPr>
          <p:cNvSpPr>
            <a:spLocks noGrp="1"/>
          </p:cNvSpPr>
          <p:nvPr>
            <p:ph type="ctrTitle"/>
          </p:nvPr>
        </p:nvSpPr>
        <p:spPr>
          <a:xfrm>
            <a:off x="175098" y="223737"/>
            <a:ext cx="4627091" cy="2996118"/>
          </a:xfrm>
        </p:spPr>
        <p:txBody>
          <a:bodyPr vert="horz" lIns="91440" tIns="45720" rIns="91440" bIns="45720" rtlCol="0" anchor="t">
            <a:normAutofit/>
          </a:bodyPr>
          <a:lstStyle/>
          <a:p>
            <a:r>
              <a:rPr lang="en-US" sz="1800" dirty="0">
                <a:latin typeface="Times New Roman" panose="02020603050405020304" pitchFamily="18" charset="0"/>
                <a:cs typeface="Times New Roman" panose="02020603050405020304" pitchFamily="18" charset="0"/>
              </a:rPr>
              <a:t>COVID19 HASTALIĞI İLE İLGİLİ HASTA BİLGİLERİYLE HASTANIN YOĞUN BAKIM ÜNİTESİNE YATIŞ DURUMUNUN MAKİNE ÖĞRENMESİ ALGORİTMALARIYLA TAHMİNLENMESİ</a:t>
            </a:r>
          </a:p>
        </p:txBody>
      </p:sp>
      <p:sp>
        <p:nvSpPr>
          <p:cNvPr id="3" name="Alt Başlık 2">
            <a:extLst>
              <a:ext uri="{FF2B5EF4-FFF2-40B4-BE49-F238E27FC236}">
                <a16:creationId xmlns:a16="http://schemas.microsoft.com/office/drawing/2014/main" id="{DE6F8C02-4718-3C41-ED13-351DAEBB59B4}"/>
              </a:ext>
            </a:extLst>
          </p:cNvPr>
          <p:cNvSpPr>
            <a:spLocks noGrp="1"/>
          </p:cNvSpPr>
          <p:nvPr>
            <p:ph type="subTitle" idx="1"/>
          </p:nvPr>
        </p:nvSpPr>
        <p:spPr>
          <a:xfrm>
            <a:off x="784043" y="2587557"/>
            <a:ext cx="3409200" cy="4581728"/>
          </a:xfrm>
        </p:spPr>
        <p:txBody>
          <a:bodyPr vert="horz" lIns="91440" tIns="45720" rIns="91440" bIns="45720" rtlCol="0">
            <a:normAutofit lnSpcReduction="10000"/>
          </a:bodyPr>
          <a:lstStyle/>
          <a:p>
            <a:pPr algn="l"/>
            <a:r>
              <a:rPr lang="en-US" sz="2000" dirty="0">
                <a:solidFill>
                  <a:schemeClr val="tx1">
                    <a:lumMod val="95000"/>
                    <a:lumOff val="5000"/>
                    <a:alpha val="60000"/>
                  </a:schemeClr>
                </a:solidFill>
                <a:latin typeface="Times New Roman" panose="02020603050405020304" pitchFamily="18" charset="0"/>
                <a:cs typeface="Times New Roman" panose="02020603050405020304" pitchFamily="18" charset="0"/>
              </a:rPr>
              <a:t>İbrahim Erkut KORAL</a:t>
            </a:r>
          </a:p>
          <a:p>
            <a:pPr algn="l"/>
            <a:r>
              <a:rPr lang="en-US" sz="2000" dirty="0">
                <a:solidFill>
                  <a:schemeClr val="tx1">
                    <a:alpha val="60000"/>
                  </a:schemeClr>
                </a:solidFill>
                <a:latin typeface="Times New Roman" panose="02020603050405020304" pitchFamily="18" charset="0"/>
                <a:cs typeface="Times New Roman" panose="02020603050405020304" pitchFamily="18" charset="0"/>
              </a:rPr>
              <a:t>151320173025</a:t>
            </a:r>
          </a:p>
          <a:p>
            <a:pPr algn="l"/>
            <a:endParaRPr lang="tr-TR" sz="2000" dirty="0">
              <a:solidFill>
                <a:schemeClr val="tx1">
                  <a:alpha val="60000"/>
                </a:schemeClr>
              </a:solidFill>
            </a:endParaRPr>
          </a:p>
          <a:p>
            <a:pPr algn="l"/>
            <a:endParaRPr lang="tr-TR" sz="2000" dirty="0">
              <a:solidFill>
                <a:schemeClr val="tx1">
                  <a:alpha val="60000"/>
                </a:schemeClr>
              </a:solidFill>
            </a:endParaRPr>
          </a:p>
          <a:p>
            <a:pPr algn="l"/>
            <a:endParaRPr lang="tr-TR" sz="1200" dirty="0">
              <a:latin typeface="Times New Roman" panose="02020603050405020304" pitchFamily="18" charset="0"/>
            </a:endParaRPr>
          </a:p>
          <a:p>
            <a:pPr indent="-228600" algn="l">
              <a:buFont typeface="Arial" panose="020B0604020202020204" pitchFamily="34" charset="0"/>
              <a:buChar char="•"/>
            </a:pPr>
            <a:endParaRPr lang="tr-TR" sz="2000" dirty="0">
              <a:solidFill>
                <a:schemeClr val="tx1">
                  <a:alpha val="60000"/>
                </a:schemeClr>
              </a:solidFill>
            </a:endParaRPr>
          </a:p>
          <a:p>
            <a:pPr indent="-228600" algn="l">
              <a:buFont typeface="Arial" panose="020B0604020202020204" pitchFamily="34" charset="0"/>
              <a:buChar char="•"/>
            </a:pPr>
            <a:endParaRPr lang="tr-TR" sz="2000" dirty="0">
              <a:solidFill>
                <a:schemeClr val="tx1">
                  <a:alpha val="60000"/>
                </a:schemeClr>
              </a:solidFill>
            </a:endParaRPr>
          </a:p>
          <a:p>
            <a:pPr indent="-228600" algn="l">
              <a:buFont typeface="Arial" panose="020B0604020202020204" pitchFamily="34" charset="0"/>
              <a:buChar char="•"/>
            </a:pPr>
            <a:endParaRPr lang="tr-TR" sz="2000" dirty="0">
              <a:solidFill>
                <a:schemeClr val="tx1">
                  <a:alpha val="60000"/>
                </a:schemeClr>
              </a:solidFill>
            </a:endParaRPr>
          </a:p>
          <a:p>
            <a:endParaRPr lang="tr-TR" sz="2000" dirty="0">
              <a:solidFill>
                <a:schemeClr val="tx1">
                  <a:alpha val="60000"/>
                </a:schemeClr>
              </a:solidFill>
              <a:latin typeface="Times New Roman" panose="02020603050405020304" pitchFamily="18" charset="0"/>
              <a:cs typeface="Times New Roman" panose="02020603050405020304" pitchFamily="18" charset="0"/>
            </a:endParaRPr>
          </a:p>
          <a:p>
            <a:r>
              <a:rPr lang="tr-TR" sz="2000" dirty="0">
                <a:solidFill>
                  <a:schemeClr val="tx1">
                    <a:alpha val="60000"/>
                  </a:schemeClr>
                </a:solidFill>
                <a:latin typeface="Times New Roman" panose="02020603050405020304" pitchFamily="18" charset="0"/>
                <a:cs typeface="Times New Roman" panose="02020603050405020304" pitchFamily="18" charset="0"/>
              </a:rPr>
              <a:t>Haziran 2022</a:t>
            </a:r>
            <a:endParaRPr lang="en-US" sz="2000" dirty="0">
              <a:solidFill>
                <a:schemeClr val="tx1">
                  <a:alpha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1311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E8FEF5-00CB-C287-AE42-EEA260EFC976}"/>
              </a:ext>
            </a:extLst>
          </p:cNvPr>
          <p:cNvSpPr>
            <a:spLocks noGrp="1"/>
          </p:cNvSpPr>
          <p:nvPr>
            <p:ph type="title"/>
          </p:nvPr>
        </p:nvSpPr>
        <p:spPr/>
        <p:txBody>
          <a:bodyPr/>
          <a:lstStyle/>
          <a:p>
            <a:pPr algn="ctr"/>
            <a:r>
              <a:rPr lang="tr-TR" b="1" dirty="0"/>
              <a:t>TERİMLERE KISA BİR BAKIŞ</a:t>
            </a:r>
          </a:p>
        </p:txBody>
      </p:sp>
      <p:sp>
        <p:nvSpPr>
          <p:cNvPr id="3" name="İçerik Yer Tutucusu 2">
            <a:extLst>
              <a:ext uri="{FF2B5EF4-FFF2-40B4-BE49-F238E27FC236}">
                <a16:creationId xmlns:a16="http://schemas.microsoft.com/office/drawing/2014/main" id="{56E78107-2A1E-58C1-EA8F-15CAA7F25060}"/>
              </a:ext>
            </a:extLst>
          </p:cNvPr>
          <p:cNvSpPr>
            <a:spLocks noGrp="1"/>
          </p:cNvSpPr>
          <p:nvPr>
            <p:ph idx="1"/>
          </p:nvPr>
        </p:nvSpPr>
        <p:spPr>
          <a:xfrm>
            <a:off x="1097280" y="1845734"/>
            <a:ext cx="3747094" cy="4023360"/>
          </a:xfrm>
        </p:spPr>
        <p:txBody>
          <a:bodyPr/>
          <a:lstStyle/>
          <a:p>
            <a:r>
              <a:rPr lang="tr-TR" dirty="0"/>
              <a:t>Değişken türleri;</a:t>
            </a:r>
          </a:p>
          <a:p>
            <a:pPr marL="285750" indent="-285750">
              <a:buFont typeface="Arial" panose="020B0604020202020204" pitchFamily="34" charset="0"/>
              <a:buChar char="•"/>
            </a:pPr>
            <a:r>
              <a:rPr lang="tr-TR" b="1" dirty="0"/>
              <a:t>Kategorik Değişken</a:t>
            </a:r>
            <a:r>
              <a:rPr lang="tr-TR" dirty="0"/>
              <a:t>: Değişkenlerin sözcüklerden/kelimelerden oluştuğu durum.</a:t>
            </a:r>
          </a:p>
          <a:p>
            <a:pPr marL="285750" indent="-285750">
              <a:buFont typeface="Arial" panose="020B0604020202020204" pitchFamily="34" charset="0"/>
              <a:buChar char="•"/>
            </a:pPr>
            <a:r>
              <a:rPr lang="tr-TR" b="1" dirty="0"/>
              <a:t>Sayısal Değişken</a:t>
            </a:r>
            <a:r>
              <a:rPr lang="tr-TR" dirty="0"/>
              <a:t>: Değişkenlerin sürekli/kesikli sayılardan oluştuğu durum.</a:t>
            </a:r>
          </a:p>
          <a:p>
            <a:endParaRPr lang="tr-TR" dirty="0"/>
          </a:p>
        </p:txBody>
      </p:sp>
      <p:pic>
        <p:nvPicPr>
          <p:cNvPr id="4" name="İçerik Yer Tutucusu 4">
            <a:extLst>
              <a:ext uri="{FF2B5EF4-FFF2-40B4-BE49-F238E27FC236}">
                <a16:creationId xmlns:a16="http://schemas.microsoft.com/office/drawing/2014/main" id="{4F615B6A-3355-EEF3-C8F0-579F7967B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6480" y="1981142"/>
            <a:ext cx="4759550" cy="3300978"/>
          </a:xfrm>
          <a:prstGeom prst="rect">
            <a:avLst/>
          </a:prstGeom>
        </p:spPr>
      </p:pic>
    </p:spTree>
    <p:extLst>
      <p:ext uri="{BB962C8B-B14F-4D97-AF65-F5344CB8AC3E}">
        <p14:creationId xmlns:p14="http://schemas.microsoft.com/office/powerpoint/2010/main" val="3505994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17DD1B-82F4-A828-D95B-52CCC0AFE3FB}"/>
              </a:ext>
            </a:extLst>
          </p:cNvPr>
          <p:cNvSpPr>
            <a:spLocks noGrp="1"/>
          </p:cNvSpPr>
          <p:nvPr>
            <p:ph type="title"/>
          </p:nvPr>
        </p:nvSpPr>
        <p:spPr/>
        <p:txBody>
          <a:bodyPr/>
          <a:lstStyle/>
          <a:p>
            <a:pPr algn="ctr"/>
            <a:r>
              <a:rPr lang="tr-TR" b="1" dirty="0"/>
              <a:t>TERİMLERE KISA BİR BAKIŞ</a:t>
            </a:r>
          </a:p>
        </p:txBody>
      </p:sp>
      <p:sp>
        <p:nvSpPr>
          <p:cNvPr id="3" name="İçerik Yer Tutucusu 2">
            <a:extLst>
              <a:ext uri="{FF2B5EF4-FFF2-40B4-BE49-F238E27FC236}">
                <a16:creationId xmlns:a16="http://schemas.microsoft.com/office/drawing/2014/main" id="{868FFFC8-AE81-0367-BA20-642C42FCC985}"/>
              </a:ext>
            </a:extLst>
          </p:cNvPr>
          <p:cNvSpPr>
            <a:spLocks noGrp="1"/>
          </p:cNvSpPr>
          <p:nvPr>
            <p:ph idx="1"/>
          </p:nvPr>
        </p:nvSpPr>
        <p:spPr>
          <a:xfrm>
            <a:off x="1097280" y="1845734"/>
            <a:ext cx="5721809" cy="4023360"/>
          </a:xfrm>
        </p:spPr>
        <p:txBody>
          <a:bodyPr/>
          <a:lstStyle/>
          <a:p>
            <a:r>
              <a:rPr lang="tr-TR" dirty="0"/>
              <a:t>Train/Test Kavramı</a:t>
            </a:r>
          </a:p>
          <a:p>
            <a:r>
              <a:rPr lang="tr-TR" dirty="0"/>
              <a:t>Orijinal veri setinin belli bir kısmının genellikle yüzde olarak 70/30 olarak ayrılıp, eğitim için ayrılan kısma makine öğrenmesi uygulayarak, uyguladığımız modelin performansını ölçmek için ise test setini kullanmak amaçlı uygulanan bir performans ölçüm şeklidir.</a:t>
            </a:r>
          </a:p>
          <a:p>
            <a:endParaRPr lang="tr-TR" dirty="0"/>
          </a:p>
        </p:txBody>
      </p:sp>
      <p:pic>
        <p:nvPicPr>
          <p:cNvPr id="4" name="İçerik Yer Tutucusu 4">
            <a:extLst>
              <a:ext uri="{FF2B5EF4-FFF2-40B4-BE49-F238E27FC236}">
                <a16:creationId xmlns:a16="http://schemas.microsoft.com/office/drawing/2014/main" id="{403639D8-9C9F-48F1-8208-30EF76AD7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8596" y="2149813"/>
            <a:ext cx="3827084" cy="1055451"/>
          </a:xfrm>
          <a:prstGeom prst="rect">
            <a:avLst/>
          </a:prstGeom>
        </p:spPr>
      </p:pic>
    </p:spTree>
    <p:extLst>
      <p:ext uri="{BB962C8B-B14F-4D97-AF65-F5344CB8AC3E}">
        <p14:creationId xmlns:p14="http://schemas.microsoft.com/office/powerpoint/2010/main" val="1165358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F64A52-2A18-6F78-C817-72C027DD7863}"/>
              </a:ext>
            </a:extLst>
          </p:cNvPr>
          <p:cNvSpPr>
            <a:spLocks noGrp="1"/>
          </p:cNvSpPr>
          <p:nvPr>
            <p:ph type="title"/>
          </p:nvPr>
        </p:nvSpPr>
        <p:spPr/>
        <p:txBody>
          <a:bodyPr/>
          <a:lstStyle/>
          <a:p>
            <a:pPr algn="ctr"/>
            <a:r>
              <a:rPr lang="tr-TR" dirty="0">
                <a:solidFill>
                  <a:schemeClr val="tx1">
                    <a:lumMod val="95000"/>
                    <a:lumOff val="5000"/>
                  </a:schemeClr>
                </a:solidFill>
              </a:rPr>
              <a:t>TERİMLERE KISA BİR BAKIŞ</a:t>
            </a:r>
          </a:p>
        </p:txBody>
      </p:sp>
      <p:sp>
        <p:nvSpPr>
          <p:cNvPr id="4" name="Metin kutusu 3">
            <a:extLst>
              <a:ext uri="{FF2B5EF4-FFF2-40B4-BE49-F238E27FC236}">
                <a16:creationId xmlns:a16="http://schemas.microsoft.com/office/drawing/2014/main" id="{4A6868C5-D1CD-C805-4F3B-578602E6CD1B}"/>
              </a:ext>
            </a:extLst>
          </p:cNvPr>
          <p:cNvSpPr txBox="1"/>
          <p:nvPr/>
        </p:nvSpPr>
        <p:spPr>
          <a:xfrm>
            <a:off x="1002853" y="2136338"/>
            <a:ext cx="6039974" cy="2585323"/>
          </a:xfrm>
          <a:prstGeom prst="rect">
            <a:avLst/>
          </a:prstGeom>
          <a:noFill/>
        </p:spPr>
        <p:txBody>
          <a:bodyPr wrap="square" rtlCol="0">
            <a:spAutoFit/>
          </a:bodyPr>
          <a:lstStyle/>
          <a:p>
            <a:r>
              <a:rPr lang="tr-TR" dirty="0" err="1"/>
              <a:t>Overfitting</a:t>
            </a:r>
            <a:r>
              <a:rPr lang="tr-TR" dirty="0"/>
              <a:t> Kavramı:</a:t>
            </a:r>
          </a:p>
          <a:p>
            <a:r>
              <a:rPr lang="tr-TR" dirty="0"/>
              <a:t>Aşırı öğrenme(</a:t>
            </a:r>
            <a:r>
              <a:rPr lang="tr-TR" dirty="0" err="1"/>
              <a:t>overfitting</a:t>
            </a:r>
            <a:r>
              <a:rPr lang="tr-TR" dirty="0"/>
              <a:t>), algoritmanın eğitim verisi üzerinden</a:t>
            </a:r>
          </a:p>
          <a:p>
            <a:r>
              <a:rPr lang="tr-TR" dirty="0"/>
              <a:t>en alt </a:t>
            </a:r>
            <a:r>
              <a:rPr lang="tr-TR" dirty="0" err="1"/>
              <a:t>kırılıma</a:t>
            </a:r>
            <a:r>
              <a:rPr lang="tr-TR" dirty="0"/>
              <a:t> kadar çalışıp, sonuçları ezberlemesi ve sadece o veriler üzerinden başarı elde edebilmesidir.</a:t>
            </a:r>
          </a:p>
          <a:p>
            <a:endParaRPr lang="tr-TR" dirty="0"/>
          </a:p>
          <a:p>
            <a:endParaRPr lang="tr-TR" dirty="0"/>
          </a:p>
          <a:p>
            <a:r>
              <a:rPr lang="tr-TR" dirty="0" err="1"/>
              <a:t>Overfitting</a:t>
            </a:r>
            <a:r>
              <a:rPr lang="tr-TR" dirty="0"/>
              <a:t> olan algoritmaların </a:t>
            </a:r>
            <a:r>
              <a:rPr lang="tr-TR" dirty="0" err="1"/>
              <a:t>varyansı</a:t>
            </a:r>
            <a:r>
              <a:rPr lang="tr-TR" dirty="0"/>
              <a:t> çok yüksektir.</a:t>
            </a:r>
          </a:p>
          <a:p>
            <a:r>
              <a:rPr lang="tr-TR" dirty="0" err="1"/>
              <a:t>Rassallığını</a:t>
            </a:r>
            <a:r>
              <a:rPr lang="tr-TR" dirty="0"/>
              <a:t> kaybetmiştir.</a:t>
            </a:r>
          </a:p>
          <a:p>
            <a:endParaRPr lang="tr-TR" dirty="0"/>
          </a:p>
        </p:txBody>
      </p:sp>
      <p:pic>
        <p:nvPicPr>
          <p:cNvPr id="5" name="İçerik Yer Tutucusu 4" descr="metin, oyuncak içeren bir resim&#10;&#10;Açıklama otomatik olarak oluşturuldu">
            <a:extLst>
              <a:ext uri="{FF2B5EF4-FFF2-40B4-BE49-F238E27FC236}">
                <a16:creationId xmlns:a16="http://schemas.microsoft.com/office/drawing/2014/main" id="{5835E821-0C44-EB7A-4CE1-2EDEB925CC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49055" y="2136338"/>
            <a:ext cx="2698788" cy="3542240"/>
          </a:xfrm>
        </p:spPr>
      </p:pic>
    </p:spTree>
    <p:extLst>
      <p:ext uri="{BB962C8B-B14F-4D97-AF65-F5344CB8AC3E}">
        <p14:creationId xmlns:p14="http://schemas.microsoft.com/office/powerpoint/2010/main" val="3741803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C8CF01-6050-17AB-949F-BB2DFEDFE766}"/>
              </a:ext>
            </a:extLst>
          </p:cNvPr>
          <p:cNvSpPr>
            <a:spLocks noGrp="1"/>
          </p:cNvSpPr>
          <p:nvPr>
            <p:ph type="title"/>
          </p:nvPr>
        </p:nvSpPr>
        <p:spPr/>
        <p:txBody>
          <a:bodyPr/>
          <a:lstStyle/>
          <a:p>
            <a:pPr algn="ctr"/>
            <a:r>
              <a:rPr lang="tr-TR">
                <a:solidFill>
                  <a:schemeClr val="tx1">
                    <a:lumMod val="95000"/>
                    <a:lumOff val="5000"/>
                  </a:schemeClr>
                </a:solidFill>
              </a:rPr>
              <a:t>TERİMLERE KISA BİR BAKIŞ</a:t>
            </a:r>
            <a:endParaRPr lang="tr-TR" dirty="0">
              <a:solidFill>
                <a:schemeClr val="tx1">
                  <a:lumMod val="95000"/>
                  <a:lumOff val="5000"/>
                </a:schemeClr>
              </a:solidFill>
            </a:endParaRPr>
          </a:p>
        </p:txBody>
      </p:sp>
      <p:pic>
        <p:nvPicPr>
          <p:cNvPr id="4" name="İçerik Yer Tutucusu 4">
            <a:extLst>
              <a:ext uri="{FF2B5EF4-FFF2-40B4-BE49-F238E27FC236}">
                <a16:creationId xmlns:a16="http://schemas.microsoft.com/office/drawing/2014/main" id="{700A7403-560C-4A14-956F-E1321F2022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70506" y="2137955"/>
            <a:ext cx="3817951" cy="3322608"/>
          </a:xfrm>
        </p:spPr>
      </p:pic>
      <p:sp>
        <p:nvSpPr>
          <p:cNvPr id="20" name="Metin kutusu 19">
            <a:extLst>
              <a:ext uri="{FF2B5EF4-FFF2-40B4-BE49-F238E27FC236}">
                <a16:creationId xmlns:a16="http://schemas.microsoft.com/office/drawing/2014/main" id="{BAE621EF-CD2C-6DDE-2D05-F41661F130B7}"/>
              </a:ext>
            </a:extLst>
          </p:cNvPr>
          <p:cNvSpPr txBox="1"/>
          <p:nvPr/>
        </p:nvSpPr>
        <p:spPr>
          <a:xfrm>
            <a:off x="703543" y="2044243"/>
            <a:ext cx="6482416" cy="3416320"/>
          </a:xfrm>
          <a:prstGeom prst="rect">
            <a:avLst/>
          </a:prstGeom>
          <a:noFill/>
        </p:spPr>
        <p:txBody>
          <a:bodyPr wrap="none" rtlCol="0">
            <a:spAutoFit/>
          </a:bodyPr>
          <a:lstStyle/>
          <a:p>
            <a:r>
              <a:rPr lang="tr-TR" dirty="0"/>
              <a:t>Model doğrulama yöntemleri:</a:t>
            </a:r>
          </a:p>
          <a:p>
            <a:r>
              <a:rPr lang="tr-TR" dirty="0"/>
              <a:t>Bir model kurduğumuzda modelin belirlediğimiz, ya da</a:t>
            </a:r>
          </a:p>
          <a:p>
            <a:r>
              <a:rPr lang="tr-TR" dirty="0"/>
              <a:t>ön tanımlı olan değerleri optimum değerleri olmayabilir.</a:t>
            </a:r>
          </a:p>
          <a:p>
            <a:endParaRPr lang="tr-TR" dirty="0"/>
          </a:p>
          <a:p>
            <a:r>
              <a:rPr lang="tr-TR" dirty="0"/>
              <a:t>Bunun için model doğrulama yöntemleri kullanılır.</a:t>
            </a:r>
          </a:p>
          <a:p>
            <a:endParaRPr lang="tr-TR" dirty="0"/>
          </a:p>
          <a:p>
            <a:r>
              <a:rPr lang="tr-TR" dirty="0"/>
              <a:t>En çok kullanılan yöntemlerden biri olan K- Katlı Çapraz Doğrulama.</a:t>
            </a:r>
          </a:p>
          <a:p>
            <a:endParaRPr lang="tr-TR" dirty="0"/>
          </a:p>
          <a:p>
            <a:r>
              <a:rPr lang="tr-TR" dirty="0"/>
              <a:t>Eğitim setinin de kaç katlı çapraz doğrulama yapacak isek o kadar </a:t>
            </a:r>
          </a:p>
          <a:p>
            <a:r>
              <a:rPr lang="tr-TR" dirty="0"/>
              <a:t>alt parçaya ayrılması(örnekte 5 katlı) ve her bir parçanın küme dışı</a:t>
            </a:r>
          </a:p>
          <a:p>
            <a:r>
              <a:rPr lang="tr-TR" dirty="0"/>
              <a:t>sırasıyla bırakılarak eğitilmesi ve ardından test edilmesi üzerine </a:t>
            </a:r>
            <a:r>
              <a:rPr lang="tr-TR" dirty="0" err="1"/>
              <a:t>opti</a:t>
            </a:r>
            <a:endParaRPr lang="tr-TR" dirty="0"/>
          </a:p>
          <a:p>
            <a:r>
              <a:rPr lang="tr-TR" dirty="0"/>
              <a:t>mum değerlerin bulunması mantığına dayanır.</a:t>
            </a:r>
          </a:p>
        </p:txBody>
      </p:sp>
    </p:spTree>
    <p:extLst>
      <p:ext uri="{BB962C8B-B14F-4D97-AF65-F5344CB8AC3E}">
        <p14:creationId xmlns:p14="http://schemas.microsoft.com/office/powerpoint/2010/main" val="1261340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90CF74-01A3-DFC0-2931-169FD25AA83A}"/>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000" b="1" dirty="0"/>
              <a:t>CRISP-DM METODOLOJİSİ</a:t>
            </a:r>
          </a:p>
        </p:txBody>
      </p:sp>
      <p:sp>
        <p:nvSpPr>
          <p:cNvPr id="3" name="İçerik Yer Tutucusu 2">
            <a:extLst>
              <a:ext uri="{FF2B5EF4-FFF2-40B4-BE49-F238E27FC236}">
                <a16:creationId xmlns:a16="http://schemas.microsoft.com/office/drawing/2014/main" id="{29B2C20C-5588-2FF7-4E6F-6FCEF296998D}"/>
              </a:ext>
            </a:extLst>
          </p:cNvPr>
          <p:cNvSpPr>
            <a:spLocks noGrp="1"/>
          </p:cNvSpPr>
          <p:nvPr>
            <p:ph idx="1"/>
          </p:nvPr>
        </p:nvSpPr>
        <p:spPr>
          <a:xfrm>
            <a:off x="7464612" y="4750893"/>
            <a:ext cx="4087305" cy="1147863"/>
          </a:xfrm>
        </p:spPr>
        <p:txBody>
          <a:bodyPr vert="horz" lIns="91440" tIns="45720" rIns="91440" bIns="45720" rtlCol="0" anchor="t">
            <a:normAutofit/>
          </a:bodyPr>
          <a:lstStyle/>
          <a:p>
            <a:pPr marL="0" indent="0">
              <a:buNone/>
            </a:pPr>
            <a:r>
              <a:rPr lang="en-US" sz="2000"/>
              <a:t>Cross Industry Standard for Data Mining</a:t>
            </a:r>
          </a:p>
        </p:txBody>
      </p:sp>
      <p:pic>
        <p:nvPicPr>
          <p:cNvPr id="5" name="Resim 4">
            <a:extLst>
              <a:ext uri="{FF2B5EF4-FFF2-40B4-BE49-F238E27FC236}">
                <a16:creationId xmlns:a16="http://schemas.microsoft.com/office/drawing/2014/main" id="{5E166FD6-B994-FA54-FECC-2749567EFC9F}"/>
              </a:ext>
            </a:extLst>
          </p:cNvPr>
          <p:cNvPicPr>
            <a:picLocks noChangeAspect="1"/>
          </p:cNvPicPr>
          <p:nvPr/>
        </p:nvPicPr>
        <p:blipFill rotWithShape="1">
          <a:blip r:embed="rId2">
            <a:extLst>
              <a:ext uri="{28A0092B-C50C-407E-A947-70E740481C1C}">
                <a14:useLocalDpi xmlns:a14="http://schemas.microsoft.com/office/drawing/2010/main" val="0"/>
              </a:ext>
            </a:extLst>
          </a:blip>
          <a:srcRect b="3158"/>
          <a:stretch/>
        </p:blipFill>
        <p:spPr>
          <a:xfrm>
            <a:off x="-194552" y="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63482533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8EB332-72BE-4D5A-663A-2EBEEE00616C}"/>
              </a:ext>
            </a:extLst>
          </p:cNvPr>
          <p:cNvSpPr>
            <a:spLocks noGrp="1"/>
          </p:cNvSpPr>
          <p:nvPr>
            <p:ph type="title"/>
          </p:nvPr>
        </p:nvSpPr>
        <p:spPr/>
        <p:txBody>
          <a:bodyPr/>
          <a:lstStyle/>
          <a:p>
            <a:pPr algn="ctr"/>
            <a:r>
              <a:rPr lang="tr-TR" b="1" dirty="0">
                <a:solidFill>
                  <a:schemeClr val="tx1">
                    <a:lumMod val="95000"/>
                    <a:lumOff val="5000"/>
                  </a:schemeClr>
                </a:solidFill>
              </a:rPr>
              <a:t>Veri Seti Açıklaması</a:t>
            </a:r>
          </a:p>
        </p:txBody>
      </p:sp>
      <p:sp>
        <p:nvSpPr>
          <p:cNvPr id="3" name="İçerik Yer Tutucusu 2">
            <a:extLst>
              <a:ext uri="{FF2B5EF4-FFF2-40B4-BE49-F238E27FC236}">
                <a16:creationId xmlns:a16="http://schemas.microsoft.com/office/drawing/2014/main" id="{1F6E24B2-603F-E282-349B-755994CBD4D3}"/>
              </a:ext>
            </a:extLst>
          </p:cNvPr>
          <p:cNvSpPr>
            <a:spLocks noGrp="1"/>
          </p:cNvSpPr>
          <p:nvPr>
            <p:ph idx="1"/>
          </p:nvPr>
        </p:nvSpPr>
        <p:spPr>
          <a:xfrm>
            <a:off x="1097280" y="1845734"/>
            <a:ext cx="7103137" cy="2444164"/>
          </a:xfrm>
        </p:spPr>
        <p:txBody>
          <a:bodyPr/>
          <a:lstStyle/>
          <a:p>
            <a:r>
              <a:rPr lang="tr-TR" sz="1800" dirty="0">
                <a:effectLst/>
                <a:latin typeface="Times New Roman" panose="02020603050405020304" pitchFamily="18" charset="0"/>
                <a:ea typeface="Calibri" panose="020F0502020204030204" pitchFamily="34" charset="0"/>
                <a:cs typeface="Times New Roman" panose="02020603050405020304" pitchFamily="18" charset="0"/>
              </a:rPr>
              <a:t>Kullanılan veri seti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Kaggle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platformu üzerinde bulunan “COVID-19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patient</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pre-condition</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dataset</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isimli veri setidir. Veri seti Meksika’da bulunan bir hastanede hastalar ile ilişkili bazı bilgiler içermektedir. Veri seti içerisinde toplamda 563201 adet veri vardır ve veri seti 23 adet sütuna sahiptir. Veri setine ve daha fazla açıklamaya bu linkten erişim sağlanabilir:</a:t>
            </a:r>
          </a:p>
          <a:p>
            <a:endParaRPr lang="tr-TR"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tr-TR" dirty="0"/>
          </a:p>
        </p:txBody>
      </p:sp>
      <p:pic>
        <p:nvPicPr>
          <p:cNvPr id="5" name="Resim 4">
            <a:extLst>
              <a:ext uri="{FF2B5EF4-FFF2-40B4-BE49-F238E27FC236}">
                <a16:creationId xmlns:a16="http://schemas.microsoft.com/office/drawing/2014/main" id="{65165A3C-38B8-1BBB-4879-C3E2B85BDD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3783433"/>
            <a:ext cx="6801960" cy="2016675"/>
          </a:xfrm>
          <a:prstGeom prst="rect">
            <a:avLst/>
          </a:prstGeom>
        </p:spPr>
      </p:pic>
      <p:pic>
        <p:nvPicPr>
          <p:cNvPr id="7" name="Resim 6">
            <a:extLst>
              <a:ext uri="{FF2B5EF4-FFF2-40B4-BE49-F238E27FC236}">
                <a16:creationId xmlns:a16="http://schemas.microsoft.com/office/drawing/2014/main" id="{85FC9EBF-DD9C-6446-E319-8CCD0D59C6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5833" y="2439042"/>
            <a:ext cx="2801417" cy="1397574"/>
          </a:xfrm>
          <a:prstGeom prst="rect">
            <a:avLst/>
          </a:prstGeom>
        </p:spPr>
      </p:pic>
    </p:spTree>
    <p:extLst>
      <p:ext uri="{BB962C8B-B14F-4D97-AF65-F5344CB8AC3E}">
        <p14:creationId xmlns:p14="http://schemas.microsoft.com/office/powerpoint/2010/main" val="849606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15">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5" name="Resim 4" descr="metin içeren bir resim&#10;&#10;Açıklama otomatik olarak oluşturuldu">
            <a:extLst>
              <a:ext uri="{FF2B5EF4-FFF2-40B4-BE49-F238E27FC236}">
                <a16:creationId xmlns:a16="http://schemas.microsoft.com/office/drawing/2014/main" id="{95796BC1-3C27-0249-629D-46F1C9EAA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3724" y="640080"/>
            <a:ext cx="4476216" cy="5577840"/>
          </a:xfrm>
          <a:prstGeom prst="rect">
            <a:avLst/>
          </a:prstGeom>
        </p:spPr>
      </p:pic>
      <p:sp>
        <p:nvSpPr>
          <p:cNvPr id="28" name="Rectangle 17">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667F4360-0646-FB99-0A80-1F03D5FC09EC}"/>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dirty="0" err="1">
                <a:solidFill>
                  <a:srgbClr val="FFFFFF"/>
                </a:solidFill>
              </a:rPr>
              <a:t>Değişkenler</a:t>
            </a:r>
            <a:r>
              <a:rPr lang="en-US" sz="4400" dirty="0">
                <a:solidFill>
                  <a:srgbClr val="FFFFFF"/>
                </a:solidFill>
              </a:rPr>
              <a:t>, </a:t>
            </a:r>
            <a:r>
              <a:rPr lang="en-US" sz="4400" dirty="0" err="1">
                <a:solidFill>
                  <a:srgbClr val="FFFFFF"/>
                </a:solidFill>
              </a:rPr>
              <a:t>Tanımları</a:t>
            </a:r>
            <a:r>
              <a:rPr lang="en-US" sz="4400" dirty="0">
                <a:solidFill>
                  <a:srgbClr val="FFFFFF"/>
                </a:solidFill>
              </a:rPr>
              <a:t>, </a:t>
            </a:r>
            <a:r>
              <a:rPr lang="en-US" sz="4400" dirty="0" err="1">
                <a:solidFill>
                  <a:srgbClr val="FFFFFF"/>
                </a:solidFill>
              </a:rPr>
              <a:t>Değer</a:t>
            </a:r>
            <a:r>
              <a:rPr lang="en-US" sz="4400" dirty="0">
                <a:solidFill>
                  <a:srgbClr val="FFFFFF"/>
                </a:solidFill>
              </a:rPr>
              <a:t> </a:t>
            </a:r>
            <a:r>
              <a:rPr lang="en-US" sz="4400" dirty="0" err="1">
                <a:solidFill>
                  <a:srgbClr val="FFFFFF"/>
                </a:solidFill>
              </a:rPr>
              <a:t>Aralıkları</a:t>
            </a:r>
            <a:endParaRPr lang="en-US" sz="4400" dirty="0">
              <a:solidFill>
                <a:srgbClr val="FFFFFF"/>
              </a:solidFill>
            </a:endParaRPr>
          </a:p>
        </p:txBody>
      </p:sp>
      <p:sp>
        <p:nvSpPr>
          <p:cNvPr id="29" name="Rectangle 19">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74723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5" name="Resim 4" descr="metin içeren bir resim&#10;&#10;Açıklama otomatik olarak oluşturuldu">
            <a:extLst>
              <a:ext uri="{FF2B5EF4-FFF2-40B4-BE49-F238E27FC236}">
                <a16:creationId xmlns:a16="http://schemas.microsoft.com/office/drawing/2014/main" id="{607EB9E7-3AAF-C0FF-F60D-176D6CA2A0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697" y="640080"/>
            <a:ext cx="4462271" cy="5577840"/>
          </a:xfrm>
          <a:prstGeom prst="rect">
            <a:avLst/>
          </a:prstGeom>
        </p:spPr>
      </p:pic>
      <p:sp>
        <p:nvSpPr>
          <p:cNvPr id="18" name="Rectangle 17">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573E5026-1BE7-1170-0126-5D1443ADFE78}"/>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a:solidFill>
                  <a:srgbClr val="FFFFFF"/>
                </a:solidFill>
              </a:rPr>
              <a:t>Değişkenler, Tanımları, Değer Aralıkları</a:t>
            </a:r>
          </a:p>
        </p:txBody>
      </p:sp>
      <p:sp>
        <p:nvSpPr>
          <p:cNvPr id="20" name="Rectangle 19">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50157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CF05DA-E0A7-6A86-E7AA-5314B1E48C79}"/>
              </a:ext>
            </a:extLst>
          </p:cNvPr>
          <p:cNvSpPr>
            <a:spLocks noGrp="1"/>
          </p:cNvSpPr>
          <p:nvPr>
            <p:ph type="title"/>
          </p:nvPr>
        </p:nvSpPr>
        <p:spPr/>
        <p:txBody>
          <a:bodyPr/>
          <a:lstStyle/>
          <a:p>
            <a:pPr algn="ctr"/>
            <a:r>
              <a:rPr lang="tr-TR" b="1" dirty="0">
                <a:solidFill>
                  <a:schemeClr val="tx1">
                    <a:lumMod val="95000"/>
                    <a:lumOff val="5000"/>
                  </a:schemeClr>
                </a:solidFill>
              </a:rPr>
              <a:t>Çalışmanın Yol Haritası</a:t>
            </a:r>
          </a:p>
        </p:txBody>
      </p:sp>
      <p:pic>
        <p:nvPicPr>
          <p:cNvPr id="4" name="Resim 3">
            <a:extLst>
              <a:ext uri="{FF2B5EF4-FFF2-40B4-BE49-F238E27FC236}">
                <a16:creationId xmlns:a16="http://schemas.microsoft.com/office/drawing/2014/main" id="{B705CC8D-B162-E262-25F2-3086BF6880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81092" y="2108579"/>
            <a:ext cx="6064466" cy="3973726"/>
          </a:xfrm>
          <a:prstGeom prst="rect">
            <a:avLst/>
          </a:prstGeom>
          <a:noFill/>
          <a:ln>
            <a:noFill/>
          </a:ln>
        </p:spPr>
      </p:pic>
    </p:spTree>
    <p:extLst>
      <p:ext uri="{BB962C8B-B14F-4D97-AF65-F5344CB8AC3E}">
        <p14:creationId xmlns:p14="http://schemas.microsoft.com/office/powerpoint/2010/main" val="160024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D9624E2-40D3-8FC8-EF3A-CC5E0BA09680}"/>
              </a:ext>
            </a:extLst>
          </p:cNvPr>
          <p:cNvSpPr>
            <a:spLocks noGrp="1"/>
          </p:cNvSpPr>
          <p:nvPr>
            <p:ph type="title"/>
          </p:nvPr>
        </p:nvSpPr>
        <p:spPr/>
        <p:txBody>
          <a:bodyPr/>
          <a:lstStyle/>
          <a:p>
            <a:pPr algn="ctr"/>
            <a:r>
              <a:rPr lang="tr-TR" b="1" dirty="0">
                <a:solidFill>
                  <a:schemeClr val="tx1">
                    <a:lumMod val="95000"/>
                    <a:lumOff val="5000"/>
                  </a:schemeClr>
                </a:solidFill>
              </a:rPr>
              <a:t>Veri Ön İşleme</a:t>
            </a:r>
          </a:p>
        </p:txBody>
      </p:sp>
      <p:pic>
        <p:nvPicPr>
          <p:cNvPr id="4" name="Resim 3">
            <a:extLst>
              <a:ext uri="{FF2B5EF4-FFF2-40B4-BE49-F238E27FC236}">
                <a16:creationId xmlns:a16="http://schemas.microsoft.com/office/drawing/2014/main" id="{9E353E1D-B9CD-8F9B-D70B-0482F865F3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25448" y="2346229"/>
            <a:ext cx="8941104" cy="2430051"/>
          </a:xfrm>
          <a:prstGeom prst="rect">
            <a:avLst/>
          </a:prstGeom>
          <a:noFill/>
          <a:ln>
            <a:noFill/>
          </a:ln>
        </p:spPr>
      </p:pic>
    </p:spTree>
    <p:extLst>
      <p:ext uri="{BB962C8B-B14F-4D97-AF65-F5344CB8AC3E}">
        <p14:creationId xmlns:p14="http://schemas.microsoft.com/office/powerpoint/2010/main" val="2090881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E5D0CC-C296-E8BE-6959-BB4BAEB348DE}"/>
              </a:ext>
            </a:extLst>
          </p:cNvPr>
          <p:cNvSpPr>
            <a:spLocks noGrp="1"/>
          </p:cNvSpPr>
          <p:nvPr>
            <p:ph type="title"/>
          </p:nvPr>
        </p:nvSpPr>
        <p:spPr/>
        <p:txBody>
          <a:bodyPr/>
          <a:lstStyle/>
          <a:p>
            <a:pPr algn="ctr"/>
            <a:r>
              <a:rPr lang="tr-TR" b="1" dirty="0"/>
              <a:t>Giriş</a:t>
            </a:r>
          </a:p>
        </p:txBody>
      </p:sp>
      <p:sp>
        <p:nvSpPr>
          <p:cNvPr id="3" name="İçerik Yer Tutucusu 2">
            <a:extLst>
              <a:ext uri="{FF2B5EF4-FFF2-40B4-BE49-F238E27FC236}">
                <a16:creationId xmlns:a16="http://schemas.microsoft.com/office/drawing/2014/main" id="{4A365FDA-E1C0-26B4-9684-D5B542259D31}"/>
              </a:ext>
            </a:extLst>
          </p:cNvPr>
          <p:cNvSpPr>
            <a:spLocks noGrp="1"/>
          </p:cNvSpPr>
          <p:nvPr>
            <p:ph idx="1"/>
          </p:nvPr>
        </p:nvSpPr>
        <p:spPr>
          <a:xfrm>
            <a:off x="838200" y="1893719"/>
            <a:ext cx="10515600" cy="4351338"/>
          </a:xfrm>
        </p:spPr>
        <p:txBody>
          <a:bodyPr>
            <a:normAutofit/>
          </a:bodyPr>
          <a:lstStyle/>
          <a:p>
            <a:r>
              <a:rPr lang="tr-TR" dirty="0"/>
              <a:t>COVID-19'a sebep olan şiddetli akut solunum sendromu coronavirus-2 (COVID-2), 2019 aralık ayının sonlarında bir araştırma sırasında Çin'in, </a:t>
            </a:r>
            <a:r>
              <a:rPr lang="tr-TR" dirty="0" err="1"/>
              <a:t>Wuhan</a:t>
            </a:r>
            <a:r>
              <a:rPr lang="tr-TR" dirty="0"/>
              <a:t> şehrinde salgına sebep olmuştur.</a:t>
            </a:r>
          </a:p>
          <a:p>
            <a:r>
              <a:rPr lang="tr-TR" dirty="0"/>
              <a:t>Dünya'nın genelinde vakalar çok hızlı arttığı için Dünya Sağlık Örgütü (WHO), Mart 2020'de hastalığı </a:t>
            </a:r>
            <a:r>
              <a:rPr lang="tr-TR" dirty="0" err="1"/>
              <a:t>pandemi</a:t>
            </a:r>
            <a:r>
              <a:rPr lang="tr-TR" dirty="0"/>
              <a:t> olarak ilan etmiştir.</a:t>
            </a:r>
          </a:p>
          <a:p>
            <a:r>
              <a:rPr lang="tr-TR" dirty="0"/>
              <a:t>2021 yılında ise vakalar eşik limitini geçtiği için kontrol altına alınamaz hale gelmiştir.</a:t>
            </a:r>
          </a:p>
          <a:p>
            <a:r>
              <a:rPr lang="tr-TR" dirty="0"/>
              <a:t>Hastalık, zayıf bağışıklık sistemi olan, diyabet, yüksek kan basıncı, kalp-damar sistemi hastalıkları ve solunum sistemi gibi kronik hastalığa sahip olan yaşlı bireylerde daha belirgin olmakla beraber ölüme sebebiyet vermektedir</a:t>
            </a:r>
          </a:p>
          <a:p>
            <a:endParaRPr lang="tr-TR" dirty="0"/>
          </a:p>
        </p:txBody>
      </p:sp>
    </p:spTree>
    <p:extLst>
      <p:ext uri="{BB962C8B-B14F-4D97-AF65-F5344CB8AC3E}">
        <p14:creationId xmlns:p14="http://schemas.microsoft.com/office/powerpoint/2010/main" val="3084563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4368192-DDA6-B2CC-2900-E335C88A215F}"/>
              </a:ext>
            </a:extLst>
          </p:cNvPr>
          <p:cNvSpPr>
            <a:spLocks noGrp="1"/>
          </p:cNvSpPr>
          <p:nvPr>
            <p:ph type="title"/>
          </p:nvPr>
        </p:nvSpPr>
        <p:spPr>
          <a:xfrm>
            <a:off x="8141110" y="639097"/>
            <a:ext cx="3401961" cy="3686015"/>
          </a:xfrm>
        </p:spPr>
        <p:txBody>
          <a:bodyPr vert="horz" lIns="91440" tIns="45720" rIns="91440" bIns="45720" rtlCol="0" anchor="b">
            <a:normAutofit fontScale="90000"/>
          </a:bodyPr>
          <a:lstStyle/>
          <a:p>
            <a:r>
              <a:rPr lang="en-US" sz="6600" b="1" dirty="0">
                <a:solidFill>
                  <a:schemeClr val="tx1">
                    <a:lumMod val="85000"/>
                    <a:lumOff val="15000"/>
                  </a:schemeClr>
                </a:solidFill>
              </a:rPr>
              <a:t>Veri </a:t>
            </a:r>
            <a:r>
              <a:rPr lang="en-US" sz="6600" b="1" dirty="0" err="1">
                <a:solidFill>
                  <a:schemeClr val="tx1">
                    <a:lumMod val="85000"/>
                    <a:lumOff val="15000"/>
                  </a:schemeClr>
                </a:solidFill>
              </a:rPr>
              <a:t>Ön</a:t>
            </a:r>
            <a:r>
              <a:rPr lang="en-US" sz="6600" b="1" dirty="0">
                <a:solidFill>
                  <a:schemeClr val="tx1">
                    <a:lumMod val="85000"/>
                    <a:lumOff val="15000"/>
                  </a:schemeClr>
                </a:solidFill>
              </a:rPr>
              <a:t> </a:t>
            </a:r>
            <a:r>
              <a:rPr lang="en-US" sz="6600" b="1" dirty="0" err="1">
                <a:solidFill>
                  <a:schemeClr val="tx1">
                    <a:lumMod val="85000"/>
                    <a:lumOff val="15000"/>
                  </a:schemeClr>
                </a:solidFill>
              </a:rPr>
              <a:t>İşleme</a:t>
            </a:r>
            <a:r>
              <a:rPr lang="tr-TR" sz="6600" b="1" dirty="0">
                <a:solidFill>
                  <a:schemeClr val="tx1">
                    <a:lumMod val="85000"/>
                    <a:lumOff val="15000"/>
                  </a:schemeClr>
                </a:solidFill>
              </a:rPr>
              <a:t>-Eksik Gözlem Sorgusu</a:t>
            </a:r>
            <a:endParaRPr lang="en-US" sz="6600" b="1" dirty="0">
              <a:solidFill>
                <a:schemeClr val="tx1">
                  <a:lumMod val="85000"/>
                  <a:lumOff val="15000"/>
                </a:schemeClr>
              </a:solidFill>
            </a:endParaRPr>
          </a:p>
        </p:txBody>
      </p:sp>
      <p:pic>
        <p:nvPicPr>
          <p:cNvPr id="4" name="Resim 3" descr="tablo içeren bir resim&#10;&#10;Açıklama otomatik olarak oluşturuldu">
            <a:extLst>
              <a:ext uri="{FF2B5EF4-FFF2-40B4-BE49-F238E27FC236}">
                <a16:creationId xmlns:a16="http://schemas.microsoft.com/office/drawing/2014/main" id="{D024821F-E3A3-FBE0-44A5-D26FDB39FA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39378" y="640081"/>
            <a:ext cx="2901459" cy="5054156"/>
          </a:xfrm>
          <a:prstGeom prst="rect">
            <a:avLst/>
          </a:prstGeom>
          <a:noFill/>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96958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90E815-7682-2C63-79EC-5CB8A97D8A52}"/>
              </a:ext>
            </a:extLst>
          </p:cNvPr>
          <p:cNvSpPr>
            <a:spLocks noGrp="1"/>
          </p:cNvSpPr>
          <p:nvPr>
            <p:ph type="title"/>
          </p:nvPr>
        </p:nvSpPr>
        <p:spPr/>
        <p:txBody>
          <a:bodyPr/>
          <a:lstStyle/>
          <a:p>
            <a:pPr algn="ctr"/>
            <a:r>
              <a:rPr lang="tr-TR" b="1" dirty="0"/>
              <a:t>Veri Ön İşleme-Eksik Gözlem</a:t>
            </a:r>
          </a:p>
        </p:txBody>
      </p:sp>
      <p:pic>
        <p:nvPicPr>
          <p:cNvPr id="4" name="Resim 3">
            <a:extLst>
              <a:ext uri="{FF2B5EF4-FFF2-40B4-BE49-F238E27FC236}">
                <a16:creationId xmlns:a16="http://schemas.microsoft.com/office/drawing/2014/main" id="{54E4FFB7-2265-7891-6900-2A4B02328D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0395" y="2295079"/>
            <a:ext cx="4511040" cy="944880"/>
          </a:xfrm>
          <a:prstGeom prst="rect">
            <a:avLst/>
          </a:prstGeom>
          <a:noFill/>
          <a:ln>
            <a:noFill/>
          </a:ln>
        </p:spPr>
      </p:pic>
      <p:pic>
        <p:nvPicPr>
          <p:cNvPr id="5" name="Resim 4">
            <a:extLst>
              <a:ext uri="{FF2B5EF4-FFF2-40B4-BE49-F238E27FC236}">
                <a16:creationId xmlns:a16="http://schemas.microsoft.com/office/drawing/2014/main" id="{CF40CAA7-DF18-BF48-4D15-06B47787390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86372" y="1985092"/>
            <a:ext cx="1941935" cy="3851504"/>
          </a:xfrm>
          <a:prstGeom prst="rect">
            <a:avLst/>
          </a:prstGeom>
          <a:noFill/>
          <a:ln>
            <a:noFill/>
          </a:ln>
        </p:spPr>
      </p:pic>
    </p:spTree>
    <p:extLst>
      <p:ext uri="{BB962C8B-B14F-4D97-AF65-F5344CB8AC3E}">
        <p14:creationId xmlns:p14="http://schemas.microsoft.com/office/powerpoint/2010/main" val="370855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CA7B6B-D0FA-7149-B594-E98FA4F74E1C}"/>
              </a:ext>
            </a:extLst>
          </p:cNvPr>
          <p:cNvSpPr>
            <a:spLocks noGrp="1"/>
          </p:cNvSpPr>
          <p:nvPr>
            <p:ph type="title"/>
          </p:nvPr>
        </p:nvSpPr>
        <p:spPr/>
        <p:txBody>
          <a:bodyPr/>
          <a:lstStyle/>
          <a:p>
            <a:pPr algn="ctr"/>
            <a:r>
              <a:rPr lang="tr-TR" b="1" dirty="0">
                <a:solidFill>
                  <a:schemeClr val="tx1">
                    <a:lumMod val="95000"/>
                    <a:lumOff val="5000"/>
                  </a:schemeClr>
                </a:solidFill>
              </a:rPr>
              <a:t>Veri Ön İşleme-</a:t>
            </a:r>
            <a:r>
              <a:rPr lang="tr-TR" b="1" dirty="0" err="1">
                <a:solidFill>
                  <a:schemeClr val="tx1">
                    <a:lumMod val="95000"/>
                    <a:lumOff val="5000"/>
                  </a:schemeClr>
                </a:solidFill>
              </a:rPr>
              <a:t>Encoding</a:t>
            </a:r>
            <a:endParaRPr lang="tr-TR" b="1" dirty="0">
              <a:solidFill>
                <a:schemeClr val="tx1">
                  <a:lumMod val="95000"/>
                  <a:lumOff val="5000"/>
                </a:schemeClr>
              </a:solidFill>
            </a:endParaRPr>
          </a:p>
        </p:txBody>
      </p:sp>
      <p:pic>
        <p:nvPicPr>
          <p:cNvPr id="4" name="Resim 3">
            <a:extLst>
              <a:ext uri="{FF2B5EF4-FFF2-40B4-BE49-F238E27FC236}">
                <a16:creationId xmlns:a16="http://schemas.microsoft.com/office/drawing/2014/main" id="{490C0B21-6F4D-7D73-6878-401E01BC64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22040" y="2204044"/>
            <a:ext cx="6976352" cy="539156"/>
          </a:xfrm>
          <a:prstGeom prst="rect">
            <a:avLst/>
          </a:prstGeom>
          <a:noFill/>
          <a:ln>
            <a:noFill/>
          </a:ln>
        </p:spPr>
      </p:pic>
      <p:pic>
        <p:nvPicPr>
          <p:cNvPr id="5" name="Resim 4">
            <a:extLst>
              <a:ext uri="{FF2B5EF4-FFF2-40B4-BE49-F238E27FC236}">
                <a16:creationId xmlns:a16="http://schemas.microsoft.com/office/drawing/2014/main" id="{61D41F66-9BDE-6024-1E82-38B46C2FD12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2040" y="3040338"/>
            <a:ext cx="7494277" cy="1070611"/>
          </a:xfrm>
          <a:prstGeom prst="rect">
            <a:avLst/>
          </a:prstGeom>
          <a:noFill/>
          <a:ln>
            <a:noFill/>
          </a:ln>
        </p:spPr>
      </p:pic>
      <p:pic>
        <p:nvPicPr>
          <p:cNvPr id="6" name="Resim 5">
            <a:extLst>
              <a:ext uri="{FF2B5EF4-FFF2-40B4-BE49-F238E27FC236}">
                <a16:creationId xmlns:a16="http://schemas.microsoft.com/office/drawing/2014/main" id="{D8FCF1CA-4768-F412-7AAC-72FC2C06F7D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50460" y="4415707"/>
            <a:ext cx="6102029" cy="1148514"/>
          </a:xfrm>
          <a:prstGeom prst="rect">
            <a:avLst/>
          </a:prstGeom>
          <a:noFill/>
          <a:ln>
            <a:noFill/>
          </a:ln>
        </p:spPr>
      </p:pic>
    </p:spTree>
    <p:extLst>
      <p:ext uri="{BB962C8B-B14F-4D97-AF65-F5344CB8AC3E}">
        <p14:creationId xmlns:p14="http://schemas.microsoft.com/office/powerpoint/2010/main" val="2829868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52D717-CA08-05B2-2557-DD7A682CD453}"/>
              </a:ext>
            </a:extLst>
          </p:cNvPr>
          <p:cNvSpPr>
            <a:spLocks noGrp="1"/>
          </p:cNvSpPr>
          <p:nvPr>
            <p:ph type="title"/>
          </p:nvPr>
        </p:nvSpPr>
        <p:spPr/>
        <p:txBody>
          <a:bodyPr/>
          <a:lstStyle/>
          <a:p>
            <a:pPr algn="ctr"/>
            <a:r>
              <a:rPr lang="tr-TR" b="1" dirty="0">
                <a:solidFill>
                  <a:schemeClr val="tx1">
                    <a:lumMod val="95000"/>
                    <a:lumOff val="5000"/>
                  </a:schemeClr>
                </a:solidFill>
              </a:rPr>
              <a:t>Veri Ön İşleme Sonrası</a:t>
            </a:r>
          </a:p>
        </p:txBody>
      </p:sp>
      <p:pic>
        <p:nvPicPr>
          <p:cNvPr id="4" name="Resim 3">
            <a:extLst>
              <a:ext uri="{FF2B5EF4-FFF2-40B4-BE49-F238E27FC236}">
                <a16:creationId xmlns:a16="http://schemas.microsoft.com/office/drawing/2014/main" id="{9DB37068-AADF-DB0B-A58D-E6A6B18FA1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6840" y="2452383"/>
            <a:ext cx="11418319" cy="1774033"/>
          </a:xfrm>
          <a:prstGeom prst="rect">
            <a:avLst/>
          </a:prstGeom>
          <a:noFill/>
          <a:ln>
            <a:noFill/>
          </a:ln>
        </p:spPr>
      </p:pic>
    </p:spTree>
    <p:extLst>
      <p:ext uri="{BB962C8B-B14F-4D97-AF65-F5344CB8AC3E}">
        <p14:creationId xmlns:p14="http://schemas.microsoft.com/office/powerpoint/2010/main" val="1470002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4D6A8B-1A79-6836-7F4C-B5C0FF8ACE67}"/>
              </a:ext>
            </a:extLst>
          </p:cNvPr>
          <p:cNvSpPr>
            <a:spLocks noGrp="1"/>
          </p:cNvSpPr>
          <p:nvPr>
            <p:ph type="title"/>
          </p:nvPr>
        </p:nvSpPr>
        <p:spPr/>
        <p:txBody>
          <a:bodyPr/>
          <a:lstStyle/>
          <a:p>
            <a:pPr algn="ctr"/>
            <a:r>
              <a:rPr lang="tr-TR" b="1" dirty="0"/>
              <a:t>Yaş Değişkeni Dağılım Tablosu</a:t>
            </a:r>
          </a:p>
        </p:txBody>
      </p:sp>
      <p:pic>
        <p:nvPicPr>
          <p:cNvPr id="4" name="Resim 3">
            <a:extLst>
              <a:ext uri="{FF2B5EF4-FFF2-40B4-BE49-F238E27FC236}">
                <a16:creationId xmlns:a16="http://schemas.microsoft.com/office/drawing/2014/main" id="{1201E126-44F6-8122-11AE-DD0461E9563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70421" y="2142111"/>
            <a:ext cx="5552121" cy="3675029"/>
          </a:xfrm>
          <a:prstGeom prst="rect">
            <a:avLst/>
          </a:prstGeom>
          <a:noFill/>
          <a:ln>
            <a:noFill/>
          </a:ln>
        </p:spPr>
      </p:pic>
    </p:spTree>
    <p:extLst>
      <p:ext uri="{BB962C8B-B14F-4D97-AF65-F5344CB8AC3E}">
        <p14:creationId xmlns:p14="http://schemas.microsoft.com/office/powerpoint/2010/main" val="3492636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0C07432-2283-18C7-4CB1-12928F2370E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b="1">
                <a:solidFill>
                  <a:schemeClr val="tx1">
                    <a:lumMod val="85000"/>
                    <a:lumOff val="15000"/>
                  </a:schemeClr>
                </a:solidFill>
              </a:rPr>
              <a:t>Feature Selection</a:t>
            </a:r>
          </a:p>
        </p:txBody>
      </p:sp>
      <p:pic>
        <p:nvPicPr>
          <p:cNvPr id="4" name="Resim 3">
            <a:extLst>
              <a:ext uri="{FF2B5EF4-FFF2-40B4-BE49-F238E27FC236}">
                <a16:creationId xmlns:a16="http://schemas.microsoft.com/office/drawing/2014/main" id="{77E7E3EE-49F8-4798-E0FB-4BC3A06889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305449" y="640081"/>
            <a:ext cx="5569317" cy="5054156"/>
          </a:xfrm>
          <a:prstGeom prst="rect">
            <a:avLst/>
          </a:prstGeom>
          <a:noFill/>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21008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5977817-A049-435C-3C28-7FE68BE53CE4}"/>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b="1">
                <a:solidFill>
                  <a:schemeClr val="tx1">
                    <a:lumMod val="85000"/>
                    <a:lumOff val="15000"/>
                  </a:schemeClr>
                </a:solidFill>
              </a:rPr>
              <a:t>Veri Setinin Dengelenmesi</a:t>
            </a:r>
          </a:p>
        </p:txBody>
      </p:sp>
      <p:pic>
        <p:nvPicPr>
          <p:cNvPr id="4" name="Resim 3">
            <a:extLst>
              <a:ext uri="{FF2B5EF4-FFF2-40B4-BE49-F238E27FC236}">
                <a16:creationId xmlns:a16="http://schemas.microsoft.com/office/drawing/2014/main" id="{1EBCCC2D-50BB-3E73-C840-4A9ADA6086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42984" y="640081"/>
            <a:ext cx="6694247" cy="5054156"/>
          </a:xfrm>
          <a:prstGeom prst="rect">
            <a:avLst/>
          </a:prstGeom>
          <a:noFill/>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Resim 13">
            <a:extLst>
              <a:ext uri="{FF2B5EF4-FFF2-40B4-BE49-F238E27FC236}">
                <a16:creationId xmlns:a16="http://schemas.microsoft.com/office/drawing/2014/main" id="{4D76CF9B-3D96-E208-18D1-07AFD9AD209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19614" y="745047"/>
            <a:ext cx="3023457" cy="1426653"/>
          </a:xfrm>
          <a:prstGeom prst="rect">
            <a:avLst/>
          </a:prstGeom>
          <a:noFill/>
          <a:ln>
            <a:noFill/>
          </a:ln>
        </p:spPr>
      </p:pic>
    </p:spTree>
    <p:extLst>
      <p:ext uri="{BB962C8B-B14F-4D97-AF65-F5344CB8AC3E}">
        <p14:creationId xmlns:p14="http://schemas.microsoft.com/office/powerpoint/2010/main" val="265898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A68888-1625-04B6-074F-8285EF8D9FCD}"/>
              </a:ext>
            </a:extLst>
          </p:cNvPr>
          <p:cNvSpPr>
            <a:spLocks noGrp="1"/>
          </p:cNvSpPr>
          <p:nvPr>
            <p:ph type="title"/>
          </p:nvPr>
        </p:nvSpPr>
        <p:spPr/>
        <p:txBody>
          <a:bodyPr/>
          <a:lstStyle/>
          <a:p>
            <a:pPr algn="ctr"/>
            <a:r>
              <a:rPr lang="tr-TR" dirty="0">
                <a:solidFill>
                  <a:schemeClr val="tx1">
                    <a:lumMod val="95000"/>
                    <a:lumOff val="5000"/>
                  </a:schemeClr>
                </a:solidFill>
              </a:rPr>
              <a:t>SMOTE(</a:t>
            </a:r>
            <a:r>
              <a:rPr lang="tr-TR" dirty="0" err="1">
                <a:solidFill>
                  <a:schemeClr val="tx1">
                    <a:lumMod val="95000"/>
                    <a:lumOff val="5000"/>
                  </a:schemeClr>
                </a:solidFill>
              </a:rPr>
              <a:t>Synthetic</a:t>
            </a:r>
            <a:r>
              <a:rPr lang="tr-TR" dirty="0">
                <a:solidFill>
                  <a:schemeClr val="tx1">
                    <a:lumMod val="95000"/>
                    <a:lumOff val="5000"/>
                  </a:schemeClr>
                </a:solidFill>
              </a:rPr>
              <a:t> </a:t>
            </a:r>
            <a:r>
              <a:rPr lang="tr-TR" dirty="0" err="1">
                <a:solidFill>
                  <a:schemeClr val="tx1">
                    <a:lumMod val="95000"/>
                    <a:lumOff val="5000"/>
                  </a:schemeClr>
                </a:solidFill>
              </a:rPr>
              <a:t>Minority</a:t>
            </a:r>
            <a:r>
              <a:rPr lang="tr-TR" dirty="0">
                <a:solidFill>
                  <a:schemeClr val="tx1">
                    <a:lumMod val="95000"/>
                    <a:lumOff val="5000"/>
                  </a:schemeClr>
                </a:solidFill>
              </a:rPr>
              <a:t> </a:t>
            </a:r>
            <a:r>
              <a:rPr lang="tr-TR" dirty="0" err="1">
                <a:solidFill>
                  <a:schemeClr val="tx1">
                    <a:lumMod val="95000"/>
                    <a:lumOff val="5000"/>
                  </a:schemeClr>
                </a:solidFill>
              </a:rPr>
              <a:t>Oversampling</a:t>
            </a:r>
            <a:r>
              <a:rPr lang="tr-TR" dirty="0">
                <a:solidFill>
                  <a:schemeClr val="tx1">
                    <a:lumMod val="95000"/>
                    <a:lumOff val="5000"/>
                  </a:schemeClr>
                </a:solidFill>
              </a:rPr>
              <a:t> </a:t>
            </a:r>
            <a:r>
              <a:rPr lang="tr-TR" dirty="0" err="1">
                <a:solidFill>
                  <a:schemeClr val="tx1">
                    <a:lumMod val="95000"/>
                    <a:lumOff val="5000"/>
                  </a:schemeClr>
                </a:solidFill>
              </a:rPr>
              <a:t>Technique</a:t>
            </a:r>
            <a:r>
              <a:rPr lang="tr-TR" dirty="0">
                <a:solidFill>
                  <a:schemeClr val="tx1">
                    <a:lumMod val="95000"/>
                    <a:lumOff val="5000"/>
                  </a:schemeClr>
                </a:solidFill>
              </a:rPr>
              <a:t> )</a:t>
            </a:r>
          </a:p>
        </p:txBody>
      </p:sp>
      <p:pic>
        <p:nvPicPr>
          <p:cNvPr id="5" name="Resim 4">
            <a:extLst>
              <a:ext uri="{FF2B5EF4-FFF2-40B4-BE49-F238E27FC236}">
                <a16:creationId xmlns:a16="http://schemas.microsoft.com/office/drawing/2014/main" id="{EF03C43B-4EED-30A8-BFA6-E02D0BB34309}"/>
              </a:ext>
            </a:extLst>
          </p:cNvPr>
          <p:cNvPicPr>
            <a:picLocks noChangeAspect="1"/>
          </p:cNvPicPr>
          <p:nvPr/>
        </p:nvPicPr>
        <p:blipFill>
          <a:blip r:embed="rId2"/>
          <a:stretch>
            <a:fillRect/>
          </a:stretch>
        </p:blipFill>
        <p:spPr>
          <a:xfrm>
            <a:off x="6669933" y="1997663"/>
            <a:ext cx="4147226" cy="2330521"/>
          </a:xfrm>
          <a:prstGeom prst="rect">
            <a:avLst/>
          </a:prstGeom>
        </p:spPr>
      </p:pic>
      <p:sp>
        <p:nvSpPr>
          <p:cNvPr id="6" name="Metin kutusu 5">
            <a:extLst>
              <a:ext uri="{FF2B5EF4-FFF2-40B4-BE49-F238E27FC236}">
                <a16:creationId xmlns:a16="http://schemas.microsoft.com/office/drawing/2014/main" id="{7B2503E3-D108-5CBD-47F1-4F75E3C1D536}"/>
              </a:ext>
            </a:extLst>
          </p:cNvPr>
          <p:cNvSpPr txBox="1"/>
          <p:nvPr/>
        </p:nvSpPr>
        <p:spPr>
          <a:xfrm>
            <a:off x="787940" y="2363821"/>
            <a:ext cx="5428034" cy="2585323"/>
          </a:xfrm>
          <a:prstGeom prst="rect">
            <a:avLst/>
          </a:prstGeom>
          <a:noFill/>
        </p:spPr>
        <p:txBody>
          <a:bodyPr wrap="square" rtlCol="0">
            <a:spAutoFit/>
          </a:bodyPr>
          <a:lstStyle/>
          <a:p>
            <a:r>
              <a:rPr lang="tr-TR" dirty="0"/>
              <a:t>SMOTE tekniği, tıpta giderek daha fazla kullanılan dengesiz yüksek boyutlu verilerle makine öğreniminde güçlü olduğu gösterilen ve yaygın olarak kullanılan bir tür aşırı örnekleme yöntemidir. SMOTE tekniği, örnek sayısını artırmak için azınlık sınıfı örneğine katılan en yakın komşulardan azınlık sınıfının rastgele yeni örneklerini üretir. Bu örnekler, orijinal veri kümesinin özelliklerine göre oluşturulur, böylece azınlık sınıfının orijinal örneklerine benzer hale gelirler. </a:t>
            </a:r>
          </a:p>
        </p:txBody>
      </p:sp>
      <p:pic>
        <p:nvPicPr>
          <p:cNvPr id="7" name="Resim 6">
            <a:extLst>
              <a:ext uri="{FF2B5EF4-FFF2-40B4-BE49-F238E27FC236}">
                <a16:creationId xmlns:a16="http://schemas.microsoft.com/office/drawing/2014/main" id="{1AB49CA0-1411-C0CA-E632-8DFC240FAA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67257" y="4491943"/>
            <a:ext cx="3192699" cy="1502447"/>
          </a:xfrm>
          <a:prstGeom prst="rect">
            <a:avLst/>
          </a:prstGeom>
          <a:noFill/>
          <a:ln>
            <a:noFill/>
          </a:ln>
        </p:spPr>
      </p:pic>
    </p:spTree>
    <p:extLst>
      <p:ext uri="{BB962C8B-B14F-4D97-AF65-F5344CB8AC3E}">
        <p14:creationId xmlns:p14="http://schemas.microsoft.com/office/powerpoint/2010/main" val="3307808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90CFA2-4E48-12C3-8F06-6D3EB38FFA73}"/>
              </a:ext>
            </a:extLst>
          </p:cNvPr>
          <p:cNvSpPr>
            <a:spLocks noGrp="1"/>
          </p:cNvSpPr>
          <p:nvPr>
            <p:ph type="title"/>
          </p:nvPr>
        </p:nvSpPr>
        <p:spPr/>
        <p:txBody>
          <a:bodyPr/>
          <a:lstStyle/>
          <a:p>
            <a:pPr algn="ctr"/>
            <a:r>
              <a:rPr lang="tr-TR" b="1" dirty="0" err="1">
                <a:solidFill>
                  <a:schemeClr val="tx1">
                    <a:lumMod val="95000"/>
                    <a:lumOff val="5000"/>
                  </a:schemeClr>
                </a:solidFill>
              </a:rPr>
              <a:t>Normalizasyon</a:t>
            </a:r>
            <a:endParaRPr lang="tr-TR" b="1" dirty="0">
              <a:solidFill>
                <a:schemeClr val="tx1">
                  <a:lumMod val="95000"/>
                  <a:lumOff val="5000"/>
                </a:schemeClr>
              </a:solidFill>
            </a:endParaRPr>
          </a:p>
        </p:txBody>
      </p:sp>
      <p:pic>
        <p:nvPicPr>
          <p:cNvPr id="5" name="Resim 4" descr="metin içeren bir resim&#10;&#10;Açıklama otomatik olarak oluşturuldu">
            <a:extLst>
              <a:ext uri="{FF2B5EF4-FFF2-40B4-BE49-F238E27FC236}">
                <a16:creationId xmlns:a16="http://schemas.microsoft.com/office/drawing/2014/main" id="{560A911C-C0E3-E7DB-719F-295A925415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6385" y="2400943"/>
            <a:ext cx="7775444" cy="3055392"/>
          </a:xfrm>
          <a:prstGeom prst="rect">
            <a:avLst/>
          </a:prstGeom>
        </p:spPr>
      </p:pic>
    </p:spTree>
    <p:extLst>
      <p:ext uri="{BB962C8B-B14F-4D97-AF65-F5344CB8AC3E}">
        <p14:creationId xmlns:p14="http://schemas.microsoft.com/office/powerpoint/2010/main" val="9774441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0FF402-5D7F-B358-1081-F62BDA263DCD}"/>
              </a:ext>
            </a:extLst>
          </p:cNvPr>
          <p:cNvSpPr>
            <a:spLocks noGrp="1"/>
          </p:cNvSpPr>
          <p:nvPr>
            <p:ph type="title"/>
          </p:nvPr>
        </p:nvSpPr>
        <p:spPr/>
        <p:txBody>
          <a:bodyPr/>
          <a:lstStyle/>
          <a:p>
            <a:pPr algn="ctr"/>
            <a:r>
              <a:rPr lang="tr-TR" b="1" dirty="0" err="1">
                <a:solidFill>
                  <a:schemeClr val="tx1">
                    <a:lumMod val="95000"/>
                    <a:lumOff val="5000"/>
                  </a:schemeClr>
                </a:solidFill>
              </a:rPr>
              <a:t>Train,Test,Split</a:t>
            </a:r>
            <a:r>
              <a:rPr lang="tr-TR" b="1" dirty="0">
                <a:solidFill>
                  <a:schemeClr val="tx1">
                    <a:lumMod val="95000"/>
                    <a:lumOff val="5000"/>
                  </a:schemeClr>
                </a:solidFill>
              </a:rPr>
              <a:t> İşlemi</a:t>
            </a:r>
          </a:p>
        </p:txBody>
      </p:sp>
      <p:pic>
        <p:nvPicPr>
          <p:cNvPr id="4" name="Resim 3">
            <a:extLst>
              <a:ext uri="{FF2B5EF4-FFF2-40B4-BE49-F238E27FC236}">
                <a16:creationId xmlns:a16="http://schemas.microsoft.com/office/drawing/2014/main" id="{3F9D5AE0-27A5-CFC5-9241-E639B14D23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65976" y="2432971"/>
            <a:ext cx="9789704" cy="2236306"/>
          </a:xfrm>
          <a:prstGeom prst="rect">
            <a:avLst/>
          </a:prstGeom>
          <a:noFill/>
          <a:ln>
            <a:noFill/>
          </a:ln>
        </p:spPr>
      </p:pic>
    </p:spTree>
    <p:extLst>
      <p:ext uri="{BB962C8B-B14F-4D97-AF65-F5344CB8AC3E}">
        <p14:creationId xmlns:p14="http://schemas.microsoft.com/office/powerpoint/2010/main" val="809063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33050E-FB4C-5CAB-F1D1-3B487A3FC40C}"/>
              </a:ext>
            </a:extLst>
          </p:cNvPr>
          <p:cNvSpPr>
            <a:spLocks noGrp="1"/>
          </p:cNvSpPr>
          <p:nvPr>
            <p:ph type="title"/>
          </p:nvPr>
        </p:nvSpPr>
        <p:spPr/>
        <p:txBody>
          <a:bodyPr/>
          <a:lstStyle/>
          <a:p>
            <a:pPr algn="ctr"/>
            <a:r>
              <a:rPr lang="tr-TR" b="1" dirty="0"/>
              <a:t>Hastaneye Yeniden Kabul</a:t>
            </a:r>
          </a:p>
        </p:txBody>
      </p:sp>
      <p:sp>
        <p:nvSpPr>
          <p:cNvPr id="3" name="İçerik Yer Tutucusu 2">
            <a:extLst>
              <a:ext uri="{FF2B5EF4-FFF2-40B4-BE49-F238E27FC236}">
                <a16:creationId xmlns:a16="http://schemas.microsoft.com/office/drawing/2014/main" id="{F25106A2-9CC2-2C8B-1FEA-DE2B95285384}"/>
              </a:ext>
            </a:extLst>
          </p:cNvPr>
          <p:cNvSpPr>
            <a:spLocks noGrp="1"/>
          </p:cNvSpPr>
          <p:nvPr>
            <p:ph idx="1"/>
          </p:nvPr>
        </p:nvSpPr>
        <p:spPr/>
        <p:txBody>
          <a:bodyPr/>
          <a:lstStyle/>
          <a:p>
            <a:r>
              <a:rPr lang="tr-TR" dirty="0"/>
              <a:t>Hastaneye yeniden kabul, hastane bakım kalitesinin kabul görmüş bir ölçütüdür.</a:t>
            </a:r>
          </a:p>
          <a:p>
            <a:r>
              <a:rPr lang="tr-TR" dirty="0"/>
              <a:t>Covid19 yaygınlığı sebebiyle, birçok ülkedeki sağlık sistemleri çökmekte ve büyüyen hasta bakımı, tanı koyma ve bakım hizmetlerine yetişememektedir.</a:t>
            </a:r>
          </a:p>
          <a:p>
            <a:r>
              <a:rPr lang="tr-TR" dirty="0"/>
              <a:t>Bu sırada, hastalığın bilinmez ve agresif yapısından dolayı hastaların yeniden kabul oranı artmaya başlamıştır.</a:t>
            </a:r>
          </a:p>
          <a:p>
            <a:r>
              <a:rPr lang="tr-TR" dirty="0"/>
              <a:t>Makine </a:t>
            </a:r>
            <a:r>
              <a:rPr lang="tr-TR" dirty="0" err="1"/>
              <a:t>Öğrenmesi’nin</a:t>
            </a:r>
            <a:r>
              <a:rPr lang="tr-TR" dirty="0"/>
              <a:t> regresyon ve sınıflandırma yaklaşımı, bu sorunu teşhis etmek için verilerin durumuna göre çalışmaktadır.</a:t>
            </a:r>
          </a:p>
        </p:txBody>
      </p:sp>
    </p:spTree>
    <p:extLst>
      <p:ext uri="{BB962C8B-B14F-4D97-AF65-F5344CB8AC3E}">
        <p14:creationId xmlns:p14="http://schemas.microsoft.com/office/powerpoint/2010/main" val="2871106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92D191-BA4D-4D10-B863-6087DA4A623F}"/>
              </a:ext>
            </a:extLst>
          </p:cNvPr>
          <p:cNvSpPr>
            <a:spLocks noGrp="1"/>
          </p:cNvSpPr>
          <p:nvPr>
            <p:ph type="title"/>
          </p:nvPr>
        </p:nvSpPr>
        <p:spPr/>
        <p:txBody>
          <a:bodyPr/>
          <a:lstStyle/>
          <a:p>
            <a:pPr algn="ctr"/>
            <a:r>
              <a:rPr lang="tr-TR" b="1" dirty="0">
                <a:solidFill>
                  <a:schemeClr val="tx1">
                    <a:lumMod val="95000"/>
                    <a:lumOff val="5000"/>
                  </a:schemeClr>
                </a:solidFill>
              </a:rPr>
              <a:t>Karar Ağaçları</a:t>
            </a:r>
          </a:p>
        </p:txBody>
      </p:sp>
      <p:sp>
        <p:nvSpPr>
          <p:cNvPr id="3" name="İçerik Yer Tutucusu 2">
            <a:extLst>
              <a:ext uri="{FF2B5EF4-FFF2-40B4-BE49-F238E27FC236}">
                <a16:creationId xmlns:a16="http://schemas.microsoft.com/office/drawing/2014/main" id="{3BDF5071-A23D-C3FA-2F9C-41C208DD7297}"/>
              </a:ext>
            </a:extLst>
          </p:cNvPr>
          <p:cNvSpPr>
            <a:spLocks noGrp="1"/>
          </p:cNvSpPr>
          <p:nvPr>
            <p:ph idx="1"/>
          </p:nvPr>
        </p:nvSpPr>
        <p:spPr>
          <a:xfrm>
            <a:off x="1097280" y="1845734"/>
            <a:ext cx="4622584" cy="4023360"/>
          </a:xfrm>
        </p:spPr>
        <p:txBody>
          <a:bodyPr/>
          <a:lstStyle/>
          <a:p>
            <a:r>
              <a:rPr lang="tr-TR" sz="1800" dirty="0">
                <a:effectLst/>
                <a:latin typeface="Times New Roman" panose="02020603050405020304" pitchFamily="18" charset="0"/>
                <a:ea typeface="Calibri" panose="020F0502020204030204" pitchFamily="34" charset="0"/>
              </a:rPr>
              <a:t>Karar ağaçları, 2 adım ile oluşturulur. Bunlar ağacın kurulumu ve budama kısımlarıdır. Ağaç kurulum aşaması, baştan sona doğru bir yol olarak takip edilir. Bu aşamada, ağaç yapısı, veri öğeleri aynı sınıf etiketine ait olana kadar özyinelemeli olarak bölünmeye devam eder. </a:t>
            </a:r>
          </a:p>
          <a:p>
            <a:endParaRPr lang="tr-TR" sz="1800" dirty="0">
              <a:latin typeface="Times New Roman" panose="02020603050405020304" pitchFamily="18" charset="0"/>
            </a:endParaRPr>
          </a:p>
          <a:p>
            <a:r>
              <a:rPr lang="tr-TR" sz="1800" dirty="0">
                <a:effectLst/>
                <a:latin typeface="Times New Roman" panose="02020603050405020304" pitchFamily="18" charset="0"/>
                <a:ea typeface="Calibri" panose="020F0502020204030204" pitchFamily="34" charset="0"/>
              </a:rPr>
              <a:t>Ağaç budama adımı; aşağıdan yukarıya doğru yapılır ve fazla öğrenmeyi azaltarak algoritmanın performansını geliştirmek için uygulanır.</a:t>
            </a:r>
            <a:endParaRPr lang="tr-TR" dirty="0"/>
          </a:p>
        </p:txBody>
      </p:sp>
      <p:pic>
        <p:nvPicPr>
          <p:cNvPr id="4" name="Resim 3">
            <a:extLst>
              <a:ext uri="{FF2B5EF4-FFF2-40B4-BE49-F238E27FC236}">
                <a16:creationId xmlns:a16="http://schemas.microsoft.com/office/drawing/2014/main" id="{82869F70-1DF5-63DC-E181-9683717729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49890" y="2087881"/>
            <a:ext cx="5638476" cy="3032760"/>
          </a:xfrm>
          <a:prstGeom prst="rect">
            <a:avLst/>
          </a:prstGeom>
          <a:noFill/>
          <a:ln>
            <a:noFill/>
          </a:ln>
        </p:spPr>
      </p:pic>
    </p:spTree>
    <p:extLst>
      <p:ext uri="{BB962C8B-B14F-4D97-AF65-F5344CB8AC3E}">
        <p14:creationId xmlns:p14="http://schemas.microsoft.com/office/powerpoint/2010/main" val="41385365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90F5537B-861D-3BD0-9D09-59F068CC3082}"/>
              </a:ext>
            </a:extLst>
          </p:cNvPr>
          <p:cNvSpPr>
            <a:spLocks noGrp="1"/>
          </p:cNvSpPr>
          <p:nvPr>
            <p:ph type="title"/>
          </p:nvPr>
        </p:nvSpPr>
        <p:spPr>
          <a:xfrm>
            <a:off x="492370" y="516835"/>
            <a:ext cx="3084844" cy="2103875"/>
          </a:xfrm>
        </p:spPr>
        <p:txBody>
          <a:bodyPr>
            <a:normAutofit/>
          </a:bodyPr>
          <a:lstStyle/>
          <a:p>
            <a:r>
              <a:rPr lang="tr-TR" sz="3600">
                <a:solidFill>
                  <a:srgbClr val="FFFFFF"/>
                </a:solidFill>
              </a:rPr>
              <a:t>Boosting </a:t>
            </a:r>
          </a:p>
        </p:txBody>
      </p:sp>
      <p:sp>
        <p:nvSpPr>
          <p:cNvPr id="3" name="İçerik Yer Tutucusu 2">
            <a:extLst>
              <a:ext uri="{FF2B5EF4-FFF2-40B4-BE49-F238E27FC236}">
                <a16:creationId xmlns:a16="http://schemas.microsoft.com/office/drawing/2014/main" id="{8AFA1485-A783-F03B-27F8-A20CBDB334CA}"/>
              </a:ext>
            </a:extLst>
          </p:cNvPr>
          <p:cNvSpPr>
            <a:spLocks noGrp="1"/>
          </p:cNvSpPr>
          <p:nvPr>
            <p:ph idx="1"/>
          </p:nvPr>
        </p:nvSpPr>
        <p:spPr>
          <a:xfrm>
            <a:off x="492371" y="2653800"/>
            <a:ext cx="3084844" cy="3335519"/>
          </a:xfrm>
        </p:spPr>
        <p:txBody>
          <a:bodyPr>
            <a:normAutofit/>
          </a:bodyPr>
          <a:lstStyle/>
          <a:p>
            <a:r>
              <a:rPr lang="tr-TR" sz="1500" dirty="0" err="1">
                <a:solidFill>
                  <a:srgbClr val="FFFFFF"/>
                </a:solidFill>
              </a:rPr>
              <a:t>Boosting</a:t>
            </a:r>
            <a:r>
              <a:rPr lang="tr-TR" sz="1500" dirty="0">
                <a:solidFill>
                  <a:srgbClr val="FFFFFF"/>
                </a:solidFill>
              </a:rPr>
              <a:t> algoritması, </a:t>
            </a:r>
            <a:r>
              <a:rPr lang="tr-TR" sz="1500" dirty="0" err="1">
                <a:solidFill>
                  <a:srgbClr val="FFFFFF"/>
                </a:solidFill>
              </a:rPr>
              <a:t>Bartlett</a:t>
            </a:r>
            <a:r>
              <a:rPr lang="tr-TR" sz="1500" dirty="0">
                <a:solidFill>
                  <a:srgbClr val="FFFFFF"/>
                </a:solidFill>
              </a:rPr>
              <a:t> vd. tarafından 1998 yılında sunulmuştur. Bu algoritmada birçok model sırayla eğitilir. Tekrarlanan her </a:t>
            </a:r>
            <a:r>
              <a:rPr lang="tr-TR" sz="1500" dirty="0" err="1">
                <a:solidFill>
                  <a:srgbClr val="FFFFFF"/>
                </a:solidFill>
              </a:rPr>
              <a:t>iterasyonda</a:t>
            </a:r>
            <a:r>
              <a:rPr lang="tr-TR" sz="1500" dirty="0">
                <a:solidFill>
                  <a:srgbClr val="FFFFFF"/>
                </a:solidFill>
              </a:rPr>
              <a:t>; yanlış sınıflandırılan örneklerin ağırlığı arttırılırken, doğru sınıflandırılan örneklerin ağırlığı düşürülür. Birçok </a:t>
            </a:r>
            <a:r>
              <a:rPr lang="tr-TR" sz="1500" dirty="0" err="1">
                <a:solidFill>
                  <a:srgbClr val="FFFFFF"/>
                </a:solidFill>
              </a:rPr>
              <a:t>iterasyondan</a:t>
            </a:r>
            <a:r>
              <a:rPr lang="tr-TR" sz="1500" dirty="0">
                <a:solidFill>
                  <a:srgbClr val="FFFFFF"/>
                </a:solidFill>
              </a:rPr>
              <a:t> sonra, bu algoritma tüm zayıf öğrenicileri tek bir tahmin kuralında toplayarak daha güçlü bir öğrenici oluşturmayı hedefler. Bu öğrenici, tek başına kalan zayıf öğrenicilerden daha doğru ve yüksek performanslıdır</a:t>
            </a:r>
          </a:p>
        </p:txBody>
      </p:sp>
      <p:sp>
        <p:nvSpPr>
          <p:cNvPr id="14" name="Rectangle 13">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Resim 4">
            <a:extLst>
              <a:ext uri="{FF2B5EF4-FFF2-40B4-BE49-F238E27FC236}">
                <a16:creationId xmlns:a16="http://schemas.microsoft.com/office/drawing/2014/main" id="{15F1A0B6-DC24-8369-DDCC-F9505FDC8B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017" y="1197630"/>
            <a:ext cx="6798082" cy="4462740"/>
          </a:xfrm>
          <a:prstGeom prst="rect">
            <a:avLst/>
          </a:prstGeom>
        </p:spPr>
      </p:pic>
    </p:spTree>
    <p:extLst>
      <p:ext uri="{BB962C8B-B14F-4D97-AF65-F5344CB8AC3E}">
        <p14:creationId xmlns:p14="http://schemas.microsoft.com/office/powerpoint/2010/main" val="1776047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320D39-53D5-6303-2B5C-01C2839FF943}"/>
              </a:ext>
            </a:extLst>
          </p:cNvPr>
          <p:cNvSpPr>
            <a:spLocks noGrp="1"/>
          </p:cNvSpPr>
          <p:nvPr>
            <p:ph type="title"/>
          </p:nvPr>
        </p:nvSpPr>
        <p:spPr/>
        <p:txBody>
          <a:bodyPr/>
          <a:lstStyle/>
          <a:p>
            <a:pPr algn="ctr"/>
            <a:r>
              <a:rPr lang="tr-TR" b="1" dirty="0">
                <a:solidFill>
                  <a:schemeClr val="tx1">
                    <a:lumMod val="95000"/>
                    <a:lumOff val="5000"/>
                  </a:schemeClr>
                </a:solidFill>
              </a:rPr>
              <a:t>Kullanılan Modeller</a:t>
            </a:r>
          </a:p>
        </p:txBody>
      </p:sp>
      <p:pic>
        <p:nvPicPr>
          <p:cNvPr id="5" name="Resim 4">
            <a:extLst>
              <a:ext uri="{FF2B5EF4-FFF2-40B4-BE49-F238E27FC236}">
                <a16:creationId xmlns:a16="http://schemas.microsoft.com/office/drawing/2014/main" id="{452364C5-BB49-5906-AF86-603FE2DD98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3103" y="2069156"/>
            <a:ext cx="4073357" cy="2117936"/>
          </a:xfrm>
          <a:prstGeom prst="rect">
            <a:avLst/>
          </a:prstGeom>
        </p:spPr>
      </p:pic>
      <p:pic>
        <p:nvPicPr>
          <p:cNvPr id="7" name="Grafik 6">
            <a:extLst>
              <a:ext uri="{FF2B5EF4-FFF2-40B4-BE49-F238E27FC236}">
                <a16:creationId xmlns:a16="http://schemas.microsoft.com/office/drawing/2014/main" id="{07214F0D-139F-380F-788D-40C8769941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4417" y="4710074"/>
            <a:ext cx="4931623" cy="1116793"/>
          </a:xfrm>
          <a:prstGeom prst="rect">
            <a:avLst/>
          </a:prstGeom>
        </p:spPr>
      </p:pic>
      <p:pic>
        <p:nvPicPr>
          <p:cNvPr id="12" name="Resim 11">
            <a:extLst>
              <a:ext uri="{FF2B5EF4-FFF2-40B4-BE49-F238E27FC236}">
                <a16:creationId xmlns:a16="http://schemas.microsoft.com/office/drawing/2014/main" id="{7DBE0F7D-A785-0C93-3E9E-831C2A3073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5605" y="2069156"/>
            <a:ext cx="3539621" cy="3412297"/>
          </a:xfrm>
          <a:prstGeom prst="rect">
            <a:avLst/>
          </a:prstGeom>
        </p:spPr>
      </p:pic>
    </p:spTree>
    <p:extLst>
      <p:ext uri="{BB962C8B-B14F-4D97-AF65-F5344CB8AC3E}">
        <p14:creationId xmlns:p14="http://schemas.microsoft.com/office/powerpoint/2010/main" val="17244998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5" name="Resim 4" descr="tablo içeren bir resim&#10;&#10;Açıklama otomatik olarak oluşturuldu">
            <a:extLst>
              <a:ext uri="{FF2B5EF4-FFF2-40B4-BE49-F238E27FC236}">
                <a16:creationId xmlns:a16="http://schemas.microsoft.com/office/drawing/2014/main" id="{EA9CEE73-4002-0483-3E89-6F675AB345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663968"/>
            <a:ext cx="6275667" cy="3530063"/>
          </a:xfrm>
          <a:prstGeom prst="rect">
            <a:avLst/>
          </a:prstGeom>
        </p:spPr>
      </p:pic>
      <p:sp>
        <p:nvSpPr>
          <p:cNvPr id="18" name="Rectangle 17">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8C1D0173-8AA1-C00D-4D21-8FED3500A1C8}"/>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b="1">
                <a:solidFill>
                  <a:srgbClr val="FFFFFF"/>
                </a:solidFill>
              </a:rPr>
              <a:t>Hiper-Parametre Tuning</a:t>
            </a:r>
          </a:p>
        </p:txBody>
      </p:sp>
      <p:sp>
        <p:nvSpPr>
          <p:cNvPr id="20" name="Rectangle 19">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567598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1EF9E8A-AE1E-6300-6D21-DE2CDE418F1D}"/>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5100">
                <a:solidFill>
                  <a:schemeClr val="tx1">
                    <a:lumMod val="85000"/>
                    <a:lumOff val="15000"/>
                  </a:schemeClr>
                </a:solidFill>
              </a:rPr>
              <a:t>GridSearchCV vs RandomizedSearchCV</a:t>
            </a:r>
          </a:p>
        </p:txBody>
      </p:sp>
      <p:pic>
        <p:nvPicPr>
          <p:cNvPr id="5" name="Resim 4">
            <a:extLst>
              <a:ext uri="{FF2B5EF4-FFF2-40B4-BE49-F238E27FC236}">
                <a16:creationId xmlns:a16="http://schemas.microsoft.com/office/drawing/2014/main" id="{1B520E2D-FB18-B089-A266-2C16FA7C5D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457" y="640080"/>
            <a:ext cx="9342687" cy="3602736"/>
          </a:xfrm>
          <a:prstGeom prst="rect">
            <a:avLst/>
          </a:prstGeom>
        </p:spPr>
      </p:pic>
      <p:cxnSp>
        <p:nvCxnSpPr>
          <p:cNvPr id="18" name="Straight Connector 17">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361841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5" name="Resim 4" descr="tablo içeren bir resim&#10;&#10;Açıklama otomatik olarak oluşturuldu">
            <a:extLst>
              <a:ext uri="{FF2B5EF4-FFF2-40B4-BE49-F238E27FC236}">
                <a16:creationId xmlns:a16="http://schemas.microsoft.com/office/drawing/2014/main" id="{38139EA9-1CBB-D565-4BA3-3806FB7F59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365874"/>
            <a:ext cx="6275667" cy="4126251"/>
          </a:xfrm>
          <a:prstGeom prst="rect">
            <a:avLst/>
          </a:prstGeom>
        </p:spPr>
      </p:pic>
      <p:sp>
        <p:nvSpPr>
          <p:cNvPr id="18" name="Rectangle 17">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CC5D2A78-95A7-EE1A-791E-4D730E63ACB6}"/>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a:solidFill>
                  <a:srgbClr val="FFFFFF"/>
                </a:solidFill>
              </a:rPr>
              <a:t>Hiper-Parametre Tuning Sonuçları</a:t>
            </a:r>
          </a:p>
        </p:txBody>
      </p:sp>
      <p:sp>
        <p:nvSpPr>
          <p:cNvPr id="20" name="Rectangle 19">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306652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6095F8-463F-5EBB-9226-D22D00BC9B79}"/>
              </a:ext>
            </a:extLst>
          </p:cNvPr>
          <p:cNvSpPr>
            <a:spLocks noGrp="1"/>
          </p:cNvSpPr>
          <p:nvPr>
            <p:ph type="title"/>
          </p:nvPr>
        </p:nvSpPr>
        <p:spPr/>
        <p:txBody>
          <a:bodyPr/>
          <a:lstStyle/>
          <a:p>
            <a:pPr algn="ctr"/>
            <a:r>
              <a:rPr lang="tr-TR" b="1" dirty="0" err="1">
                <a:solidFill>
                  <a:schemeClr val="tx1">
                    <a:lumMod val="95000"/>
                    <a:lumOff val="5000"/>
                  </a:schemeClr>
                </a:solidFill>
              </a:rPr>
              <a:t>Super</a:t>
            </a:r>
            <a:r>
              <a:rPr lang="tr-TR" b="1" dirty="0">
                <a:solidFill>
                  <a:schemeClr val="tx1">
                    <a:lumMod val="95000"/>
                    <a:lumOff val="5000"/>
                  </a:schemeClr>
                </a:solidFill>
              </a:rPr>
              <a:t> </a:t>
            </a:r>
            <a:r>
              <a:rPr lang="tr-TR" b="1" dirty="0" err="1">
                <a:solidFill>
                  <a:schemeClr val="tx1">
                    <a:lumMod val="95000"/>
                    <a:lumOff val="5000"/>
                  </a:schemeClr>
                </a:solidFill>
              </a:rPr>
              <a:t>Learner</a:t>
            </a:r>
            <a:r>
              <a:rPr lang="tr-TR" b="1" dirty="0">
                <a:solidFill>
                  <a:schemeClr val="tx1">
                    <a:lumMod val="95000"/>
                    <a:lumOff val="5000"/>
                  </a:schemeClr>
                </a:solidFill>
              </a:rPr>
              <a:t>(</a:t>
            </a:r>
            <a:r>
              <a:rPr lang="tr-TR" b="1" dirty="0" err="1">
                <a:solidFill>
                  <a:schemeClr val="tx1">
                    <a:lumMod val="95000"/>
                    <a:lumOff val="5000"/>
                  </a:schemeClr>
                </a:solidFill>
              </a:rPr>
              <a:t>Stacking</a:t>
            </a:r>
            <a:r>
              <a:rPr lang="tr-TR" b="1" dirty="0">
                <a:solidFill>
                  <a:schemeClr val="tx1">
                    <a:lumMod val="95000"/>
                    <a:lumOff val="5000"/>
                  </a:schemeClr>
                </a:solidFill>
              </a:rPr>
              <a:t>)</a:t>
            </a:r>
          </a:p>
        </p:txBody>
      </p:sp>
      <p:pic>
        <p:nvPicPr>
          <p:cNvPr id="4" name="Resim 3">
            <a:extLst>
              <a:ext uri="{FF2B5EF4-FFF2-40B4-BE49-F238E27FC236}">
                <a16:creationId xmlns:a16="http://schemas.microsoft.com/office/drawing/2014/main" id="{AB604478-69B0-30D5-A5AE-6FE7B01211D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14860" y="2147463"/>
            <a:ext cx="6961438" cy="3608542"/>
          </a:xfrm>
          <a:prstGeom prst="rect">
            <a:avLst/>
          </a:prstGeom>
          <a:noFill/>
          <a:ln>
            <a:noFill/>
          </a:ln>
        </p:spPr>
      </p:pic>
    </p:spTree>
    <p:extLst>
      <p:ext uri="{BB962C8B-B14F-4D97-AF65-F5344CB8AC3E}">
        <p14:creationId xmlns:p14="http://schemas.microsoft.com/office/powerpoint/2010/main" val="19696999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2F7D7A-7048-394B-CF0F-42CA4E0C688C}"/>
              </a:ext>
            </a:extLst>
          </p:cNvPr>
          <p:cNvSpPr>
            <a:spLocks noGrp="1"/>
          </p:cNvSpPr>
          <p:nvPr>
            <p:ph type="title"/>
          </p:nvPr>
        </p:nvSpPr>
        <p:spPr/>
        <p:txBody>
          <a:bodyPr/>
          <a:lstStyle/>
          <a:p>
            <a:pPr algn="ctr"/>
            <a:r>
              <a:rPr lang="tr-TR" b="1" dirty="0">
                <a:solidFill>
                  <a:schemeClr val="tx1">
                    <a:lumMod val="95000"/>
                    <a:lumOff val="5000"/>
                  </a:schemeClr>
                </a:solidFill>
              </a:rPr>
              <a:t>Performans Metrikleri</a:t>
            </a:r>
          </a:p>
        </p:txBody>
      </p:sp>
      <p:sp>
        <p:nvSpPr>
          <p:cNvPr id="3" name="İçerik Yer Tutucusu 2">
            <a:extLst>
              <a:ext uri="{FF2B5EF4-FFF2-40B4-BE49-F238E27FC236}">
                <a16:creationId xmlns:a16="http://schemas.microsoft.com/office/drawing/2014/main" id="{2BA951E7-46E4-070A-2D29-28FC7335CD38}"/>
              </a:ext>
            </a:extLst>
          </p:cNvPr>
          <p:cNvSpPr>
            <a:spLocks noGrp="1"/>
          </p:cNvSpPr>
          <p:nvPr>
            <p:ph idx="1"/>
          </p:nvPr>
        </p:nvSpPr>
        <p:spPr>
          <a:xfrm>
            <a:off x="1097280" y="1845734"/>
            <a:ext cx="6003911" cy="4023360"/>
          </a:xfrm>
        </p:spPr>
        <p:txBody>
          <a:bodyPr/>
          <a:lstStyle/>
          <a:p>
            <a:r>
              <a:rPr lang="tr-TR" b="1" dirty="0"/>
              <a:t>Model başarı değerlendirme yöntemleri(Sınıflandırma Problemleri İçin)</a:t>
            </a:r>
          </a:p>
          <a:p>
            <a:pPr>
              <a:buFont typeface="Wingdings" panose="05000000000000000000" pitchFamily="2" charset="2"/>
              <a:buChar char="§"/>
            </a:pPr>
            <a:r>
              <a:rPr lang="tr-TR" sz="2000" b="1" dirty="0"/>
              <a:t>a : </a:t>
            </a:r>
            <a:r>
              <a:rPr lang="tr-TR" sz="2000" dirty="0">
                <a:latin typeface="Times New Roman" panose="02020603050405020304" pitchFamily="18" charset="0"/>
                <a:cs typeface="Times New Roman" panose="02020603050405020304" pitchFamily="18" charset="0"/>
              </a:rPr>
              <a:t>Eğer biz hasta olan bir bireye hasta şeklinde bir </a:t>
            </a:r>
            <a:r>
              <a:rPr lang="tr-TR" sz="2000" dirty="0" err="1">
                <a:latin typeface="Times New Roman" panose="02020603050405020304" pitchFamily="18" charset="0"/>
                <a:cs typeface="Times New Roman" panose="02020603050405020304" pitchFamily="18" charset="0"/>
              </a:rPr>
              <a:t>taminleme</a:t>
            </a:r>
            <a:r>
              <a:rPr lang="tr-TR" sz="2000" dirty="0">
                <a:latin typeface="Times New Roman" panose="02020603050405020304" pitchFamily="18" charset="0"/>
                <a:cs typeface="Times New Roman" panose="02020603050405020304" pitchFamily="18" charset="0"/>
              </a:rPr>
              <a:t> yapıyorsak bu bizim TP değerimizdir.</a:t>
            </a:r>
          </a:p>
          <a:p>
            <a:pPr>
              <a:buFont typeface="Wingdings" panose="05000000000000000000" pitchFamily="2" charset="2"/>
              <a:buChar char="§"/>
            </a:pPr>
            <a:r>
              <a:rPr lang="tr-TR" sz="2000" b="1" dirty="0">
                <a:latin typeface="Times New Roman" panose="02020603050405020304" pitchFamily="18" charset="0"/>
                <a:cs typeface="Times New Roman" panose="02020603050405020304" pitchFamily="18" charset="0"/>
              </a:rPr>
              <a:t> b : </a:t>
            </a:r>
            <a:r>
              <a:rPr lang="tr-TR" sz="2000" dirty="0">
                <a:latin typeface="Times New Roman" panose="02020603050405020304" pitchFamily="18" charset="0"/>
                <a:cs typeface="Times New Roman" panose="02020603050405020304" pitchFamily="18" charset="0"/>
              </a:rPr>
              <a:t>Eğer biz hasta olan bir bireyi sağlıklı  olarak </a:t>
            </a:r>
            <a:r>
              <a:rPr lang="tr-TR" sz="2000" dirty="0" err="1">
                <a:latin typeface="Times New Roman" panose="02020603050405020304" pitchFamily="18" charset="0"/>
                <a:cs typeface="Times New Roman" panose="02020603050405020304" pitchFamily="18" charset="0"/>
              </a:rPr>
              <a:t>tahminleme</a:t>
            </a:r>
            <a:r>
              <a:rPr lang="tr-TR" sz="2000" dirty="0">
                <a:latin typeface="Times New Roman" panose="02020603050405020304" pitchFamily="18" charset="0"/>
                <a:cs typeface="Times New Roman" panose="02020603050405020304" pitchFamily="18" charset="0"/>
              </a:rPr>
              <a:t> yapıyorsak FN değerimizdir.</a:t>
            </a:r>
          </a:p>
          <a:p>
            <a:pPr>
              <a:buFont typeface="Wingdings" panose="05000000000000000000" pitchFamily="2" charset="2"/>
              <a:buChar char="§"/>
            </a:pPr>
            <a:r>
              <a:rPr lang="tr-TR" sz="2000" b="1" dirty="0">
                <a:latin typeface="Times New Roman" panose="02020603050405020304" pitchFamily="18" charset="0"/>
                <a:cs typeface="Times New Roman" panose="02020603050405020304" pitchFamily="18" charset="0"/>
              </a:rPr>
              <a:t>c</a:t>
            </a:r>
            <a:r>
              <a:rPr lang="tr-TR" sz="2000" dirty="0">
                <a:latin typeface="Times New Roman" panose="02020603050405020304" pitchFamily="18" charset="0"/>
                <a:cs typeface="Times New Roman" panose="02020603050405020304" pitchFamily="18" charset="0"/>
              </a:rPr>
              <a:t> : Eğer biz sağlıklı olan bir bireye sağlıklı olarak </a:t>
            </a:r>
            <a:r>
              <a:rPr lang="tr-TR" sz="2000" dirty="0" err="1">
                <a:latin typeface="Times New Roman" panose="02020603050405020304" pitchFamily="18" charset="0"/>
                <a:cs typeface="Times New Roman" panose="02020603050405020304" pitchFamily="18" charset="0"/>
              </a:rPr>
              <a:t>tahminleme</a:t>
            </a:r>
            <a:r>
              <a:rPr lang="tr-TR" sz="2000" dirty="0">
                <a:latin typeface="Times New Roman" panose="02020603050405020304" pitchFamily="18" charset="0"/>
                <a:cs typeface="Times New Roman" panose="02020603050405020304" pitchFamily="18" charset="0"/>
              </a:rPr>
              <a:t> yapabiliyorsak bu bizim TN değerimizdir.</a:t>
            </a:r>
          </a:p>
          <a:p>
            <a:pPr>
              <a:buFont typeface="Wingdings" panose="05000000000000000000" pitchFamily="2" charset="2"/>
              <a:buChar char="§"/>
            </a:pPr>
            <a:r>
              <a:rPr lang="tr-TR" sz="2000" b="1" dirty="0">
                <a:latin typeface="Times New Roman" panose="02020603050405020304" pitchFamily="18" charset="0"/>
                <a:cs typeface="Times New Roman" panose="02020603050405020304" pitchFamily="18" charset="0"/>
              </a:rPr>
              <a:t>d</a:t>
            </a:r>
            <a:r>
              <a:rPr lang="tr-TR" sz="2000" dirty="0">
                <a:latin typeface="Times New Roman" panose="02020603050405020304" pitchFamily="18" charset="0"/>
                <a:cs typeface="Times New Roman" panose="02020603050405020304" pitchFamily="18" charset="0"/>
              </a:rPr>
              <a:t> : Eğer biz sağlıklı olan bir bireyi </a:t>
            </a:r>
            <a:r>
              <a:rPr lang="tr-TR" dirty="0">
                <a:latin typeface="Times New Roman" panose="02020603050405020304" pitchFamily="18" charset="0"/>
                <a:cs typeface="Times New Roman" panose="02020603050405020304" pitchFamily="18" charset="0"/>
              </a:rPr>
              <a:t>hasta</a:t>
            </a:r>
            <a:r>
              <a:rPr lang="tr-TR" sz="2000" dirty="0">
                <a:latin typeface="Times New Roman" panose="02020603050405020304" pitchFamily="18" charset="0"/>
                <a:cs typeface="Times New Roman" panose="02020603050405020304" pitchFamily="18" charset="0"/>
              </a:rPr>
              <a:t> olarak </a:t>
            </a:r>
            <a:r>
              <a:rPr lang="tr-TR" sz="2000" dirty="0" err="1">
                <a:latin typeface="Times New Roman" panose="02020603050405020304" pitchFamily="18" charset="0"/>
                <a:cs typeface="Times New Roman" panose="02020603050405020304" pitchFamily="18" charset="0"/>
              </a:rPr>
              <a:t>tahminleme</a:t>
            </a:r>
            <a:r>
              <a:rPr lang="tr-TR" sz="2000" dirty="0">
                <a:latin typeface="Times New Roman" panose="02020603050405020304" pitchFamily="18" charset="0"/>
                <a:cs typeface="Times New Roman" panose="02020603050405020304" pitchFamily="18" charset="0"/>
              </a:rPr>
              <a:t> yapabiliyorsak bu bizim FP değerimizdir.</a:t>
            </a:r>
          </a:p>
          <a:p>
            <a:endParaRPr lang="tr-TR" dirty="0"/>
          </a:p>
        </p:txBody>
      </p:sp>
      <p:pic>
        <p:nvPicPr>
          <p:cNvPr id="4" name="Resim 3" descr="tablo içeren bir resim&#10;&#10;Açıklama otomatik olarak oluşturuldu">
            <a:extLst>
              <a:ext uri="{FF2B5EF4-FFF2-40B4-BE49-F238E27FC236}">
                <a16:creationId xmlns:a16="http://schemas.microsoft.com/office/drawing/2014/main" id="{7F0BD154-EF25-E048-0BB7-4DF0C74B2A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7026" y="1845734"/>
            <a:ext cx="5074974" cy="3541467"/>
          </a:xfrm>
          <a:prstGeom prst="rect">
            <a:avLst/>
          </a:prstGeom>
        </p:spPr>
      </p:pic>
    </p:spTree>
    <p:extLst>
      <p:ext uri="{BB962C8B-B14F-4D97-AF65-F5344CB8AC3E}">
        <p14:creationId xmlns:p14="http://schemas.microsoft.com/office/powerpoint/2010/main" val="20488716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0A4562-4CC4-6CBB-4797-A5CC94E5D1D1}"/>
              </a:ext>
            </a:extLst>
          </p:cNvPr>
          <p:cNvSpPr>
            <a:spLocks noGrp="1"/>
          </p:cNvSpPr>
          <p:nvPr>
            <p:ph type="title"/>
          </p:nvPr>
        </p:nvSpPr>
        <p:spPr/>
        <p:txBody>
          <a:bodyPr/>
          <a:lstStyle/>
          <a:p>
            <a:pPr algn="ctr"/>
            <a:r>
              <a:rPr lang="tr-TR" b="1" dirty="0">
                <a:solidFill>
                  <a:schemeClr val="tx1">
                    <a:lumMod val="95000"/>
                    <a:lumOff val="5000"/>
                  </a:schemeClr>
                </a:solidFill>
              </a:rPr>
              <a:t>SONUÇLAR</a:t>
            </a:r>
          </a:p>
        </p:txBody>
      </p:sp>
      <p:pic>
        <p:nvPicPr>
          <p:cNvPr id="4" name="İçerik Yer Tutucusu 3">
            <a:extLst>
              <a:ext uri="{FF2B5EF4-FFF2-40B4-BE49-F238E27FC236}">
                <a16:creationId xmlns:a16="http://schemas.microsoft.com/office/drawing/2014/main" id="{A8B147CF-8032-E282-9797-5F83ED0484F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56588" y="2278712"/>
            <a:ext cx="5211814" cy="3577340"/>
          </a:xfrm>
          <a:prstGeom prst="rect">
            <a:avLst/>
          </a:prstGeom>
          <a:noFill/>
          <a:ln>
            <a:noFill/>
          </a:ln>
        </p:spPr>
      </p:pic>
      <p:sp>
        <p:nvSpPr>
          <p:cNvPr id="5" name="Metin kutusu 4">
            <a:extLst>
              <a:ext uri="{FF2B5EF4-FFF2-40B4-BE49-F238E27FC236}">
                <a16:creationId xmlns:a16="http://schemas.microsoft.com/office/drawing/2014/main" id="{ED57C17A-7C29-191B-8A41-F7E86199ED32}"/>
              </a:ext>
            </a:extLst>
          </p:cNvPr>
          <p:cNvSpPr txBox="1"/>
          <p:nvPr/>
        </p:nvSpPr>
        <p:spPr>
          <a:xfrm>
            <a:off x="864704" y="1938130"/>
            <a:ext cx="4740966" cy="3139321"/>
          </a:xfrm>
          <a:prstGeom prst="rect">
            <a:avLst/>
          </a:prstGeom>
          <a:noFill/>
        </p:spPr>
        <p:txBody>
          <a:bodyPr wrap="square" rtlCol="0">
            <a:spAutoFit/>
          </a:bodyPr>
          <a:lstStyle/>
          <a:p>
            <a:r>
              <a:rPr lang="tr-TR" dirty="0" err="1"/>
              <a:t>Accuracy</a:t>
            </a:r>
            <a:r>
              <a:rPr lang="tr-TR" dirty="0"/>
              <a:t>: Bu metrik bir model sonucunda en çok karşılaştığımız metriktir. Fakat sonuca doğru demek için yeterli bir metrik değildir. Bu değer modelde doğru tahmin ettiğimiz alanların tüm veri kümesine bölünmesi ile elde edilen bir değerdir.</a:t>
            </a:r>
          </a:p>
          <a:p>
            <a:endParaRPr lang="tr-TR" dirty="0"/>
          </a:p>
          <a:p>
            <a:r>
              <a:rPr lang="tr-TR" sz="1800" b="1" dirty="0">
                <a:effectLst/>
                <a:latin typeface="Times New Roman" panose="02020603050405020304" pitchFamily="18" charset="0"/>
                <a:ea typeface="Calibri" panose="020F0502020204030204" pitchFamily="34" charset="0"/>
              </a:rPr>
              <a:t>Precision</a:t>
            </a:r>
            <a:r>
              <a:rPr lang="tr-TR" sz="1800" dirty="0">
                <a:effectLst/>
                <a:latin typeface="Times New Roman" panose="02020603050405020304" pitchFamily="18" charset="0"/>
                <a:ea typeface="Calibri" panose="020F0502020204030204" pitchFamily="34" charset="0"/>
              </a:rPr>
              <a:t>: Pozitif olarak tanımladığımız değerlerin kaçının pozitif olduğunu gösterir.</a:t>
            </a:r>
          </a:p>
          <a:p>
            <a:endParaRPr lang="tr-TR" dirty="0">
              <a:latin typeface="Times New Roman" panose="02020603050405020304" pitchFamily="18" charset="0"/>
            </a:endParaRPr>
          </a:p>
          <a:p>
            <a:endParaRPr lang="tr-TR" dirty="0"/>
          </a:p>
        </p:txBody>
      </p:sp>
    </p:spTree>
    <p:extLst>
      <p:ext uri="{BB962C8B-B14F-4D97-AF65-F5344CB8AC3E}">
        <p14:creationId xmlns:p14="http://schemas.microsoft.com/office/powerpoint/2010/main" val="2935679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84DF02-427B-CDCD-D796-1CDCD5B2260D}"/>
              </a:ext>
            </a:extLst>
          </p:cNvPr>
          <p:cNvSpPr>
            <a:spLocks noGrp="1"/>
          </p:cNvSpPr>
          <p:nvPr>
            <p:ph type="title"/>
          </p:nvPr>
        </p:nvSpPr>
        <p:spPr/>
        <p:txBody>
          <a:bodyPr/>
          <a:lstStyle/>
          <a:p>
            <a:pPr algn="ctr"/>
            <a:r>
              <a:rPr lang="tr-TR" b="1" dirty="0">
                <a:solidFill>
                  <a:schemeClr val="tx1">
                    <a:lumMod val="95000"/>
                    <a:lumOff val="5000"/>
                  </a:schemeClr>
                </a:solidFill>
              </a:rPr>
              <a:t>Veri Ön İşleme Olmasaydı?</a:t>
            </a:r>
          </a:p>
        </p:txBody>
      </p:sp>
      <p:pic>
        <p:nvPicPr>
          <p:cNvPr id="4" name="Resim 3">
            <a:extLst>
              <a:ext uri="{FF2B5EF4-FFF2-40B4-BE49-F238E27FC236}">
                <a16:creationId xmlns:a16="http://schemas.microsoft.com/office/drawing/2014/main" id="{C84AF02D-ABC1-8155-F183-046D52A09AF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37231" y="1892920"/>
            <a:ext cx="6262019" cy="4311350"/>
          </a:xfrm>
          <a:prstGeom prst="rect">
            <a:avLst/>
          </a:prstGeom>
          <a:noFill/>
          <a:ln>
            <a:noFill/>
          </a:ln>
        </p:spPr>
      </p:pic>
    </p:spTree>
    <p:extLst>
      <p:ext uri="{BB962C8B-B14F-4D97-AF65-F5344CB8AC3E}">
        <p14:creationId xmlns:p14="http://schemas.microsoft.com/office/powerpoint/2010/main" val="3706171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4B0970-46AF-AE08-3895-956418E54817}"/>
              </a:ext>
            </a:extLst>
          </p:cNvPr>
          <p:cNvSpPr>
            <a:spLocks noGrp="1"/>
          </p:cNvSpPr>
          <p:nvPr>
            <p:ph type="title"/>
          </p:nvPr>
        </p:nvSpPr>
        <p:spPr/>
        <p:txBody>
          <a:bodyPr/>
          <a:lstStyle/>
          <a:p>
            <a:pPr algn="ctr"/>
            <a:r>
              <a:rPr lang="tr-TR" b="1" dirty="0">
                <a:solidFill>
                  <a:schemeClr val="tx1">
                    <a:lumMod val="95000"/>
                    <a:lumOff val="5000"/>
                  </a:schemeClr>
                </a:solidFill>
              </a:rPr>
              <a:t>Literatür Taraması</a:t>
            </a:r>
          </a:p>
        </p:txBody>
      </p:sp>
      <p:sp>
        <p:nvSpPr>
          <p:cNvPr id="3" name="İçerik Yer Tutucusu 2">
            <a:extLst>
              <a:ext uri="{FF2B5EF4-FFF2-40B4-BE49-F238E27FC236}">
                <a16:creationId xmlns:a16="http://schemas.microsoft.com/office/drawing/2014/main" id="{DE1D3685-1077-65A6-2C4A-E5E72CADC514}"/>
              </a:ext>
            </a:extLst>
          </p:cNvPr>
          <p:cNvSpPr>
            <a:spLocks noGrp="1"/>
          </p:cNvSpPr>
          <p:nvPr>
            <p:ph idx="1"/>
          </p:nvPr>
        </p:nvSpPr>
        <p:spPr/>
        <p:txBody>
          <a:bodyPr/>
          <a:lstStyle/>
          <a:p>
            <a:r>
              <a:rPr lang="tr-TR" dirty="0"/>
              <a:t>COVID19 hastaları akciğer enfeksiyonuna sahipti ve bu nedenle birçok akademisyen erken otomatik tespit sistemleri için X-ray görüntülerini araştırdı. </a:t>
            </a:r>
            <a:r>
              <a:rPr lang="tr-TR" dirty="0" err="1"/>
              <a:t>Apostolopoulos</a:t>
            </a:r>
            <a:r>
              <a:rPr lang="tr-TR" dirty="0"/>
              <a:t> ve </a:t>
            </a:r>
            <a:r>
              <a:rPr lang="tr-TR" dirty="0" err="1"/>
              <a:t>Mpesiana</a:t>
            </a:r>
            <a:r>
              <a:rPr lang="tr-TR" dirty="0"/>
              <a:t> (2020), Narin, Kaya ve Pamuk (2020) ve </a:t>
            </a:r>
            <a:r>
              <a:rPr lang="tr-TR" dirty="0" err="1"/>
              <a:t>Zhang</a:t>
            </a:r>
            <a:r>
              <a:rPr lang="tr-TR" dirty="0"/>
              <a:t>, </a:t>
            </a:r>
            <a:r>
              <a:rPr lang="tr-TR" dirty="0" err="1"/>
              <a:t>Xie</a:t>
            </a:r>
            <a:r>
              <a:rPr lang="tr-TR" dirty="0"/>
              <a:t>, </a:t>
            </a:r>
            <a:r>
              <a:rPr lang="tr-TR" dirty="0" err="1"/>
              <a:t>Li</a:t>
            </a:r>
            <a:r>
              <a:rPr lang="tr-TR" dirty="0"/>
              <a:t>, </a:t>
            </a:r>
            <a:r>
              <a:rPr lang="tr-TR" dirty="0" err="1"/>
              <a:t>Shen</a:t>
            </a:r>
            <a:r>
              <a:rPr lang="tr-TR" dirty="0"/>
              <a:t>, ve </a:t>
            </a:r>
            <a:r>
              <a:rPr lang="tr-TR" dirty="0" err="1"/>
              <a:t>Xia</a:t>
            </a:r>
            <a:r>
              <a:rPr lang="tr-TR" dirty="0"/>
              <a:t> (2020), hastaların COVID19 olup olmadığını sınıflandırmak için akciğer X-ray görüntülerine farklı sinir ağları uyguladılar.</a:t>
            </a:r>
          </a:p>
          <a:p>
            <a:pPr marL="0" indent="0">
              <a:buNone/>
            </a:pPr>
            <a:endParaRPr lang="tr-TR" dirty="0"/>
          </a:p>
        </p:txBody>
      </p:sp>
    </p:spTree>
    <p:extLst>
      <p:ext uri="{BB962C8B-B14F-4D97-AF65-F5344CB8AC3E}">
        <p14:creationId xmlns:p14="http://schemas.microsoft.com/office/powerpoint/2010/main" val="20817062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259345-B015-EED9-6BD0-A1D8B70FF52C}"/>
              </a:ext>
            </a:extLst>
          </p:cNvPr>
          <p:cNvSpPr>
            <a:spLocks noGrp="1"/>
          </p:cNvSpPr>
          <p:nvPr>
            <p:ph type="title"/>
          </p:nvPr>
        </p:nvSpPr>
        <p:spPr/>
        <p:txBody>
          <a:bodyPr/>
          <a:lstStyle/>
          <a:p>
            <a:pPr algn="ctr"/>
            <a:r>
              <a:rPr lang="tr-TR" b="1" dirty="0" err="1">
                <a:solidFill>
                  <a:schemeClr val="tx1">
                    <a:lumMod val="95000"/>
                    <a:lumOff val="5000"/>
                  </a:schemeClr>
                </a:solidFill>
              </a:rPr>
              <a:t>Overfitting</a:t>
            </a:r>
            <a:r>
              <a:rPr lang="tr-TR" b="1" dirty="0">
                <a:solidFill>
                  <a:schemeClr val="tx1">
                    <a:lumMod val="95000"/>
                    <a:lumOff val="5000"/>
                  </a:schemeClr>
                </a:solidFill>
              </a:rPr>
              <a:t> Kontrolü</a:t>
            </a:r>
          </a:p>
        </p:txBody>
      </p:sp>
      <p:pic>
        <p:nvPicPr>
          <p:cNvPr id="4" name="Resim 3">
            <a:extLst>
              <a:ext uri="{FF2B5EF4-FFF2-40B4-BE49-F238E27FC236}">
                <a16:creationId xmlns:a16="http://schemas.microsoft.com/office/drawing/2014/main" id="{0E18EF5D-34AC-6FBB-B702-BE74F567FBB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34944" y="2257425"/>
            <a:ext cx="7522112" cy="2343150"/>
          </a:xfrm>
          <a:prstGeom prst="rect">
            <a:avLst/>
          </a:prstGeom>
          <a:noFill/>
          <a:ln>
            <a:noFill/>
          </a:ln>
        </p:spPr>
      </p:pic>
    </p:spTree>
    <p:extLst>
      <p:ext uri="{BB962C8B-B14F-4D97-AF65-F5344CB8AC3E}">
        <p14:creationId xmlns:p14="http://schemas.microsoft.com/office/powerpoint/2010/main" val="15747472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1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28E5F9C-8A9A-68F2-25BC-40B547EED884}"/>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b="1">
                <a:solidFill>
                  <a:schemeClr val="tx1">
                    <a:lumMod val="85000"/>
                    <a:lumOff val="15000"/>
                  </a:schemeClr>
                </a:solidFill>
              </a:rPr>
              <a:t>Gelecek Çalışma için Öneriler</a:t>
            </a:r>
          </a:p>
        </p:txBody>
      </p:sp>
      <p:pic>
        <p:nvPicPr>
          <p:cNvPr id="5" name="Resim 4">
            <a:extLst>
              <a:ext uri="{FF2B5EF4-FFF2-40B4-BE49-F238E27FC236}">
                <a16:creationId xmlns:a16="http://schemas.microsoft.com/office/drawing/2014/main" id="{CEF2E272-CE12-CFB6-55B3-7911983FDC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326781"/>
            <a:ext cx="6912217" cy="3680755"/>
          </a:xfrm>
          <a:prstGeom prst="rect">
            <a:avLst/>
          </a:prstGeom>
        </p:spPr>
      </p:pic>
      <p:cxnSp>
        <p:nvCxnSpPr>
          <p:cNvPr id="27" name="Straight Connector 1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8" name="Rectangle 1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683010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D0BF9E3-309C-51E4-5F28-36AB6460367A}"/>
              </a:ext>
            </a:extLst>
          </p:cNvPr>
          <p:cNvSpPr>
            <a:spLocks noGrp="1"/>
          </p:cNvSpPr>
          <p:nvPr>
            <p:ph type="title"/>
          </p:nvPr>
        </p:nvSpPr>
        <p:spPr>
          <a:xfrm>
            <a:off x="7859485" y="634946"/>
            <a:ext cx="3690257" cy="1450757"/>
          </a:xfrm>
        </p:spPr>
        <p:txBody>
          <a:bodyPr>
            <a:normAutofit/>
          </a:bodyPr>
          <a:lstStyle/>
          <a:p>
            <a:r>
              <a:rPr lang="tr-TR" sz="4400"/>
              <a:t>Veri Seti Linkleri ve </a:t>
            </a:r>
            <a:r>
              <a:rPr lang="tr-TR" sz="4400" err="1"/>
              <a:t>Github</a:t>
            </a:r>
            <a:endParaRPr lang="tr-TR" sz="4400"/>
          </a:p>
        </p:txBody>
      </p:sp>
      <p:pic>
        <p:nvPicPr>
          <p:cNvPr id="5" name="Resim 4" descr="metin içeren bir resim&#10;&#10;Açıklama otomatik olarak oluşturuldu">
            <a:extLst>
              <a:ext uri="{FF2B5EF4-FFF2-40B4-BE49-F238E27FC236}">
                <a16:creationId xmlns:a16="http://schemas.microsoft.com/office/drawing/2014/main" id="{6DA0CCD4-C58E-A172-3A04-99F2C5345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613020"/>
            <a:ext cx="6909801" cy="3368528"/>
          </a:xfrm>
          <a:prstGeom prst="rect">
            <a:avLst/>
          </a:prstGeom>
        </p:spPr>
      </p:pic>
      <p:cxnSp>
        <p:nvCxnSpPr>
          <p:cNvPr id="12" name="Straight Connector 11">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57A2BF4B-F8EB-E427-B7CD-7F65DE1F037B}"/>
              </a:ext>
            </a:extLst>
          </p:cNvPr>
          <p:cNvSpPr>
            <a:spLocks noGrp="1"/>
          </p:cNvSpPr>
          <p:nvPr>
            <p:ph idx="1"/>
          </p:nvPr>
        </p:nvSpPr>
        <p:spPr>
          <a:xfrm>
            <a:off x="7859485" y="2198914"/>
            <a:ext cx="3690257" cy="3670180"/>
          </a:xfrm>
        </p:spPr>
        <p:txBody>
          <a:bodyPr>
            <a:normAutofit/>
          </a:bodyPr>
          <a:lstStyle/>
          <a:p>
            <a:r>
              <a:rPr lang="tr-TR" u="sng">
                <a:effectLst/>
                <a:latin typeface="Times New Roman" panose="02020603050405020304" pitchFamily="18" charset="0"/>
                <a:ea typeface="Calibri" panose="020F0502020204030204" pitchFamily="34" charset="0"/>
                <a:cs typeface="Times New Roman" panose="02020603050405020304" pitchFamily="18" charset="0"/>
                <a:hlinkClick r:id="rId3"/>
              </a:rPr>
              <a:t>https://www.kaggle.com/datasets/tanmoyx/covid19-patient-precondition-dataset?select=covid.csv</a:t>
            </a:r>
            <a:endParaRPr lang="tr-TR">
              <a:effectLst/>
              <a:latin typeface="Times New Roman" panose="02020603050405020304" pitchFamily="18" charset="0"/>
              <a:ea typeface="Calibri" panose="020F0502020204030204" pitchFamily="34" charset="0"/>
              <a:cs typeface="Times New Roman" panose="02020603050405020304" pitchFamily="18" charset="0"/>
            </a:endParaRPr>
          </a:p>
          <a:p>
            <a:r>
              <a:rPr lang="tr-TR" u="sng">
                <a:effectLst/>
                <a:latin typeface="Times New Roman" panose="02020603050405020304" pitchFamily="18" charset="0"/>
                <a:ea typeface="Calibri" panose="020F0502020204030204" pitchFamily="34" charset="0"/>
                <a:cs typeface="Times New Roman" panose="02020603050405020304" pitchFamily="18" charset="0"/>
                <a:hlinkClick r:id="rId4"/>
              </a:rPr>
              <a:t>https://www.gob.mx/salud/documentos/datos-abiertos-152127</a:t>
            </a:r>
            <a:endParaRPr lang="tr-TR">
              <a:effectLst/>
              <a:latin typeface="Times New Roman" panose="02020603050405020304" pitchFamily="18" charset="0"/>
              <a:ea typeface="Calibri" panose="020F0502020204030204" pitchFamily="34" charset="0"/>
              <a:cs typeface="Times New Roman" panose="02020603050405020304" pitchFamily="18" charset="0"/>
            </a:endParaRPr>
          </a:p>
          <a:p>
            <a:r>
              <a:rPr lang="tr-TR" dirty="0">
                <a:hlinkClick r:id="rId5"/>
              </a:rPr>
              <a:t>https://github.com/erkutkoral</a:t>
            </a:r>
            <a:endParaRPr lang="tr-TR" dirty="0"/>
          </a:p>
          <a:p>
            <a:endParaRPr lang="tr-TR" dirty="0"/>
          </a:p>
        </p:txBody>
      </p:sp>
      <p:sp>
        <p:nvSpPr>
          <p:cNvPr id="14" name="Rectangle 13">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706238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E1AF813-2D2F-4B78-9216-388AF161E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C47181D2-95D5-4439-9BDF-14D4FDC7B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İçerik Yer Tutucusu 4" descr="metin, oyuncak içeren bir resim&#10;&#10;Açıklama otomatik olarak oluşturuldu">
            <a:extLst>
              <a:ext uri="{FF2B5EF4-FFF2-40B4-BE49-F238E27FC236}">
                <a16:creationId xmlns:a16="http://schemas.microsoft.com/office/drawing/2014/main" id="{DB970040-850A-DC60-3A67-D920B696EED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1202"/>
          <a:stretch/>
        </p:blipFill>
        <p:spPr>
          <a:xfrm>
            <a:off x="20" y="10"/>
            <a:ext cx="12191980" cy="6340632"/>
          </a:xfrm>
          <a:prstGeom prst="rect">
            <a:avLst/>
          </a:prstGeom>
        </p:spPr>
      </p:pic>
    </p:spTree>
    <p:extLst>
      <p:ext uri="{BB962C8B-B14F-4D97-AF65-F5344CB8AC3E}">
        <p14:creationId xmlns:p14="http://schemas.microsoft.com/office/powerpoint/2010/main" val="2055285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4C70D5E-EF01-F720-281B-1CA5EB4C5AE9}"/>
              </a:ext>
            </a:extLst>
          </p:cNvPr>
          <p:cNvSpPr>
            <a:spLocks noGrp="1"/>
          </p:cNvSpPr>
          <p:nvPr>
            <p:ph type="title"/>
          </p:nvPr>
        </p:nvSpPr>
        <p:spPr/>
        <p:txBody>
          <a:bodyPr/>
          <a:lstStyle/>
          <a:p>
            <a:pPr algn="ctr"/>
            <a:r>
              <a:rPr lang="tr-TR" b="1" dirty="0">
                <a:solidFill>
                  <a:schemeClr val="tx1">
                    <a:lumMod val="95000"/>
                    <a:lumOff val="5000"/>
                  </a:schemeClr>
                </a:solidFill>
              </a:rPr>
              <a:t>Literatür Taraması</a:t>
            </a:r>
          </a:p>
        </p:txBody>
      </p:sp>
      <p:sp>
        <p:nvSpPr>
          <p:cNvPr id="3" name="İçerik Yer Tutucusu 2">
            <a:extLst>
              <a:ext uri="{FF2B5EF4-FFF2-40B4-BE49-F238E27FC236}">
                <a16:creationId xmlns:a16="http://schemas.microsoft.com/office/drawing/2014/main" id="{289FC008-8AE7-3144-4698-80F55A890524}"/>
              </a:ext>
            </a:extLst>
          </p:cNvPr>
          <p:cNvSpPr>
            <a:spLocks noGrp="1"/>
          </p:cNvSpPr>
          <p:nvPr>
            <p:ph idx="1"/>
          </p:nvPr>
        </p:nvSpPr>
        <p:spPr/>
        <p:txBody>
          <a:bodyPr/>
          <a:lstStyle/>
          <a:p>
            <a:r>
              <a:rPr lang="tr-TR" dirty="0" err="1"/>
              <a:t>Randhawa</a:t>
            </a:r>
            <a:r>
              <a:rPr lang="tr-TR" dirty="0"/>
              <a:t> ve diğerleri (2020) 29 COVID19 virüs dizisi içeren 5000’den fazla kendine has </a:t>
            </a:r>
            <a:r>
              <a:rPr lang="tr-TR" dirty="0" err="1"/>
              <a:t>viral</a:t>
            </a:r>
            <a:r>
              <a:rPr lang="tr-TR" dirty="0"/>
              <a:t> </a:t>
            </a:r>
            <a:r>
              <a:rPr lang="tr-TR" dirty="0" err="1"/>
              <a:t>genomik</a:t>
            </a:r>
            <a:r>
              <a:rPr lang="tr-TR" dirty="0"/>
              <a:t> dizileri analiz ettiler ve bunlara karar ağaçları yaklaşımı uyguladılar.</a:t>
            </a:r>
          </a:p>
          <a:p>
            <a:r>
              <a:rPr lang="tr-TR" dirty="0" err="1"/>
              <a:t>Assaf</a:t>
            </a:r>
            <a:r>
              <a:rPr lang="tr-TR" dirty="0"/>
              <a:t> ve diğerleri (2020), COVID19 ölüm durumunu </a:t>
            </a:r>
            <a:r>
              <a:rPr lang="tr-TR" dirty="0" err="1"/>
              <a:t>tahminleme</a:t>
            </a:r>
            <a:r>
              <a:rPr lang="tr-TR" dirty="0"/>
              <a:t> üzerine gelişen makine öğrenmesi modellerini kullanarak sonuçlar elde ettiler. </a:t>
            </a:r>
          </a:p>
        </p:txBody>
      </p:sp>
    </p:spTree>
    <p:extLst>
      <p:ext uri="{BB962C8B-B14F-4D97-AF65-F5344CB8AC3E}">
        <p14:creationId xmlns:p14="http://schemas.microsoft.com/office/powerpoint/2010/main" val="1401821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636B255-966E-F4F8-22C9-DEC3FBEDE278}"/>
              </a:ext>
            </a:extLst>
          </p:cNvPr>
          <p:cNvSpPr>
            <a:spLocks noGrp="1"/>
          </p:cNvSpPr>
          <p:nvPr>
            <p:ph type="title"/>
          </p:nvPr>
        </p:nvSpPr>
        <p:spPr/>
        <p:txBody>
          <a:bodyPr/>
          <a:lstStyle/>
          <a:p>
            <a:pPr algn="ctr"/>
            <a:r>
              <a:rPr lang="tr-TR" b="1" dirty="0"/>
              <a:t>Makine Öğrenmesi Nedir?</a:t>
            </a:r>
          </a:p>
        </p:txBody>
      </p:sp>
      <p:sp>
        <p:nvSpPr>
          <p:cNvPr id="4" name="Metin kutusu 3">
            <a:extLst>
              <a:ext uri="{FF2B5EF4-FFF2-40B4-BE49-F238E27FC236}">
                <a16:creationId xmlns:a16="http://schemas.microsoft.com/office/drawing/2014/main" id="{409F668B-5346-B4D3-EC31-A4088BE576ED}"/>
              </a:ext>
            </a:extLst>
          </p:cNvPr>
          <p:cNvSpPr txBox="1"/>
          <p:nvPr/>
        </p:nvSpPr>
        <p:spPr>
          <a:xfrm>
            <a:off x="330740" y="1964987"/>
            <a:ext cx="11303541" cy="3139321"/>
          </a:xfrm>
          <a:prstGeom prst="rect">
            <a:avLst/>
          </a:prstGeom>
          <a:noFill/>
        </p:spPr>
        <p:txBody>
          <a:bodyPr wrap="square" rtlCol="0">
            <a:spAutoFit/>
          </a:bodyPr>
          <a:lstStyle/>
          <a:p>
            <a:r>
              <a:rPr lang="tr-TR" sz="1800" dirty="0">
                <a:latin typeface="Times New Roman" panose="02020603050405020304" pitchFamily="18" charset="0"/>
                <a:cs typeface="Times New Roman" panose="02020603050405020304" pitchFamily="18" charset="0"/>
              </a:rPr>
              <a:t>Bilgisayarların insanlara benzer şekilde öğrenmesini sağlamak amacıyla  çeşitli algoritma ve tekniklerin geliştirilmesi için çalışılan bilimsel bir alandır.</a:t>
            </a:r>
          </a:p>
          <a:p>
            <a:endParaRPr lang="tr-TR" dirty="0"/>
          </a:p>
          <a:p>
            <a:endParaRPr lang="tr-TR" dirty="0"/>
          </a:p>
          <a:p>
            <a:endParaRPr lang="tr-TR" dirty="0"/>
          </a:p>
          <a:p>
            <a:endParaRPr lang="tr-TR" dirty="0"/>
          </a:p>
          <a:p>
            <a:r>
              <a:rPr lang="tr-TR" dirty="0">
                <a:latin typeface="Times New Roman" panose="02020603050405020304" pitchFamily="18" charset="0"/>
                <a:cs typeface="Times New Roman" panose="02020603050405020304" pitchFamily="18" charset="0"/>
              </a:rPr>
              <a:t>Peki bu veri setinden farklı bir soru ile gelirsek?</a:t>
            </a:r>
          </a:p>
          <a:p>
            <a:r>
              <a:rPr lang="tr-TR" dirty="0">
                <a:latin typeface="Times New Roman" panose="02020603050405020304" pitchFamily="18" charset="0"/>
                <a:cs typeface="Times New Roman" panose="02020603050405020304" pitchFamily="18" charset="0"/>
              </a:rPr>
              <a:t>32 yaşında 30.000 TL geliri olan bir Türk bu ürünü alır mı?</a:t>
            </a:r>
          </a:p>
          <a:p>
            <a:r>
              <a:rPr lang="tr-TR" dirty="0">
                <a:latin typeface="Times New Roman" panose="02020603050405020304" pitchFamily="18" charset="0"/>
                <a:cs typeface="Times New Roman" panose="02020603050405020304" pitchFamily="18" charset="0"/>
              </a:rPr>
              <a:t>Bu soruya içgüdüsel olarak evet cevabını veriyoruz fakat bu veriler arttıkça</a:t>
            </a:r>
          </a:p>
          <a:p>
            <a:r>
              <a:rPr lang="tr-TR" dirty="0">
                <a:latin typeface="Times New Roman" panose="02020603050405020304" pitchFamily="18" charset="0"/>
                <a:cs typeface="Times New Roman" panose="02020603050405020304" pitchFamily="18" charset="0"/>
              </a:rPr>
              <a:t>ve karmaşıklaştıkça bu sorun içgüdüsel olmaktan çıkıp, </a:t>
            </a:r>
            <a:r>
              <a:rPr lang="tr-TR" dirty="0" err="1">
                <a:latin typeface="Times New Roman" panose="02020603050405020304" pitchFamily="18" charset="0"/>
                <a:cs typeface="Times New Roman" panose="02020603050405020304" pitchFamily="18" charset="0"/>
              </a:rPr>
              <a:t>otomatizasyona</a:t>
            </a:r>
            <a:r>
              <a:rPr lang="tr-TR" dirty="0">
                <a:latin typeface="Times New Roman" panose="02020603050405020304" pitchFamily="18" charset="0"/>
                <a:cs typeface="Times New Roman" panose="02020603050405020304" pitchFamily="18" charset="0"/>
              </a:rPr>
              <a:t> bağlı</a:t>
            </a:r>
          </a:p>
          <a:p>
            <a:r>
              <a:rPr lang="tr-TR" dirty="0" err="1">
                <a:latin typeface="Times New Roman" panose="02020603050405020304" pitchFamily="18" charset="0"/>
                <a:cs typeface="Times New Roman" panose="02020603050405020304" pitchFamily="18" charset="0"/>
              </a:rPr>
              <a:t>tahminleme</a:t>
            </a:r>
            <a:r>
              <a:rPr lang="tr-TR" dirty="0">
                <a:latin typeface="Times New Roman" panose="02020603050405020304" pitchFamily="18" charset="0"/>
                <a:cs typeface="Times New Roman" panose="02020603050405020304" pitchFamily="18" charset="0"/>
              </a:rPr>
              <a:t> ihtiyaçları ortaya çıkmıştır.</a:t>
            </a:r>
          </a:p>
        </p:txBody>
      </p:sp>
      <p:pic>
        <p:nvPicPr>
          <p:cNvPr id="5" name="İçerik Yer Tutucusu 4" descr="tablo içeren bir resim&#10;&#10;Açıklama otomatik olarak oluşturuldu">
            <a:extLst>
              <a:ext uri="{FF2B5EF4-FFF2-40B4-BE49-F238E27FC236}">
                <a16:creationId xmlns:a16="http://schemas.microsoft.com/office/drawing/2014/main" id="{1257E84B-7CFD-F7C8-7A1D-4F0455A72B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49867" y="2566482"/>
            <a:ext cx="3877410" cy="3167001"/>
          </a:xfrm>
        </p:spPr>
      </p:pic>
    </p:spTree>
    <p:extLst>
      <p:ext uri="{BB962C8B-B14F-4D97-AF65-F5344CB8AC3E}">
        <p14:creationId xmlns:p14="http://schemas.microsoft.com/office/powerpoint/2010/main" val="423525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26E0CC-9CB7-8A99-D35F-BDD24A361CE6}"/>
              </a:ext>
            </a:extLst>
          </p:cNvPr>
          <p:cNvSpPr>
            <a:spLocks noGrp="1"/>
          </p:cNvSpPr>
          <p:nvPr>
            <p:ph type="title"/>
          </p:nvPr>
        </p:nvSpPr>
        <p:spPr/>
        <p:txBody>
          <a:bodyPr/>
          <a:lstStyle/>
          <a:p>
            <a:pPr algn="ctr"/>
            <a:r>
              <a:rPr lang="tr-TR" dirty="0">
                <a:solidFill>
                  <a:schemeClr val="tx1">
                    <a:lumMod val="95000"/>
                    <a:lumOff val="5000"/>
                  </a:schemeClr>
                </a:solidFill>
              </a:rPr>
              <a:t>GERÇEK HAYAT ÖRNEKLERİ</a:t>
            </a:r>
          </a:p>
        </p:txBody>
      </p:sp>
      <p:sp>
        <p:nvSpPr>
          <p:cNvPr id="3" name="İçerik Yer Tutucusu 2">
            <a:extLst>
              <a:ext uri="{FF2B5EF4-FFF2-40B4-BE49-F238E27FC236}">
                <a16:creationId xmlns:a16="http://schemas.microsoft.com/office/drawing/2014/main" id="{5EFD637B-D010-2B4B-303B-0994E498EDFC}"/>
              </a:ext>
            </a:extLst>
          </p:cNvPr>
          <p:cNvSpPr>
            <a:spLocks noGrp="1"/>
          </p:cNvSpPr>
          <p:nvPr>
            <p:ph idx="1"/>
          </p:nvPr>
        </p:nvSpPr>
        <p:spPr/>
        <p:txBody>
          <a:bodyPr/>
          <a:lstStyle/>
          <a:p>
            <a:pPr marL="0" indent="0">
              <a:buNone/>
            </a:pPr>
            <a:r>
              <a:rPr lang="tr-TR" dirty="0" err="1">
                <a:solidFill>
                  <a:schemeClr val="tx1">
                    <a:lumMod val="95000"/>
                    <a:lumOff val="5000"/>
                  </a:schemeClr>
                </a:solidFill>
                <a:latin typeface="Times New Roman" panose="02020603050405020304" pitchFamily="18" charset="0"/>
                <a:cs typeface="Times New Roman" panose="02020603050405020304" pitchFamily="18" charset="0"/>
              </a:rPr>
              <a:t>Netflix</a:t>
            </a:r>
            <a:r>
              <a:rPr lang="tr-TR" dirty="0">
                <a:solidFill>
                  <a:schemeClr val="tx1">
                    <a:lumMod val="95000"/>
                    <a:lumOff val="5000"/>
                  </a:schemeClr>
                </a:solidFill>
                <a:latin typeface="Times New Roman" panose="02020603050405020304" pitchFamily="18" charset="0"/>
                <a:cs typeface="Times New Roman" panose="02020603050405020304" pitchFamily="18" charset="0"/>
              </a:rPr>
              <a:t>, Amazon ve e ticaret sitelerinde benzer yapıdaki insanların yaptıkları tercihlere öneriler sunma sistemi bu tema üzerine kurulmuştur.</a:t>
            </a:r>
          </a:p>
          <a:p>
            <a:endParaRPr lang="tr-TR" dirty="0"/>
          </a:p>
        </p:txBody>
      </p:sp>
      <p:pic>
        <p:nvPicPr>
          <p:cNvPr id="4" name="İçerik Yer Tutucusu 4">
            <a:extLst>
              <a:ext uri="{FF2B5EF4-FFF2-40B4-BE49-F238E27FC236}">
                <a16:creationId xmlns:a16="http://schemas.microsoft.com/office/drawing/2014/main" id="{69F3C3E7-E91D-7D6F-3451-C6B1070CA0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1815" y="2418153"/>
            <a:ext cx="4644643" cy="2542794"/>
          </a:xfrm>
          <a:prstGeom prst="rect">
            <a:avLst/>
          </a:prstGeom>
        </p:spPr>
      </p:pic>
      <p:pic>
        <p:nvPicPr>
          <p:cNvPr id="6" name="Resim 5" descr="metin içeren bir resim&#10;&#10;Açıklama otomatik olarak oluşturuldu">
            <a:extLst>
              <a:ext uri="{FF2B5EF4-FFF2-40B4-BE49-F238E27FC236}">
                <a16:creationId xmlns:a16="http://schemas.microsoft.com/office/drawing/2014/main" id="{E7EF3E1B-8813-E694-E487-4959AF3595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502" y="3520423"/>
            <a:ext cx="5469174" cy="2085022"/>
          </a:xfrm>
          <a:prstGeom prst="rect">
            <a:avLst/>
          </a:prstGeom>
        </p:spPr>
      </p:pic>
    </p:spTree>
    <p:extLst>
      <p:ext uri="{BB962C8B-B14F-4D97-AF65-F5344CB8AC3E}">
        <p14:creationId xmlns:p14="http://schemas.microsoft.com/office/powerpoint/2010/main" val="1520756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501724-D4F0-A5A1-9B51-B51BA5E47FCA}"/>
              </a:ext>
            </a:extLst>
          </p:cNvPr>
          <p:cNvSpPr>
            <a:spLocks noGrp="1"/>
          </p:cNvSpPr>
          <p:nvPr>
            <p:ph type="title"/>
          </p:nvPr>
        </p:nvSpPr>
        <p:spPr/>
        <p:txBody>
          <a:bodyPr/>
          <a:lstStyle/>
          <a:p>
            <a:pPr algn="ctr"/>
            <a:r>
              <a:rPr lang="tr-TR" b="1" dirty="0"/>
              <a:t>TERİMLERE KISA BİR BAKIŞ</a:t>
            </a:r>
          </a:p>
        </p:txBody>
      </p:sp>
      <p:sp>
        <p:nvSpPr>
          <p:cNvPr id="3" name="İçerik Yer Tutucusu 2">
            <a:extLst>
              <a:ext uri="{FF2B5EF4-FFF2-40B4-BE49-F238E27FC236}">
                <a16:creationId xmlns:a16="http://schemas.microsoft.com/office/drawing/2014/main" id="{4011721D-9F1A-1779-9A75-73DF2AD2E0C5}"/>
              </a:ext>
            </a:extLst>
          </p:cNvPr>
          <p:cNvSpPr>
            <a:spLocks noGrp="1"/>
          </p:cNvSpPr>
          <p:nvPr>
            <p:ph idx="1"/>
          </p:nvPr>
        </p:nvSpPr>
        <p:spPr>
          <a:xfrm>
            <a:off x="1097280" y="1845734"/>
            <a:ext cx="4612856" cy="4023360"/>
          </a:xfrm>
        </p:spPr>
        <p:txBody>
          <a:bodyPr>
            <a:normAutofit lnSpcReduction="10000"/>
          </a:bodyPr>
          <a:lstStyle/>
          <a:p>
            <a:r>
              <a:rPr lang="tr-TR" dirty="0">
                <a:latin typeface="Times New Roman" panose="02020603050405020304" pitchFamily="18" charset="0"/>
                <a:cs typeface="Times New Roman" panose="02020603050405020304" pitchFamily="18" charset="0"/>
              </a:rPr>
              <a:t>Bağımlı Değişken ve Bağımsız Değişken Kavramları</a:t>
            </a:r>
          </a:p>
          <a:p>
            <a:pPr marL="285750" indent="-285750">
              <a:buFont typeface="Arial" panose="020B0604020202020204" pitchFamily="34" charset="0"/>
              <a:buChar char="•"/>
            </a:pPr>
            <a:r>
              <a:rPr lang="tr-TR" b="1" dirty="0">
                <a:latin typeface="Times New Roman" panose="02020603050405020304" pitchFamily="18" charset="0"/>
                <a:cs typeface="Times New Roman" panose="02020603050405020304" pitchFamily="18" charset="0"/>
              </a:rPr>
              <a:t>Bağımlı Değişken </a:t>
            </a:r>
            <a:r>
              <a:rPr lang="tr-TR" dirty="0">
                <a:latin typeface="Times New Roman" panose="02020603050405020304" pitchFamily="18" charset="0"/>
                <a:cs typeface="Times New Roman" panose="02020603050405020304" pitchFamily="18" charset="0"/>
              </a:rPr>
              <a:t>: Tabloda görülen y değerleri.</a:t>
            </a:r>
          </a:p>
          <a:p>
            <a:pPr marL="285750" indent="-285750">
              <a:buFont typeface="Arial" panose="020B0604020202020204" pitchFamily="34" charset="0"/>
              <a:buChar char="•"/>
            </a:pPr>
            <a:r>
              <a:rPr lang="tr-TR" b="1" dirty="0">
                <a:latin typeface="Times New Roman" panose="02020603050405020304" pitchFamily="18" charset="0"/>
                <a:cs typeface="Times New Roman" panose="02020603050405020304" pitchFamily="18" charset="0"/>
              </a:rPr>
              <a:t>Bağımsız Değişken : </a:t>
            </a:r>
            <a:r>
              <a:rPr lang="tr-TR" dirty="0">
                <a:latin typeface="Times New Roman" panose="02020603050405020304" pitchFamily="18" charset="0"/>
                <a:cs typeface="Times New Roman" panose="02020603050405020304" pitchFamily="18" charset="0"/>
              </a:rPr>
              <a:t>Tabloda görülen x değerleri.</a:t>
            </a:r>
          </a:p>
          <a:p>
            <a:r>
              <a:rPr lang="tr-TR" dirty="0">
                <a:latin typeface="Times New Roman" panose="02020603050405020304" pitchFamily="18" charset="0"/>
                <a:cs typeface="Times New Roman" panose="02020603050405020304" pitchFamily="18" charset="0"/>
              </a:rPr>
              <a:t>Gözetimli Öğrenme ve Gözetimsiz Öğrenme Kavramları</a:t>
            </a:r>
          </a:p>
          <a:p>
            <a:pPr marL="285750" indent="-285750">
              <a:buFont typeface="Arial" panose="020B0604020202020204" pitchFamily="34" charset="0"/>
              <a:buChar char="•"/>
            </a:pPr>
            <a:r>
              <a:rPr lang="tr-TR" b="1" dirty="0">
                <a:latin typeface="Times New Roman" panose="02020603050405020304" pitchFamily="18" charset="0"/>
                <a:cs typeface="Times New Roman" panose="02020603050405020304" pitchFamily="18" charset="0"/>
              </a:rPr>
              <a:t>Gözetimli Öğrenme : </a:t>
            </a:r>
            <a:r>
              <a:rPr lang="tr-TR" dirty="0">
                <a:latin typeface="Times New Roman" panose="02020603050405020304" pitchFamily="18" charset="0"/>
                <a:cs typeface="Times New Roman" panose="02020603050405020304" pitchFamily="18" charset="0"/>
              </a:rPr>
              <a:t>Veri setimizin içinde bağımlı değişken de bulunuyorsa;</a:t>
            </a:r>
          </a:p>
          <a:p>
            <a:pPr marL="285750" indent="-285750">
              <a:buFont typeface="Arial" panose="020B0604020202020204" pitchFamily="34" charset="0"/>
              <a:buChar char="•"/>
            </a:pPr>
            <a:r>
              <a:rPr lang="tr-TR" b="1" dirty="0">
                <a:latin typeface="Times New Roman" panose="02020603050405020304" pitchFamily="18" charset="0"/>
                <a:cs typeface="Times New Roman" panose="02020603050405020304" pitchFamily="18" charset="0"/>
              </a:rPr>
              <a:t>Gözetimsiz Öğrenme : </a:t>
            </a:r>
            <a:r>
              <a:rPr lang="tr-TR" dirty="0">
                <a:latin typeface="Times New Roman" panose="02020603050405020304" pitchFamily="18" charset="0"/>
                <a:cs typeface="Times New Roman" panose="02020603050405020304" pitchFamily="18" charset="0"/>
              </a:rPr>
              <a:t>Veri setimizin içinde bağımlı değişken bulunmuyorsa.</a:t>
            </a:r>
            <a:endParaRPr lang="tr-TR" b="1" dirty="0">
              <a:latin typeface="Times New Roman" panose="02020603050405020304" pitchFamily="18" charset="0"/>
              <a:cs typeface="Times New Roman" panose="02020603050405020304" pitchFamily="18" charset="0"/>
            </a:endParaRPr>
          </a:p>
          <a:p>
            <a:endParaRPr lang="tr-TR" dirty="0"/>
          </a:p>
        </p:txBody>
      </p:sp>
      <p:pic>
        <p:nvPicPr>
          <p:cNvPr id="4" name="İçerik Yer Tutucusu 4">
            <a:extLst>
              <a:ext uri="{FF2B5EF4-FFF2-40B4-BE49-F238E27FC236}">
                <a16:creationId xmlns:a16="http://schemas.microsoft.com/office/drawing/2014/main" id="{1A6C24DC-2D04-62CF-9243-8D05F7CFC2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1866" y="1965578"/>
            <a:ext cx="4549161" cy="3155063"/>
          </a:xfrm>
          <a:prstGeom prst="rect">
            <a:avLst/>
          </a:prstGeom>
        </p:spPr>
      </p:pic>
    </p:spTree>
    <p:extLst>
      <p:ext uri="{BB962C8B-B14F-4D97-AF65-F5344CB8AC3E}">
        <p14:creationId xmlns:p14="http://schemas.microsoft.com/office/powerpoint/2010/main" val="855352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1869A3-16D4-FF32-8622-F4898E957467}"/>
              </a:ext>
            </a:extLst>
          </p:cNvPr>
          <p:cNvSpPr>
            <a:spLocks noGrp="1"/>
          </p:cNvSpPr>
          <p:nvPr>
            <p:ph type="title"/>
          </p:nvPr>
        </p:nvSpPr>
        <p:spPr/>
        <p:txBody>
          <a:bodyPr/>
          <a:lstStyle/>
          <a:p>
            <a:pPr algn="ctr"/>
            <a:r>
              <a:rPr lang="tr-TR" b="1" dirty="0"/>
              <a:t>TERİMLERE KISA BİR BAKIŞ</a:t>
            </a:r>
          </a:p>
        </p:txBody>
      </p:sp>
      <p:sp>
        <p:nvSpPr>
          <p:cNvPr id="3" name="İçerik Yer Tutucusu 2">
            <a:extLst>
              <a:ext uri="{FF2B5EF4-FFF2-40B4-BE49-F238E27FC236}">
                <a16:creationId xmlns:a16="http://schemas.microsoft.com/office/drawing/2014/main" id="{FE7FADBA-2157-208D-928C-6284A28497D3}"/>
              </a:ext>
            </a:extLst>
          </p:cNvPr>
          <p:cNvSpPr>
            <a:spLocks noGrp="1"/>
          </p:cNvSpPr>
          <p:nvPr>
            <p:ph idx="1"/>
          </p:nvPr>
        </p:nvSpPr>
        <p:spPr>
          <a:xfrm>
            <a:off x="1097280" y="1845734"/>
            <a:ext cx="4359937" cy="4023360"/>
          </a:xfrm>
        </p:spPr>
        <p:txBody>
          <a:bodyPr/>
          <a:lstStyle/>
          <a:p>
            <a:r>
              <a:rPr lang="tr-TR" dirty="0"/>
              <a:t>Problem türümüz ne olacak?</a:t>
            </a:r>
          </a:p>
          <a:p>
            <a:r>
              <a:rPr lang="tr-TR" dirty="0"/>
              <a:t>Regresyon ya da Sınıflandırma</a:t>
            </a:r>
          </a:p>
          <a:p>
            <a:pPr marL="285750" indent="-285750">
              <a:buFont typeface="Arial" panose="020B0604020202020204" pitchFamily="34" charset="0"/>
              <a:buChar char="•"/>
            </a:pPr>
            <a:r>
              <a:rPr lang="tr-TR" b="1" dirty="0"/>
              <a:t>Regresyon Problemleri: </a:t>
            </a:r>
            <a:r>
              <a:rPr lang="tr-TR" dirty="0"/>
              <a:t>Eğer bağımlı değişkenimiz</a:t>
            </a:r>
          </a:p>
          <a:p>
            <a:r>
              <a:rPr lang="tr-TR" dirty="0"/>
              <a:t>sürekli ise </a:t>
            </a:r>
          </a:p>
          <a:p>
            <a:pPr marL="285750" indent="-285750">
              <a:buFont typeface="Arial" panose="020B0604020202020204" pitchFamily="34" charset="0"/>
              <a:buChar char="•"/>
            </a:pPr>
            <a:r>
              <a:rPr lang="tr-TR" b="1" dirty="0"/>
              <a:t>Sınıflandırma Problemleri: </a:t>
            </a:r>
            <a:r>
              <a:rPr lang="tr-TR" dirty="0"/>
              <a:t>Eğer bağımlı değişkenimiz</a:t>
            </a:r>
          </a:p>
          <a:p>
            <a:r>
              <a:rPr lang="tr-TR" dirty="0"/>
              <a:t>kesikli ise(1/0, Evet/Hayır, Kadın/Erkek gibi.)</a:t>
            </a:r>
          </a:p>
          <a:p>
            <a:endParaRPr lang="tr-TR" dirty="0"/>
          </a:p>
        </p:txBody>
      </p:sp>
      <p:pic>
        <p:nvPicPr>
          <p:cNvPr id="4" name="İçerik Yer Tutucusu 4">
            <a:extLst>
              <a:ext uri="{FF2B5EF4-FFF2-40B4-BE49-F238E27FC236}">
                <a16:creationId xmlns:a16="http://schemas.microsoft.com/office/drawing/2014/main" id="{17A8E955-AE07-3F98-228C-C18F9CB95F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785" y="2169250"/>
            <a:ext cx="4255494" cy="2951391"/>
          </a:xfrm>
          <a:prstGeom prst="rect">
            <a:avLst/>
          </a:prstGeom>
        </p:spPr>
      </p:pic>
    </p:spTree>
    <p:extLst>
      <p:ext uri="{BB962C8B-B14F-4D97-AF65-F5344CB8AC3E}">
        <p14:creationId xmlns:p14="http://schemas.microsoft.com/office/powerpoint/2010/main" val="2125449008"/>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215</TotalTime>
  <Words>1214</Words>
  <Application>Microsoft Office PowerPoint</Application>
  <PresentationFormat>Geniş ekran</PresentationFormat>
  <Paragraphs>128</Paragraphs>
  <Slides>43</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43</vt:i4>
      </vt:variant>
    </vt:vector>
  </HeadingPairs>
  <TitlesOfParts>
    <vt:vector size="49" baseType="lpstr">
      <vt:lpstr>Arial</vt:lpstr>
      <vt:lpstr>Calibri</vt:lpstr>
      <vt:lpstr>Calibri Light</vt:lpstr>
      <vt:lpstr>Times New Roman</vt:lpstr>
      <vt:lpstr>Wingdings</vt:lpstr>
      <vt:lpstr>Geçmişe bakış</vt:lpstr>
      <vt:lpstr>COVID19 HASTALIĞI İLE İLGİLİ HASTA BİLGİLERİYLE HASTANIN YOĞUN BAKIM ÜNİTESİNE YATIŞ DURUMUNUN MAKİNE ÖĞRENMESİ ALGORİTMALARIYLA TAHMİNLENMESİ</vt:lpstr>
      <vt:lpstr>Giriş</vt:lpstr>
      <vt:lpstr>Hastaneye Yeniden Kabul</vt:lpstr>
      <vt:lpstr>Literatür Taraması</vt:lpstr>
      <vt:lpstr>Literatür Taraması</vt:lpstr>
      <vt:lpstr>Makine Öğrenmesi Nedir?</vt:lpstr>
      <vt:lpstr>GERÇEK HAYAT ÖRNEKLERİ</vt:lpstr>
      <vt:lpstr>TERİMLERE KISA BİR BAKIŞ</vt:lpstr>
      <vt:lpstr>TERİMLERE KISA BİR BAKIŞ</vt:lpstr>
      <vt:lpstr>TERİMLERE KISA BİR BAKIŞ</vt:lpstr>
      <vt:lpstr>TERİMLERE KISA BİR BAKIŞ</vt:lpstr>
      <vt:lpstr>TERİMLERE KISA BİR BAKIŞ</vt:lpstr>
      <vt:lpstr>TERİMLERE KISA BİR BAKIŞ</vt:lpstr>
      <vt:lpstr>CRISP-DM METODOLOJİSİ</vt:lpstr>
      <vt:lpstr>Veri Seti Açıklaması</vt:lpstr>
      <vt:lpstr>Değişkenler, Tanımları, Değer Aralıkları</vt:lpstr>
      <vt:lpstr>Değişkenler, Tanımları, Değer Aralıkları</vt:lpstr>
      <vt:lpstr>Çalışmanın Yol Haritası</vt:lpstr>
      <vt:lpstr>Veri Ön İşleme</vt:lpstr>
      <vt:lpstr>Veri Ön İşleme-Eksik Gözlem Sorgusu</vt:lpstr>
      <vt:lpstr>Veri Ön İşleme-Eksik Gözlem</vt:lpstr>
      <vt:lpstr>Veri Ön İşleme-Encoding</vt:lpstr>
      <vt:lpstr>Veri Ön İşleme Sonrası</vt:lpstr>
      <vt:lpstr>Yaş Değişkeni Dağılım Tablosu</vt:lpstr>
      <vt:lpstr>Feature Selection</vt:lpstr>
      <vt:lpstr>Veri Setinin Dengelenmesi</vt:lpstr>
      <vt:lpstr>SMOTE(Synthetic Minority Oversampling Technique )</vt:lpstr>
      <vt:lpstr>Normalizasyon</vt:lpstr>
      <vt:lpstr>Train,Test,Split İşlemi</vt:lpstr>
      <vt:lpstr>Karar Ağaçları</vt:lpstr>
      <vt:lpstr>Boosting </vt:lpstr>
      <vt:lpstr>Kullanılan Modeller</vt:lpstr>
      <vt:lpstr>Hiper-Parametre Tuning</vt:lpstr>
      <vt:lpstr>GridSearchCV vs RandomizedSearchCV</vt:lpstr>
      <vt:lpstr>Hiper-Parametre Tuning Sonuçları</vt:lpstr>
      <vt:lpstr>Super Learner(Stacking)</vt:lpstr>
      <vt:lpstr>Performans Metrikleri</vt:lpstr>
      <vt:lpstr>SONUÇLAR</vt:lpstr>
      <vt:lpstr>Veri Ön İşleme Olmasaydı?</vt:lpstr>
      <vt:lpstr>Overfitting Kontrolü</vt:lpstr>
      <vt:lpstr>Gelecek Çalışma için Öneriler</vt:lpstr>
      <vt:lpstr>Veri Seti Linkleri ve Github</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HASTALIĞI İLE İLGİLİ HASTA BİLGİLERİYLE HASTANIN YOĞUN BAKIM ÜNİTESİNE YATIŞ DURUMUNUN MAKİNE ÖĞRENMESİ ALGORİTMALARIYLA TAHMİNLENMESİ</dc:title>
  <dc:creator>Erkut Koral</dc:creator>
  <cp:lastModifiedBy>Erkut Koral</cp:lastModifiedBy>
  <cp:revision>2</cp:revision>
  <dcterms:created xsi:type="dcterms:W3CDTF">2022-06-22T17:40:22Z</dcterms:created>
  <dcterms:modified xsi:type="dcterms:W3CDTF">2022-06-22T21:15:45Z</dcterms:modified>
</cp:coreProperties>
</file>