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66" r:id="rId3"/>
    <p:sldId id="362" r:id="rId4"/>
    <p:sldId id="363" r:id="rId5"/>
    <p:sldId id="364" r:id="rId6"/>
    <p:sldId id="365" r:id="rId7"/>
    <p:sldId id="257" r:id="rId8"/>
    <p:sldId id="258" r:id="rId9"/>
    <p:sldId id="260" r:id="rId10"/>
    <p:sldId id="261" r:id="rId11"/>
    <p:sldId id="262" r:id="rId12"/>
    <p:sldId id="361" r:id="rId13"/>
    <p:sldId id="355" r:id="rId14"/>
    <p:sldId id="34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80"/>
    <p:restoredTop sz="94624"/>
  </p:normalViewPr>
  <p:slideViewPr>
    <p:cSldViewPr snapToGrid="0" snapToObjects="1">
      <p:cViewPr varScale="1">
        <p:scale>
          <a:sx n="111" d="100"/>
          <a:sy n="111" d="100"/>
        </p:scale>
        <p:origin x="8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8/18/19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8/18/19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8/18/19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en.wikipedia.org/wiki/Chennai"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C8A9D-8FC5-C340-9D68-1C9CFFCA7AEB}"/>
              </a:ext>
            </a:extLst>
          </p:cNvPr>
          <p:cNvSpPr>
            <a:spLocks noGrp="1"/>
          </p:cNvSpPr>
          <p:nvPr>
            <p:ph type="ctrTitle"/>
          </p:nvPr>
        </p:nvSpPr>
        <p:spPr>
          <a:xfrm>
            <a:off x="3962399" y="1964267"/>
            <a:ext cx="7197726" cy="1952825"/>
          </a:xfrm>
        </p:spPr>
        <p:txBody>
          <a:bodyPr>
            <a:normAutofit fontScale="90000"/>
          </a:bodyPr>
          <a:lstStyle/>
          <a:p>
            <a:r>
              <a:rPr lang="en-US" sz="4900" b="1" dirty="0"/>
              <a:t>Can “Dumb” beat “smart”?</a:t>
            </a:r>
            <a:br>
              <a:rPr lang="en-US" b="1" dirty="0"/>
            </a:br>
            <a:r>
              <a:rPr lang="en-US" sz="2800" b="1" dirty="0"/>
              <a:t>On Access channel design for mobile IoT</a:t>
            </a:r>
            <a:endParaRPr lang="en-US" dirty="0"/>
          </a:p>
        </p:txBody>
      </p:sp>
      <p:sp>
        <p:nvSpPr>
          <p:cNvPr id="3" name="Subtitle 2">
            <a:extLst>
              <a:ext uri="{FF2B5EF4-FFF2-40B4-BE49-F238E27FC236}">
                <a16:creationId xmlns:a16="http://schemas.microsoft.com/office/drawing/2014/main" id="{2B0CF1EA-FCDA-D742-86E1-EDEB53F10CBD}"/>
              </a:ext>
            </a:extLst>
          </p:cNvPr>
          <p:cNvSpPr>
            <a:spLocks noGrp="1"/>
          </p:cNvSpPr>
          <p:nvPr>
            <p:ph type="subTitle" idx="1"/>
          </p:nvPr>
        </p:nvSpPr>
        <p:spPr/>
        <p:txBody>
          <a:bodyPr/>
          <a:lstStyle/>
          <a:p>
            <a:r>
              <a:rPr lang="en-US" dirty="0"/>
              <a:t>Shu wang, </a:t>
            </a:r>
            <a:r>
              <a:rPr lang="en-US" dirty="0" err="1"/>
              <a:t>ph.d.</a:t>
            </a:r>
            <a:endParaRPr lang="en-US" dirty="0"/>
          </a:p>
          <a:p>
            <a:endParaRPr lang="en-US" dirty="0"/>
          </a:p>
        </p:txBody>
      </p:sp>
    </p:spTree>
    <p:extLst>
      <p:ext uri="{BB962C8B-B14F-4D97-AF65-F5344CB8AC3E}">
        <p14:creationId xmlns:p14="http://schemas.microsoft.com/office/powerpoint/2010/main" val="4055149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DE6DD-3A87-5C44-A1EA-DED4634EEBC7}"/>
              </a:ext>
            </a:extLst>
          </p:cNvPr>
          <p:cNvSpPr>
            <a:spLocks noGrp="1"/>
          </p:cNvSpPr>
          <p:nvPr>
            <p:ph type="title"/>
          </p:nvPr>
        </p:nvSpPr>
        <p:spPr>
          <a:xfrm>
            <a:off x="747584" y="251255"/>
            <a:ext cx="10131425" cy="799069"/>
          </a:xfrm>
        </p:spPr>
        <p:txBody>
          <a:bodyPr/>
          <a:lstStyle/>
          <a:p>
            <a:r>
              <a:rPr lang="en-US" altLang="en-US" b="1" dirty="0"/>
              <a:t>Traditional Thinking of Collision Avoidance</a:t>
            </a:r>
            <a:endParaRPr lang="en-US" b="1" dirty="0"/>
          </a:p>
        </p:txBody>
      </p:sp>
      <p:graphicFrame>
        <p:nvGraphicFramePr>
          <p:cNvPr id="4" name="Object 5">
            <a:extLst>
              <a:ext uri="{FF2B5EF4-FFF2-40B4-BE49-F238E27FC236}">
                <a16:creationId xmlns:a16="http://schemas.microsoft.com/office/drawing/2014/main" id="{D46F557D-3A54-4945-9612-EF34C324C7DD}"/>
              </a:ext>
            </a:extLst>
          </p:cNvPr>
          <p:cNvGraphicFramePr>
            <a:graphicFrameLocks noGrp="1" noChangeAspect="1"/>
          </p:cNvGraphicFramePr>
          <p:nvPr>
            <p:ph idx="1"/>
            <p:extLst>
              <p:ext uri="{D42A27DB-BD31-4B8C-83A1-F6EECF244321}">
                <p14:modId xmlns:p14="http://schemas.microsoft.com/office/powerpoint/2010/main" val="1639934704"/>
              </p:ext>
            </p:extLst>
          </p:nvPr>
        </p:nvGraphicFramePr>
        <p:xfrm>
          <a:off x="2160641" y="1050826"/>
          <a:ext cx="7304635" cy="5444708"/>
        </p:xfrm>
        <a:graphic>
          <a:graphicData uri="http://schemas.openxmlformats.org/presentationml/2006/ole">
            <mc:AlternateContent xmlns:mc="http://schemas.openxmlformats.org/markup-compatibility/2006">
              <mc:Choice xmlns:v="urn:schemas-microsoft-com:vml" Requires="v">
                <p:oleObj spid="_x0000_s2146" name="Visio" r:id="rId3" imgW="17856200" imgH="13309600" progId="Visio.Drawing.11">
                  <p:embed/>
                </p:oleObj>
              </mc:Choice>
              <mc:Fallback>
                <p:oleObj name="Visio" r:id="rId3" imgW="17856200" imgH="13309600" progId="Visio.Drawing.11">
                  <p:embed/>
                  <p:pic>
                    <p:nvPicPr>
                      <p:cNvPr id="175109" name="Object 5">
                        <a:extLst>
                          <a:ext uri="{FF2B5EF4-FFF2-40B4-BE49-F238E27FC236}">
                            <a16:creationId xmlns:a16="http://schemas.microsoft.com/office/drawing/2014/main" id="{4E29E029-7AA1-5F45-9AED-D748803241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641" y="1050826"/>
                        <a:ext cx="7304635" cy="5444708"/>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473373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F99A-CDCD-7B49-BCF4-27093493CD94}"/>
              </a:ext>
            </a:extLst>
          </p:cNvPr>
          <p:cNvSpPr>
            <a:spLocks noGrp="1"/>
          </p:cNvSpPr>
          <p:nvPr>
            <p:ph type="title"/>
          </p:nvPr>
        </p:nvSpPr>
        <p:spPr>
          <a:xfrm>
            <a:off x="735228" y="296564"/>
            <a:ext cx="10131425" cy="827902"/>
          </a:xfrm>
        </p:spPr>
        <p:txBody>
          <a:bodyPr/>
          <a:lstStyle/>
          <a:p>
            <a:r>
              <a:rPr lang="en-US" altLang="en-US" b="1" dirty="0"/>
              <a:t>A New Thinking of Collision Avoidance</a:t>
            </a:r>
            <a:endParaRPr lang="en-US" b="1" dirty="0"/>
          </a:p>
        </p:txBody>
      </p:sp>
      <p:graphicFrame>
        <p:nvGraphicFramePr>
          <p:cNvPr id="4" name="Object 4">
            <a:extLst>
              <a:ext uri="{FF2B5EF4-FFF2-40B4-BE49-F238E27FC236}">
                <a16:creationId xmlns:a16="http://schemas.microsoft.com/office/drawing/2014/main" id="{C2CC23E2-24DC-9B44-8B54-8A0C0B7F87C9}"/>
              </a:ext>
            </a:extLst>
          </p:cNvPr>
          <p:cNvGraphicFramePr>
            <a:graphicFrameLocks noGrp="1" noChangeAspect="1"/>
          </p:cNvGraphicFramePr>
          <p:nvPr>
            <p:ph idx="1"/>
            <p:extLst>
              <p:ext uri="{D42A27DB-BD31-4B8C-83A1-F6EECF244321}">
                <p14:modId xmlns:p14="http://schemas.microsoft.com/office/powerpoint/2010/main" val="1093307780"/>
              </p:ext>
            </p:extLst>
          </p:nvPr>
        </p:nvGraphicFramePr>
        <p:xfrm>
          <a:off x="1504873" y="1124466"/>
          <a:ext cx="9182254" cy="5597610"/>
        </p:xfrm>
        <a:graphic>
          <a:graphicData uri="http://schemas.openxmlformats.org/presentationml/2006/ole">
            <mc:AlternateContent xmlns:mc="http://schemas.openxmlformats.org/markup-compatibility/2006">
              <mc:Choice xmlns:v="urn:schemas-microsoft-com:vml" Requires="v">
                <p:oleObj spid="_x0000_s3169" name="Visio" r:id="rId3" imgW="19291300" imgH="11760200" progId="Visio.Drawing.11">
                  <p:embed/>
                </p:oleObj>
              </mc:Choice>
              <mc:Fallback>
                <p:oleObj name="Visio" r:id="rId3" imgW="19291300" imgH="11760200" progId="Visio.Drawing.11">
                  <p:embed/>
                  <p:pic>
                    <p:nvPicPr>
                      <p:cNvPr id="176132" name="Object 4">
                        <a:extLst>
                          <a:ext uri="{FF2B5EF4-FFF2-40B4-BE49-F238E27FC236}">
                            <a16:creationId xmlns:a16="http://schemas.microsoft.com/office/drawing/2014/main" id="{D99576C3-1C67-4E41-8A21-AE2D6B16D3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4873" y="1124466"/>
                        <a:ext cx="9182254" cy="5597610"/>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847294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D40D579A-C756-A545-9955-48A282F99C39}"/>
              </a:ext>
            </a:extLst>
          </p:cNvPr>
          <p:cNvSpPr>
            <a:spLocks noGrp="1" noChangeArrowheads="1"/>
          </p:cNvSpPr>
          <p:nvPr>
            <p:ph type="title"/>
          </p:nvPr>
        </p:nvSpPr>
        <p:spPr>
          <a:xfrm>
            <a:off x="685801" y="609600"/>
            <a:ext cx="10131425" cy="457201"/>
          </a:xfrm>
        </p:spPr>
        <p:txBody>
          <a:bodyPr>
            <a:normAutofit fontScale="90000"/>
          </a:bodyPr>
          <a:lstStyle/>
          <a:p>
            <a:r>
              <a:rPr lang="en-US" altLang="en-US" b="1" dirty="0"/>
              <a:t>Early Termination on Long Probes</a:t>
            </a:r>
          </a:p>
        </p:txBody>
      </p:sp>
      <p:sp>
        <p:nvSpPr>
          <p:cNvPr id="180227" name="Rectangle 3">
            <a:extLst>
              <a:ext uri="{FF2B5EF4-FFF2-40B4-BE49-F238E27FC236}">
                <a16:creationId xmlns:a16="http://schemas.microsoft.com/office/drawing/2014/main" id="{6ACE263B-AD7B-2645-9DEE-A11DA84291D8}"/>
              </a:ext>
            </a:extLst>
          </p:cNvPr>
          <p:cNvSpPr>
            <a:spLocks noGrp="1" noChangeArrowheads="1"/>
          </p:cNvSpPr>
          <p:nvPr>
            <p:ph type="body" idx="1"/>
          </p:nvPr>
        </p:nvSpPr>
        <p:spPr>
          <a:xfrm>
            <a:off x="543697" y="1346886"/>
            <a:ext cx="10364143" cy="5288692"/>
          </a:xfrm>
        </p:spPr>
        <p:txBody>
          <a:bodyPr anchor="t">
            <a:normAutofit/>
          </a:bodyPr>
          <a:lstStyle/>
          <a:p>
            <a:pPr>
              <a:lnSpc>
                <a:spcPct val="90000"/>
              </a:lnSpc>
            </a:pPr>
            <a:r>
              <a:rPr lang="en-US" altLang="en-US" sz="2400" dirty="0"/>
              <a:t>It is possible for an AP to successfully detect and decode dumb access probes much earlier before a IoT terminal finishes it transmission, due to </a:t>
            </a:r>
          </a:p>
          <a:p>
            <a:pPr lvl="1">
              <a:lnSpc>
                <a:spcPct val="90000"/>
              </a:lnSpc>
            </a:pPr>
            <a:r>
              <a:rPr lang="en-US" altLang="en-US" sz="2000" dirty="0"/>
              <a:t>Imperfect Open-Loop Power Control.</a:t>
            </a:r>
          </a:p>
          <a:p>
            <a:pPr lvl="1">
              <a:lnSpc>
                <a:spcPct val="90000"/>
              </a:lnSpc>
            </a:pPr>
            <a:r>
              <a:rPr lang="en-US" altLang="en-US" sz="2000" dirty="0"/>
              <a:t>Interference / </a:t>
            </a:r>
            <a:r>
              <a:rPr lang="en-US" altLang="en-US" sz="2000" dirty="0" err="1"/>
              <a:t>RoT</a:t>
            </a:r>
            <a:r>
              <a:rPr lang="en-US" altLang="en-US" sz="2000" dirty="0"/>
              <a:t> Fluctuation.</a:t>
            </a:r>
          </a:p>
          <a:p>
            <a:pPr lvl="1">
              <a:lnSpc>
                <a:spcPct val="90000"/>
              </a:lnSpc>
            </a:pPr>
            <a:r>
              <a:rPr lang="en-US" altLang="en-US" sz="2000" dirty="0"/>
              <a:t>Channel Time Diversity</a:t>
            </a:r>
          </a:p>
          <a:p>
            <a:pPr>
              <a:lnSpc>
                <a:spcPct val="90000"/>
              </a:lnSpc>
            </a:pPr>
            <a:r>
              <a:rPr lang="en-US" altLang="en-US" sz="2400" dirty="0"/>
              <a:t>As soon as a BS successfully decodes one dumb access probe, it will send ACK in the earliest next paging cycle.</a:t>
            </a:r>
          </a:p>
          <a:p>
            <a:pPr>
              <a:lnSpc>
                <a:spcPct val="90000"/>
              </a:lnSpc>
            </a:pPr>
            <a:r>
              <a:rPr lang="en-US" altLang="en-US" sz="2400" dirty="0"/>
              <a:t>As soon as a IoT terminal successful receives ACK, it will immediately stop the transmission of the rest probe.</a:t>
            </a:r>
          </a:p>
          <a:p>
            <a:pPr>
              <a:lnSpc>
                <a:spcPct val="90000"/>
              </a:lnSpc>
            </a:pPr>
            <a:r>
              <a:rPr lang="en-US" altLang="en-US" sz="2400" dirty="0"/>
              <a:t>Early termination is possible due to the duration of dumb access probes can be more than one paging cycle.</a:t>
            </a:r>
          </a:p>
          <a:p>
            <a:pPr>
              <a:lnSpc>
                <a:spcPct val="90000"/>
              </a:lnSpc>
            </a:pPr>
            <a:endParaRPr lang="en-US" altLang="en-US" sz="2400" dirty="0"/>
          </a:p>
        </p:txBody>
      </p:sp>
    </p:spTree>
    <p:extLst>
      <p:ext uri="{BB962C8B-B14F-4D97-AF65-F5344CB8AC3E}">
        <p14:creationId xmlns:p14="http://schemas.microsoft.com/office/powerpoint/2010/main" val="3680010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44EC0CFC-E4BA-E94C-ACA3-830CCDB3D6F7}"/>
              </a:ext>
            </a:extLst>
          </p:cNvPr>
          <p:cNvSpPr>
            <a:spLocks noGrp="1" noChangeArrowheads="1"/>
          </p:cNvSpPr>
          <p:nvPr>
            <p:ph type="title"/>
          </p:nvPr>
        </p:nvSpPr>
        <p:spPr>
          <a:xfrm>
            <a:off x="685801" y="609601"/>
            <a:ext cx="10131425" cy="579436"/>
          </a:xfrm>
        </p:spPr>
        <p:txBody>
          <a:bodyPr>
            <a:normAutofit fontScale="90000"/>
          </a:bodyPr>
          <a:lstStyle/>
          <a:p>
            <a:r>
              <a:rPr lang="en-US" altLang="en-US" b="1" dirty="0"/>
              <a:t>Macro-Diversity on Long Probes</a:t>
            </a:r>
          </a:p>
        </p:txBody>
      </p:sp>
      <p:sp>
        <p:nvSpPr>
          <p:cNvPr id="174083" name="Rectangle 3">
            <a:extLst>
              <a:ext uri="{FF2B5EF4-FFF2-40B4-BE49-F238E27FC236}">
                <a16:creationId xmlns:a16="http://schemas.microsoft.com/office/drawing/2014/main" id="{8355008B-4265-B649-A845-152283C76610}"/>
              </a:ext>
            </a:extLst>
          </p:cNvPr>
          <p:cNvSpPr>
            <a:spLocks noGrp="1" noChangeArrowheads="1"/>
          </p:cNvSpPr>
          <p:nvPr>
            <p:ph type="body" idx="1"/>
          </p:nvPr>
        </p:nvSpPr>
        <p:spPr>
          <a:xfrm>
            <a:off x="801129" y="1371599"/>
            <a:ext cx="10554729" cy="5202195"/>
          </a:xfrm>
        </p:spPr>
        <p:txBody>
          <a:bodyPr anchor="t">
            <a:normAutofit/>
          </a:bodyPr>
          <a:lstStyle/>
          <a:p>
            <a:pPr>
              <a:lnSpc>
                <a:spcPct val="80000"/>
              </a:lnSpc>
            </a:pPr>
            <a:r>
              <a:rPr lang="en-US" altLang="en-US" sz="2400" dirty="0"/>
              <a:t>For achieving macro-diversity or soft handoff on RL access probe detection, more than one sectors will simultaneously monitor access probes.</a:t>
            </a:r>
          </a:p>
          <a:p>
            <a:pPr>
              <a:lnSpc>
                <a:spcPct val="80000"/>
              </a:lnSpc>
            </a:pPr>
            <a:r>
              <a:rPr lang="en-US" altLang="en-US" sz="2400" dirty="0"/>
              <a:t>As soon as one sector successfully detects one dumb access probe, it will</a:t>
            </a:r>
          </a:p>
          <a:p>
            <a:pPr lvl="1">
              <a:lnSpc>
                <a:spcPct val="80000"/>
              </a:lnSpc>
            </a:pPr>
            <a:r>
              <a:rPr lang="en-US" altLang="en-US" sz="2000" dirty="0"/>
              <a:t>Report the access header and payload data to the serving BSC/PCF.</a:t>
            </a:r>
          </a:p>
          <a:p>
            <a:pPr lvl="1">
              <a:lnSpc>
                <a:spcPct val="80000"/>
              </a:lnSpc>
            </a:pPr>
            <a:r>
              <a:rPr lang="en-US" altLang="en-US" sz="2000" dirty="0"/>
              <a:t>(optional) send ACK through its own paging channel.</a:t>
            </a:r>
          </a:p>
          <a:p>
            <a:pPr>
              <a:lnSpc>
                <a:spcPct val="80000"/>
              </a:lnSpc>
            </a:pPr>
            <a:r>
              <a:rPr lang="en-US" altLang="en-US" sz="2400" dirty="0"/>
              <a:t>If the terminal is monitoring the paging channels of both its serving and neighbor sectors, it will stop the transmission as soon as it receives an ACK through any forward link paging channel it monitors.</a:t>
            </a:r>
          </a:p>
          <a:p>
            <a:pPr lvl="1">
              <a:lnSpc>
                <a:spcPct val="80000"/>
              </a:lnSpc>
            </a:pPr>
            <a:r>
              <a:rPr lang="en-US" altLang="en-US" sz="2000" dirty="0"/>
              <a:t>Due to network imbalance, it is possible that one of its neighbor sectors can successfully detect access probes much earlier than its serving sector.</a:t>
            </a:r>
          </a:p>
          <a:p>
            <a:pPr>
              <a:lnSpc>
                <a:spcPct val="80000"/>
              </a:lnSpc>
            </a:pPr>
            <a:r>
              <a:rPr lang="en-US" altLang="en-US" sz="2400" dirty="0"/>
              <a:t>Additional macro-diversity capability helps increase early termination granularity.</a:t>
            </a:r>
          </a:p>
          <a:p>
            <a:pPr>
              <a:lnSpc>
                <a:spcPct val="80000"/>
              </a:lnSpc>
            </a:pPr>
            <a:endParaRPr lang="en-US" altLang="en-US" sz="2400" dirty="0"/>
          </a:p>
        </p:txBody>
      </p:sp>
    </p:spTree>
    <p:extLst>
      <p:ext uri="{BB962C8B-B14F-4D97-AF65-F5344CB8AC3E}">
        <p14:creationId xmlns:p14="http://schemas.microsoft.com/office/powerpoint/2010/main" val="1519763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D2D97BC6-D251-6449-B11C-FAFC19BDEA42}"/>
              </a:ext>
            </a:extLst>
          </p:cNvPr>
          <p:cNvSpPr>
            <a:spLocks noGrp="1" noChangeArrowheads="1"/>
          </p:cNvSpPr>
          <p:nvPr>
            <p:ph type="title"/>
          </p:nvPr>
        </p:nvSpPr>
        <p:spPr>
          <a:xfrm>
            <a:off x="1030287" y="262468"/>
            <a:ext cx="10131425" cy="1024695"/>
          </a:xfrm>
        </p:spPr>
        <p:txBody>
          <a:bodyPr/>
          <a:lstStyle/>
          <a:p>
            <a:r>
              <a:rPr lang="en-US" altLang="en-US" b="1" dirty="0"/>
              <a:t>So … What About Concern #2 ?</a:t>
            </a:r>
          </a:p>
        </p:txBody>
      </p:sp>
      <p:sp>
        <p:nvSpPr>
          <p:cNvPr id="157699" name="Rectangle 3">
            <a:extLst>
              <a:ext uri="{FF2B5EF4-FFF2-40B4-BE49-F238E27FC236}">
                <a16:creationId xmlns:a16="http://schemas.microsoft.com/office/drawing/2014/main" id="{DAB5CFC7-F910-594C-962C-F70D17DDA50D}"/>
              </a:ext>
            </a:extLst>
          </p:cNvPr>
          <p:cNvSpPr>
            <a:spLocks noGrp="1" noChangeArrowheads="1"/>
          </p:cNvSpPr>
          <p:nvPr>
            <p:ph type="body" idx="1"/>
          </p:nvPr>
        </p:nvSpPr>
        <p:spPr>
          <a:xfrm>
            <a:off x="1030286" y="1287163"/>
            <a:ext cx="9645951" cy="5308369"/>
          </a:xfrm>
        </p:spPr>
        <p:txBody>
          <a:bodyPr anchor="t">
            <a:normAutofit/>
          </a:bodyPr>
          <a:lstStyle/>
          <a:p>
            <a:r>
              <a:rPr lang="en-US" altLang="en-US" sz="2400" dirty="0"/>
              <a:t>Issue #2: will a long and low power access probe design have a low access success rate?</a:t>
            </a:r>
          </a:p>
          <a:p>
            <a:r>
              <a:rPr lang="en-US" altLang="en-US" sz="2400" dirty="0"/>
              <a:t>Answer: NO.</a:t>
            </a:r>
          </a:p>
          <a:p>
            <a:pPr lvl="1"/>
            <a:r>
              <a:rPr lang="en-US" altLang="en-US" sz="2000" dirty="0"/>
              <a:t>ALOHA model suggests two things fundamentally affect access success rates</a:t>
            </a:r>
          </a:p>
          <a:p>
            <a:pPr lvl="2"/>
            <a:r>
              <a:rPr lang="en-US" altLang="en-US" sz="1800" dirty="0">
                <a:solidFill>
                  <a:srgbClr val="FF0000"/>
                </a:solidFill>
              </a:rPr>
              <a:t>The Channel</a:t>
            </a:r>
            <a:r>
              <a:rPr lang="en-US" altLang="en-US" sz="1800" dirty="0"/>
              <a:t>.  e.g. path-loss, fading, timing and related protocols.</a:t>
            </a:r>
          </a:p>
          <a:p>
            <a:pPr lvl="2"/>
            <a:r>
              <a:rPr lang="en-US" altLang="en-US" sz="1800" dirty="0">
                <a:solidFill>
                  <a:srgbClr val="FF0000"/>
                </a:solidFill>
              </a:rPr>
              <a:t>The Signal</a:t>
            </a:r>
            <a:r>
              <a:rPr lang="en-US" altLang="en-US" sz="1800" dirty="0"/>
              <a:t>. e.g. power control, coding and modulation.</a:t>
            </a:r>
          </a:p>
          <a:p>
            <a:pPr lvl="1"/>
            <a:r>
              <a:rPr lang="en-US" altLang="en-US" sz="2000" dirty="0"/>
              <a:t>Access success rate is </a:t>
            </a:r>
            <a:r>
              <a:rPr lang="en-US" altLang="en-US" sz="2000" dirty="0">
                <a:solidFill>
                  <a:srgbClr val="A50021"/>
                </a:solidFill>
              </a:rPr>
              <a:t>NOT</a:t>
            </a:r>
            <a:r>
              <a:rPr lang="en-US" altLang="en-US" sz="2000" dirty="0"/>
              <a:t> determined by probe length.</a:t>
            </a:r>
          </a:p>
          <a:p>
            <a:pPr lvl="1"/>
            <a:r>
              <a:rPr lang="en-US" altLang="en-US" sz="2000" dirty="0"/>
              <a:t>Accurate timing information is hardly available.</a:t>
            </a:r>
          </a:p>
          <a:p>
            <a:pPr lvl="1"/>
            <a:r>
              <a:rPr lang="en-US" altLang="en-US" sz="2000" dirty="0"/>
              <a:t>Power control plays a key role in access channel performance.</a:t>
            </a:r>
          </a:p>
          <a:p>
            <a:pPr lvl="2"/>
            <a:r>
              <a:rPr lang="en-US" altLang="en-US" sz="1800" dirty="0"/>
              <a:t>Early termination is a well-understood and practical way for compensating imperfect power control.</a:t>
            </a:r>
          </a:p>
          <a:p>
            <a:pPr lvl="1"/>
            <a:endParaRPr lang="en-US" altLang="en-US" sz="2000" dirty="0"/>
          </a:p>
        </p:txBody>
      </p:sp>
    </p:spTree>
    <p:extLst>
      <p:ext uri="{BB962C8B-B14F-4D97-AF65-F5344CB8AC3E}">
        <p14:creationId xmlns:p14="http://schemas.microsoft.com/office/powerpoint/2010/main" val="1551124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92AC8-E07C-8944-8536-DFE66A68A73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3036A81B-2A36-6A46-ABE1-97C36028842C}"/>
              </a:ext>
            </a:extLst>
          </p:cNvPr>
          <p:cNvSpPr>
            <a:spLocks noGrp="1"/>
          </p:cNvSpPr>
          <p:nvPr>
            <p:ph idx="1"/>
          </p:nvPr>
        </p:nvSpPr>
        <p:spPr>
          <a:xfrm>
            <a:off x="423746" y="1761893"/>
            <a:ext cx="11301408" cy="4774831"/>
          </a:xfrm>
        </p:spPr>
        <p:txBody>
          <a:bodyPr>
            <a:normAutofit fontScale="92500"/>
          </a:bodyPr>
          <a:lstStyle/>
          <a:p>
            <a:pPr marL="514350" indent="-514350">
              <a:buFont typeface="+mj-lt"/>
              <a:buAutoNum type="arabicPeriod"/>
            </a:pPr>
            <a:r>
              <a:rPr lang="en-US" sz="2800" b="1" dirty="0"/>
              <a:t>Due to the signal processing limitation, traditionally access channel user capacity or throughput capacity is viewed as a function of timing  ( or Smartness I) and power control ( or Smartness II)</a:t>
            </a:r>
          </a:p>
          <a:p>
            <a:pPr lvl="1"/>
            <a:r>
              <a:rPr lang="en-US" sz="2400" dirty="0"/>
              <a:t>Aloha vs. Slotted Aloha</a:t>
            </a:r>
          </a:p>
          <a:p>
            <a:pPr lvl="1"/>
            <a:r>
              <a:rPr lang="en-US" sz="2600" dirty="0"/>
              <a:t>From an information-theory perspective, the optimal channel capacity is achievable through power control (Smartness II) and interference cancellation,</a:t>
            </a:r>
          </a:p>
          <a:p>
            <a:pPr lvl="2"/>
            <a:r>
              <a:rPr lang="en-US" sz="2200" dirty="0"/>
              <a:t>Perfect timing information may not be necessary.</a:t>
            </a:r>
          </a:p>
          <a:p>
            <a:pPr marL="514350" indent="-514350">
              <a:buFont typeface="+mj-lt"/>
              <a:buAutoNum type="arabicPeriod"/>
            </a:pPr>
            <a:r>
              <a:rPr lang="en-US" sz="2800" b="1" dirty="0"/>
              <a:t>The proposed approach is to achieve the optimal channel capacity through </a:t>
            </a:r>
          </a:p>
          <a:p>
            <a:pPr lvl="1"/>
            <a:r>
              <a:rPr lang="en-US" sz="2400" dirty="0"/>
              <a:t>Extended low power access or transmission</a:t>
            </a:r>
          </a:p>
          <a:p>
            <a:pPr lvl="1"/>
            <a:r>
              <a:rPr lang="en-US" sz="2400" dirty="0"/>
              <a:t>Early termination</a:t>
            </a:r>
          </a:p>
        </p:txBody>
      </p:sp>
    </p:spTree>
    <p:extLst>
      <p:ext uri="{BB962C8B-B14F-4D97-AF65-F5344CB8AC3E}">
        <p14:creationId xmlns:p14="http://schemas.microsoft.com/office/powerpoint/2010/main" val="1358136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3F784-3E34-954C-9616-2DB408CCD628}"/>
              </a:ext>
            </a:extLst>
          </p:cNvPr>
          <p:cNvSpPr>
            <a:spLocks noGrp="1"/>
          </p:cNvSpPr>
          <p:nvPr>
            <p:ph type="title"/>
          </p:nvPr>
        </p:nvSpPr>
        <p:spPr>
          <a:xfrm>
            <a:off x="685801" y="609600"/>
            <a:ext cx="10131425" cy="934995"/>
          </a:xfrm>
        </p:spPr>
        <p:txBody>
          <a:bodyPr/>
          <a:lstStyle/>
          <a:p>
            <a:r>
              <a:rPr lang="en-US" b="1" dirty="0"/>
              <a:t>outline</a:t>
            </a:r>
          </a:p>
        </p:txBody>
      </p:sp>
      <p:sp>
        <p:nvSpPr>
          <p:cNvPr id="3" name="Content Placeholder 2">
            <a:extLst>
              <a:ext uri="{FF2B5EF4-FFF2-40B4-BE49-F238E27FC236}">
                <a16:creationId xmlns:a16="http://schemas.microsoft.com/office/drawing/2014/main" id="{0ADDD332-8B38-4349-8860-751435D21560}"/>
              </a:ext>
            </a:extLst>
          </p:cNvPr>
          <p:cNvSpPr>
            <a:spLocks noGrp="1"/>
          </p:cNvSpPr>
          <p:nvPr>
            <p:ph idx="1"/>
          </p:nvPr>
        </p:nvSpPr>
        <p:spPr>
          <a:xfrm>
            <a:off x="685801" y="1544595"/>
            <a:ext cx="10131425" cy="4246605"/>
          </a:xfrm>
        </p:spPr>
        <p:txBody>
          <a:bodyPr>
            <a:normAutofit fontScale="92500" lnSpcReduction="10000"/>
          </a:bodyPr>
          <a:lstStyle/>
          <a:p>
            <a:r>
              <a:rPr lang="en-US" altLang="en-US" sz="2400" dirty="0"/>
              <a:t>Background</a:t>
            </a:r>
          </a:p>
          <a:p>
            <a:pPr lvl="1"/>
            <a:r>
              <a:rPr lang="en-US" altLang="en-US" sz="2200" dirty="0"/>
              <a:t>Aloha access channel model</a:t>
            </a:r>
          </a:p>
          <a:p>
            <a:pPr lvl="1"/>
            <a:r>
              <a:rPr lang="en-US" altLang="en-US" sz="2200" dirty="0"/>
              <a:t>Mobile IoT (internet of things)</a:t>
            </a:r>
          </a:p>
          <a:p>
            <a:r>
              <a:rPr lang="en-US" altLang="en-US" sz="2400" dirty="0"/>
              <a:t>What Are The Problems?</a:t>
            </a:r>
          </a:p>
          <a:p>
            <a:pPr lvl="1"/>
            <a:r>
              <a:rPr lang="en-US" altLang="en-US" sz="2000" dirty="0"/>
              <a:t>IoT’s impact to existing mobile networks</a:t>
            </a:r>
          </a:p>
          <a:p>
            <a:pPr lvl="1"/>
            <a:r>
              <a:rPr lang="en-US" altLang="en-US" sz="2000" dirty="0"/>
              <a:t>Access success rate</a:t>
            </a:r>
          </a:p>
          <a:p>
            <a:r>
              <a:rPr lang="en-US" altLang="en-US" sz="2400" dirty="0"/>
              <a:t>Optimal Solutions :</a:t>
            </a:r>
          </a:p>
          <a:p>
            <a:pPr lvl="1"/>
            <a:r>
              <a:rPr lang="en-US" altLang="en-US" sz="2000" dirty="0"/>
              <a:t>Smart &amp; Short Access Probe</a:t>
            </a:r>
          </a:p>
          <a:p>
            <a:pPr lvl="1"/>
            <a:r>
              <a:rPr lang="en-US" altLang="en-US" sz="2000" dirty="0"/>
              <a:t>Dumb &amp; Long Access Probe.</a:t>
            </a:r>
          </a:p>
          <a:p>
            <a:r>
              <a:rPr lang="en-US" altLang="en-US" sz="2400" dirty="0"/>
              <a:t>Other considerations.</a:t>
            </a:r>
          </a:p>
          <a:p>
            <a:endParaRPr lang="en-US" sz="2400" dirty="0"/>
          </a:p>
        </p:txBody>
      </p:sp>
    </p:spTree>
    <p:extLst>
      <p:ext uri="{BB962C8B-B14F-4D97-AF65-F5344CB8AC3E}">
        <p14:creationId xmlns:p14="http://schemas.microsoft.com/office/powerpoint/2010/main" val="118038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75C30-3C57-0346-8A9E-DFA82552A4F1}"/>
              </a:ext>
            </a:extLst>
          </p:cNvPr>
          <p:cNvSpPr>
            <a:spLocks noGrp="1"/>
          </p:cNvSpPr>
          <p:nvPr>
            <p:ph type="title"/>
          </p:nvPr>
        </p:nvSpPr>
        <p:spPr>
          <a:xfrm>
            <a:off x="685801" y="609601"/>
            <a:ext cx="10131425" cy="1083276"/>
          </a:xfrm>
        </p:spPr>
        <p:txBody>
          <a:bodyPr/>
          <a:lstStyle/>
          <a:p>
            <a:r>
              <a:rPr lang="en-US" b="1" dirty="0"/>
              <a:t>Background (1/3): Aloha channel model</a:t>
            </a:r>
          </a:p>
        </p:txBody>
      </p:sp>
      <p:pic>
        <p:nvPicPr>
          <p:cNvPr id="9" name="Content Placeholder 8" descr="A screenshot of a cell phone&#13;&#10;&#13;&#10;Description automatically generated">
            <a:extLst>
              <a:ext uri="{FF2B5EF4-FFF2-40B4-BE49-F238E27FC236}">
                <a16:creationId xmlns:a16="http://schemas.microsoft.com/office/drawing/2014/main" id="{D6876ED3-CDD5-854A-97F0-D006E8EF7FA9}"/>
              </a:ext>
            </a:extLst>
          </p:cNvPr>
          <p:cNvPicPr>
            <a:picLocks noGrp="1" noChangeAspect="1"/>
          </p:cNvPicPr>
          <p:nvPr>
            <p:ph sz="half" idx="1"/>
          </p:nvPr>
        </p:nvPicPr>
        <p:blipFill rotWithShape="1">
          <a:blip r:embed="rId2"/>
          <a:srcRect l="11423" t="29818" r="10699" b="13196"/>
          <a:stretch/>
        </p:blipFill>
        <p:spPr>
          <a:xfrm>
            <a:off x="524799" y="2468812"/>
            <a:ext cx="6079006" cy="3334746"/>
          </a:xfrm>
        </p:spPr>
      </p:pic>
      <p:pic>
        <p:nvPicPr>
          <p:cNvPr id="7" name="Content Placeholder 6" descr="A close up of a map&#13;&#10;&#13;&#10;Description automatically generated">
            <a:extLst>
              <a:ext uri="{FF2B5EF4-FFF2-40B4-BE49-F238E27FC236}">
                <a16:creationId xmlns:a16="http://schemas.microsoft.com/office/drawing/2014/main" id="{9AE61656-4FCD-104B-AE2F-E00AB80F7A25}"/>
              </a:ext>
            </a:extLst>
          </p:cNvPr>
          <p:cNvPicPr>
            <a:picLocks noGrp="1" noChangeAspect="1"/>
          </p:cNvPicPr>
          <p:nvPr>
            <p:ph sz="half" idx="2"/>
          </p:nvPr>
        </p:nvPicPr>
        <p:blipFill>
          <a:blip r:embed="rId3"/>
          <a:stretch>
            <a:fillRect/>
          </a:stretch>
        </p:blipFill>
        <p:spPr>
          <a:xfrm>
            <a:off x="6606974" y="2468812"/>
            <a:ext cx="5184015" cy="3334746"/>
          </a:xfrm>
          <a:solidFill>
            <a:schemeClr val="accent5">
              <a:lumMod val="20000"/>
              <a:lumOff val="80000"/>
            </a:schemeClr>
          </a:solidFill>
        </p:spPr>
      </p:pic>
    </p:spTree>
    <p:extLst>
      <p:ext uri="{BB962C8B-B14F-4D97-AF65-F5344CB8AC3E}">
        <p14:creationId xmlns:p14="http://schemas.microsoft.com/office/powerpoint/2010/main" val="2674549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6390B-9F67-8E4F-AA6D-B3E33304EB85}"/>
              </a:ext>
            </a:extLst>
          </p:cNvPr>
          <p:cNvSpPr>
            <a:spLocks noGrp="1"/>
          </p:cNvSpPr>
          <p:nvPr>
            <p:ph type="title"/>
          </p:nvPr>
        </p:nvSpPr>
        <p:spPr/>
        <p:txBody>
          <a:bodyPr/>
          <a:lstStyle/>
          <a:p>
            <a:r>
              <a:rPr lang="en-US" b="1" dirty="0"/>
              <a:t>Background (2/3): Internet of things (IoT)</a:t>
            </a:r>
          </a:p>
        </p:txBody>
      </p:sp>
      <p:sp>
        <p:nvSpPr>
          <p:cNvPr id="4" name="Content Placeholder 3">
            <a:extLst>
              <a:ext uri="{FF2B5EF4-FFF2-40B4-BE49-F238E27FC236}">
                <a16:creationId xmlns:a16="http://schemas.microsoft.com/office/drawing/2014/main" id="{9039AC8C-0A3C-1242-B3BC-D9D0CD21836E}"/>
              </a:ext>
            </a:extLst>
          </p:cNvPr>
          <p:cNvSpPr>
            <a:spLocks noGrp="1"/>
          </p:cNvSpPr>
          <p:nvPr>
            <p:ph sz="half" idx="2"/>
          </p:nvPr>
        </p:nvSpPr>
        <p:spPr>
          <a:xfrm>
            <a:off x="5821894" y="1767016"/>
            <a:ext cx="6015879" cy="4979773"/>
          </a:xfrm>
        </p:spPr>
        <p:txBody>
          <a:bodyPr>
            <a:normAutofit lnSpcReduction="10000"/>
          </a:bodyPr>
          <a:lstStyle/>
          <a:p>
            <a:r>
              <a:rPr lang="en-US" dirty="0"/>
              <a:t>IoT networks are expected to connect billions of devices in the next several years. </a:t>
            </a:r>
          </a:p>
          <a:p>
            <a:pPr lvl="1"/>
            <a:r>
              <a:rPr lang="en-US" dirty="0"/>
              <a:t>One ambitious 5G requirement is to serve massive Internet of Things (IoT). </a:t>
            </a:r>
          </a:p>
          <a:p>
            <a:r>
              <a:rPr lang="en-US" dirty="0"/>
              <a:t>Obviously these requirements are highly expected for the IoT networks operated in high population density cities, where a large portion of IoT end-devices will be deployed.  </a:t>
            </a:r>
          </a:p>
          <a:p>
            <a:pPr lvl="1"/>
            <a:r>
              <a:rPr lang="en-US" dirty="0"/>
              <a:t>For example, as shown in the table below, the population density in </a:t>
            </a:r>
            <a:r>
              <a:rPr lang="en-US" dirty="0">
                <a:hlinkClick r:id="rId2"/>
              </a:rPr>
              <a:t>Chennai, India</a:t>
            </a:r>
            <a:r>
              <a:rPr lang="en-US" dirty="0"/>
              <a:t> is 25,854 per Km</a:t>
            </a:r>
            <a:r>
              <a:rPr lang="en-US" baseline="30000" dirty="0"/>
              <a:t>2</a:t>
            </a:r>
            <a:r>
              <a:rPr lang="en-US" dirty="0"/>
              <a:t>. </a:t>
            </a:r>
          </a:p>
          <a:p>
            <a:pPr lvl="1"/>
            <a:r>
              <a:rPr lang="en-US" dirty="0"/>
              <a:t>If in average it is assumed that </a:t>
            </a:r>
            <a:r>
              <a:rPr lang="en-US" b="1" dirty="0"/>
              <a:t>one IoT device per capita</a:t>
            </a:r>
            <a:r>
              <a:rPr lang="en-US" dirty="0"/>
              <a:t> and the coverage of one IoT base station is 4 Km in radius, the number of the served IoT devices per base station is expected to be 25,854 x 3.14 x 16 = 1,298,905.  </a:t>
            </a:r>
          </a:p>
          <a:p>
            <a:pPr lvl="1"/>
            <a:r>
              <a:rPr lang="en-US" dirty="0"/>
              <a:t>This means, considering a 30-minute period and assuming that there is no retransmission in a 4 km IoT network deployed in </a:t>
            </a:r>
            <a:r>
              <a:rPr lang="en-US" dirty="0">
                <a:hlinkClick r:id="rId2"/>
              </a:rPr>
              <a:t>Chennai, India</a:t>
            </a:r>
            <a:r>
              <a:rPr lang="en-US" dirty="0"/>
              <a:t>, the expected access capacity is 1,298,905 access per 30 minutes.</a:t>
            </a:r>
          </a:p>
        </p:txBody>
      </p:sp>
      <p:pic>
        <p:nvPicPr>
          <p:cNvPr id="10" name="Content Placeholder 9" descr="A screenshot of a cell phone&#13;&#10;&#13;&#10;Description automatically generated">
            <a:extLst>
              <a:ext uri="{FF2B5EF4-FFF2-40B4-BE49-F238E27FC236}">
                <a16:creationId xmlns:a16="http://schemas.microsoft.com/office/drawing/2014/main" id="{9B43E438-32EE-3D4A-9AE9-7311CE8CEDC5}"/>
              </a:ext>
            </a:extLst>
          </p:cNvPr>
          <p:cNvPicPr>
            <a:picLocks noGrp="1" noChangeAspect="1"/>
          </p:cNvPicPr>
          <p:nvPr>
            <p:ph sz="half" idx="1"/>
          </p:nvPr>
        </p:nvPicPr>
        <p:blipFill>
          <a:blip r:embed="rId3"/>
          <a:stretch>
            <a:fillRect/>
          </a:stretch>
        </p:blipFill>
        <p:spPr>
          <a:xfrm>
            <a:off x="268481" y="2296527"/>
            <a:ext cx="5530269" cy="3857139"/>
          </a:xfrm>
        </p:spPr>
      </p:pic>
    </p:spTree>
    <p:extLst>
      <p:ext uri="{BB962C8B-B14F-4D97-AF65-F5344CB8AC3E}">
        <p14:creationId xmlns:p14="http://schemas.microsoft.com/office/powerpoint/2010/main" val="2892519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C549D-56F4-8D4C-AD96-5F4A8519F251}"/>
              </a:ext>
            </a:extLst>
          </p:cNvPr>
          <p:cNvSpPr>
            <a:spLocks noGrp="1"/>
          </p:cNvSpPr>
          <p:nvPr>
            <p:ph type="title"/>
          </p:nvPr>
        </p:nvSpPr>
        <p:spPr/>
        <p:txBody>
          <a:bodyPr/>
          <a:lstStyle/>
          <a:p>
            <a:r>
              <a:rPr lang="en-US" b="1" dirty="0"/>
              <a:t>Background (2/3): Mobile IoT</a:t>
            </a:r>
            <a:endParaRPr lang="en-US" dirty="0"/>
          </a:p>
        </p:txBody>
      </p:sp>
      <p:pic>
        <p:nvPicPr>
          <p:cNvPr id="6" name="Content Placeholder 5" descr="A screenshot of a cell phone&#13;&#10;&#13;&#10;Description automatically generated">
            <a:extLst>
              <a:ext uri="{FF2B5EF4-FFF2-40B4-BE49-F238E27FC236}">
                <a16:creationId xmlns:a16="http://schemas.microsoft.com/office/drawing/2014/main" id="{0A5560C1-8E4D-6540-8618-D021AFE8D787}"/>
              </a:ext>
            </a:extLst>
          </p:cNvPr>
          <p:cNvPicPr>
            <a:picLocks noGrp="1" noChangeAspect="1"/>
          </p:cNvPicPr>
          <p:nvPr>
            <p:ph sz="half" idx="1"/>
          </p:nvPr>
        </p:nvPicPr>
        <p:blipFill>
          <a:blip r:embed="rId2"/>
          <a:stretch>
            <a:fillRect/>
          </a:stretch>
        </p:blipFill>
        <p:spPr>
          <a:xfrm>
            <a:off x="869832" y="1742303"/>
            <a:ext cx="9763362" cy="4942701"/>
          </a:xfrm>
        </p:spPr>
      </p:pic>
    </p:spTree>
    <p:extLst>
      <p:ext uri="{BB962C8B-B14F-4D97-AF65-F5344CB8AC3E}">
        <p14:creationId xmlns:p14="http://schemas.microsoft.com/office/powerpoint/2010/main" val="1452033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CD93F-98A7-ED45-B719-9730B15539CE}"/>
              </a:ext>
            </a:extLst>
          </p:cNvPr>
          <p:cNvSpPr>
            <a:spLocks noGrp="1"/>
          </p:cNvSpPr>
          <p:nvPr>
            <p:ph type="title"/>
          </p:nvPr>
        </p:nvSpPr>
        <p:spPr>
          <a:xfrm>
            <a:off x="685801" y="609600"/>
            <a:ext cx="10131425" cy="934995"/>
          </a:xfrm>
        </p:spPr>
        <p:txBody>
          <a:bodyPr/>
          <a:lstStyle/>
          <a:p>
            <a:r>
              <a:rPr lang="en-US" b="1" dirty="0"/>
              <a:t>The problems</a:t>
            </a:r>
            <a:endParaRPr lang="en-US" dirty="0"/>
          </a:p>
        </p:txBody>
      </p:sp>
      <p:sp>
        <p:nvSpPr>
          <p:cNvPr id="3" name="Content Placeholder 2">
            <a:extLst>
              <a:ext uri="{FF2B5EF4-FFF2-40B4-BE49-F238E27FC236}">
                <a16:creationId xmlns:a16="http://schemas.microsoft.com/office/drawing/2014/main" id="{CEEB03B0-A8C4-7B47-BCC7-A9615A1A6EEA}"/>
              </a:ext>
            </a:extLst>
          </p:cNvPr>
          <p:cNvSpPr>
            <a:spLocks noGrp="1"/>
          </p:cNvSpPr>
          <p:nvPr>
            <p:ph idx="1"/>
          </p:nvPr>
        </p:nvSpPr>
        <p:spPr>
          <a:xfrm>
            <a:off x="685801" y="1445741"/>
            <a:ext cx="10820398" cy="5165124"/>
          </a:xfrm>
        </p:spPr>
        <p:txBody>
          <a:bodyPr>
            <a:normAutofit/>
          </a:bodyPr>
          <a:lstStyle/>
          <a:p>
            <a:pPr>
              <a:lnSpc>
                <a:spcPct val="80000"/>
              </a:lnSpc>
            </a:pPr>
            <a:r>
              <a:rPr lang="en-US" altLang="en-US" dirty="0"/>
              <a:t>#1 issue for mobile system upgrade is how to minimize the impact on the existing network services when IoT terminals increase.</a:t>
            </a:r>
          </a:p>
          <a:p>
            <a:pPr marL="800100" lvl="1" indent="-342900">
              <a:lnSpc>
                <a:spcPct val="90000"/>
              </a:lnSpc>
            </a:pPr>
            <a:r>
              <a:rPr lang="en-US" altLang="en-US" b="1" dirty="0"/>
              <a:t>Channelization</a:t>
            </a:r>
            <a:r>
              <a:rPr lang="en-US" altLang="en-US" dirty="0"/>
              <a:t>: minimize the overlapping between legacy probes and IoT probes</a:t>
            </a:r>
          </a:p>
          <a:p>
            <a:pPr marL="800100" lvl="1" indent="-342900">
              <a:lnSpc>
                <a:spcPct val="90000"/>
              </a:lnSpc>
            </a:pPr>
            <a:r>
              <a:rPr lang="en-US" altLang="en-US" b="1" dirty="0"/>
              <a:t>Power Control</a:t>
            </a:r>
            <a:r>
              <a:rPr lang="en-US" altLang="en-US" dirty="0"/>
              <a:t>: minimize the interference to legacy 1x services.</a:t>
            </a:r>
          </a:p>
          <a:p>
            <a:pPr lvl="1">
              <a:lnSpc>
                <a:spcPct val="80000"/>
              </a:lnSpc>
            </a:pPr>
            <a:r>
              <a:rPr lang="en-US" altLang="en-US" dirty="0"/>
              <a:t>#2 issue is to improve IoT terminals access success rate, which doesn’t always conflict with Issue #1.</a:t>
            </a:r>
          </a:p>
          <a:p>
            <a:pPr>
              <a:lnSpc>
                <a:spcPct val="80000"/>
              </a:lnSpc>
            </a:pPr>
            <a:r>
              <a:rPr lang="en-US" altLang="en-US" dirty="0"/>
              <a:t>The challenges to the existing mobile networks are</a:t>
            </a:r>
          </a:p>
          <a:p>
            <a:pPr lvl="1">
              <a:lnSpc>
                <a:spcPct val="80000"/>
              </a:lnSpc>
            </a:pPr>
            <a:r>
              <a:rPr lang="en-US" altLang="en-US" dirty="0" err="1"/>
              <a:t>RoT</a:t>
            </a:r>
            <a:r>
              <a:rPr lang="en-US" altLang="en-US" dirty="0"/>
              <a:t> (Rise over Thermal) increase: the </a:t>
            </a:r>
            <a:r>
              <a:rPr lang="en-US" altLang="en-US" dirty="0" err="1"/>
              <a:t>RoT</a:t>
            </a:r>
            <a:r>
              <a:rPr lang="en-US" altLang="en-US" dirty="0"/>
              <a:t> contribution from IoT terminals</a:t>
            </a:r>
          </a:p>
          <a:p>
            <a:pPr lvl="1">
              <a:lnSpc>
                <a:spcPct val="80000"/>
              </a:lnSpc>
            </a:pPr>
            <a:r>
              <a:rPr lang="en-US" altLang="en-US" dirty="0"/>
              <a:t>Interference/collision: the potential dimension limit of current UL channels.</a:t>
            </a:r>
          </a:p>
          <a:p>
            <a:pPr>
              <a:lnSpc>
                <a:spcPct val="80000"/>
              </a:lnSpc>
            </a:pPr>
            <a:r>
              <a:rPr lang="en-US" altLang="en-US" dirty="0"/>
              <a:t>Other related problems are</a:t>
            </a:r>
          </a:p>
          <a:p>
            <a:pPr lvl="1">
              <a:lnSpc>
                <a:spcPct val="80000"/>
              </a:lnSpc>
            </a:pPr>
            <a:r>
              <a:rPr lang="en-US" altLang="en-US" dirty="0"/>
              <a:t>The macro-diversity and detection complexity dilemma</a:t>
            </a:r>
          </a:p>
          <a:p>
            <a:pPr lvl="1">
              <a:lnSpc>
                <a:spcPct val="80000"/>
              </a:lnSpc>
            </a:pPr>
            <a:r>
              <a:rPr lang="en-US" altLang="en-US" dirty="0"/>
              <a:t>The network imbalance.</a:t>
            </a:r>
          </a:p>
          <a:p>
            <a:pPr lvl="1">
              <a:lnSpc>
                <a:spcPct val="80000"/>
              </a:lnSpc>
            </a:pPr>
            <a:r>
              <a:rPr lang="en-US" altLang="en-US" dirty="0"/>
              <a:t>The load and throughput dilemma</a:t>
            </a:r>
          </a:p>
          <a:p>
            <a:pPr>
              <a:lnSpc>
                <a:spcPct val="80000"/>
              </a:lnSpc>
            </a:pPr>
            <a:r>
              <a:rPr lang="en-US" altLang="en-US" dirty="0"/>
              <a:t>Additional considerations are</a:t>
            </a:r>
          </a:p>
          <a:p>
            <a:pPr lvl="1">
              <a:lnSpc>
                <a:spcPct val="80000"/>
              </a:lnSpc>
            </a:pPr>
            <a:r>
              <a:rPr lang="en-US" altLang="en-US" dirty="0"/>
              <a:t>Improve terminal battery life.</a:t>
            </a:r>
          </a:p>
          <a:p>
            <a:pPr lvl="1">
              <a:lnSpc>
                <a:spcPct val="80000"/>
              </a:lnSpc>
            </a:pPr>
            <a:r>
              <a:rPr lang="en-US" altLang="en-US" dirty="0"/>
              <a:t>Improve network Positioning.</a:t>
            </a:r>
            <a:endParaRPr lang="en-US" dirty="0"/>
          </a:p>
        </p:txBody>
      </p:sp>
    </p:spTree>
    <p:extLst>
      <p:ext uri="{BB962C8B-B14F-4D97-AF65-F5344CB8AC3E}">
        <p14:creationId xmlns:p14="http://schemas.microsoft.com/office/powerpoint/2010/main" val="3011537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DDD3-CC45-2344-A1DE-306B6556EECA}"/>
              </a:ext>
            </a:extLst>
          </p:cNvPr>
          <p:cNvSpPr>
            <a:spLocks noGrp="1"/>
          </p:cNvSpPr>
          <p:nvPr>
            <p:ph type="title"/>
          </p:nvPr>
        </p:nvSpPr>
        <p:spPr>
          <a:xfrm>
            <a:off x="685801" y="420130"/>
            <a:ext cx="10131425" cy="667265"/>
          </a:xfrm>
        </p:spPr>
        <p:txBody>
          <a:bodyPr>
            <a:normAutofit/>
          </a:bodyPr>
          <a:lstStyle/>
          <a:p>
            <a:r>
              <a:rPr lang="en-US" b="1" dirty="0"/>
              <a:t>Answers to issue #1 (1/2): Dumb vs. smart</a:t>
            </a:r>
            <a:endParaRPr lang="en-US" dirty="0"/>
          </a:p>
        </p:txBody>
      </p:sp>
      <p:sp>
        <p:nvSpPr>
          <p:cNvPr id="3" name="Content Placeholder 2">
            <a:extLst>
              <a:ext uri="{FF2B5EF4-FFF2-40B4-BE49-F238E27FC236}">
                <a16:creationId xmlns:a16="http://schemas.microsoft.com/office/drawing/2014/main" id="{BCE1E4D4-4B98-AA42-8A1A-7E9E294DEB28}"/>
              </a:ext>
            </a:extLst>
          </p:cNvPr>
          <p:cNvSpPr>
            <a:spLocks noGrp="1"/>
          </p:cNvSpPr>
          <p:nvPr>
            <p:ph idx="1"/>
          </p:nvPr>
        </p:nvSpPr>
        <p:spPr>
          <a:xfrm>
            <a:off x="685801" y="1186249"/>
            <a:ext cx="10954264" cy="5375189"/>
          </a:xfrm>
        </p:spPr>
        <p:txBody>
          <a:bodyPr anchor="t">
            <a:normAutofit/>
          </a:bodyPr>
          <a:lstStyle/>
          <a:p>
            <a:pPr marL="381000" indent="-381000">
              <a:lnSpc>
                <a:spcPct val="90000"/>
              </a:lnSpc>
            </a:pPr>
            <a:r>
              <a:rPr lang="en-US" altLang="en-US" sz="2000" b="1" dirty="0"/>
              <a:t>Two Completely Different Answers: Dumb </a:t>
            </a:r>
            <a:r>
              <a:rPr lang="en-US" altLang="en-US" b="1" i="1" dirty="0"/>
              <a:t>vs.</a:t>
            </a:r>
            <a:r>
              <a:rPr lang="en-US" altLang="en-US" sz="2000" b="1" dirty="0"/>
              <a:t> Smart.</a:t>
            </a:r>
          </a:p>
          <a:p>
            <a:pPr marL="800100" lvl="1" indent="-342900">
              <a:lnSpc>
                <a:spcPct val="90000"/>
              </a:lnSpc>
              <a:buFont typeface="Wingdings" pitchFamily="2" charset="2"/>
              <a:buAutoNum type="arabicPeriod"/>
            </a:pPr>
            <a:r>
              <a:rPr lang="en-US" altLang="en-US" sz="1800" b="1" dirty="0"/>
              <a:t>Very SMART &amp; SHORT access probe.</a:t>
            </a:r>
          </a:p>
          <a:p>
            <a:pPr marL="1219200" lvl="2" indent="-304800">
              <a:lnSpc>
                <a:spcPct val="90000"/>
              </a:lnSpc>
            </a:pPr>
            <a:r>
              <a:rPr lang="en-US" altLang="en-US" sz="1600" dirty="0"/>
              <a:t>“Smart” means the probe knows the access timing of others.</a:t>
            </a:r>
          </a:p>
          <a:p>
            <a:pPr marL="1638300" lvl="3" indent="-266700">
              <a:lnSpc>
                <a:spcPct val="90000"/>
              </a:lnSpc>
            </a:pPr>
            <a:r>
              <a:rPr lang="en-US" altLang="en-US" sz="1400" dirty="0"/>
              <a:t>It always arrives inside some access gap and has little overlap with existing access probes.</a:t>
            </a:r>
          </a:p>
          <a:p>
            <a:pPr marL="1219200" lvl="2" indent="-304800">
              <a:lnSpc>
                <a:spcPct val="90000"/>
              </a:lnSpc>
            </a:pPr>
            <a:r>
              <a:rPr lang="en-US" altLang="en-US" sz="1600" dirty="0">
                <a:sym typeface="Wingdings" pitchFamily="2" charset="2"/>
              </a:rPr>
              <a:t>In order to be smarter, an access probe need be shorter.</a:t>
            </a:r>
          </a:p>
          <a:p>
            <a:pPr marL="1562100" lvl="3" indent="-304800">
              <a:lnSpc>
                <a:spcPct val="90000"/>
              </a:lnSpc>
            </a:pPr>
            <a:r>
              <a:rPr lang="en-US" altLang="en-US" sz="1400" dirty="0">
                <a:sym typeface="Wingdings" pitchFamily="2" charset="2"/>
              </a:rPr>
              <a:t>A short access length means high Tx power and data rate.</a:t>
            </a:r>
          </a:p>
          <a:p>
            <a:pPr marL="800100" lvl="1" indent="-342900">
              <a:lnSpc>
                <a:spcPct val="90000"/>
              </a:lnSpc>
              <a:buFont typeface="Wingdings" pitchFamily="2" charset="2"/>
              <a:buAutoNum type="arabicPeriod"/>
            </a:pPr>
            <a:r>
              <a:rPr lang="en-US" altLang="en-US" sz="1800" b="1" dirty="0"/>
              <a:t>Very DUMB &amp; LONG access probe.</a:t>
            </a:r>
          </a:p>
          <a:p>
            <a:pPr marL="1219200" lvl="2" indent="-304800">
              <a:lnSpc>
                <a:spcPct val="90000"/>
              </a:lnSpc>
            </a:pPr>
            <a:r>
              <a:rPr lang="en-US" altLang="en-US" sz="1600" dirty="0"/>
              <a:t>“Dumb” means it has no timing information of other probes.</a:t>
            </a:r>
          </a:p>
          <a:p>
            <a:pPr marL="1219200" lvl="2" indent="-304800">
              <a:lnSpc>
                <a:spcPct val="90000"/>
              </a:lnSpc>
            </a:pPr>
            <a:r>
              <a:rPr lang="en-US" altLang="en-US" sz="1600" dirty="0"/>
              <a:t>For exploring access gaps, each probe is very long instead.</a:t>
            </a:r>
          </a:p>
          <a:p>
            <a:pPr marL="1638300" lvl="3" indent="-266700">
              <a:lnSpc>
                <a:spcPct val="90000"/>
              </a:lnSpc>
            </a:pPr>
            <a:r>
              <a:rPr lang="en-US" altLang="en-US" sz="1400" dirty="0"/>
              <a:t>Long probe usually means low Tx power, low data rate and more diversity opportunities possible.</a:t>
            </a:r>
          </a:p>
          <a:p>
            <a:pPr marL="1219200" lvl="2" indent="-304800">
              <a:lnSpc>
                <a:spcPct val="90000"/>
              </a:lnSpc>
            </a:pPr>
            <a:r>
              <a:rPr lang="en-US" altLang="en-US" sz="1600" dirty="0"/>
              <a:t>Low data rate means more redundancy and protection.</a:t>
            </a:r>
          </a:p>
          <a:p>
            <a:pPr marL="1638300" lvl="3" indent="-266700">
              <a:lnSpc>
                <a:spcPct val="90000"/>
              </a:lnSpc>
            </a:pPr>
            <a:r>
              <a:rPr lang="en-US" altLang="en-US" sz="1400" dirty="0"/>
              <a:t>Coding gain and processing gain </a:t>
            </a:r>
            <a:r>
              <a:rPr lang="en-US" altLang="en-US" sz="1400" dirty="0" err="1"/>
              <a:t>v.s</a:t>
            </a:r>
            <a:r>
              <a:rPr lang="en-US" altLang="en-US" sz="1400" dirty="0"/>
              <a:t>. Tx Power</a:t>
            </a:r>
          </a:p>
          <a:p>
            <a:pPr marL="381000" indent="-381000">
              <a:lnSpc>
                <a:spcPct val="90000"/>
              </a:lnSpc>
            </a:pPr>
            <a:r>
              <a:rPr lang="en-US" altLang="en-US" sz="2000" b="1" dirty="0"/>
              <a:t>Two Different Views: </a:t>
            </a:r>
            <a:r>
              <a:rPr lang="en-US" altLang="en-US" b="1" dirty="0"/>
              <a:t>Power Control </a:t>
            </a:r>
            <a:r>
              <a:rPr lang="en-US" altLang="en-US" sz="1600" b="1" i="1" dirty="0"/>
              <a:t>vs.</a:t>
            </a:r>
            <a:r>
              <a:rPr lang="en-US" altLang="en-US" b="1" dirty="0"/>
              <a:t> Timing.</a:t>
            </a:r>
            <a:endParaRPr lang="en-US" altLang="en-US" sz="2000" b="1" dirty="0"/>
          </a:p>
          <a:p>
            <a:pPr marL="800100" lvl="1" indent="-342900">
              <a:lnSpc>
                <a:spcPct val="90000"/>
              </a:lnSpc>
            </a:pPr>
            <a:r>
              <a:rPr lang="en-US" altLang="en-US" sz="1800" dirty="0"/>
              <a:t>For smart probes, timing information is the challenge and key.</a:t>
            </a:r>
          </a:p>
          <a:p>
            <a:pPr marL="800100" lvl="1" indent="-342900">
              <a:lnSpc>
                <a:spcPct val="90000"/>
              </a:lnSpc>
            </a:pPr>
            <a:r>
              <a:rPr lang="en-US" altLang="en-US" sz="1800" dirty="0"/>
              <a:t>For dumb probes, power control is the key.</a:t>
            </a:r>
            <a:endParaRPr lang="en-US" sz="1800" dirty="0"/>
          </a:p>
        </p:txBody>
      </p:sp>
    </p:spTree>
    <p:extLst>
      <p:ext uri="{BB962C8B-B14F-4D97-AF65-F5344CB8AC3E}">
        <p14:creationId xmlns:p14="http://schemas.microsoft.com/office/powerpoint/2010/main" val="1678276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85A23-D08F-3244-A63C-FDF12B67B834}"/>
              </a:ext>
            </a:extLst>
          </p:cNvPr>
          <p:cNvSpPr>
            <a:spLocks noGrp="1"/>
          </p:cNvSpPr>
          <p:nvPr>
            <p:ph type="title"/>
          </p:nvPr>
        </p:nvSpPr>
        <p:spPr>
          <a:xfrm>
            <a:off x="685801" y="609601"/>
            <a:ext cx="10131425" cy="663145"/>
          </a:xfrm>
        </p:spPr>
        <p:txBody>
          <a:bodyPr/>
          <a:lstStyle/>
          <a:p>
            <a:r>
              <a:rPr lang="en-US" b="1" dirty="0"/>
              <a:t>Answers to issue #1 (1/2): comparison</a:t>
            </a:r>
            <a:endParaRPr lang="en-US" dirty="0"/>
          </a:p>
        </p:txBody>
      </p:sp>
      <p:graphicFrame>
        <p:nvGraphicFramePr>
          <p:cNvPr id="4" name="Content Placeholder 3">
            <a:extLst>
              <a:ext uri="{FF2B5EF4-FFF2-40B4-BE49-F238E27FC236}">
                <a16:creationId xmlns:a16="http://schemas.microsoft.com/office/drawing/2014/main" id="{E77F010D-C9DE-DD4B-AE30-C386C3DD4D42}"/>
              </a:ext>
            </a:extLst>
          </p:cNvPr>
          <p:cNvGraphicFramePr>
            <a:graphicFrameLocks noGrp="1"/>
          </p:cNvGraphicFramePr>
          <p:nvPr>
            <p:ph idx="1"/>
            <p:extLst>
              <p:ext uri="{D42A27DB-BD31-4B8C-83A1-F6EECF244321}">
                <p14:modId xmlns:p14="http://schemas.microsoft.com/office/powerpoint/2010/main" val="2151521436"/>
              </p:ext>
            </p:extLst>
          </p:nvPr>
        </p:nvGraphicFramePr>
        <p:xfrm>
          <a:off x="463379" y="1532237"/>
          <a:ext cx="11067536" cy="4719531"/>
        </p:xfrm>
        <a:graphic>
          <a:graphicData uri="http://schemas.openxmlformats.org/drawingml/2006/table">
            <a:tbl>
              <a:tblPr firstRow="1" bandRow="1">
                <a:tableStyleId>{7DF18680-E054-41AD-8BC1-D1AEF772440D}</a:tableStyleId>
              </a:tblPr>
              <a:tblGrid>
                <a:gridCol w="2526957">
                  <a:extLst>
                    <a:ext uri="{9D8B030D-6E8A-4147-A177-3AD203B41FA5}">
                      <a16:colId xmlns:a16="http://schemas.microsoft.com/office/drawing/2014/main" val="4284674027"/>
                    </a:ext>
                  </a:extLst>
                </a:gridCol>
                <a:gridCol w="3006811">
                  <a:extLst>
                    <a:ext uri="{9D8B030D-6E8A-4147-A177-3AD203B41FA5}">
                      <a16:colId xmlns:a16="http://schemas.microsoft.com/office/drawing/2014/main" val="4113010914"/>
                    </a:ext>
                  </a:extLst>
                </a:gridCol>
                <a:gridCol w="2766884">
                  <a:extLst>
                    <a:ext uri="{9D8B030D-6E8A-4147-A177-3AD203B41FA5}">
                      <a16:colId xmlns:a16="http://schemas.microsoft.com/office/drawing/2014/main" val="920354250"/>
                    </a:ext>
                  </a:extLst>
                </a:gridCol>
                <a:gridCol w="2766884">
                  <a:extLst>
                    <a:ext uri="{9D8B030D-6E8A-4147-A177-3AD203B41FA5}">
                      <a16:colId xmlns:a16="http://schemas.microsoft.com/office/drawing/2014/main" val="1090725983"/>
                    </a:ext>
                  </a:extLst>
                </a:gridCol>
              </a:tblGrid>
              <a:tr h="434733">
                <a:tc>
                  <a:txBody>
                    <a:bodyPr/>
                    <a:lstStyle/>
                    <a:p>
                      <a:endParaRPr lang="en-US" dirty="0">
                        <a:solidFill>
                          <a:schemeClr val="bg1"/>
                        </a:solidFill>
                      </a:endParaRPr>
                    </a:p>
                  </a:txBody>
                  <a:tcPr/>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C00000"/>
                          </a:solidFill>
                          <a:effectLst/>
                        </a:rPr>
                        <a:t>Smart Access Probe</a:t>
                      </a:r>
                      <a:endParaRPr kumimoji="0" lang="en-US" altLang="en-US" sz="1600" b="1" i="0" u="none" strike="noStrike" cap="none" normalizeH="0" baseline="0" dirty="0">
                        <a:ln>
                          <a:noFill/>
                        </a:ln>
                        <a:solidFill>
                          <a:srgbClr val="C00000"/>
                        </a:solidFill>
                        <a:effectLst/>
                        <a:latin typeface="Arial" panose="020B0604020202020204" pitchFamily="34" charset="0"/>
                        <a:ea typeface="楷体_GB2312" pitchFamily="49" charset="-122"/>
                      </a:endParaRP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C00000"/>
                          </a:solidFill>
                          <a:effectLst/>
                        </a:rPr>
                        <a:t>Dumb Access Probe</a:t>
                      </a:r>
                      <a:endParaRPr kumimoji="0" lang="en-US" altLang="en-US" sz="1600" b="1" i="0" u="none" strike="noStrike" cap="none" normalizeH="0" baseline="0" dirty="0">
                        <a:ln>
                          <a:noFill/>
                        </a:ln>
                        <a:solidFill>
                          <a:srgbClr val="C00000"/>
                        </a:solidFill>
                        <a:effectLst/>
                        <a:latin typeface="Arial" panose="020B0604020202020204" pitchFamily="34" charset="0"/>
                        <a:ea typeface="楷体_GB2312" pitchFamily="49" charset="-122"/>
                      </a:endParaRP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solidFill>
                            <a:srgbClr val="C00000"/>
                          </a:solidFill>
                          <a:effectLst/>
                        </a:rPr>
                        <a:t>Comments</a:t>
                      </a:r>
                      <a:endParaRPr kumimoji="0" lang="en-US" altLang="en-US" sz="1400" b="1" i="0" u="none" strike="noStrike" cap="none" normalizeH="0" baseline="0" dirty="0">
                        <a:ln>
                          <a:noFill/>
                        </a:ln>
                        <a:solidFill>
                          <a:srgbClr val="C00000"/>
                        </a:solidFill>
                        <a:effectLst/>
                        <a:latin typeface="Arial" panose="020B0604020202020204" pitchFamily="34" charset="0"/>
                        <a:ea typeface="楷体_GB2312" pitchFamily="49" charset="-122"/>
                      </a:endParaRPr>
                    </a:p>
                  </a:txBody>
                  <a:tcPr anchor="ctr" anchorCtr="1" horzOverflow="overflow"/>
                </a:tc>
                <a:extLst>
                  <a:ext uri="{0D108BD9-81ED-4DB2-BD59-A6C34878D82A}">
                    <a16:rowId xmlns:a16="http://schemas.microsoft.com/office/drawing/2014/main" val="3764724864"/>
                  </a:ext>
                </a:extLst>
              </a:tr>
              <a:tr h="434733">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solidFill>
                            <a:schemeClr val="bg1"/>
                          </a:solidFill>
                          <a:effectLst/>
                        </a:rPr>
                        <a:t>Require perfect access Timing of other terminals</a:t>
                      </a:r>
                      <a:endParaRPr kumimoji="0" lang="en-US" altLang="en-US" sz="1400" b="1" i="0" u="none" strike="noStrike" cap="none" normalizeH="0" baseline="0" dirty="0">
                        <a:ln>
                          <a:noFill/>
                        </a:ln>
                        <a:solidFill>
                          <a:schemeClr val="bg1"/>
                        </a:solidFill>
                        <a:effectLst/>
                        <a:latin typeface="Arial" panose="020B0604020202020204" pitchFamily="34" charset="0"/>
                        <a:ea typeface="楷体_GB2312" pitchFamily="49" charset="-122"/>
                      </a:endParaRPr>
                    </a:p>
                  </a:txBody>
                  <a:tcPr anchor="ctr"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effectLst/>
                        </a:rPr>
                        <a:t>Yes</a:t>
                      </a:r>
                      <a:endParaRPr kumimoji="0" lang="en-US" altLang="en-US" sz="14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u="none" strike="noStrike" cap="none" normalizeH="0" baseline="0">
                          <a:ln>
                            <a:noFill/>
                          </a:ln>
                          <a:effectLst/>
                        </a:rPr>
                        <a:t>No</a:t>
                      </a:r>
                      <a:endParaRPr kumimoji="0" lang="en-US" altLang="en-US" sz="18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u="none" strike="noStrike" cap="none" normalizeH="0" baseline="0" dirty="0">
                          <a:ln>
                            <a:noFill/>
                          </a:ln>
                          <a:effectLst/>
                        </a:rPr>
                        <a:t>Different design starting points.</a:t>
                      </a:r>
                      <a:endParaRPr kumimoji="0" lang="en-US" altLang="en-US" sz="10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horzOverflow="overflow"/>
                </a:tc>
                <a:extLst>
                  <a:ext uri="{0D108BD9-81ED-4DB2-BD59-A6C34878D82A}">
                    <a16:rowId xmlns:a16="http://schemas.microsoft.com/office/drawing/2014/main" val="3217325024"/>
                  </a:ext>
                </a:extLst>
              </a:tr>
              <a:tr h="434733">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solidFill>
                            <a:schemeClr val="bg1"/>
                          </a:solidFill>
                          <a:effectLst/>
                        </a:rPr>
                        <a:t>Require power control</a:t>
                      </a:r>
                      <a:endParaRPr kumimoji="0" lang="en-US" altLang="en-US" sz="1400" b="1" i="0" u="none" strike="noStrike" cap="none" normalizeH="0" baseline="0" dirty="0">
                        <a:ln>
                          <a:noFill/>
                        </a:ln>
                        <a:solidFill>
                          <a:schemeClr val="bg1"/>
                        </a:solidFill>
                        <a:effectLst/>
                        <a:latin typeface="Arial" panose="020B0604020202020204" pitchFamily="34" charset="0"/>
                        <a:ea typeface="楷体_GB2312" pitchFamily="49" charset="-122"/>
                      </a:endParaRPr>
                    </a:p>
                  </a:txBody>
                  <a:tcPr anchor="ctr"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a:ln>
                            <a:noFill/>
                          </a:ln>
                          <a:effectLst/>
                        </a:rPr>
                        <a:t>No</a:t>
                      </a:r>
                      <a:endParaRPr kumimoji="0" lang="en-US" altLang="en-US"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u="none" strike="noStrike" cap="none" normalizeH="0" baseline="0" dirty="0">
                          <a:ln>
                            <a:noFill/>
                          </a:ln>
                          <a:effectLst/>
                        </a:rPr>
                        <a:t>Yes</a:t>
                      </a:r>
                      <a:endParaRPr kumimoji="0" lang="en-US" altLang="en-US" sz="18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p>
                      <a:endParaRPr lang="en-US"/>
                    </a:p>
                  </a:txBody>
                  <a:tcPr/>
                </a:tc>
                <a:extLst>
                  <a:ext uri="{0D108BD9-81ED-4DB2-BD59-A6C34878D82A}">
                    <a16:rowId xmlns:a16="http://schemas.microsoft.com/office/drawing/2014/main" val="3029839205"/>
                  </a:ext>
                </a:extLst>
              </a:tr>
              <a:tr h="434733">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solidFill>
                            <a:schemeClr val="bg1"/>
                          </a:solidFill>
                          <a:effectLst/>
                        </a:rPr>
                        <a:t>Require early termination</a:t>
                      </a:r>
                      <a:endParaRPr kumimoji="0" lang="en-US" altLang="en-US" sz="1400" b="1" i="0" u="none" strike="noStrike" cap="none" normalizeH="0" baseline="0" dirty="0">
                        <a:ln>
                          <a:noFill/>
                        </a:ln>
                        <a:solidFill>
                          <a:schemeClr val="bg1"/>
                        </a:solidFill>
                        <a:effectLst/>
                        <a:latin typeface="Arial" panose="020B0604020202020204" pitchFamily="34" charset="0"/>
                        <a:ea typeface="楷体_GB2312" pitchFamily="49" charset="-122"/>
                      </a:endParaRPr>
                    </a:p>
                  </a:txBody>
                  <a:tcPr anchor="ctr"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a:ln>
                            <a:noFill/>
                          </a:ln>
                          <a:effectLst/>
                        </a:rPr>
                        <a:t>No</a:t>
                      </a:r>
                      <a:endParaRPr kumimoji="0" lang="en-US" altLang="en-US"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u="none" strike="noStrike" cap="none" normalizeH="0" baseline="0" dirty="0">
                          <a:ln>
                            <a:noFill/>
                          </a:ln>
                          <a:effectLst/>
                        </a:rPr>
                        <a:t>Yes</a:t>
                      </a:r>
                      <a:endParaRPr kumimoji="0" lang="en-US" altLang="en-US" sz="18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p>
                      <a:endParaRPr lang="en-US"/>
                    </a:p>
                  </a:txBody>
                  <a:tcPr/>
                </a:tc>
                <a:extLst>
                  <a:ext uri="{0D108BD9-81ED-4DB2-BD59-A6C34878D82A}">
                    <a16:rowId xmlns:a16="http://schemas.microsoft.com/office/drawing/2014/main" val="464227875"/>
                  </a:ext>
                </a:extLst>
              </a:tr>
              <a:tr h="434733">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solidFill>
                            <a:schemeClr val="bg1"/>
                          </a:solidFill>
                          <a:effectLst/>
                        </a:rPr>
                        <a:t>Tx Power and Rate Requirement</a:t>
                      </a:r>
                      <a:endParaRPr kumimoji="0" lang="en-US" altLang="en-US" sz="1400" b="1" i="0" u="none" strike="noStrike" cap="none" normalizeH="0" baseline="0" dirty="0">
                        <a:ln>
                          <a:noFill/>
                        </a:ln>
                        <a:solidFill>
                          <a:schemeClr val="bg1"/>
                        </a:solidFill>
                        <a:effectLst/>
                        <a:latin typeface="Arial" panose="020B0604020202020204" pitchFamily="34" charset="0"/>
                        <a:ea typeface="楷体_GB2312" pitchFamily="49" charset="-122"/>
                      </a:endParaRPr>
                    </a:p>
                  </a:txBody>
                  <a:tcPr anchor="ctr"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effectLst/>
                        </a:rPr>
                        <a:t>High Power and High Rate</a:t>
                      </a:r>
                      <a:endParaRPr kumimoji="0" lang="en-US" altLang="en-US" sz="14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a:ln>
                            <a:noFill/>
                          </a:ln>
                          <a:effectLst/>
                        </a:rPr>
                        <a:t>Low Power and Low Rate</a:t>
                      </a:r>
                      <a:endParaRPr kumimoji="0" lang="en-US" altLang="en-US"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p>
                      <a:endParaRPr lang="en-US"/>
                    </a:p>
                  </a:txBody>
                  <a:tcPr/>
                </a:tc>
                <a:extLst>
                  <a:ext uri="{0D108BD9-81ED-4DB2-BD59-A6C34878D82A}">
                    <a16:rowId xmlns:a16="http://schemas.microsoft.com/office/drawing/2014/main" val="2921016765"/>
                  </a:ext>
                </a:extLst>
              </a:tr>
              <a:tr h="434733">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solidFill>
                            <a:schemeClr val="bg1"/>
                          </a:solidFill>
                          <a:effectLst/>
                        </a:rPr>
                        <a:t>Coding &amp; Processing Gain</a:t>
                      </a:r>
                      <a:endParaRPr kumimoji="0" lang="en-US" altLang="en-US" sz="1400" b="1" i="0" u="none" strike="noStrike" cap="none" normalizeH="0" baseline="0" dirty="0">
                        <a:ln>
                          <a:noFill/>
                        </a:ln>
                        <a:solidFill>
                          <a:schemeClr val="bg1"/>
                        </a:solidFill>
                        <a:effectLst/>
                        <a:latin typeface="Arial" panose="020B0604020202020204" pitchFamily="34" charset="0"/>
                        <a:ea typeface="楷体_GB2312" pitchFamily="49" charset="-122"/>
                      </a:endParaRPr>
                    </a:p>
                  </a:txBody>
                  <a:tcPr anchor="ctr"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effectLst/>
                        </a:rPr>
                        <a:t>Low</a:t>
                      </a:r>
                      <a:endParaRPr kumimoji="0" lang="en-US" altLang="en-US" sz="14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a:ln>
                            <a:noFill/>
                          </a:ln>
                          <a:effectLst/>
                        </a:rPr>
                        <a:t>High</a:t>
                      </a:r>
                      <a:endParaRPr kumimoji="0" lang="en-US" altLang="en-US"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p>
                      <a:endParaRPr lang="en-US"/>
                    </a:p>
                  </a:txBody>
                  <a:tcPr/>
                </a:tc>
                <a:extLst>
                  <a:ext uri="{0D108BD9-81ED-4DB2-BD59-A6C34878D82A}">
                    <a16:rowId xmlns:a16="http://schemas.microsoft.com/office/drawing/2014/main" val="1957874630"/>
                  </a:ext>
                </a:extLst>
              </a:tr>
              <a:tr h="434733">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solidFill>
                            <a:schemeClr val="bg1"/>
                          </a:solidFill>
                          <a:effectLst/>
                        </a:rPr>
                        <a:t>Interference Contribution</a:t>
                      </a:r>
                      <a:endParaRPr kumimoji="0" lang="en-US" altLang="en-US" sz="1400" b="1" i="0" u="none" strike="noStrike" cap="none" normalizeH="0" baseline="0" dirty="0">
                        <a:ln>
                          <a:noFill/>
                        </a:ln>
                        <a:solidFill>
                          <a:schemeClr val="bg1"/>
                        </a:solidFill>
                        <a:effectLst/>
                        <a:latin typeface="Arial" panose="020B0604020202020204" pitchFamily="34" charset="0"/>
                        <a:ea typeface="楷体_GB2312" pitchFamily="49" charset="-122"/>
                      </a:endParaRPr>
                    </a:p>
                  </a:txBody>
                  <a:tcPr anchor="ctr"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a:ln>
                            <a:noFill/>
                          </a:ln>
                          <a:effectLst/>
                        </a:rPr>
                        <a:t>Strong and short period</a:t>
                      </a:r>
                      <a:endParaRPr kumimoji="0" lang="en-US" altLang="en-US"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a:ln>
                            <a:noFill/>
                          </a:ln>
                          <a:effectLst/>
                        </a:rPr>
                        <a:t>Low and long period</a:t>
                      </a:r>
                      <a:endParaRPr kumimoji="0" lang="en-US" altLang="en-US"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p>
                      <a:endParaRPr lang="en-US"/>
                    </a:p>
                  </a:txBody>
                  <a:tcPr/>
                </a:tc>
                <a:extLst>
                  <a:ext uri="{0D108BD9-81ED-4DB2-BD59-A6C34878D82A}">
                    <a16:rowId xmlns:a16="http://schemas.microsoft.com/office/drawing/2014/main" val="3941456304"/>
                  </a:ext>
                </a:extLst>
              </a:tr>
              <a:tr h="434733">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err="1">
                          <a:ln>
                            <a:noFill/>
                          </a:ln>
                          <a:solidFill>
                            <a:schemeClr val="bg1"/>
                          </a:solidFill>
                          <a:effectLst/>
                        </a:rPr>
                        <a:t>RoT</a:t>
                      </a:r>
                      <a:r>
                        <a:rPr kumimoji="0" lang="en-US" altLang="en-US" sz="1400" u="none" strike="noStrike" cap="none" normalizeH="0" baseline="0" dirty="0">
                          <a:ln>
                            <a:noFill/>
                          </a:ln>
                          <a:solidFill>
                            <a:schemeClr val="bg1"/>
                          </a:solidFill>
                          <a:effectLst/>
                        </a:rPr>
                        <a:t> Contribution</a:t>
                      </a:r>
                      <a:endParaRPr kumimoji="0" lang="en-US" altLang="en-US" sz="1400" b="1" i="0" u="none" strike="noStrike" cap="none" normalizeH="0" baseline="0" dirty="0">
                        <a:ln>
                          <a:noFill/>
                        </a:ln>
                        <a:solidFill>
                          <a:schemeClr val="bg1"/>
                        </a:solidFill>
                        <a:effectLst/>
                        <a:latin typeface="Arial" panose="020B0604020202020204" pitchFamily="34" charset="0"/>
                        <a:ea typeface="楷体_GB2312" pitchFamily="49" charset="-122"/>
                      </a:endParaRPr>
                    </a:p>
                  </a:txBody>
                  <a:tcPr anchor="ctr"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effectLst/>
                        </a:rPr>
                        <a:t>Short period</a:t>
                      </a:r>
                      <a:endParaRPr kumimoji="0" lang="en-US" altLang="en-US" sz="14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a:ln>
                            <a:noFill/>
                          </a:ln>
                          <a:effectLst/>
                        </a:rPr>
                        <a:t>Long period</a:t>
                      </a:r>
                      <a:endParaRPr kumimoji="0" lang="en-US" altLang="en-US"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p>
                      <a:endParaRPr lang="en-US"/>
                    </a:p>
                  </a:txBody>
                  <a:tcPr/>
                </a:tc>
                <a:extLst>
                  <a:ext uri="{0D108BD9-81ED-4DB2-BD59-A6C34878D82A}">
                    <a16:rowId xmlns:a16="http://schemas.microsoft.com/office/drawing/2014/main" val="3832267254"/>
                  </a:ext>
                </a:extLst>
              </a:tr>
              <a:tr h="434733">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solidFill>
                            <a:schemeClr val="bg1"/>
                          </a:solidFill>
                          <a:effectLst/>
                        </a:rPr>
                        <a:t>Time Diversity Gain</a:t>
                      </a:r>
                      <a:endParaRPr kumimoji="0" lang="en-US" altLang="en-US" sz="1400" b="1" i="0" u="none" strike="noStrike" cap="none" normalizeH="0" baseline="0" dirty="0">
                        <a:ln>
                          <a:noFill/>
                        </a:ln>
                        <a:solidFill>
                          <a:schemeClr val="bg1"/>
                        </a:solidFill>
                        <a:effectLst/>
                        <a:latin typeface="Arial" panose="020B0604020202020204" pitchFamily="34" charset="0"/>
                        <a:ea typeface="楷体_GB2312" pitchFamily="49" charset="-122"/>
                      </a:endParaRPr>
                    </a:p>
                  </a:txBody>
                  <a:tcPr anchor="ctr"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effectLst/>
                        </a:rPr>
                        <a:t>low</a:t>
                      </a:r>
                      <a:endParaRPr kumimoji="0" lang="en-US" altLang="en-US" sz="14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u="none" strike="noStrike" cap="none" normalizeH="0" baseline="0" dirty="0">
                          <a:ln>
                            <a:noFill/>
                          </a:ln>
                          <a:effectLst/>
                        </a:rPr>
                        <a:t>High</a:t>
                      </a:r>
                      <a:endParaRPr kumimoji="0" lang="en-US" altLang="en-US" sz="18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200" u="none" strike="noStrike" cap="none" normalizeH="0" baseline="0" dirty="0">
                          <a:ln>
                            <a:noFill/>
                          </a:ln>
                          <a:effectLst/>
                        </a:rPr>
                        <a:t>including channel time diversity, imperfect OL-PC, and interference fluctuation, etc.</a:t>
                      </a:r>
                    </a:p>
                  </a:txBody>
                  <a:tcPr/>
                </a:tc>
                <a:extLst>
                  <a:ext uri="{0D108BD9-81ED-4DB2-BD59-A6C34878D82A}">
                    <a16:rowId xmlns:a16="http://schemas.microsoft.com/office/drawing/2014/main" val="2295118292"/>
                  </a:ext>
                </a:extLst>
              </a:tr>
              <a:tr h="434733">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solidFill>
                            <a:schemeClr val="bg1"/>
                          </a:solidFill>
                          <a:effectLst/>
                        </a:rPr>
                        <a:t>Implementation</a:t>
                      </a:r>
                      <a:endParaRPr kumimoji="0" lang="en-US" altLang="en-US" sz="1400" b="1" i="0" u="none" strike="noStrike" cap="none" normalizeH="0" baseline="0" dirty="0">
                        <a:ln>
                          <a:noFill/>
                        </a:ln>
                        <a:solidFill>
                          <a:schemeClr val="bg1"/>
                        </a:solidFill>
                        <a:effectLst/>
                        <a:latin typeface="Arial" panose="020B0604020202020204" pitchFamily="34" charset="0"/>
                        <a:ea typeface="楷体_GB2312" pitchFamily="49" charset="-122"/>
                      </a:endParaRPr>
                    </a:p>
                  </a:txBody>
                  <a:tcPr anchor="ctr"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n-US" altLang="en-US" sz="1000" u="none" strike="noStrike" cap="none" normalizeH="0" baseline="0" dirty="0">
                          <a:ln>
                            <a:noFill/>
                          </a:ln>
                          <a:effectLst/>
                        </a:rPr>
                        <a:t>The “smart” part is hard to be implemented.</a:t>
                      </a: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n-US" altLang="en-US" sz="1000" u="none" strike="noStrike" cap="none" normalizeH="0" baseline="0" dirty="0">
                          <a:ln>
                            <a:noFill/>
                          </a:ln>
                          <a:effectLst/>
                        </a:rPr>
                        <a:t>The “short” part is easy to be implemented</a:t>
                      </a:r>
                      <a:endParaRPr kumimoji="0" lang="en-US" altLang="en-US" sz="10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u="none" strike="noStrike" cap="none" normalizeH="0" baseline="0" dirty="0">
                          <a:ln>
                            <a:noFill/>
                          </a:ln>
                          <a:effectLst/>
                        </a:rPr>
                        <a:t>Friendly &amp; Easy</a:t>
                      </a:r>
                      <a:endParaRPr kumimoji="0" lang="en-US" altLang="en-US" sz="18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p>
                      <a:endParaRPr lang="en-US" dirty="0"/>
                    </a:p>
                  </a:txBody>
                  <a:tcPr/>
                </a:tc>
                <a:extLst>
                  <a:ext uri="{0D108BD9-81ED-4DB2-BD59-A6C34878D82A}">
                    <a16:rowId xmlns:a16="http://schemas.microsoft.com/office/drawing/2014/main" val="3883866395"/>
                  </a:ext>
                </a:extLst>
              </a:tr>
            </a:tbl>
          </a:graphicData>
        </a:graphic>
      </p:graphicFrame>
    </p:spTree>
    <p:extLst>
      <p:ext uri="{BB962C8B-B14F-4D97-AF65-F5344CB8AC3E}">
        <p14:creationId xmlns:p14="http://schemas.microsoft.com/office/powerpoint/2010/main" val="9858992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584</TotalTime>
  <Words>1038</Words>
  <Application>Microsoft Macintosh PowerPoint</Application>
  <PresentationFormat>Widescreen</PresentationFormat>
  <Paragraphs>123</Paragraphs>
  <Slides>14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0" baseType="lpstr">
      <vt:lpstr>Arial</vt:lpstr>
      <vt:lpstr>Calibri</vt:lpstr>
      <vt:lpstr>Calibri Light</vt:lpstr>
      <vt:lpstr>Wingdings</vt:lpstr>
      <vt:lpstr>Celestial</vt:lpstr>
      <vt:lpstr>Visio</vt:lpstr>
      <vt:lpstr>Can “Dumb” beat “smart”? On Access channel design for mobile IoT</vt:lpstr>
      <vt:lpstr>summary</vt:lpstr>
      <vt:lpstr>outline</vt:lpstr>
      <vt:lpstr>Background (1/3): Aloha channel model</vt:lpstr>
      <vt:lpstr>Background (2/3): Internet of things (IoT)</vt:lpstr>
      <vt:lpstr>Background (2/3): Mobile IoT</vt:lpstr>
      <vt:lpstr>The problems</vt:lpstr>
      <vt:lpstr>Answers to issue #1 (1/2): Dumb vs. smart</vt:lpstr>
      <vt:lpstr>Answers to issue #1 (1/2): comparison</vt:lpstr>
      <vt:lpstr>Traditional Thinking of Collision Avoidance</vt:lpstr>
      <vt:lpstr>A New Thinking of Collision Avoidance</vt:lpstr>
      <vt:lpstr>Early Termination on Long Probes</vt:lpstr>
      <vt:lpstr>Macro-Diversity on Long Probes</vt:lpstr>
      <vt:lpstr>So … What About Concern #2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Dumb beat smart?</dc:title>
  <dc:creator>Shu Wang</dc:creator>
  <cp:lastModifiedBy>Shu Wang</cp:lastModifiedBy>
  <cp:revision>75</cp:revision>
  <dcterms:created xsi:type="dcterms:W3CDTF">2018-12-01T03:30:49Z</dcterms:created>
  <dcterms:modified xsi:type="dcterms:W3CDTF">2019-08-18T22:08:54Z</dcterms:modified>
</cp:coreProperties>
</file>