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224feb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224feb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224feb5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224feb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ae1c718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ae1c718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e1c718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e1c718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224feb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224feb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adc8cb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adc8cb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224feb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224feb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224feb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224feb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224feb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224feb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5e15ed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5e15ed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f23c350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f23c350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b2563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b2563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ab25631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ab25631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9f23c350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9f23c350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94c690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94c690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33f4a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33f4a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d33f4a6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d33f4a6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5e15e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15e15e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33f4a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33f4a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224feb5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224feb5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5e15ed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5e15ed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eginnersbook.com/2014/01/c-for-loop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rff.com/structured_flowchart.ph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Operator Perbandingan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484400" y="1302650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than, &lt;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 or equal, &gt;=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than or equal, &lt;=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26575" y="1367450"/>
            <a:ext cx="38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logika di JavaScript, yaitu: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value, 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Equal value and type, ===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equal, !=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equal value and type, !==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Greater than, 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3">
            <a:hlinkClick r:id="rId3"/>
          </p:cNvPr>
          <p:cNvSpPr txBox="1"/>
          <p:nvPr/>
        </p:nvSpPr>
        <p:spPr>
          <a:xfrm>
            <a:off x="311700" y="1152475"/>
            <a:ext cx="540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 loop 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Sebuah for loop mengulang hingga kondisi yang ditentukan evaluasinya menjadi salah/false.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sintak:</a:t>
            </a:r>
            <a:endParaRPr sz="2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CD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for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inisialisasi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kondisi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; </a:t>
            </a:r>
            <a:r>
              <a:rPr i="1"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perubahanCounter</a:t>
            </a:r>
            <a:r>
              <a:rPr lang="en" sz="16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1650">
                <a:solidFill>
                  <a:srgbClr val="008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i="1" lang="en" sz="1650">
                <a:solidFill>
                  <a:srgbClr val="008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code block to be executed</a:t>
            </a:r>
            <a:endParaRPr i="1" sz="1650">
              <a:solidFill>
                <a:srgbClr val="008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6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0" l="1466" r="28041" t="0"/>
          <a:stretch/>
        </p:blipFill>
        <p:spPr>
          <a:xfrm>
            <a:off x="6076849" y="1978499"/>
            <a:ext cx="3067149" cy="25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865000" y="1479125"/>
            <a:ext cx="30672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contoh </a:t>
            </a:r>
            <a:r>
              <a:rPr lang="en"/>
              <a:t>menggunakan</a:t>
            </a:r>
            <a:r>
              <a:rPr lang="en"/>
              <a:t> for loop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Perulangan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11700" y="1152475"/>
            <a:ext cx="47277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While dan do while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digunakan untuk membuat perulangan yang mengeksekusi pernyataan tertentu hingga kondisi tersebut bernilai false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5482550" y="1296925"/>
            <a:ext cx="28245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Sintak </a:t>
            </a:r>
            <a:r>
              <a:rPr lang="en" sz="1800">
                <a:solidFill>
                  <a:schemeClr val="dk2"/>
                </a:solidFill>
              </a:rPr>
              <a:t>while: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CD"/>
                </a:solidFill>
              </a:rPr>
              <a:t>while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>
                <a:solidFill>
                  <a:srgbClr val="595959"/>
                </a:solidFill>
              </a:rPr>
              <a:t>kondisi</a:t>
            </a:r>
            <a:r>
              <a:rPr lang="en" sz="1800">
                <a:solidFill>
                  <a:schemeClr val="dk2"/>
                </a:solidFill>
              </a:rPr>
              <a:t>){</a:t>
            </a:r>
            <a:endParaRPr sz="1800">
              <a:solidFill>
                <a:schemeClr val="dk2"/>
              </a:solidFill>
            </a:endParaRPr>
          </a:p>
          <a:p>
            <a:pPr indent="1714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</a:rPr>
              <a:t>// penyataan</a:t>
            </a:r>
            <a:endParaRPr sz="18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Sintak </a:t>
            </a:r>
            <a:r>
              <a:rPr lang="en" sz="1800">
                <a:solidFill>
                  <a:schemeClr val="dk2"/>
                </a:solidFill>
              </a:rPr>
              <a:t>do while: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CD"/>
                </a:solidFill>
              </a:rPr>
              <a:t>do </a:t>
            </a:r>
            <a:r>
              <a:rPr lang="en" sz="1800">
                <a:solidFill>
                  <a:schemeClr val="dk2"/>
                </a:solidFill>
              </a:rPr>
              <a:t>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08000"/>
                </a:solidFill>
              </a:rPr>
              <a:t>  // penyataan</a:t>
            </a:r>
            <a:endParaRPr sz="18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}</a:t>
            </a:r>
            <a:r>
              <a:rPr lang="en" sz="1800">
                <a:solidFill>
                  <a:srgbClr val="0000CD"/>
                </a:solidFill>
              </a:rPr>
              <a:t> while</a:t>
            </a:r>
            <a:r>
              <a:rPr lang="en" sz="1800">
                <a:solidFill>
                  <a:schemeClr val="dk2"/>
                </a:solidFill>
              </a:rPr>
              <a:t> (kondisi)</a:t>
            </a:r>
            <a:r>
              <a:rPr lang="en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Pengulangan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5">
            <a:hlinkClick r:id="rId3"/>
          </p:cNvPr>
          <p:cNvSpPr txBox="1"/>
          <p:nvPr/>
        </p:nvSpPr>
        <p:spPr>
          <a:xfrm>
            <a:off x="311700" y="1152475"/>
            <a:ext cx="80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00" y="1347000"/>
            <a:ext cx="5279651" cy="33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3463675" y="4608350"/>
            <a:ext cx="41178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1560900" y="4678475"/>
            <a:ext cx="5262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https://www.rff.com/structured_flowchart.php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Literals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Literals adalah literal string yang memungkinkan untuk penempelan ekspresi.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Kegunaan: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Multi-line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other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930425" y="2008050"/>
            <a:ext cx="46065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`string text </a:t>
            </a:r>
            <a:r>
              <a:rPr lang="en" sz="1800">
                <a:solidFill>
                  <a:srgbClr val="0000CD"/>
                </a:solidFill>
                <a:latin typeface="Proxima Nova"/>
                <a:ea typeface="Proxima Nova"/>
                <a:cs typeface="Proxima Nova"/>
                <a:sym typeface="Proxima Nova"/>
              </a:rPr>
              <a:t>${expression}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string text`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Template Literals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11700" y="1152475"/>
            <a:ext cx="418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concatenated strings (ES5)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759300" y="1152475"/>
            <a:ext cx="418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Literals (ES6)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8666" l="2402" r="31586" t="8872"/>
          <a:stretch/>
        </p:blipFill>
        <p:spPr>
          <a:xfrm>
            <a:off x="605775" y="1654575"/>
            <a:ext cx="3893924" cy="291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4">
            <a:alphaModFix/>
          </a:blip>
          <a:srcRect b="5555" l="2162" r="34967" t="5413"/>
          <a:stretch/>
        </p:blipFill>
        <p:spPr>
          <a:xfrm>
            <a:off x="5080450" y="1651725"/>
            <a:ext cx="3566975" cy="30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Spread Operator</a:t>
            </a:r>
            <a:endParaRPr b="1" sz="315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311700" y="1152475"/>
            <a:ext cx="823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Penggunaan spread operator memakai simbol tiga dot atau titik (…).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Memasukkan array ke dalam array lain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Menggabungkan 2 array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Mengcopy/clone objek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Menggabungkan objek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26636" l="2002" r="10530" t="16655"/>
          <a:stretch/>
        </p:blipFill>
        <p:spPr>
          <a:xfrm>
            <a:off x="690225" y="3680950"/>
            <a:ext cx="5498500" cy="11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819525" y="3316100"/>
            <a:ext cx="992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Contoh :</a:t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1812000" y="341400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 b="1" sz="31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311700" y="1152475"/>
            <a:ext cx="85206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ekspresi javascript yang memungkinkan untuk membagi atau memecah nilai dari sebuah array atau objek ke dalam variabel yang berbeda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Destructuring Object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76825" y="2413900"/>
            <a:ext cx="3857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</a:t>
            </a:r>
            <a:r>
              <a:rPr lang="en">
                <a:solidFill>
                  <a:srgbClr val="292929"/>
                </a:solidFill>
              </a:rPr>
              <a:t>Sebelum menggunakan  Destructuring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4434100" y="2438100"/>
            <a:ext cx="3857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Setelah menggunakan  Destructuring</a:t>
            </a:r>
            <a:endParaRPr>
              <a:solidFill>
                <a:srgbClr val="292929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12267" l="0" r="9173" t="7552"/>
          <a:stretch/>
        </p:blipFill>
        <p:spPr>
          <a:xfrm>
            <a:off x="747500" y="2755375"/>
            <a:ext cx="3535701" cy="202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29425" l="2222" r="5185" t="21865"/>
          <a:stretch/>
        </p:blipFill>
        <p:spPr>
          <a:xfrm>
            <a:off x="4542275" y="2755373"/>
            <a:ext cx="4677925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1811925" y="292625"/>
            <a:ext cx="702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15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Destructuring</a:t>
            </a:r>
            <a:endParaRPr b="1" sz="315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Destructuring arrays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36018" l="1868" r="36062" t="28909"/>
          <a:stretch/>
        </p:blipFill>
        <p:spPr>
          <a:xfrm>
            <a:off x="1042675" y="2163475"/>
            <a:ext cx="3195976" cy="12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808400" y="1548775"/>
            <a:ext cx="7020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Sebelum menggunakan Destructuring yaitu dengan mengambil nilai </a:t>
            </a:r>
            <a:r>
              <a:rPr lang="en">
                <a:solidFill>
                  <a:srgbClr val="292929"/>
                </a:solidFill>
              </a:rPr>
              <a:t>di dalam</a:t>
            </a:r>
            <a:r>
              <a:rPr lang="en">
                <a:solidFill>
                  <a:srgbClr val="292929"/>
                </a:solidFill>
              </a:rPr>
              <a:t> array berdasarkan index nya </a:t>
            </a:r>
            <a:endParaRPr>
              <a:solidFill>
                <a:srgbClr val="292929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4">
            <a:alphaModFix/>
          </a:blip>
          <a:srcRect b="28803" l="4515" r="8490" t="29622"/>
          <a:stretch/>
        </p:blipFill>
        <p:spPr>
          <a:xfrm>
            <a:off x="1182224" y="3869025"/>
            <a:ext cx="3195976" cy="81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882950" y="3485925"/>
            <a:ext cx="4310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// Setelah menggunakan  Destructuring</a:t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Live Coding!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Rules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Absence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311700" y="956550"/>
            <a:ext cx="457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variabel dengan nama biodata dan tipe data object dengan value dan tipe data  sebagai berikut: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name (string)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ge(number)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hobbies (array)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IsMaried (boolean)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schoolList (Array of Object) with key name, yearIn, yearOut, and major (if any, if no set “null” 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skills (Array of Obj) with key skillName and level (beginner, advanced, expert)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interestInCoding (Boolean)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5123525" y="1060600"/>
            <a:ext cx="330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biodata = {</a:t>
            </a:r>
            <a:b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name: “arkademy”,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ge: …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 : ... 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311700" y="956550"/>
            <a:ext cx="45939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 startAt="2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program yang menghitung rata-rata UN beserta gradenya, dengan mengisi 4 nilai yakni Bahasa indonesia, Bahasa Inggris Matematika dan IPA,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yang di dalam program tersebut memiliki validasi yaitu semua nilai tersebut harus diisi dan juga untuk grade memiliki kondisi dengan ketentuan sebagai berikut: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90 - 100 = A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80 - 89 = B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70 - 79 = C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60 - 69 = D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0 - 59 = E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4665875" y="956550"/>
            <a:ext cx="434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5093800" y="956550"/>
            <a:ext cx="370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mtk = 80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bahasaIndonesia = 90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bahasaInggris = 89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ipa =  69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…………….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…………....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857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Rata-rata = 82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2857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Grade = B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311700" y="956550"/>
            <a:ext cx="451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Proxima Nova"/>
              <a:buAutoNum type="arabicPeriod" startAt="3"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yang memiliki satu variabel dengan nama “printSegitiga” yg berisi tipe data number yang menghasilkan output segitiga terbalik yang berisi angka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printSegitiga = 5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1 2 3 4 5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1 2 3 4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1 2 3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1 2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5009575" y="956550"/>
            <a:ext cx="398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const </a:t>
            </a: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printSegitiga = “enam”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“Data harus number”</a:t>
            </a:r>
            <a:endParaRPr sz="16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1427550" y="196875"/>
            <a:ext cx="62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311700" y="9565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 startAt="4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Dari data dibawah ini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let data =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"Leanne Graham"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"Bret"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"Sincere@april.biz"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"Kulas Light"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suite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t. 556"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"Gwenborough"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10858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EBEEF9"/>
                </a:highlight>
                <a:latin typeface="Courier New"/>
                <a:ea typeface="Courier New"/>
                <a:cs typeface="Courier New"/>
                <a:sym typeface="Courier New"/>
              </a:rPr>
              <a:t>zipcode</a:t>
            </a:r>
            <a:r>
              <a:rPr lang="en" sz="1100">
                <a:solidFill>
                  <a:schemeClr val="dk1"/>
                </a:solidFill>
                <a:highlight>
                  <a:srgbClr val="EBEEF9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highlight>
                  <a:srgbClr val="EBEEF9"/>
                </a:highlight>
                <a:latin typeface="Courier New"/>
                <a:ea typeface="Courier New"/>
                <a:cs typeface="Courier New"/>
                <a:sym typeface="Courier New"/>
              </a:rPr>
              <a:t>"92998-3874"</a:t>
            </a:r>
            <a:r>
              <a:rPr lang="en" sz="1100">
                <a:solidFill>
                  <a:schemeClr val="dk1"/>
                </a:solidFill>
                <a:highlight>
                  <a:srgbClr val="EBEE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EBEE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4295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"1-770-736-8031 x56442"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website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"hildegard.org"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4632975" y="956550"/>
            <a:ext cx="434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roxima Nova"/>
              <a:buAutoNum type="alphaLcPeriod"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Ubahlah data  tersebut menggunakan spread operator menjadi: 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name: nama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email: email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hobby: hobi anda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roxima Nova"/>
              <a:buAutoNum type="alphaLcPeriod"/>
            </a:pP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Ambilah data “street dan city” tersebut menggunakan destructuring</a:t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is JavaScript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Looping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 Literal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Spread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Perbandingan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Apa itu JavaScript?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adalah bahasa pemrograman high-level dan multi-paradigma, dan dynamic-typing.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Sebelumnya, JavaScript adalah bahasa sisi klien yang hanya dapat berjalan di web browser, tetapi sekarang JavaScript memiliki kemampuan untuk berjalan di luar web browser karena Chrome v8 JavaScript engine dari Google.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Selanjutnya, apa itu V8?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V8 adalah JavaScript Engine buatan Google untuk mengeksekusi kode JavaScript. V8 dipakai di Chrome dan Node.js.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Node.js sendiri adalah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runtime built-on Chrome’s JavaScript V8 Engine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Node.js memiliki kemampuan untuk menjalankan JavaScript di luar browser dan memberdayakan JavaScript di luar batas, membuat JavaScript diciptakan kembali dan didefinisikan ulang.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Variabel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memiliki beberapa cara deklarasi variabel: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format: keyword namaVariabel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JavaScript memiliki beberapa tipe data: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Number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Boolean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Object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undefined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Cek variabel dengan typeof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Operator typeof mengembalikan evaluasi tipe data dari operand dalam bentuk string.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syntax:  typeof operan atau typeof(operand)</a:t>
            </a:r>
            <a:endParaRPr i="1"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5136200" y="2679325"/>
            <a:ext cx="1401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00" y="2749138"/>
            <a:ext cx="36957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188" y="3131038"/>
            <a:ext cx="19907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Conditions/Percabangan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Kondisi/percabangan di JavaScript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if-else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switch-case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Ternary Operators / Short-Circuit Logic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