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bfabe7aa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bfabe7aa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bfabe7aa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bfabe7aa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bfabe7aa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bfabe7aa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bfabe7aa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bfabe7aa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bfabe7aa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bfabe7aa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bfabe7aa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bfabe7aa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bfabe7aa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bfabe7aa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bfabe7aa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bfabe7aa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bfabe7aa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bfabe7aa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bfabe7aa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bfabe7aa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bfabe7aa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bfabe7aa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habr.com/ru/companies/otus/articles/445312/"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Типы данных и условные конструкции</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Неделя 1. Урок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Как сделать несколько выборов</a:t>
            </a:r>
            <a:endParaRPr/>
          </a:p>
        </p:txBody>
      </p:sp>
      <p:pic>
        <p:nvPicPr>
          <p:cNvPr id="150" name="Google Shape;150;p22"/>
          <p:cNvPicPr preferRelativeResize="0"/>
          <p:nvPr/>
        </p:nvPicPr>
        <p:blipFill>
          <a:blip r:embed="rId3">
            <a:alphaModFix/>
          </a:blip>
          <a:stretch>
            <a:fillRect/>
          </a:stretch>
        </p:blipFill>
        <p:spPr>
          <a:xfrm>
            <a:off x="2295525" y="2000250"/>
            <a:ext cx="5324900" cy="2955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Switch case default</a:t>
            </a:r>
            <a:endParaRPr/>
          </a:p>
        </p:txBody>
      </p:sp>
      <p:pic>
        <p:nvPicPr>
          <p:cNvPr id="156" name="Google Shape;156;p23"/>
          <p:cNvPicPr preferRelativeResize="0"/>
          <p:nvPr/>
        </p:nvPicPr>
        <p:blipFill>
          <a:blip r:embed="rId3">
            <a:alphaModFix/>
          </a:blip>
          <a:stretch>
            <a:fillRect/>
          </a:stretch>
        </p:blipFill>
        <p:spPr>
          <a:xfrm>
            <a:off x="1959775" y="1899100"/>
            <a:ext cx="5306400" cy="29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Немного сахара. Тернарный оператор</a:t>
            </a:r>
            <a:endParaRPr/>
          </a:p>
        </p:txBody>
      </p:sp>
      <p:pic>
        <p:nvPicPr>
          <p:cNvPr id="162" name="Google Shape;162;p24"/>
          <p:cNvPicPr preferRelativeResize="0"/>
          <p:nvPr/>
        </p:nvPicPr>
        <p:blipFill>
          <a:blip r:embed="rId3">
            <a:alphaModFix/>
          </a:blip>
          <a:stretch>
            <a:fillRect/>
          </a:stretch>
        </p:blipFill>
        <p:spPr>
          <a:xfrm>
            <a:off x="188125" y="2135975"/>
            <a:ext cx="4657349" cy="1819275"/>
          </a:xfrm>
          <a:prstGeom prst="rect">
            <a:avLst/>
          </a:prstGeom>
          <a:noFill/>
          <a:ln>
            <a:noFill/>
          </a:ln>
        </p:spPr>
      </p:pic>
      <p:pic>
        <p:nvPicPr>
          <p:cNvPr id="163" name="Google Shape;163;p24"/>
          <p:cNvPicPr preferRelativeResize="0"/>
          <p:nvPr/>
        </p:nvPicPr>
        <p:blipFill>
          <a:blip r:embed="rId4">
            <a:alphaModFix/>
          </a:blip>
          <a:stretch>
            <a:fillRect/>
          </a:stretch>
        </p:blipFill>
        <p:spPr>
          <a:xfrm>
            <a:off x="4997874" y="2006250"/>
            <a:ext cx="3993726" cy="29266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Интродакшн</a:t>
            </a:r>
            <a:endParaRPr/>
          </a:p>
        </p:txBody>
      </p:sp>
      <p:sp>
        <p:nvSpPr>
          <p:cNvPr id="93" name="Google Shape;93;p14"/>
          <p:cNvSpPr txBox="1"/>
          <p:nvPr>
            <p:ph idx="1" type="body"/>
          </p:nvPr>
        </p:nvSpPr>
        <p:spPr>
          <a:xfrm>
            <a:off x="143675" y="1928850"/>
            <a:ext cx="4142700" cy="22611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ru" sz="1620">
                <a:solidFill>
                  <a:schemeClr val="dk2"/>
                </a:solidFill>
              </a:rPr>
              <a:t>Необходимо понять что такое Оперативная память в Java??</a:t>
            </a:r>
            <a:endParaRPr b="1" sz="1620">
              <a:solidFill>
                <a:schemeClr val="dk2"/>
              </a:solidFill>
            </a:endParaRPr>
          </a:p>
          <a:p>
            <a:pPr indent="0" lvl="0" marL="0" rtl="0" algn="l">
              <a:spcBef>
                <a:spcPts val="1200"/>
              </a:spcBef>
              <a:spcAft>
                <a:spcPts val="0"/>
              </a:spcAft>
              <a:buNone/>
            </a:pPr>
            <a:r>
              <a:rPr lang="ru" sz="1200">
                <a:solidFill>
                  <a:srgbClr val="111111"/>
                </a:solidFill>
                <a:highlight>
                  <a:srgbClr val="FFFFFF"/>
                </a:highlight>
                <a:latin typeface="Arial"/>
                <a:ea typeface="Arial"/>
                <a:cs typeface="Arial"/>
                <a:sym typeface="Arial"/>
              </a:rPr>
              <a:t>JVM разделяет память на две основные категории: «кучу» (heap) и «не кучу» (non-heap). Куча — это часть памяти JVM</a:t>
            </a:r>
            <a:endParaRPr sz="1200">
              <a:solidFill>
                <a:srgbClr val="111111"/>
              </a:solidFill>
              <a:highlight>
                <a:srgbClr val="FFFFFF"/>
              </a:highlight>
              <a:latin typeface="Arial"/>
              <a:ea typeface="Arial"/>
              <a:cs typeface="Arial"/>
              <a:sym typeface="Arial"/>
            </a:endParaRPr>
          </a:p>
          <a:p>
            <a:pPr indent="0" lvl="0" marL="0" rtl="0" algn="l">
              <a:spcBef>
                <a:spcPts val="1200"/>
              </a:spcBef>
              <a:spcAft>
                <a:spcPts val="0"/>
              </a:spcAft>
              <a:buNone/>
            </a:pPr>
            <a:r>
              <a:rPr lang="ru" sz="1200" u="sng">
                <a:solidFill>
                  <a:schemeClr val="hlink"/>
                </a:solidFill>
                <a:highlight>
                  <a:srgbClr val="FFFFFF"/>
                </a:highlight>
                <a:latin typeface="Arial"/>
                <a:ea typeface="Arial"/>
                <a:cs typeface="Arial"/>
                <a:sym typeface="Arial"/>
                <a:hlinkClick r:id="rId3"/>
              </a:rPr>
              <a:t>https://habr.com/ru/companies/otus/articles/445312/</a:t>
            </a:r>
            <a:endParaRPr sz="1200">
              <a:solidFill>
                <a:srgbClr val="111111"/>
              </a:solidFill>
              <a:highlight>
                <a:srgbClr val="FFFFFF"/>
              </a:highlight>
              <a:latin typeface="Arial"/>
              <a:ea typeface="Arial"/>
              <a:cs typeface="Arial"/>
              <a:sym typeface="Arial"/>
            </a:endParaRPr>
          </a:p>
          <a:p>
            <a:pPr indent="0" lvl="0" marL="0" rtl="0" algn="l">
              <a:spcBef>
                <a:spcPts val="1200"/>
              </a:spcBef>
              <a:spcAft>
                <a:spcPts val="0"/>
              </a:spcAft>
              <a:buNone/>
            </a:pPr>
            <a:r>
              <a:rPr lang="ru" sz="1200">
                <a:solidFill>
                  <a:srgbClr val="111111"/>
                </a:solidFill>
                <a:highlight>
                  <a:srgbClr val="FFFFFF"/>
                </a:highlight>
                <a:latin typeface="Arial"/>
                <a:ea typeface="Arial"/>
                <a:cs typeface="Arial"/>
                <a:sym typeface="Arial"/>
              </a:rPr>
              <a:t>https://topjava.ru/blog/stack-and-heap-in-java#:~:text=%D0%94%D0%BB%D1%8F%20%D0%BE%D0%BF%D1%82%D0%B8%D0%BC%D0%B0%D0%BB%D1%8C%D0%BD%D0%BE%D0%B9%20%D1%80%D0%B0%D0%B1%D0%BE%D1%82%D1%8B%20%D0%BF%D1%80%D0%B8%D0%BB%D0%BE%D0%B6%D0%B5%D0%BD%D0%B8%D1%8F%20JVM,%D0%B2%20%D1%81%D1%82%D0%B5%D0%BA%D0%B5%20%D0%B8%D0%BB%D0%B8%20%D0%B2%20%D0%BA%D1%83%D1%87%D0%B5.</a:t>
            </a:r>
            <a:endParaRPr sz="1200">
              <a:solidFill>
                <a:srgbClr val="111111"/>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111111"/>
              </a:solidFill>
              <a:highlight>
                <a:srgbClr val="FFFFFF"/>
              </a:highlight>
              <a:latin typeface="Arial"/>
              <a:ea typeface="Arial"/>
              <a:cs typeface="Arial"/>
              <a:sym typeface="Arial"/>
            </a:endParaRPr>
          </a:p>
        </p:txBody>
      </p:sp>
      <p:pic>
        <p:nvPicPr>
          <p:cNvPr id="94" name="Google Shape;94;p14"/>
          <p:cNvPicPr preferRelativeResize="0"/>
          <p:nvPr/>
        </p:nvPicPr>
        <p:blipFill>
          <a:blip r:embed="rId4">
            <a:alphaModFix/>
          </a:blip>
          <a:stretch>
            <a:fillRect/>
          </a:stretch>
        </p:blipFill>
        <p:spPr>
          <a:xfrm>
            <a:off x="6658100" y="656075"/>
            <a:ext cx="2289075" cy="1958525"/>
          </a:xfrm>
          <a:prstGeom prst="rect">
            <a:avLst/>
          </a:prstGeom>
          <a:noFill/>
          <a:ln>
            <a:noFill/>
          </a:ln>
        </p:spPr>
      </p:pic>
      <p:sp>
        <p:nvSpPr>
          <p:cNvPr id="95" name="Google Shape;95;p14"/>
          <p:cNvSpPr txBox="1"/>
          <p:nvPr/>
        </p:nvSpPr>
        <p:spPr>
          <a:xfrm>
            <a:off x="5793575" y="2750350"/>
            <a:ext cx="32646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800">
                <a:solidFill>
                  <a:srgbClr val="283147"/>
                </a:solidFill>
                <a:highlight>
                  <a:srgbClr val="FFFFFF"/>
                </a:highlight>
                <a:latin typeface="Roboto"/>
                <a:ea typeface="Roboto"/>
                <a:cs typeface="Roboto"/>
                <a:sym typeface="Roboto"/>
              </a:rPr>
              <a:t>Стек работает по схеме LIFO (последним вошел, первым вышел). Всякий раз, когда вызывается новый метод, содержащий примитивные значения или ссылки на объекты, то на вершине стека под них выделяется блок памяти. Из этого можно сделать вывод, что стек хранит значения примитивных переменных, создаваемых в методах, а также ссылки на объекты в куче на которые ссылается метод.</a:t>
            </a:r>
            <a:endParaRPr sz="700">
              <a:latin typeface="Lato"/>
              <a:ea typeface="Lato"/>
              <a:cs typeface="Lato"/>
              <a:sym typeface="Lato"/>
            </a:endParaRPr>
          </a:p>
        </p:txBody>
      </p:sp>
      <p:sp>
        <p:nvSpPr>
          <p:cNvPr id="96" name="Google Shape;96;p14"/>
          <p:cNvSpPr txBox="1"/>
          <p:nvPr/>
        </p:nvSpPr>
        <p:spPr>
          <a:xfrm>
            <a:off x="5943600" y="4007650"/>
            <a:ext cx="2893200" cy="114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ru" sz="700"/>
              <a:t>Эта область памяти используется для динамического выделения памяти для объектов и классов JRE во время выполнения. Новые объекты всегда создаются в куче, а ссылки на них хранятся в стеке.</a:t>
            </a:r>
            <a:endParaRPr sz="700"/>
          </a:p>
          <a:p>
            <a:pPr indent="0" lvl="0" marL="0" rtl="0" algn="just">
              <a:lnSpc>
                <a:spcPct val="115000"/>
              </a:lnSpc>
              <a:spcBef>
                <a:spcPts val="0"/>
              </a:spcBef>
              <a:spcAft>
                <a:spcPts val="0"/>
              </a:spcAft>
              <a:buNone/>
            </a:pPr>
            <a:r>
              <a:rPr lang="ru" sz="700"/>
              <a:t>Эти объекты имеют глобальный доступ и могут быть получены из любого места программы.</a:t>
            </a:r>
            <a:endParaRPr sz="7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Что такое переменная</a:t>
            </a:r>
            <a:endParaRPr/>
          </a:p>
        </p:txBody>
      </p:sp>
      <p:sp>
        <p:nvSpPr>
          <p:cNvPr id="102" name="Google Shape;102;p15"/>
          <p:cNvSpPr txBox="1"/>
          <p:nvPr>
            <p:ph idx="1" type="body"/>
          </p:nvPr>
        </p:nvSpPr>
        <p:spPr>
          <a:xfrm>
            <a:off x="5815025" y="2078875"/>
            <a:ext cx="26031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ru" sz="1500">
                <a:solidFill>
                  <a:srgbClr val="202124"/>
                </a:solidFill>
                <a:highlight>
                  <a:srgbClr val="FFFFFF"/>
                </a:highlight>
                <a:latin typeface="Arial"/>
                <a:ea typeface="Arial"/>
                <a:cs typeface="Arial"/>
                <a:sym typeface="Arial"/>
              </a:rPr>
              <a:t>Переменная в Java — это </a:t>
            </a:r>
            <a:r>
              <a:rPr lang="ru" sz="1500">
                <a:solidFill>
                  <a:srgbClr val="040C28"/>
                </a:solidFill>
                <a:latin typeface="Arial"/>
                <a:ea typeface="Arial"/>
                <a:cs typeface="Arial"/>
                <a:sym typeface="Arial"/>
              </a:rPr>
              <a:t>контейнер, в котором может храниться некоторое значение данных для дальнейшего использования в программе</a:t>
            </a:r>
            <a:r>
              <a:rPr lang="ru" sz="1500">
                <a:solidFill>
                  <a:srgbClr val="202124"/>
                </a:solidFill>
                <a:highlight>
                  <a:srgbClr val="FFFFFF"/>
                </a:highlight>
                <a:latin typeface="Arial"/>
                <a:ea typeface="Arial"/>
                <a:cs typeface="Arial"/>
                <a:sym typeface="Arial"/>
              </a:rPr>
              <a:t>. По сути переменная — это минимальная неделимая единица Java-приложения.</a:t>
            </a:r>
            <a:endParaRPr/>
          </a:p>
        </p:txBody>
      </p:sp>
      <p:pic>
        <p:nvPicPr>
          <p:cNvPr id="103" name="Google Shape;103;p15"/>
          <p:cNvPicPr preferRelativeResize="0"/>
          <p:nvPr/>
        </p:nvPicPr>
        <p:blipFill>
          <a:blip r:embed="rId3">
            <a:alphaModFix/>
          </a:blip>
          <a:stretch>
            <a:fillRect/>
          </a:stretch>
        </p:blipFill>
        <p:spPr>
          <a:xfrm>
            <a:off x="626288" y="2185488"/>
            <a:ext cx="4562475" cy="204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Типы данных. Примитивные типы данных</a:t>
            </a:r>
            <a:endParaRPr/>
          </a:p>
        </p:txBody>
      </p:sp>
      <p:sp>
        <p:nvSpPr>
          <p:cNvPr id="109" name="Google Shape;109;p16"/>
          <p:cNvSpPr txBox="1"/>
          <p:nvPr>
            <p:ph idx="1" type="body"/>
          </p:nvPr>
        </p:nvSpPr>
        <p:spPr>
          <a:xfrm>
            <a:off x="729450" y="2078875"/>
            <a:ext cx="4028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Каждая переменная или объект имеет свой тип данных</a:t>
            </a:r>
            <a:endParaRPr/>
          </a:p>
          <a:p>
            <a:pPr indent="0" lvl="0" marL="0" rtl="0" algn="l">
              <a:spcBef>
                <a:spcPts val="1200"/>
              </a:spcBef>
              <a:spcAft>
                <a:spcPts val="0"/>
              </a:spcAft>
              <a:buNone/>
            </a:pPr>
            <a:r>
              <a:rPr lang="ru"/>
              <a:t>Есть два вида тип данных</a:t>
            </a:r>
            <a:endParaRPr/>
          </a:p>
          <a:p>
            <a:pPr indent="-311150" lvl="0" marL="457200" rtl="0" algn="l">
              <a:spcBef>
                <a:spcPts val="1200"/>
              </a:spcBef>
              <a:spcAft>
                <a:spcPts val="0"/>
              </a:spcAft>
              <a:buSzPts val="1300"/>
              <a:buAutoNum type="arabicPeriod"/>
            </a:pPr>
            <a:r>
              <a:rPr lang="ru"/>
              <a:t>Примитивные типы данных</a:t>
            </a:r>
            <a:endParaRPr/>
          </a:p>
          <a:p>
            <a:pPr indent="-311150" lvl="0" marL="457200" rtl="0" algn="l">
              <a:spcBef>
                <a:spcPts val="0"/>
              </a:spcBef>
              <a:spcAft>
                <a:spcPts val="0"/>
              </a:spcAft>
              <a:buSzPts val="1300"/>
              <a:buAutoNum type="arabicPeriod"/>
            </a:pPr>
            <a:r>
              <a:rPr lang="ru"/>
              <a:t>Ссылочные</a:t>
            </a:r>
            <a:endParaRPr/>
          </a:p>
          <a:p>
            <a:pPr indent="0" lvl="0" marL="0" rtl="0" algn="l">
              <a:spcBef>
                <a:spcPts val="1200"/>
              </a:spcBef>
              <a:spcAft>
                <a:spcPts val="1200"/>
              </a:spcAft>
              <a:buNone/>
            </a:pPr>
            <a:r>
              <a:rPr lang="ru"/>
              <a:t>https://metanit.com/java/tutorial/2.12.php</a:t>
            </a:r>
            <a:endParaRPr/>
          </a:p>
        </p:txBody>
      </p:sp>
      <p:pic>
        <p:nvPicPr>
          <p:cNvPr id="110" name="Google Shape;110;p16"/>
          <p:cNvPicPr preferRelativeResize="0"/>
          <p:nvPr/>
        </p:nvPicPr>
        <p:blipFill>
          <a:blip r:embed="rId3">
            <a:alphaModFix/>
          </a:blip>
          <a:stretch>
            <a:fillRect/>
          </a:stretch>
        </p:blipFill>
        <p:spPr>
          <a:xfrm>
            <a:off x="4831675" y="1853850"/>
            <a:ext cx="4081350" cy="22296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Типы данных. Ссылочные типы данных</a:t>
            </a:r>
            <a:endParaRPr/>
          </a:p>
          <a:p>
            <a:pPr indent="0" lvl="0" marL="0" rtl="0" algn="l">
              <a:spcBef>
                <a:spcPts val="0"/>
              </a:spcBef>
              <a:spcAft>
                <a:spcPts val="0"/>
              </a:spcAft>
              <a:buNone/>
            </a:pPr>
            <a:r>
              <a:t/>
            </a:r>
            <a:endParaRPr/>
          </a:p>
        </p:txBody>
      </p:sp>
      <p:sp>
        <p:nvSpPr>
          <p:cNvPr id="116" name="Google Shape;116;p17"/>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Любой контейнер который хранит не одно значение, а набор имеет ссылочный тип данных</a:t>
            </a:r>
            <a:endParaRPr/>
          </a:p>
          <a:p>
            <a:pPr indent="0" lvl="0" marL="0" rtl="0" algn="l">
              <a:spcBef>
                <a:spcPts val="1200"/>
              </a:spcBef>
              <a:spcAft>
                <a:spcPts val="1200"/>
              </a:spcAft>
              <a:buNone/>
            </a:pPr>
            <a:r>
              <a:rPr lang="ru"/>
              <a:t>К примеру: String, array, collections, objects etc…</a:t>
            </a:r>
            <a:endParaRPr/>
          </a:p>
        </p:txBody>
      </p:sp>
      <p:pic>
        <p:nvPicPr>
          <p:cNvPr id="117" name="Google Shape;117;p17"/>
          <p:cNvPicPr preferRelativeResize="0"/>
          <p:nvPr/>
        </p:nvPicPr>
        <p:blipFill>
          <a:blip r:embed="rId3">
            <a:alphaModFix/>
          </a:blip>
          <a:stretch>
            <a:fillRect/>
          </a:stretch>
        </p:blipFill>
        <p:spPr>
          <a:xfrm>
            <a:off x="4719896" y="2143146"/>
            <a:ext cx="3812125" cy="1500175"/>
          </a:xfrm>
          <a:prstGeom prst="rect">
            <a:avLst/>
          </a:prstGeom>
          <a:noFill/>
          <a:ln>
            <a:noFill/>
          </a:ln>
        </p:spPr>
      </p:pic>
      <p:pic>
        <p:nvPicPr>
          <p:cNvPr id="118" name="Google Shape;118;p17"/>
          <p:cNvPicPr preferRelativeResize="0"/>
          <p:nvPr/>
        </p:nvPicPr>
        <p:blipFill>
          <a:blip r:embed="rId4">
            <a:alphaModFix/>
          </a:blip>
          <a:stretch>
            <a:fillRect/>
          </a:stretch>
        </p:blipFill>
        <p:spPr>
          <a:xfrm>
            <a:off x="1042275" y="3091325"/>
            <a:ext cx="3972651" cy="188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Операции над примитивными переменными</a:t>
            </a:r>
            <a:endParaRPr/>
          </a:p>
        </p:txBody>
      </p:sp>
      <p:pic>
        <p:nvPicPr>
          <p:cNvPr id="124" name="Google Shape;124;p18"/>
          <p:cNvPicPr preferRelativeResize="0"/>
          <p:nvPr/>
        </p:nvPicPr>
        <p:blipFill>
          <a:blip r:embed="rId3">
            <a:alphaModFix/>
          </a:blip>
          <a:stretch>
            <a:fillRect/>
          </a:stretch>
        </p:blipFill>
        <p:spPr>
          <a:xfrm>
            <a:off x="1866900" y="1899100"/>
            <a:ext cx="5261884"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Также можно</a:t>
            </a:r>
            <a:endParaRPr/>
          </a:p>
        </p:txBody>
      </p:sp>
      <p:pic>
        <p:nvPicPr>
          <p:cNvPr id="130" name="Google Shape;130;p19"/>
          <p:cNvPicPr preferRelativeResize="0"/>
          <p:nvPr/>
        </p:nvPicPr>
        <p:blipFill>
          <a:blip r:embed="rId3">
            <a:alphaModFix/>
          </a:blip>
          <a:stretch>
            <a:fillRect/>
          </a:stretch>
        </p:blipFill>
        <p:spPr>
          <a:xfrm>
            <a:off x="2202675" y="2120525"/>
            <a:ext cx="5305425" cy="218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Условные конструкции</a:t>
            </a:r>
            <a:endParaRPr/>
          </a:p>
        </p:txBody>
      </p:sp>
      <p:pic>
        <p:nvPicPr>
          <p:cNvPr id="136" name="Google Shape;136;p20"/>
          <p:cNvPicPr preferRelativeResize="0"/>
          <p:nvPr/>
        </p:nvPicPr>
        <p:blipFill>
          <a:blip r:embed="rId3">
            <a:alphaModFix/>
          </a:blip>
          <a:stretch>
            <a:fillRect/>
          </a:stretch>
        </p:blipFill>
        <p:spPr>
          <a:xfrm>
            <a:off x="4052875" y="1984825"/>
            <a:ext cx="4857750" cy="2419350"/>
          </a:xfrm>
          <a:prstGeom prst="rect">
            <a:avLst/>
          </a:prstGeom>
          <a:noFill/>
          <a:ln>
            <a:noFill/>
          </a:ln>
        </p:spPr>
      </p:pic>
      <p:sp>
        <p:nvSpPr>
          <p:cNvPr id="137" name="Google Shape;137;p20"/>
          <p:cNvSpPr txBox="1"/>
          <p:nvPr/>
        </p:nvSpPr>
        <p:spPr>
          <a:xfrm>
            <a:off x="464350" y="2071700"/>
            <a:ext cx="2979000" cy="2986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a:latin typeface="Lato"/>
                <a:ea typeface="Lato"/>
                <a:cs typeface="Lato"/>
                <a:sym typeface="Lato"/>
              </a:rPr>
              <a:t>Одним из фундаментальных элементов многих языков программирования являются условные конструкции. Данные конструкции позволяют направить работу программы по одному из путей в зависимости от определенных условий.</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ru">
                <a:latin typeface="Lato"/>
                <a:ea typeface="Lato"/>
                <a:cs typeface="Lato"/>
                <a:sym typeface="Lato"/>
              </a:rPr>
              <a:t>В языке Java используются следующие условные конструкции: if..else и switch..case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Блок схема</a:t>
            </a:r>
            <a:endParaRPr/>
          </a:p>
        </p:txBody>
      </p:sp>
      <p:pic>
        <p:nvPicPr>
          <p:cNvPr id="143" name="Google Shape;143;p21"/>
          <p:cNvPicPr preferRelativeResize="0"/>
          <p:nvPr/>
        </p:nvPicPr>
        <p:blipFill>
          <a:blip r:embed="rId3">
            <a:alphaModFix/>
          </a:blip>
          <a:stretch>
            <a:fillRect/>
          </a:stretch>
        </p:blipFill>
        <p:spPr>
          <a:xfrm>
            <a:off x="1166825" y="1889575"/>
            <a:ext cx="1987240" cy="2984850"/>
          </a:xfrm>
          <a:prstGeom prst="rect">
            <a:avLst/>
          </a:prstGeom>
          <a:noFill/>
          <a:ln>
            <a:noFill/>
          </a:ln>
        </p:spPr>
      </p:pic>
      <p:sp>
        <p:nvSpPr>
          <p:cNvPr id="144" name="Google Shape;144;p21"/>
          <p:cNvSpPr txBox="1"/>
          <p:nvPr/>
        </p:nvSpPr>
        <p:spPr>
          <a:xfrm>
            <a:off x="3636175" y="1843100"/>
            <a:ext cx="378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Lato"/>
                <a:ea typeface="Lato"/>
                <a:cs typeface="Lato"/>
                <a:sym typeface="Lato"/>
              </a:rPr>
              <a:t>Нас в универе учили писать такие блок схемы</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