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seungyum/AirtableR" TargetMode="External"/><Relationship Id="rId2" Type="http://schemas.openxmlformats.org/officeDocument/2006/relationships/hyperlink" Target="http://tps" TargetMode="External"/><Relationship Id="rId1" Type="http://schemas.openxmlformats.org/officeDocument/2006/relationships/hyperlink" Target="https://github.com/bergant/airtabler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seungyum/AirtableR" TargetMode="External"/><Relationship Id="rId2" Type="http://schemas.openxmlformats.org/officeDocument/2006/relationships/hyperlink" Target="http://tps" TargetMode="External"/><Relationship Id="rId1" Type="http://schemas.openxmlformats.org/officeDocument/2006/relationships/hyperlink" Target="https://github.com/bergant/airtabl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97E48-1F0A-406B-9619-2E375AA31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301709-DF22-465B-8C36-3AA3CEE85309}">
      <dgm:prSet/>
      <dgm:spPr/>
      <dgm:t>
        <a:bodyPr/>
        <a:lstStyle/>
        <a:p>
          <a:r>
            <a:rPr lang="en-GB" dirty="0">
              <a:solidFill>
                <a:srgbClr val="FFFFFF"/>
              </a:solidFill>
              <a:cs typeface="Calibri Light"/>
              <a:hlinkClick xmlns:r="http://schemas.openxmlformats.org/officeDocument/2006/relationships" r:id="rId1"/>
            </a:rPr>
            <a:t>ht</a:t>
          </a:r>
          <a:r>
            <a:rPr lang="en-GB" dirty="0">
              <a:solidFill>
                <a:srgbClr val="FFFFFF"/>
              </a:solidFill>
              <a:cs typeface="Calibri Light"/>
              <a:hlinkClick xmlns:r="http://schemas.openxmlformats.org/officeDocument/2006/relationships" r:id="rId2"/>
            </a:rPr>
            <a:t>tps</a:t>
          </a:r>
          <a:r>
            <a:rPr lang="en-US" dirty="0">
              <a:solidFill>
                <a:srgbClr val="FFFFFF"/>
              </a:solidFill>
              <a:hlinkClick xmlns:r="http://schemas.openxmlformats.org/officeDocument/2006/relationships" r:id="rId1"/>
            </a:rPr>
            <a:t>://github.com/bergant/airtabler</a:t>
          </a:r>
          <a:endParaRPr lang="en-US" dirty="0">
            <a:solidFill>
              <a:srgbClr val="FFFFFF"/>
            </a:solidFill>
          </a:endParaRPr>
        </a:p>
      </dgm:t>
    </dgm:pt>
    <dgm:pt modelId="{B5A124E0-BCC3-43DA-8F7E-7FFF4DCB7CF6}" type="parTrans" cxnId="{6476088E-A1E1-483C-B592-DDEF0C269F35}">
      <dgm:prSet/>
      <dgm:spPr/>
      <dgm:t>
        <a:bodyPr/>
        <a:lstStyle/>
        <a:p>
          <a:endParaRPr lang="en-US"/>
        </a:p>
      </dgm:t>
    </dgm:pt>
    <dgm:pt modelId="{53BE9D05-441D-4251-8220-E947D8A25A84}" type="sibTrans" cxnId="{6476088E-A1E1-483C-B592-DDEF0C269F35}">
      <dgm:prSet/>
      <dgm:spPr/>
      <dgm:t>
        <a:bodyPr/>
        <a:lstStyle/>
        <a:p>
          <a:endParaRPr lang="en-US"/>
        </a:p>
      </dgm:t>
    </dgm:pt>
    <dgm:pt modelId="{9BB8C54A-3435-44C8-8BBA-5F993F2CB77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https://github.com/jaeseungyum/AirtableR</a:t>
          </a:r>
          <a:endParaRPr lang="en-US" dirty="0"/>
        </a:p>
      </dgm:t>
    </dgm:pt>
    <dgm:pt modelId="{95D4A863-E159-4742-8582-87F01354023D}" type="parTrans" cxnId="{039707E4-FB47-45D9-9BC4-C979C004B877}">
      <dgm:prSet/>
      <dgm:spPr/>
      <dgm:t>
        <a:bodyPr/>
        <a:lstStyle/>
        <a:p>
          <a:endParaRPr lang="en-US"/>
        </a:p>
      </dgm:t>
    </dgm:pt>
    <dgm:pt modelId="{DA2B9496-1912-4076-BB31-69DD4A709815}" type="sibTrans" cxnId="{039707E4-FB47-45D9-9BC4-C979C004B877}">
      <dgm:prSet/>
      <dgm:spPr/>
      <dgm:t>
        <a:bodyPr/>
        <a:lstStyle/>
        <a:p>
          <a:endParaRPr lang="en-US"/>
        </a:p>
      </dgm:t>
    </dgm:pt>
    <dgm:pt modelId="{3A08F9B1-138A-4F3B-8856-02019D860204}" type="pres">
      <dgm:prSet presAssocID="{F8397E48-1F0A-406B-9619-2E375AA310F1}" presName="linear" presStyleCnt="0">
        <dgm:presLayoutVars>
          <dgm:animLvl val="lvl"/>
          <dgm:resizeHandles val="exact"/>
        </dgm:presLayoutVars>
      </dgm:prSet>
      <dgm:spPr/>
    </dgm:pt>
    <dgm:pt modelId="{94241D60-D36B-452B-AEFD-CF26A6FD1007}" type="pres">
      <dgm:prSet presAssocID="{9D301709-DF22-465B-8C36-3AA3CEE853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6DB081-C28C-427D-8699-10CFA7DD176A}" type="pres">
      <dgm:prSet presAssocID="{53BE9D05-441D-4251-8220-E947D8A25A84}" presName="spacer" presStyleCnt="0"/>
      <dgm:spPr/>
    </dgm:pt>
    <dgm:pt modelId="{1D67331D-D24F-4F1D-A008-777DC9AC1BDD}" type="pres">
      <dgm:prSet presAssocID="{9BB8C54A-3435-44C8-8BBA-5F993F2CB7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69F60A-3A01-4FD1-BFCF-0F7DF18CC8F7}" type="presOf" srcId="{9D301709-DF22-465B-8C36-3AA3CEE85309}" destId="{94241D60-D36B-452B-AEFD-CF26A6FD1007}" srcOrd="0" destOrd="0" presId="urn:microsoft.com/office/officeart/2005/8/layout/vList2"/>
    <dgm:cxn modelId="{6476088E-A1E1-483C-B592-DDEF0C269F35}" srcId="{F8397E48-1F0A-406B-9619-2E375AA310F1}" destId="{9D301709-DF22-465B-8C36-3AA3CEE85309}" srcOrd="0" destOrd="0" parTransId="{B5A124E0-BCC3-43DA-8F7E-7FFF4DCB7CF6}" sibTransId="{53BE9D05-441D-4251-8220-E947D8A25A84}"/>
    <dgm:cxn modelId="{22C813D2-CB5A-417B-B2CF-5375E6C86929}" type="presOf" srcId="{F8397E48-1F0A-406B-9619-2E375AA310F1}" destId="{3A08F9B1-138A-4F3B-8856-02019D860204}" srcOrd="0" destOrd="0" presId="urn:microsoft.com/office/officeart/2005/8/layout/vList2"/>
    <dgm:cxn modelId="{039707E4-FB47-45D9-9BC4-C979C004B877}" srcId="{F8397E48-1F0A-406B-9619-2E375AA310F1}" destId="{9BB8C54A-3435-44C8-8BBA-5F993F2CB77A}" srcOrd="1" destOrd="0" parTransId="{95D4A863-E159-4742-8582-87F01354023D}" sibTransId="{DA2B9496-1912-4076-BB31-69DD4A709815}"/>
    <dgm:cxn modelId="{6D2915E5-AD30-4FC5-BCAF-980C77BC27AB}" type="presOf" srcId="{9BB8C54A-3435-44C8-8BBA-5F993F2CB77A}" destId="{1D67331D-D24F-4F1D-A008-777DC9AC1BDD}" srcOrd="0" destOrd="0" presId="urn:microsoft.com/office/officeart/2005/8/layout/vList2"/>
    <dgm:cxn modelId="{4F9B6AD3-768F-4651-80C7-2292B00E8377}" type="presParOf" srcId="{3A08F9B1-138A-4F3B-8856-02019D860204}" destId="{94241D60-D36B-452B-AEFD-CF26A6FD1007}" srcOrd="0" destOrd="0" presId="urn:microsoft.com/office/officeart/2005/8/layout/vList2"/>
    <dgm:cxn modelId="{0F4AEDAB-EEFE-408C-BA99-D80B763589AD}" type="presParOf" srcId="{3A08F9B1-138A-4F3B-8856-02019D860204}" destId="{416DB081-C28C-427D-8699-10CFA7DD176A}" srcOrd="1" destOrd="0" presId="urn:microsoft.com/office/officeart/2005/8/layout/vList2"/>
    <dgm:cxn modelId="{9D8AEE9C-9CFD-459B-8FAE-153874627B88}" type="presParOf" srcId="{3A08F9B1-138A-4F3B-8856-02019D860204}" destId="{1D67331D-D24F-4F1D-A008-777DC9AC1B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1D60-D36B-452B-AEFD-CF26A6FD1007}">
      <dsp:nvSpPr>
        <dsp:cNvPr id="0" name=""/>
        <dsp:cNvSpPr/>
      </dsp:nvSpPr>
      <dsp:spPr>
        <a:xfrm>
          <a:off x="0" y="686688"/>
          <a:ext cx="1100488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>
              <a:solidFill>
                <a:srgbClr val="FFFFFF"/>
              </a:solidFill>
              <a:cs typeface="Calibri Light"/>
              <a:hlinkClick xmlns:r="http://schemas.openxmlformats.org/officeDocument/2006/relationships" r:id="rId1"/>
            </a:rPr>
            <a:t>ht</a:t>
          </a:r>
          <a:r>
            <a:rPr lang="en-GB" sz="4700" kern="1200" dirty="0">
              <a:solidFill>
                <a:srgbClr val="FFFFFF"/>
              </a:solidFill>
              <a:cs typeface="Calibri Light"/>
              <a:hlinkClick xmlns:r="http://schemas.openxmlformats.org/officeDocument/2006/relationships" r:id="rId2"/>
            </a:rPr>
            <a:t>tps</a:t>
          </a:r>
          <a:r>
            <a:rPr lang="en-US" sz="4700" kern="1200" dirty="0">
              <a:solidFill>
                <a:srgbClr val="FFFFFF"/>
              </a:solidFill>
              <a:hlinkClick xmlns:r="http://schemas.openxmlformats.org/officeDocument/2006/relationships" r:id="rId1"/>
            </a:rPr>
            <a:t>://github.com/bergant/airtabler</a:t>
          </a:r>
          <a:endParaRPr lang="en-US" sz="4700" kern="1200" dirty="0">
            <a:solidFill>
              <a:srgbClr val="FFFFFF"/>
            </a:solidFill>
          </a:endParaRPr>
        </a:p>
      </dsp:txBody>
      <dsp:txXfrm>
        <a:off x="55030" y="741718"/>
        <a:ext cx="10894820" cy="1017235"/>
      </dsp:txXfrm>
    </dsp:sp>
    <dsp:sp modelId="{1D67331D-D24F-4F1D-A008-777DC9AC1BDD}">
      <dsp:nvSpPr>
        <dsp:cNvPr id="0" name=""/>
        <dsp:cNvSpPr/>
      </dsp:nvSpPr>
      <dsp:spPr>
        <a:xfrm>
          <a:off x="0" y="1949343"/>
          <a:ext cx="1100488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hlinkClick xmlns:r="http://schemas.openxmlformats.org/officeDocument/2006/relationships" r:id="rId3"/>
            </a:rPr>
            <a:t>https://github.com/jaeseungyum/AirtableR</a:t>
          </a:r>
          <a:endParaRPr lang="en-US" sz="4700" kern="1200" dirty="0"/>
        </a:p>
      </dsp:txBody>
      <dsp:txXfrm>
        <a:off x="55030" y="2004373"/>
        <a:ext cx="1089482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2889F27-FB7E-4EA6-921F-288154E3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80" y="2268765"/>
            <a:ext cx="2743200" cy="4031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49FC7-AD1D-4DB3-BECA-5E0E1C190E99}"/>
              </a:ext>
            </a:extLst>
          </p:cNvPr>
          <p:cNvSpPr txBox="1"/>
          <p:nvPr/>
        </p:nvSpPr>
        <p:spPr>
          <a:xfrm>
            <a:off x="219243" y="199187"/>
            <a:ext cx="11726777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 err="1">
                <a:solidFill>
                  <a:srgbClr val="FFFFFF"/>
                </a:solidFill>
                <a:latin typeface="roboto"/>
                <a:cs typeface="Arial"/>
              </a:rPr>
              <a:t>Airtable</a:t>
            </a:r>
            <a:r>
              <a:rPr lang="en-US" sz="4400" dirty="0">
                <a:solidFill>
                  <a:srgbClr val="FFFFFF"/>
                </a:solidFill>
                <a:latin typeface="roboto"/>
                <a:cs typeface="Arial"/>
              </a:rPr>
              <a:t> &amp; R: a marketers heaven</a:t>
            </a:r>
            <a:endParaRPr lang="en-US" sz="4400" dirty="0">
              <a:solidFill>
                <a:srgbClr val="FFFFFF"/>
              </a:solidFill>
              <a:latin typeface="roboto"/>
            </a:endParaRPr>
          </a:p>
          <a:p>
            <a:endParaRPr lang="en-US" sz="4400" dirty="0">
              <a:solidFill>
                <a:srgbClr val="FFFFFF"/>
              </a:solidFill>
              <a:latin typeface="roboto"/>
              <a:cs typeface="Arial"/>
            </a:endParaRPr>
          </a:p>
          <a:p>
            <a:r>
              <a:rPr lang="en-US" sz="4400" dirty="0">
                <a:solidFill>
                  <a:srgbClr val="FFFFFF"/>
                </a:solidFill>
                <a:latin typeface="roboto"/>
                <a:cs typeface="Arial"/>
              </a:rPr>
              <a:t>Amy McDougall</a:t>
            </a:r>
            <a:endParaRPr lang="en-US" sz="4400" dirty="0">
              <a:solidFill>
                <a:srgbClr val="FFFFFF"/>
              </a:solidFill>
              <a:latin typeface="roboto"/>
            </a:endParaRPr>
          </a:p>
          <a:p>
            <a:r>
              <a:rPr lang="en-US" sz="4400" dirty="0">
                <a:solidFill>
                  <a:srgbClr val="FFFFFF"/>
                </a:solidFill>
                <a:latin typeface="roboto"/>
                <a:cs typeface="Arial"/>
              </a:rPr>
              <a:t>@amymcdougall96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pic>
        <p:nvPicPr>
          <p:cNvPr id="7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31234250-DF72-4AA8-9C14-910F294C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352925" y="306136"/>
            <a:ext cx="494898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"/>
              </a:rPr>
              <a:t>Questions?</a:t>
            </a: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9B617B34-1E89-44DA-971C-1B8F0175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37818"/>
            <a:ext cx="3612147" cy="53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94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-475917" y="-1338"/>
            <a:ext cx="4948989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cs typeface="Calibri"/>
              </a:rPr>
              <a:t>Agenda</a:t>
            </a:r>
            <a:r>
              <a:rPr lang="en-US" sz="5400" dirty="0">
                <a:solidFill>
                  <a:srgbClr val="FFFFFF"/>
                </a:solidFill>
                <a:cs typeface="Calibri"/>
              </a:rPr>
              <a:t> </a:t>
            </a: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05EF8-2036-4A5E-A974-E140B78C7C8E}"/>
              </a:ext>
            </a:extLst>
          </p:cNvPr>
          <p:cNvSpPr txBox="1"/>
          <p:nvPr/>
        </p:nvSpPr>
        <p:spPr>
          <a:xfrm>
            <a:off x="192504" y="1148347"/>
            <a:ext cx="8090568" cy="55707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What is </a:t>
            </a:r>
            <a:r>
              <a:rPr lang="en-US" sz="4000" dirty="0" err="1">
                <a:solidFill>
                  <a:srgbClr val="FFFFFF"/>
                </a:solidFill>
              </a:rPr>
              <a:t>Airtable</a:t>
            </a:r>
            <a:r>
              <a:rPr lang="en-US" sz="4000" dirty="0">
                <a:solidFill>
                  <a:srgbClr val="FFFFFF"/>
                </a:solidFill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Features of </a:t>
            </a:r>
            <a:r>
              <a:rPr lang="en-US" sz="4000" dirty="0" err="1">
                <a:solidFill>
                  <a:srgbClr val="FFFFFF"/>
                </a:solidFill>
                <a:cs typeface="Calibri"/>
              </a:rPr>
              <a:t>Airtable</a:t>
            </a: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Available packages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Authentication, and API docs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Example</a:t>
            </a:r>
          </a:p>
          <a:p>
            <a:pPr marL="285750" indent="-285750">
              <a:buFont typeface="Arial"/>
              <a:buChar char="•"/>
            </a:pPr>
            <a:endParaRPr lang="en-US" sz="4000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Conclusion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cs typeface="Calibri"/>
              </a:rPr>
              <a:t>Questions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812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319239" y="1539627"/>
            <a:ext cx="3648037" cy="3498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74625" cmpd="thinThick"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Airtable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3DAC8F0-842F-4393-87D8-7EBA494B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95" y="1540404"/>
            <a:ext cx="7188199" cy="3773803"/>
          </a:xfrm>
          <a:prstGeom prst="rect">
            <a:avLst/>
          </a:prstGeom>
        </p:spPr>
      </p:pic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51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379661" y="306136"/>
            <a:ext cx="691414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"/>
              </a:rPr>
              <a:t>Features of </a:t>
            </a:r>
            <a:r>
              <a:rPr lang="en-US" sz="5400" dirty="0" err="1">
                <a:solidFill>
                  <a:srgbClr val="FFFFFF"/>
                </a:solidFill>
                <a:cs typeface="Calibri"/>
              </a:rPr>
              <a:t>Airtable</a:t>
            </a: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05EF8-2036-4A5E-A974-E140B78C7C8E}"/>
              </a:ext>
            </a:extLst>
          </p:cNvPr>
          <p:cNvSpPr txBox="1"/>
          <p:nvPr/>
        </p:nvSpPr>
        <p:spPr>
          <a:xfrm>
            <a:off x="887662" y="1469188"/>
            <a:ext cx="2743200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solidFill>
                  <a:srgbClr val="FFFFFF"/>
                </a:solidFill>
                <a:latin typeface="Calibri"/>
                <a:ea typeface="-apple-system"/>
                <a:cs typeface="Calibri"/>
              </a:rPr>
              <a:t>Bases</a:t>
            </a:r>
            <a:r>
              <a:rPr lang="en-GB" sz="4400" dirty="0">
                <a:solidFill>
                  <a:srgbClr val="FFFFFF"/>
                </a:solidFill>
                <a:latin typeface="Calibri"/>
                <a:ea typeface="-apple-system"/>
                <a:cs typeface="Calibri"/>
              </a:rPr>
              <a:t> </a:t>
            </a:r>
            <a:endParaRPr lang="en-US" sz="4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7C5B-7BB2-4779-BADF-AC28F223132E}"/>
              </a:ext>
            </a:extLst>
          </p:cNvPr>
          <p:cNvSpPr txBox="1"/>
          <p:nvPr/>
        </p:nvSpPr>
        <p:spPr>
          <a:xfrm>
            <a:off x="1529346" y="2471820"/>
            <a:ext cx="2743200" cy="1046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Tables</a:t>
            </a:r>
            <a:r>
              <a:rPr lang="en-US" sz="4400" dirty="0">
                <a:solidFill>
                  <a:srgbClr val="FFFFFF"/>
                </a:solidFill>
              </a:rPr>
              <a:t> 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9BEA0-8242-4682-AD85-0AEEB8F3EBAF}"/>
              </a:ext>
            </a:extLst>
          </p:cNvPr>
          <p:cNvSpPr txBox="1"/>
          <p:nvPr/>
        </p:nvSpPr>
        <p:spPr>
          <a:xfrm>
            <a:off x="2986505" y="3474453"/>
            <a:ext cx="2743200" cy="1046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cs typeface="Calibri"/>
              </a:rPr>
              <a:t>Views</a:t>
            </a:r>
          </a:p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925FB-E3DC-4074-A4BA-764FA3AED84A}"/>
              </a:ext>
            </a:extLst>
          </p:cNvPr>
          <p:cNvSpPr txBox="1"/>
          <p:nvPr/>
        </p:nvSpPr>
        <p:spPr>
          <a:xfrm>
            <a:off x="4550612" y="4517190"/>
            <a:ext cx="2743200" cy="1046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Fields</a:t>
            </a:r>
          </a:p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39015-2729-4E2C-AACB-028F9115D2DF}"/>
              </a:ext>
            </a:extLst>
          </p:cNvPr>
          <p:cNvSpPr txBox="1"/>
          <p:nvPr/>
        </p:nvSpPr>
        <p:spPr>
          <a:xfrm>
            <a:off x="6609346" y="5386138"/>
            <a:ext cx="2743200" cy="10464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cs typeface="Calibri"/>
              </a:rPr>
              <a:t>Records</a:t>
            </a:r>
            <a:r>
              <a:rPr lang="en-US" sz="4400" dirty="0">
                <a:solidFill>
                  <a:srgbClr val="FFFFFF"/>
                </a:solidFill>
                <a:cs typeface="Calibri"/>
              </a:rPr>
              <a:t> </a:t>
            </a: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8F96077-7DAC-424D-8DC3-76DF0491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60000">
            <a:off x="9149347" y="-739129"/>
            <a:ext cx="2743200" cy="40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6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-422444" y="413083"/>
            <a:ext cx="6459621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"/>
              </a:rPr>
              <a:t>Packages </a:t>
            </a: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45F2B7-23DA-4B36-8097-647705F9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723549"/>
              </p:ext>
            </p:extLst>
          </p:nvPr>
        </p:nvGraphicFramePr>
        <p:xfrm>
          <a:off x="660401" y="2044031"/>
          <a:ext cx="11004880" cy="376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04774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352925" y="306136"/>
            <a:ext cx="4948989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"/>
              </a:rPr>
              <a:t>Authentication, and API docs</a:t>
            </a:r>
            <a:endParaRPr lang="en-US" dirty="0"/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E7EF9-8D6D-4F23-BA19-A5A0E2430B4E}"/>
              </a:ext>
            </a:extLst>
          </p:cNvPr>
          <p:cNvSpPr txBox="1"/>
          <p:nvPr/>
        </p:nvSpPr>
        <p:spPr>
          <a:xfrm>
            <a:off x="3267239" y="4584031"/>
            <a:ext cx="5497094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"/>
              </a:rPr>
              <a:t>https://airtable.com/api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1C6F26-ACCF-4C13-83E6-B7FA6999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900000">
            <a:off x="10058398" y="3030766"/>
            <a:ext cx="2743200" cy="4031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BD79C-8204-4654-8AAF-E9A7C862DB4A}"/>
              </a:ext>
            </a:extLst>
          </p:cNvPr>
          <p:cNvSpPr txBox="1"/>
          <p:nvPr/>
        </p:nvSpPr>
        <p:spPr>
          <a:xfrm>
            <a:off x="2389238" y="3040626"/>
            <a:ext cx="689732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"/>
              </a:rPr>
              <a:t>https://airtable.com/account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496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541069" y="6040261"/>
            <a:ext cx="10515600" cy="8223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 </a:t>
            </a:r>
            <a:endParaRPr lang="en-US" sz="4800">
              <a:latin typeface="+mj-lt"/>
              <a:ea typeface="+mj-ea"/>
              <a:cs typeface="Calibri Light"/>
            </a:endParaRP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05EF8-2036-4A5E-A974-E140B78C7C8E}"/>
              </a:ext>
            </a:extLst>
          </p:cNvPr>
          <p:cNvSpPr txBox="1"/>
          <p:nvPr/>
        </p:nvSpPr>
        <p:spPr>
          <a:xfrm>
            <a:off x="165767" y="175900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F6339-BB06-405B-AA5F-645FA912316A}"/>
              </a:ext>
            </a:extLst>
          </p:cNvPr>
          <p:cNvSpPr txBox="1"/>
          <p:nvPr/>
        </p:nvSpPr>
        <p:spPr>
          <a:xfrm>
            <a:off x="-3403599" y="1709818"/>
            <a:ext cx="12141198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357C4-9579-4C6F-9D30-CF6B1CC0B2B9}"/>
              </a:ext>
            </a:extLst>
          </p:cNvPr>
          <p:cNvSpPr txBox="1"/>
          <p:nvPr/>
        </p:nvSpPr>
        <p:spPr>
          <a:xfrm>
            <a:off x="7545136" y="185820"/>
            <a:ext cx="4360778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cs typeface="Calibri"/>
              </a:rPr>
              <a:t>https://itsalocke.com/blog/how-to-use-an-r-interface-with-airtable-api/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99974-10C0-4755-8098-C3CED5439A6A}"/>
              </a:ext>
            </a:extLst>
          </p:cNvPr>
          <p:cNvSpPr txBox="1"/>
          <p:nvPr/>
        </p:nvSpPr>
        <p:spPr>
          <a:xfrm>
            <a:off x="5346" y="292768"/>
            <a:ext cx="474846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install.packages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("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devtools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")</a:t>
            </a:r>
            <a:endParaRPr lang="en-US" sz="28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96941C-F135-41FB-957F-721A122CD26E}"/>
              </a:ext>
            </a:extLst>
          </p:cNvPr>
          <p:cNvSpPr txBox="1"/>
          <p:nvPr/>
        </p:nvSpPr>
        <p:spPr>
          <a:xfrm>
            <a:off x="-48127" y="1188452"/>
            <a:ext cx="715477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devtools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::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install_github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("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bergant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/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airtabler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")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03293-D3E3-43F1-9FAE-F4E03760B022}"/>
              </a:ext>
            </a:extLst>
          </p:cNvPr>
          <p:cNvSpPr txBox="1"/>
          <p:nvPr/>
        </p:nvSpPr>
        <p:spPr>
          <a:xfrm>
            <a:off x="-770020" y="2070768"/>
            <a:ext cx="747562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library(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airtabler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)</a:t>
            </a:r>
            <a:r>
              <a:rPr lang="en-US" sz="2800" dirty="0"/>
              <a:t>, then 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library(</a:t>
            </a:r>
            <a:r>
              <a:rPr lang="en-US" sz="2800" dirty="0" err="1">
                <a:solidFill>
                  <a:srgbClr val="FF0000"/>
                </a:solidFill>
                <a:highlight>
                  <a:srgbClr val="C0C0C0"/>
                </a:highlight>
              </a:rPr>
              <a:t>dplyr</a:t>
            </a:r>
            <a:r>
              <a:rPr lang="en-US" sz="2800" dirty="0">
                <a:solidFill>
                  <a:srgbClr val="FF0000"/>
                </a:solidFill>
                <a:highlight>
                  <a:srgbClr val="C0C0C0"/>
                </a:highlight>
              </a:rPr>
              <a:t>)</a:t>
            </a:r>
            <a:r>
              <a:rPr lang="en-US" sz="28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99281-8B01-47F6-AB9B-0CA2529DE0C3}"/>
              </a:ext>
            </a:extLst>
          </p:cNvPr>
          <p:cNvSpPr txBox="1"/>
          <p:nvPr/>
        </p:nvSpPr>
        <p:spPr>
          <a:xfrm>
            <a:off x="85556" y="3086769"/>
            <a:ext cx="1210109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00B0F0"/>
                </a:solidFill>
                <a:highlight>
                  <a:srgbClr val="000000"/>
                </a:highlight>
                <a:cs typeface="Calibri"/>
              </a:rPr>
              <a:t>Sys.setenv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(</a:t>
            </a: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"AIRTABLE_API_KEY"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=</a:t>
            </a: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"&lt;Your API key"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)</a:t>
            </a:r>
            <a:r>
              <a:rPr lang="en-US" sz="2800" dirty="0">
                <a:highlight>
                  <a:srgbClr val="000000"/>
                </a:highlight>
                <a:cs typeface="Calibri"/>
              </a:rPr>
              <a:t> </a:t>
            </a:r>
            <a:r>
              <a:rPr lang="en-US" sz="2800" dirty="0">
                <a:solidFill>
                  <a:srgbClr val="7F7F7F"/>
                </a:solidFill>
                <a:highlight>
                  <a:srgbClr val="000000"/>
                </a:highlight>
                <a:cs typeface="Calibri"/>
              </a:rPr>
              <a:t>#example key**************</a:t>
            </a:r>
            <a:endParaRPr lang="en-US" sz="2800" dirty="0">
              <a:solidFill>
                <a:srgbClr val="7F7F7F"/>
              </a:solidFill>
              <a:highlight>
                <a:srgbClr val="0000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74BDD4-C798-493E-9027-00632DCABDB0}"/>
              </a:ext>
            </a:extLst>
          </p:cNvPr>
          <p:cNvSpPr txBox="1"/>
          <p:nvPr/>
        </p:nvSpPr>
        <p:spPr>
          <a:xfrm>
            <a:off x="165769" y="4089400"/>
            <a:ext cx="1170004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</a:rPr>
              <a:t>airtable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</a:rPr>
              <a:t>&lt;-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</a:rPr>
              <a:t>airtabler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</a:rPr>
              <a:t>::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</a:rPr>
              <a:t>airtable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(</a:t>
            </a: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</a:rPr>
              <a:t>"&lt;base key&gt;"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,</a:t>
            </a: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</a:rPr>
              <a:t> "&lt;Tab/sheet name&gt;"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</a:rPr>
              <a:t>) </a:t>
            </a:r>
            <a:r>
              <a:rPr lang="en-US" sz="2800" dirty="0">
                <a:solidFill>
                  <a:srgbClr val="7F7F7F"/>
                </a:solidFill>
                <a:highlight>
                  <a:srgbClr val="000000"/>
                </a:highlight>
              </a:rPr>
              <a:t>#base key can be found in the API docs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2954B-9D5E-4CB5-A44C-E1813B79E33E}"/>
              </a:ext>
            </a:extLst>
          </p:cNvPr>
          <p:cNvSpPr txBox="1"/>
          <p:nvPr/>
        </p:nvSpPr>
        <p:spPr>
          <a:xfrm>
            <a:off x="1863558" y="5292560"/>
            <a:ext cx="79568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airtable</a:t>
            </a:r>
            <a:r>
              <a:rPr lang="en-US" sz="2800" dirty="0">
                <a:highlight>
                  <a:srgbClr val="000000"/>
                </a:highlight>
                <a:cs typeface="Calibri"/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&lt;-</a:t>
            </a:r>
            <a:r>
              <a:rPr lang="en-US" sz="2800" dirty="0">
                <a:highlight>
                  <a:srgbClr val="000000"/>
                </a:highlight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airtable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$</a:t>
            </a: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`&lt;Tab/sheet name&gt;`</a:t>
            </a:r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$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select_all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  <a:cs typeface="Calibri"/>
              </a:rPr>
              <a:t>()</a:t>
            </a:r>
            <a:endParaRPr lang="en-US" sz="2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7411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-46110" y="292768"/>
            <a:ext cx="1157695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"/>
              </a:rPr>
              <a:t>Manage the data with R</a:t>
            </a:r>
            <a:endParaRPr lang="en-US" sz="5400" dirty="0" err="1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9215C-2F36-40F6-BA79-45F09EE6C266}"/>
              </a:ext>
            </a:extLst>
          </p:cNvPr>
          <p:cNvSpPr txBox="1"/>
          <p:nvPr/>
        </p:nvSpPr>
        <p:spPr>
          <a:xfrm>
            <a:off x="1883485" y="3188416"/>
            <a:ext cx="7475621" cy="76944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  <a:cs typeface="Calibri"/>
              </a:rPr>
              <a:t>airtable</a:t>
            </a:r>
            <a:r>
              <a:rPr lang="en-US" sz="4400" dirty="0">
                <a:solidFill>
                  <a:srgbClr val="FF0000"/>
                </a:solidFill>
                <a:cs typeface="Calibri"/>
              </a:rPr>
              <a:t>$</a:t>
            </a:r>
            <a:r>
              <a:rPr lang="en-US" sz="4400" dirty="0">
                <a:solidFill>
                  <a:srgbClr val="FFFF00"/>
                </a:solidFill>
                <a:cs typeface="Calibri"/>
              </a:rPr>
              <a:t>`&lt;your tab/sheet&gt;`</a:t>
            </a:r>
            <a:endParaRPr lang="en-US" sz="4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1433E52-7CAE-4329-98FB-09A0AB28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60000">
            <a:off x="9149347" y="-792603"/>
            <a:ext cx="2743200" cy="4031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FB2DB-B0A2-497B-AA60-A7D05E6156BA}"/>
              </a:ext>
            </a:extLst>
          </p:cNvPr>
          <p:cNvSpPr txBox="1"/>
          <p:nvPr/>
        </p:nvSpPr>
        <p:spPr>
          <a:xfrm>
            <a:off x="1596185" y="5639628"/>
            <a:ext cx="10269620" cy="10905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https://itsalocke.com/blog/how-to-use-an-r-interface-with-airtable-api/</a:t>
            </a:r>
            <a:endParaRPr lang="en-US" sz="32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8055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AD3D4-9DF3-4F6A-95C3-5FC795AD50AF}"/>
              </a:ext>
            </a:extLst>
          </p:cNvPr>
          <p:cNvSpPr txBox="1"/>
          <p:nvPr/>
        </p:nvSpPr>
        <p:spPr>
          <a:xfrm>
            <a:off x="352925" y="306136"/>
            <a:ext cx="494898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"/>
              </a:rPr>
              <a:t>Conclusion </a:t>
            </a:r>
          </a:p>
        </p:txBody>
      </p:sp>
      <p:pic>
        <p:nvPicPr>
          <p:cNvPr id="4" name="Picture 7" descr="A picture containing tableware&#10;&#10;Description generated with high confidence">
            <a:extLst>
              <a:ext uri="{FF2B5EF4-FFF2-40B4-BE49-F238E27FC236}">
                <a16:creationId xmlns:a16="http://schemas.microsoft.com/office/drawing/2014/main" id="{D4A9FF41-A3E0-489F-9B88-F7A1CC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1" y="6031229"/>
            <a:ext cx="1379622" cy="6910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4A2E683-E8D4-44B8-A03C-C9255937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81" y="664555"/>
            <a:ext cx="3612147" cy="53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5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167</cp:revision>
  <dcterms:created xsi:type="dcterms:W3CDTF">2013-07-15T20:26:40Z</dcterms:created>
  <dcterms:modified xsi:type="dcterms:W3CDTF">2018-06-23T17:43:04Z</dcterms:modified>
</cp:coreProperties>
</file>