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512" r:id="rId3"/>
    <p:sldId id="514" r:id="rId4"/>
    <p:sldId id="517" r:id="rId5"/>
    <p:sldId id="518" r:id="rId6"/>
    <p:sldId id="519" r:id="rId7"/>
    <p:sldId id="516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9" r:id="rId16"/>
    <p:sldId id="530" r:id="rId17"/>
    <p:sldId id="515" r:id="rId18"/>
    <p:sldId id="531" r:id="rId19"/>
    <p:sldId id="533" r:id="rId20"/>
    <p:sldId id="5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59190-5E1B-814E-B841-11C8DC4B9EEC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68FE7-48ED-8846-9D89-FE1ABA0B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2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695F-1AAE-154B-9DDD-70207CA16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6FE01-1160-C249-8745-06BD65B8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E99B5-B151-CD44-89B5-E468E63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007FF-41DC-C843-96EB-F1861FF6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84CA-97D7-C148-BFC2-29074B9F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874B-6D4A-D74E-A1BF-294DA7A3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C1FA8-D100-8B4C-A111-ABE1CA43C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3855D-75C6-1A42-BC06-9D5B7D0E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4E53-E0B0-A749-A09F-6C33E00C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7CFC-4AB3-174B-BA71-77F355D2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5DD08-526F-2E4A-9EF9-B61783450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F4B55-3D00-4949-A670-C7C795E7B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353B-04AA-CE4D-8E81-F9590322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E5DD-0269-1948-ADD0-3ED0FCBA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DBD0-0142-B841-8A07-D2132F57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01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CAT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1;p15">
            <a:extLst>
              <a:ext uri="{FF2B5EF4-FFF2-40B4-BE49-F238E27FC236}">
                <a16:creationId xmlns:a16="http://schemas.microsoft.com/office/drawing/2014/main" id="{9C4331C5-72E8-7341-8CF8-B61ED01A056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9257"/>
          <a:stretch/>
        </p:blipFill>
        <p:spPr>
          <a:xfrm>
            <a:off x="0" y="1"/>
            <a:ext cx="12191997" cy="6222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168708E-60D4-5E46-B091-1496305AC1F5}"/>
              </a:ext>
            </a:extLst>
          </p:cNvPr>
          <p:cNvGrpSpPr/>
          <p:nvPr userDrawn="1"/>
        </p:nvGrpSpPr>
        <p:grpSpPr>
          <a:xfrm>
            <a:off x="9279569" y="6197805"/>
            <a:ext cx="2346374" cy="533400"/>
            <a:chOff x="9279569" y="6197805"/>
            <a:chExt cx="2346374" cy="533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BA7C41-F89C-9542-B94A-348C9C531A62}"/>
                </a:ext>
              </a:extLst>
            </p:cNvPr>
            <p:cNvSpPr/>
            <p:nvPr userDrawn="1"/>
          </p:nvSpPr>
          <p:spPr>
            <a:xfrm>
              <a:off x="9279569" y="6197805"/>
              <a:ext cx="2346374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B282140-654A-BE49-9045-F21178C79A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17360" y="6265524"/>
              <a:ext cx="1708583" cy="39796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6F6C98-495F-1D48-9422-842C6434D0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79569" y="6197805"/>
              <a:ext cx="533400" cy="533400"/>
            </a:xfrm>
            <a:prstGeom prst="rect">
              <a:avLst/>
            </a:prstGeom>
          </p:spPr>
        </p:pic>
      </p:grpSp>
      <p:sp>
        <p:nvSpPr>
          <p:cNvPr id="3" name="Google Shape;62;p15">
            <a:extLst>
              <a:ext uri="{FF2B5EF4-FFF2-40B4-BE49-F238E27FC236}">
                <a16:creationId xmlns:a16="http://schemas.microsoft.com/office/drawing/2014/main" id="{A3808E43-E50C-5A48-9BFF-D9101EFA589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43038" y="1535543"/>
            <a:ext cx="10251123" cy="77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1">
                <a:solidFill>
                  <a:srgbClr val="0577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Google Shape;63;p15">
            <a:extLst>
              <a:ext uri="{FF2B5EF4-FFF2-40B4-BE49-F238E27FC236}">
                <a16:creationId xmlns:a16="http://schemas.microsoft.com/office/drawing/2014/main" id="{988CEE2B-D340-5846-B0F7-33B610E5C6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3039" y="2078831"/>
            <a:ext cx="10251122" cy="163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4000" b="1" i="0">
                <a:solidFill>
                  <a:srgbClr val="662D6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Google Shape;64;p15">
            <a:extLst>
              <a:ext uri="{FF2B5EF4-FFF2-40B4-BE49-F238E27FC236}">
                <a16:creationId xmlns:a16="http://schemas.microsoft.com/office/drawing/2014/main" id="{FA2B9138-FDEE-1243-AC73-5EE10BE45D8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43039" y="4051072"/>
            <a:ext cx="10251122" cy="67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sz="2400" b="0" i="1">
                <a:solidFill>
                  <a:schemeClr val="accent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5141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r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7;p16">
            <a:extLst>
              <a:ext uri="{FF2B5EF4-FFF2-40B4-BE49-F238E27FC236}">
                <a16:creationId xmlns:a16="http://schemas.microsoft.com/office/drawing/2014/main" id="{2E8D9078-EE03-F74F-AEB6-D560D838D2A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537"/>
            <a:ext cx="12191999" cy="6857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A101154-C461-EA47-92BF-0B066867FF1A}"/>
              </a:ext>
            </a:extLst>
          </p:cNvPr>
          <p:cNvGrpSpPr/>
          <p:nvPr userDrawn="1"/>
        </p:nvGrpSpPr>
        <p:grpSpPr>
          <a:xfrm>
            <a:off x="9279569" y="6197805"/>
            <a:ext cx="2346374" cy="533400"/>
            <a:chOff x="9279569" y="6197805"/>
            <a:chExt cx="2346374" cy="533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7EEC63-8E59-B343-A2D5-5C6C1CDBAD80}"/>
                </a:ext>
              </a:extLst>
            </p:cNvPr>
            <p:cNvSpPr/>
            <p:nvPr userDrawn="1"/>
          </p:nvSpPr>
          <p:spPr>
            <a:xfrm>
              <a:off x="9279569" y="6197805"/>
              <a:ext cx="2346374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F14A481-1274-0D41-9720-C91DFE516B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17360" y="6265524"/>
              <a:ext cx="1708583" cy="3979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C88F10-4831-8141-AFDD-4F2254FFDFF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4546A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9279569" y="6197805"/>
            <a:ext cx="533400" cy="5334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FFCC05-61C9-254F-A667-172966F788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2556"/>
            <a:ext cx="10515600" cy="40157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F987DDC-B789-EB49-A8C0-6D06EE76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662D6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62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568-B83B-1E4E-A089-DBD51A4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42390-4818-6049-89D9-3164F6F9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0BEA-29B8-E94A-B08A-78D84C89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A3CA-24DA-C44A-8A07-4A9B571E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39C2B-8247-8B44-BF49-9594146F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4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CB49-46C5-A54C-B788-A65D8325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94CD-F616-0D4F-9CEC-D607EF24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5C5C-16AC-7F47-82D9-37843E29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033A-6B7D-F341-A3D5-B979FEC5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38ED-5508-EF49-9D85-828674A9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9AD5-2C85-EC47-9AEE-446DF483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E2F5-C1EA-5340-835A-6FD36AD54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0C9F-C0BA-124B-9FCD-C896870E7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B7E7B-29DE-7F42-B0C3-28D69E4D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82332-E199-2844-8350-9786C115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7B80-0D1B-D343-8247-6B15FF8F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B9E-48B9-B246-A090-B9BBAD5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F2A9-5846-E04C-ACB6-14D329BB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71DD-D420-114D-957D-F68510D6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58407-24C2-4840-A079-A62FFA16B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FFCC6-5455-FC46-B5CB-FE7E4EB26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41B27-5074-6E4C-BF9A-F771C876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ED136-A87F-5F4E-9ABE-31FF4EB9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0743B-BE49-C144-A6DA-31D47BEF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F4BB-6AEE-9145-A059-1DA1FA2E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50082-7250-8944-8C41-5EA1DC2F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5AEDC-529A-9C4D-876C-243F323D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285A7-C4AB-2F4A-95F4-F07D0959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C2B53-BD3F-0C4D-896B-12DC7148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0776E-D04D-9A46-A4E9-88013ACE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F6F5-D1EB-994A-90AE-1E140C4C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995C-FDC9-954A-8CD8-9C772371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D80F-426A-F344-AE7A-E1E07B875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AA52A-2D34-C140-91F3-E4C956BF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218C-BC71-EB4E-932D-DE7597C7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80DF-420F-F744-BFC5-7B592CD0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8A196-9818-8644-85DD-19A0432D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11B4-3DB3-954E-A868-97547682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93073-7090-2045-98FD-AC117C6D5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C8013-FBB2-584E-8512-D722A9BF0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34309-8246-7F40-B362-F3280F28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2BAC2-A9DD-AC49-A964-5A488E9B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CE4B-25D3-204A-B98D-557DC63B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FBA89-8B39-AE4C-A87E-3D036912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0204E-7318-CA46-88D4-6C1BBFF4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C6BE-3151-0548-9D33-E727B63FB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295E-98E7-8B4E-9353-867A9B4713D8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9B3E-01CA-C14E-B42C-86D35A209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A332-E741-214F-BBEE-517EE0901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BA1F7-0728-674C-B7D8-D125F0425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0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cats/2021CodingCamp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572D-FE20-B644-9E84-B5D81E249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for Fun and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22274-243A-CE4B-AEE8-6E4176ABF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038" y="2019258"/>
            <a:ext cx="10251122" cy="1635263"/>
          </a:xfrm>
        </p:spPr>
        <p:txBody>
          <a:bodyPr/>
          <a:lstStyle/>
          <a:p>
            <a:r>
              <a:rPr lang="en-US" sz="3200" dirty="0"/>
              <a:t>How to stop having file names like</a:t>
            </a:r>
            <a:br>
              <a:rPr lang="en-US" sz="3200" dirty="0"/>
            </a:b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script-final-reallyfinal-06-15.py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9039E-2C3F-1C49-8285-F6986ADC567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443039" y="6093232"/>
            <a:ext cx="10251122" cy="672099"/>
          </a:xfrm>
        </p:spPr>
        <p:txBody>
          <a:bodyPr/>
          <a:lstStyle/>
          <a:p>
            <a:r>
              <a:rPr lang="en-US" dirty="0"/>
              <a:t>Mark Williams</a:t>
            </a:r>
          </a:p>
        </p:txBody>
      </p:sp>
      <p:grpSp>
        <p:nvGrpSpPr>
          <p:cNvPr id="7" name="Google Shape;134;p33">
            <a:extLst>
              <a:ext uri="{FF2B5EF4-FFF2-40B4-BE49-F238E27FC236}">
                <a16:creationId xmlns:a16="http://schemas.microsoft.com/office/drawing/2014/main" id="{188DC331-0BFD-BF42-AFA6-A166D9553034}"/>
              </a:ext>
            </a:extLst>
          </p:cNvPr>
          <p:cNvGrpSpPr/>
          <p:nvPr/>
        </p:nvGrpSpPr>
        <p:grpSpPr>
          <a:xfrm>
            <a:off x="3967181" y="3093918"/>
            <a:ext cx="4274567" cy="2007720"/>
            <a:chOff x="-1" y="0"/>
            <a:chExt cx="4274567" cy="2007720"/>
          </a:xfrm>
        </p:grpSpPr>
        <p:sp>
          <p:nvSpPr>
            <p:cNvPr id="8" name="Google Shape;135;p33">
              <a:extLst>
                <a:ext uri="{FF2B5EF4-FFF2-40B4-BE49-F238E27FC236}">
                  <a16:creationId xmlns:a16="http://schemas.microsoft.com/office/drawing/2014/main" id="{1BB6D8C5-3E47-F14E-9A47-BA412EBB4E3B}"/>
                </a:ext>
              </a:extLst>
            </p:cNvPr>
            <p:cNvSpPr/>
            <p:nvPr/>
          </p:nvSpPr>
          <p:spPr>
            <a:xfrm rot="-5400000">
              <a:off x="566711" y="-566711"/>
              <a:ext cx="1003860" cy="2137283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76527D"/>
                </a:gs>
                <a:gs pos="50000">
                  <a:srgbClr val="662B6F"/>
                </a:gs>
                <a:gs pos="100000">
                  <a:srgbClr val="5C236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9" name="Google Shape;136;p33">
              <a:extLst>
                <a:ext uri="{FF2B5EF4-FFF2-40B4-BE49-F238E27FC236}">
                  <a16:creationId xmlns:a16="http://schemas.microsoft.com/office/drawing/2014/main" id="{BB99D6C9-6B3E-3249-99F9-A82F506043E8}"/>
                </a:ext>
              </a:extLst>
            </p:cNvPr>
            <p:cNvSpPr txBox="1"/>
            <p:nvPr/>
          </p:nvSpPr>
          <p:spPr>
            <a:xfrm>
              <a:off x="-1" y="1"/>
              <a:ext cx="2137283" cy="75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en" sz="2000">
                  <a:solidFill>
                    <a:schemeClr val="lt1"/>
                  </a:solidFill>
                  <a:latin typeface="+mn-lt"/>
                </a:rPr>
                <a:t>Discovery</a:t>
              </a:r>
              <a:endParaRPr>
                <a:latin typeface="+mn-lt"/>
              </a:endParaRPr>
            </a:p>
          </p:txBody>
        </p:sp>
        <p:sp>
          <p:nvSpPr>
            <p:cNvPr id="10" name="Google Shape;137;p33">
              <a:extLst>
                <a:ext uri="{FF2B5EF4-FFF2-40B4-BE49-F238E27FC236}">
                  <a16:creationId xmlns:a16="http://schemas.microsoft.com/office/drawing/2014/main" id="{5C5CB13A-5B56-4D45-AB40-E771F09A17DD}"/>
                </a:ext>
              </a:extLst>
            </p:cNvPr>
            <p:cNvSpPr/>
            <p:nvPr/>
          </p:nvSpPr>
          <p:spPr>
            <a:xfrm>
              <a:off x="2137283" y="0"/>
              <a:ext cx="2137283" cy="100386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76527D"/>
                </a:gs>
                <a:gs pos="50000">
                  <a:srgbClr val="662B6F"/>
                </a:gs>
                <a:gs pos="100000">
                  <a:srgbClr val="5C236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11" name="Google Shape;138;p33">
              <a:extLst>
                <a:ext uri="{FF2B5EF4-FFF2-40B4-BE49-F238E27FC236}">
                  <a16:creationId xmlns:a16="http://schemas.microsoft.com/office/drawing/2014/main" id="{2F60AE68-D9CB-B44F-8A8B-8F01D009ABE3}"/>
                </a:ext>
              </a:extLst>
            </p:cNvPr>
            <p:cNvSpPr txBox="1"/>
            <p:nvPr/>
          </p:nvSpPr>
          <p:spPr>
            <a:xfrm>
              <a:off x="2137283" y="0"/>
              <a:ext cx="2137283" cy="75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en" sz="2000">
                  <a:solidFill>
                    <a:schemeClr val="lt1"/>
                  </a:solidFill>
                  <a:latin typeface="+mn-lt"/>
                </a:rPr>
                <a:t>Research Opportunity</a:t>
              </a:r>
              <a:endParaRPr>
                <a:latin typeface="+mn-lt"/>
              </a:endParaRPr>
            </a:p>
          </p:txBody>
        </p:sp>
        <p:sp>
          <p:nvSpPr>
            <p:cNvPr id="12" name="Google Shape;139;p33">
              <a:extLst>
                <a:ext uri="{FF2B5EF4-FFF2-40B4-BE49-F238E27FC236}">
                  <a16:creationId xmlns:a16="http://schemas.microsoft.com/office/drawing/2014/main" id="{38805C1D-CF9D-2A4A-BAB9-4A73884DEF8F}"/>
                </a:ext>
              </a:extLst>
            </p:cNvPr>
            <p:cNvSpPr/>
            <p:nvPr/>
          </p:nvSpPr>
          <p:spPr>
            <a:xfrm rot="10800000">
              <a:off x="0" y="1003860"/>
              <a:ext cx="2137283" cy="100386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76527D"/>
                </a:gs>
                <a:gs pos="50000">
                  <a:srgbClr val="662B6F"/>
                </a:gs>
                <a:gs pos="100000">
                  <a:srgbClr val="5C236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13" name="Google Shape;140;p33">
              <a:extLst>
                <a:ext uri="{FF2B5EF4-FFF2-40B4-BE49-F238E27FC236}">
                  <a16:creationId xmlns:a16="http://schemas.microsoft.com/office/drawing/2014/main" id="{A14884F6-CD0E-DD46-A776-91FCE38886DE}"/>
                </a:ext>
              </a:extLst>
            </p:cNvPr>
            <p:cNvSpPr txBox="1"/>
            <p:nvPr/>
          </p:nvSpPr>
          <p:spPr>
            <a:xfrm>
              <a:off x="0" y="1254825"/>
              <a:ext cx="2137283" cy="75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en" sz="2000">
                  <a:solidFill>
                    <a:schemeClr val="lt1"/>
                  </a:solidFill>
                  <a:latin typeface="+mn-lt"/>
                </a:rPr>
                <a:t>Intervention Development</a:t>
              </a:r>
              <a:endParaRPr>
                <a:latin typeface="+mn-lt"/>
              </a:endParaRPr>
            </a:p>
          </p:txBody>
        </p:sp>
        <p:sp>
          <p:nvSpPr>
            <p:cNvPr id="14" name="Google Shape;141;p33">
              <a:extLst>
                <a:ext uri="{FF2B5EF4-FFF2-40B4-BE49-F238E27FC236}">
                  <a16:creationId xmlns:a16="http://schemas.microsoft.com/office/drawing/2014/main" id="{0A9653C1-97D7-9E4F-A4EB-15F377FE7934}"/>
                </a:ext>
              </a:extLst>
            </p:cNvPr>
            <p:cNvSpPr/>
            <p:nvPr/>
          </p:nvSpPr>
          <p:spPr>
            <a:xfrm rot="5400000">
              <a:off x="2703994" y="437148"/>
              <a:ext cx="1003860" cy="2137283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76527D"/>
                </a:gs>
                <a:gs pos="50000">
                  <a:srgbClr val="662B6F"/>
                </a:gs>
                <a:gs pos="100000">
                  <a:srgbClr val="5C2364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15" name="Google Shape;142;p33">
              <a:extLst>
                <a:ext uri="{FF2B5EF4-FFF2-40B4-BE49-F238E27FC236}">
                  <a16:creationId xmlns:a16="http://schemas.microsoft.com/office/drawing/2014/main" id="{C97CA284-B048-A14C-9237-3F149C8B5AA8}"/>
                </a:ext>
              </a:extLst>
            </p:cNvPr>
            <p:cNvSpPr txBox="1"/>
            <p:nvPr/>
          </p:nvSpPr>
          <p:spPr>
            <a:xfrm>
              <a:off x="2137282" y="1254825"/>
              <a:ext cx="2137283" cy="75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lt1"/>
                </a:buClr>
                <a:buSzPts val="2000"/>
              </a:pPr>
              <a:r>
                <a:rPr lang="en" sz="2000">
                  <a:solidFill>
                    <a:schemeClr val="lt1"/>
                  </a:solidFill>
                  <a:latin typeface="+mn-lt"/>
                </a:rPr>
                <a:t>Disease Classification</a:t>
              </a:r>
              <a:endParaRPr>
                <a:latin typeface="+mn-lt"/>
              </a:endParaRPr>
            </a:p>
          </p:txBody>
        </p:sp>
        <p:sp>
          <p:nvSpPr>
            <p:cNvPr id="16" name="Google Shape;143;p33">
              <a:extLst>
                <a:ext uri="{FF2B5EF4-FFF2-40B4-BE49-F238E27FC236}">
                  <a16:creationId xmlns:a16="http://schemas.microsoft.com/office/drawing/2014/main" id="{BB4451FA-18A5-9946-A73E-0CC681382DB9}"/>
                </a:ext>
              </a:extLst>
            </p:cNvPr>
            <p:cNvSpPr/>
            <p:nvPr/>
          </p:nvSpPr>
          <p:spPr>
            <a:xfrm>
              <a:off x="1496098" y="752895"/>
              <a:ext cx="1282369" cy="50193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DB3BF"/>
                </a:gs>
                <a:gs pos="50000">
                  <a:srgbClr val="B5AAB7"/>
                </a:gs>
                <a:gs pos="100000">
                  <a:srgbClr val="9F95A2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latin typeface="+mn-lt"/>
              </a:endParaRPr>
            </a:p>
          </p:txBody>
        </p:sp>
        <p:sp>
          <p:nvSpPr>
            <p:cNvPr id="17" name="Google Shape;144;p33">
              <a:extLst>
                <a:ext uri="{FF2B5EF4-FFF2-40B4-BE49-F238E27FC236}">
                  <a16:creationId xmlns:a16="http://schemas.microsoft.com/office/drawing/2014/main" id="{11F64E6B-D3DA-2C4F-BA90-F3A11E7BBC7A}"/>
                </a:ext>
              </a:extLst>
            </p:cNvPr>
            <p:cNvSpPr txBox="1"/>
            <p:nvPr/>
          </p:nvSpPr>
          <p:spPr>
            <a:xfrm>
              <a:off x="1520600" y="777397"/>
              <a:ext cx="1233365" cy="452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algn="ctr">
                <a:lnSpc>
                  <a:spcPct val="90000"/>
                </a:lnSpc>
                <a:buClr>
                  <a:schemeClr val="dk1"/>
                </a:buClr>
                <a:buSzPts val="2000"/>
              </a:pPr>
              <a:r>
                <a:rPr lang="en" sz="2000">
                  <a:solidFill>
                    <a:schemeClr val="dk1"/>
                  </a:solidFill>
                  <a:latin typeface="+mn-lt"/>
                </a:rPr>
                <a:t>Data</a:t>
              </a:r>
              <a:endParaRPr sz="2000">
                <a:solidFill>
                  <a:schemeClr val="dk1"/>
                </a:solidFill>
                <a:latin typeface="+mn-lt"/>
              </a:endParaRPr>
            </a:p>
          </p:txBody>
        </p:sp>
      </p:grpSp>
      <p:sp>
        <p:nvSpPr>
          <p:cNvPr id="18" name="Subtitle 2">
            <a:extLst>
              <a:ext uri="{FF2B5EF4-FFF2-40B4-BE49-F238E27FC236}">
                <a16:creationId xmlns:a16="http://schemas.microsoft.com/office/drawing/2014/main" id="{AE21DBCF-771B-8F40-9DB2-23D6441ECB7E}"/>
              </a:ext>
            </a:extLst>
          </p:cNvPr>
          <p:cNvSpPr txBox="1">
            <a:spLocks/>
          </p:cNvSpPr>
          <p:nvPr/>
        </p:nvSpPr>
        <p:spPr>
          <a:xfrm>
            <a:off x="347132" y="5315834"/>
            <a:ext cx="11514667" cy="56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 panose="020B0604020202020204" pitchFamily="34" charset="0"/>
              <a:buNone/>
              <a:defRPr sz="4000" b="1" i="0" kern="1200">
                <a:solidFill>
                  <a:srgbClr val="662D6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</a:pPr>
            <a:endParaRPr lang="en-US" sz="20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6150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E0ED41-5925-CA4C-B1D0-BCCA1B725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2556"/>
            <a:ext cx="5496098" cy="401573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 the </a:t>
            </a:r>
            <a:r>
              <a:rPr lang="en-US" dirty="0" err="1"/>
              <a:t>README.md</a:t>
            </a:r>
            <a:r>
              <a:rPr lang="en-US" dirty="0"/>
              <a:t> 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the  pencil icon in the upper right corner of the file view to edit.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editor, write a bit about yourself.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commit message that describes your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 </a:t>
            </a:r>
            <a:r>
              <a:rPr lang="en-US" b="1" dirty="0"/>
              <a:t>Commit changes</a:t>
            </a:r>
            <a:r>
              <a:rPr lang="en-US" dirty="0"/>
              <a:t> button.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C51869-45D3-934B-B62B-6FDD64E4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Make and Commit Changes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BA6F40-3BFC-CD46-B84A-0DF251390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996" y="1762495"/>
            <a:ext cx="5901004" cy="40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2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A0CD9-BDAD-A549-B4D0-AC9C483A9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2556"/>
            <a:ext cx="4772891" cy="4015734"/>
          </a:xfrm>
        </p:spPr>
        <p:txBody>
          <a:bodyPr/>
          <a:lstStyle/>
          <a:p>
            <a:r>
              <a:rPr lang="en-US" dirty="0"/>
              <a:t>Click the  </a:t>
            </a:r>
            <a:r>
              <a:rPr lang="en-US" b="1" dirty="0"/>
              <a:t>Pull Request</a:t>
            </a:r>
            <a:r>
              <a:rPr lang="en-US" dirty="0"/>
              <a:t> tab, then from the Pull Request page, click the green </a:t>
            </a:r>
            <a:r>
              <a:rPr lang="en-US" b="1" dirty="0"/>
              <a:t>New pull request</a:t>
            </a:r>
            <a:r>
              <a:rPr lang="en-US" dirty="0"/>
              <a:t> button.</a:t>
            </a:r>
          </a:p>
          <a:p>
            <a:r>
              <a:rPr lang="en-US" dirty="0"/>
              <a:t>In the </a:t>
            </a:r>
            <a:r>
              <a:rPr lang="en-US" b="1" dirty="0"/>
              <a:t>Example Comparisons</a:t>
            </a:r>
            <a:r>
              <a:rPr lang="en-US" dirty="0"/>
              <a:t> box, select the branch you made, readme-edits, to compare with main (the original).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CAF1DE-1DB9-C94A-A3B1-5AD2CC16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Open a Pull Request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A03B41-B20E-A543-A02F-C50EACB1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41" y="1968500"/>
            <a:ext cx="5422900" cy="1460500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2F80002-BF81-D042-8193-12B25D0D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06812"/>
            <a:ext cx="5422900" cy="142122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E6C2AC-668F-194E-9671-5015091A5A87}"/>
              </a:ext>
            </a:extLst>
          </p:cNvPr>
          <p:cNvCxnSpPr>
            <a:cxnSpLocks/>
          </p:cNvCxnSpPr>
          <p:nvPr/>
        </p:nvCxnSpPr>
        <p:spPr>
          <a:xfrm>
            <a:off x="351291" y="3531141"/>
            <a:ext cx="115189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1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9CABA2-FCE2-5044-B3AC-F9DE353A5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2556"/>
            <a:ext cx="5257800" cy="4015734"/>
          </a:xfrm>
        </p:spPr>
        <p:txBody>
          <a:bodyPr/>
          <a:lstStyle/>
          <a:p>
            <a:r>
              <a:rPr lang="en-US" dirty="0"/>
              <a:t>Look over your changes in the diffs on the Compare page, make sure they’re what you want to submit.</a:t>
            </a:r>
          </a:p>
          <a:p>
            <a:r>
              <a:rPr lang="en-US" dirty="0"/>
              <a:t>When you’re satisfied that these are the changes you want to submit, click the big green </a:t>
            </a:r>
            <a:r>
              <a:rPr lang="en-US" b="1" dirty="0"/>
              <a:t>Create Pull Request</a:t>
            </a:r>
            <a:r>
              <a:rPr lang="en-US" dirty="0"/>
              <a:t> button.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C26C1E-7C8B-EF43-908B-D5DC02F0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Open a Pull Request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1BF4D7A-EF95-D840-987D-D77FB84C7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40" y="0"/>
            <a:ext cx="4501340" cy="4400814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8507DAC-B17E-784B-A1B2-F7334BAC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949" y="4303537"/>
            <a:ext cx="3500066" cy="179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8F8F5-5E65-4A45-AEA8-DD2E1ABE8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882556"/>
            <a:ext cx="11204643" cy="40157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 the green </a:t>
            </a:r>
            <a:r>
              <a:rPr lang="en-US" b="1" dirty="0"/>
              <a:t>Merge pull request</a:t>
            </a:r>
            <a:r>
              <a:rPr lang="en-US" dirty="0"/>
              <a:t> button to merge the changes into main.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 </a:t>
            </a:r>
            <a:r>
              <a:rPr lang="en-US" b="1" dirty="0"/>
              <a:t>Confirm merge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ahead and delete the branch, since its changes have been incorporated, with the </a:t>
            </a:r>
            <a:r>
              <a:rPr lang="en-US" b="1" dirty="0"/>
              <a:t>Delete branch</a:t>
            </a:r>
            <a:r>
              <a:rPr lang="en-US" dirty="0"/>
              <a:t> button in the purple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a nice cup of coffee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D9C0B-814D-824F-AA6A-B4CE2A01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5.  Merge your Pull Request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1D83276-BB0B-6542-BEED-E4052FF1F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9549"/>
            <a:ext cx="12192000" cy="21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5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0F67FA-0EC2-E44C-A27D-4923281048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90688"/>
            <a:ext cx="6926495" cy="42076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 your changes on their own branch</a:t>
            </a:r>
          </a:p>
          <a:p>
            <a:pPr lvl="1"/>
            <a:r>
              <a:rPr lang="en-US" dirty="0"/>
              <a:t>Don’t work directly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Always Pull before you start making changes</a:t>
            </a:r>
          </a:p>
          <a:p>
            <a:pPr lvl="1"/>
            <a:r>
              <a:rPr lang="en-US" dirty="0"/>
              <a:t>You don’t want to make your changes starting from old code</a:t>
            </a:r>
          </a:p>
          <a:p>
            <a:r>
              <a:rPr lang="en-US" dirty="0"/>
              <a:t>Commit early, commit often</a:t>
            </a:r>
          </a:p>
          <a:p>
            <a:pPr lvl="1"/>
            <a:r>
              <a:rPr lang="en-US" dirty="0"/>
              <a:t>If you make all your changes in one big commit, it’s hard to find what broke stuff</a:t>
            </a:r>
          </a:p>
          <a:p>
            <a:r>
              <a:rPr lang="en-US" dirty="0"/>
              <a:t>Use descriptive branch names and commit messages</a:t>
            </a:r>
          </a:p>
          <a:p>
            <a:pPr lvl="1"/>
            <a:r>
              <a:rPr lang="en-US" dirty="0"/>
              <a:t>This will make life much easier for others, including your future self</a:t>
            </a:r>
          </a:p>
          <a:p>
            <a:r>
              <a:rPr lang="en-US" dirty="0"/>
              <a:t>Fetch Often</a:t>
            </a:r>
          </a:p>
          <a:p>
            <a:pPr lvl="1"/>
            <a:r>
              <a:rPr lang="en-US" dirty="0"/>
              <a:t>For the same reasons you pull before you make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42EE2-82C7-CC41-9254-87C7739B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Tips from a Dumb Guy</a:t>
            </a:r>
          </a:p>
        </p:txBody>
      </p:sp>
      <p:pic>
        <p:nvPicPr>
          <p:cNvPr id="5" name="Picture 4" descr="A person standing at a desk&#10;&#10;Description automatically generated with low confidence">
            <a:extLst>
              <a:ext uri="{FF2B5EF4-FFF2-40B4-BE49-F238E27FC236}">
                <a16:creationId xmlns:a16="http://schemas.microsoft.com/office/drawing/2014/main" id="{33545610-D275-5D44-9D83-B9D78EE6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31" y="1"/>
            <a:ext cx="4556569" cy="6858000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B326C5EB-70BF-D548-A241-05820D753571}"/>
              </a:ext>
            </a:extLst>
          </p:cNvPr>
          <p:cNvSpPr/>
          <p:nvPr/>
        </p:nvSpPr>
        <p:spPr>
          <a:xfrm>
            <a:off x="9244519" y="157280"/>
            <a:ext cx="2947481" cy="1741251"/>
          </a:xfrm>
          <a:prstGeom prst="wedgeEllipseCallout">
            <a:avLst>
              <a:gd name="adj1" fmla="val -27529"/>
              <a:gd name="adj2" fmla="val 78689"/>
            </a:avLst>
          </a:prstGeom>
          <a:solidFill>
            <a:schemeClr val="bg1">
              <a:alpha val="65507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I’ll just push this straight to main.  It’ll be </a:t>
            </a:r>
            <a:r>
              <a:rPr lang="en-US" dirty="0" err="1">
                <a:solidFill>
                  <a:schemeClr val="tx1"/>
                </a:solidFill>
              </a:rPr>
              <a:t>finnneee</a:t>
            </a:r>
            <a:r>
              <a:rPr lang="en-US" dirty="0">
                <a:solidFill>
                  <a:schemeClr val="tx1"/>
                </a:solidFill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43669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19AB48-9231-9F48-B85C-0B30D4114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2555"/>
            <a:ext cx="7461461" cy="497544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Shows what branch you’re 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Whether you’re up to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changes you have that the internet doesn’t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D35223-2958-274E-81CD-BBE975BD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583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Git Wizardry Or How I Learned to Stop Worrying and Love the Command Line Interface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93A85A5-059E-AF4B-B1A7-1B736851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3245"/>
            <a:ext cx="6629400" cy="3175000"/>
          </a:xfrm>
          <a:prstGeom prst="rect">
            <a:avLst/>
          </a:prstGeom>
        </p:spPr>
      </p:pic>
      <p:pic>
        <p:nvPicPr>
          <p:cNvPr id="10" name="Picture 9" descr="A picture containing text, wall, indoor, person&#10;&#10;Description automatically generated">
            <a:extLst>
              <a:ext uri="{FF2B5EF4-FFF2-40B4-BE49-F238E27FC236}">
                <a16:creationId xmlns:a16="http://schemas.microsoft.com/office/drawing/2014/main" id="{80494745-B68B-6F45-8544-DEC7DF8AF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631" y="-2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7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047567-FF8C-4D4A-930A-CAE868BEC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yourRepoUrl.git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/where/you/want/it</a:t>
            </a:r>
          </a:p>
          <a:p>
            <a:pPr lvl="1"/>
            <a:r>
              <a:rPr lang="en-US" dirty="0"/>
              <a:t>Downloads a copy of a repo at the specified file location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“your message here”</a:t>
            </a:r>
          </a:p>
          <a:p>
            <a:pPr lvl="1"/>
            <a:r>
              <a:rPr lang="en-US" dirty="0"/>
              <a:t>Commits your current changes to your current branch with your message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–a</a:t>
            </a:r>
          </a:p>
          <a:p>
            <a:pPr lvl="1"/>
            <a:r>
              <a:rPr lang="en-US" dirty="0"/>
              <a:t>Shows you all the branches that exist for this repo, both local and remote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–b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myNewBranch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Makes a new branch with the name specified after “-b”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–d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iHopeNoOneSawThis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Deletes a branch that you no longer need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/>
              <a:t>Pulls the latest code from your current branch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main</a:t>
            </a:r>
          </a:p>
          <a:p>
            <a:pPr lvl="1"/>
            <a:r>
              <a:rPr lang="en-US" dirty="0"/>
              <a:t>Pushes the changes in your current branch to main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/>
            <a:r>
              <a:rPr lang="en-US" dirty="0"/>
              <a:t>Shows you a log of all the commits made to a repo/branch (type ”:q” and then press enter to quit)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2ABC7B-2B60-954F-A7B7-F42F8209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Git Wizard’s Tome of Level One Spells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2C866FE-1C36-E943-9A19-3889B21D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889" y="1245286"/>
            <a:ext cx="3544111" cy="46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2558E-C4E6-C246-9ECD-A565CDCE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Unfor</a:t>
            </a:r>
            <a:r>
              <a:rPr lang="en-US" dirty="0"/>
              <a:t>-git-</a:t>
            </a:r>
            <a:r>
              <a:rPr lang="en-US" dirty="0" err="1"/>
              <a:t>veable</a:t>
            </a:r>
            <a:r>
              <a:rPr lang="en-US" dirty="0"/>
              <a:t> Curses</a:t>
            </a:r>
          </a:p>
        </p:txBody>
      </p:sp>
      <p:pic>
        <p:nvPicPr>
          <p:cNvPr id="5" name="Picture 4" descr="A picture containing water&#10;&#10;Description automatically generated">
            <a:extLst>
              <a:ext uri="{FF2B5EF4-FFF2-40B4-BE49-F238E27FC236}">
                <a16:creationId xmlns:a16="http://schemas.microsoft.com/office/drawing/2014/main" id="{090F42D8-A093-8A42-9DF1-82221297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06" y="1690688"/>
            <a:ext cx="7984787" cy="4491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F02C3-694C-094C-BF92-2652BABFB057}"/>
              </a:ext>
            </a:extLst>
          </p:cNvPr>
          <p:cNvSpPr txBox="1"/>
          <p:nvPr/>
        </p:nvSpPr>
        <p:spPr>
          <a:xfrm>
            <a:off x="5622587" y="3059668"/>
            <a:ext cx="171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 --force</a:t>
            </a:r>
          </a:p>
        </p:txBody>
      </p:sp>
    </p:spTree>
    <p:extLst>
      <p:ext uri="{BB962C8B-B14F-4D97-AF65-F5344CB8AC3E}">
        <p14:creationId xmlns:p14="http://schemas.microsoft.com/office/powerpoint/2010/main" val="211333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630FD-4FA3-1643-8E72-C2FE35B9A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push-- force</a:t>
            </a:r>
          </a:p>
          <a:p>
            <a:pPr lvl="1"/>
            <a:r>
              <a:rPr lang="en-US" dirty="0"/>
              <a:t>--force or -f tells git to turn off all the warnings, cut the brakes, and </a:t>
            </a:r>
            <a:r>
              <a:rPr lang="en-US" b="1" dirty="0"/>
              <a:t>do it</a:t>
            </a:r>
            <a:r>
              <a:rPr lang="en-US" dirty="0"/>
              <a:t> no matter what</a:t>
            </a:r>
          </a:p>
          <a:p>
            <a:pPr lvl="1"/>
            <a:r>
              <a:rPr lang="en-US" dirty="0"/>
              <a:t>Thing is, if git is stopping you, there’s probably a very good reason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--hard &lt;commit&gt;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Only to be used if you have messed up so badly that nothing is salvageable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Tells git to reset your repo (erasing all of your changes) to the commit you specify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usually irreversible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331BD-6F87-2D48-9528-340471F1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Unfor</a:t>
            </a:r>
            <a:r>
              <a:rPr lang="en-US" dirty="0"/>
              <a:t>-git-</a:t>
            </a:r>
            <a:r>
              <a:rPr lang="en-US" dirty="0" err="1"/>
              <a:t>veable</a:t>
            </a:r>
            <a:r>
              <a:rPr lang="en-US" dirty="0"/>
              <a:t> Curses</a:t>
            </a:r>
          </a:p>
        </p:txBody>
      </p:sp>
    </p:spTree>
    <p:extLst>
      <p:ext uri="{BB962C8B-B14F-4D97-AF65-F5344CB8AC3E}">
        <p14:creationId xmlns:p14="http://schemas.microsoft.com/office/powerpoint/2010/main" val="2059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BB12DD-2B99-AC4C-8BAD-18C0B27B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Unfor</a:t>
            </a:r>
            <a:r>
              <a:rPr lang="en-US" dirty="0"/>
              <a:t>-git-</a:t>
            </a:r>
            <a:r>
              <a:rPr lang="en-US" dirty="0" err="1"/>
              <a:t>vable</a:t>
            </a:r>
            <a:r>
              <a:rPr lang="en-US" dirty="0"/>
              <a:t> Curses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C61D6-82FF-5B42-B7FF-FD12C599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08" y="2985007"/>
            <a:ext cx="7503268" cy="2905457"/>
          </a:xfrm>
          <a:prstGeom prst="rect">
            <a:avLst/>
          </a:pr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CC2FB53B-AE08-114E-8E9B-897E54EC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476" y="2985007"/>
            <a:ext cx="2925324" cy="2925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A0E80-E889-0B41-BE80-BA74A84D499E}"/>
              </a:ext>
            </a:extLst>
          </p:cNvPr>
          <p:cNvSpPr txBox="1"/>
          <p:nvPr/>
        </p:nvSpPr>
        <p:spPr>
          <a:xfrm>
            <a:off x="925208" y="2338676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Lana.. Lana! </a:t>
            </a:r>
            <a:r>
              <a:rPr lang="en-US" sz="4000" b="1" dirty="0"/>
              <a:t>LANA</a:t>
            </a:r>
            <a:r>
              <a:rPr lang="en-US" sz="3600" b="1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78122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DC209-0237-324A-87E1-797DBB6A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exactly </a:t>
            </a:r>
            <a:r>
              <a:rPr lang="en-US" i="1" dirty="0"/>
              <a:t>is </a:t>
            </a:r>
            <a:r>
              <a:rPr lang="en-US" b="0" dirty="0" err="1"/>
              <a:t>Github</a:t>
            </a:r>
            <a:r>
              <a:rPr lang="en-US" b="0" dirty="0"/>
              <a:t> anyway?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709CB-0995-7847-8300-6A7831803BCC}"/>
              </a:ext>
            </a:extLst>
          </p:cNvPr>
          <p:cNvSpPr txBox="1"/>
          <p:nvPr/>
        </p:nvSpPr>
        <p:spPr>
          <a:xfrm>
            <a:off x="838199" y="1575261"/>
            <a:ext cx="1088274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The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Keeps track of your changes as you make them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Lets you collaborated with others on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Detect conflicting changes, control levels of access, manage multiple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Lets you revert changes that turned out to be a bad idea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You’d have to really try to make an irreversible mistake (but I’ll teach you how)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Hosting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Puts the code on the internet where others can find it (unless you don’t want them 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Gives you an offsite backup in case your cat knocks a glass of water onto your laptop</a:t>
            </a:r>
          </a:p>
          <a:p>
            <a:pPr lvl="1" algn="ctr"/>
            <a:endParaRPr lang="en-US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lvl="1" algn="ctr"/>
            <a:endParaRPr lang="en-US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203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01581-9855-6D44-AA25-45B46AA5E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6C34C1-C2EE-0349-8D0E-65D11ED2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0269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DC209-0237-324A-87E1-797DBB6A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What exactly </a:t>
            </a:r>
            <a:r>
              <a:rPr lang="en-US" i="1" dirty="0"/>
              <a:t>is </a:t>
            </a:r>
            <a:r>
              <a:rPr lang="en-US" b="0" dirty="0" err="1"/>
              <a:t>Github</a:t>
            </a:r>
            <a:r>
              <a:rPr lang="en-US" b="0" dirty="0"/>
              <a:t> anyway?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709CB-0995-7847-8300-6A7831803BCC}"/>
              </a:ext>
            </a:extLst>
          </p:cNvPr>
          <p:cNvSpPr txBox="1"/>
          <p:nvPr/>
        </p:nvSpPr>
        <p:spPr>
          <a:xfrm>
            <a:off x="838200" y="1566949"/>
            <a:ext cx="1088274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lvl="1" algn="ctr"/>
            <a:r>
              <a:rPr lang="en-US" sz="28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Fancy Stuff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Bug Tracking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Use tickets to describe bugs you found, and then assign fixing it to someone else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Feature Requests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Let users </a:t>
            </a:r>
            <a:r>
              <a:rPr lang="en-US" dirty="0">
                <a:cs typeface="Apple Chancery" panose="03020702040506060504" pitchFamily="66" charset="-79"/>
              </a:rPr>
              <a:t>t</a:t>
            </a:r>
            <a:r>
              <a:rPr lang="en-US" dirty="0">
                <a:cs typeface="Apple Chancery" panose="03020702040506060504" pitchFamily="66" charset="-79"/>
              </a:rPr>
              <a:t>ell you what they want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Tell them how to do it themselves because you’re very busy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Continuous Integration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Why am</a:t>
            </a:r>
            <a:r>
              <a:rPr lang="en-US" i="1" dirty="0">
                <a:cs typeface="Apple Chancery" panose="03020702040506060504" pitchFamily="66" charset="-79"/>
              </a:rPr>
              <a:t> </a:t>
            </a:r>
            <a:r>
              <a:rPr lang="en-US" b="1" i="1" dirty="0">
                <a:cs typeface="Apple Chancery" panose="03020702040506060504" pitchFamily="66" charset="-79"/>
              </a:rPr>
              <a:t>I</a:t>
            </a:r>
            <a:r>
              <a:rPr lang="en-US" dirty="0">
                <a:cs typeface="Apple Chancery" panose="03020702040506060504" pitchFamily="66" charset="-79"/>
              </a:rPr>
              <a:t> testing this code when a robot could do it for me?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Realize that you broke something before your users or boss do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Wikis and Documentation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>
                <a:cs typeface="Apple Chancery" panose="03020702040506060504" pitchFamily="66" charset="-79"/>
              </a:rPr>
              <a:t>You can’t tell users to RTFM if you don’t have a manual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cs typeface="Apple Chancery" panose="03020702040506060504" pitchFamily="66" charset="-79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cs typeface="Apple Chancery" panose="03020702040506060504" pitchFamily="66" charset="-79"/>
            </a:endParaRPr>
          </a:p>
          <a:p>
            <a:pPr lvl="1" algn="ctr"/>
            <a:endParaRPr lang="en-US" sz="2800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  <a:p>
            <a:pPr lvl="1" algn="ctr"/>
            <a:endParaRPr lang="en-US" b="1" i="1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175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10996C-2817-0B46-BDF2-4BC119020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Repository</a:t>
            </a:r>
            <a:endParaRPr lang="en-US" dirty="0"/>
          </a:p>
          <a:p>
            <a:pPr lvl="1"/>
            <a:r>
              <a:rPr lang="en-US" dirty="0"/>
              <a:t>This is the big umbrella for where code lives.  Generally, you’ll have one repository for a given project. 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5BF14-5625-AA42-A87F-031B7A2E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Git-</a:t>
            </a:r>
            <a:r>
              <a:rPr lang="en-US" dirty="0" err="1"/>
              <a:t>ionary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854F87-97DF-114F-977F-AB7C4F08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87" y="3114442"/>
            <a:ext cx="8309102" cy="37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0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10996C-2817-0B46-BDF2-4BC1190204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2556"/>
            <a:ext cx="7955604" cy="4015734"/>
          </a:xfrm>
        </p:spPr>
        <p:txBody>
          <a:bodyPr/>
          <a:lstStyle/>
          <a:p>
            <a:r>
              <a:rPr lang="en-US" dirty="0"/>
              <a:t>Branch</a:t>
            </a:r>
          </a:p>
          <a:p>
            <a:pPr lvl="1"/>
            <a:r>
              <a:rPr lang="en-US" dirty="0"/>
              <a:t>This is like a “version” of the code</a:t>
            </a:r>
          </a:p>
          <a:p>
            <a:pPr lvl="1"/>
            <a:r>
              <a:rPr lang="en-US" dirty="0"/>
              <a:t>Branches hold your changes until they’re ready to be added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5BF14-5625-AA42-A87F-031B7A2E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Git-</a:t>
            </a:r>
            <a:r>
              <a:rPr lang="en-US" dirty="0" err="1"/>
              <a:t>ionary</a:t>
            </a:r>
            <a:endParaRPr lang="en-US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C4DD466-488C-3249-976C-DDC644AE8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23" y="3708400"/>
            <a:ext cx="6146800" cy="3149600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159D2BD3-CA58-CE4F-A530-48AC507E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3429000"/>
            <a:ext cx="4152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A50CA-E799-E740-BB60-B691B09517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  <a:p>
            <a:pPr lvl="1"/>
            <a:r>
              <a:rPr lang="en-US" dirty="0"/>
              <a:t>An individual set of changes made to the code base</a:t>
            </a:r>
          </a:p>
          <a:p>
            <a:pPr lvl="1"/>
            <a:r>
              <a:rPr lang="en-US" dirty="0"/>
              <a:t>You “commit” your changes to a specific branch</a:t>
            </a:r>
          </a:p>
          <a:p>
            <a:r>
              <a:rPr lang="en-US" dirty="0"/>
              <a:t>Merge</a:t>
            </a:r>
          </a:p>
          <a:p>
            <a:pPr lvl="1"/>
            <a:r>
              <a:rPr lang="en-US" dirty="0"/>
              <a:t>Fitting your changes in with the rest of the code in a branch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Sending code from you to git</a:t>
            </a:r>
          </a:p>
          <a:p>
            <a:r>
              <a:rPr lang="en-US" dirty="0"/>
              <a:t>Pull</a:t>
            </a:r>
          </a:p>
          <a:p>
            <a:pPr lvl="1"/>
            <a:r>
              <a:rPr lang="en-US" dirty="0"/>
              <a:t>Taking code from git and putting it on your machine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DF5F4C-011B-C848-8173-FCF6A237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Git-</a:t>
            </a:r>
            <a:r>
              <a:rPr lang="en-US" dirty="0" err="1"/>
              <a:t>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6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7079A-2578-324D-96EF-39BEA1C24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need:</a:t>
            </a:r>
          </a:p>
          <a:p>
            <a:pPr lvl="1"/>
            <a:r>
              <a:rPr lang="en-US" dirty="0">
                <a:hlinkClick r:id="rId2"/>
              </a:rPr>
              <a:t>GitHub.com account</a:t>
            </a:r>
            <a:r>
              <a:rPr lang="en-US" dirty="0"/>
              <a:t> (it’s free!)</a:t>
            </a:r>
          </a:p>
          <a:p>
            <a:pPr lvl="1"/>
            <a:r>
              <a:rPr lang="en-US" dirty="0"/>
              <a:t>Internet access (it’s free while you’re in the office!)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Things you will not need:</a:t>
            </a:r>
          </a:p>
          <a:p>
            <a:pPr lvl="1"/>
            <a:r>
              <a:rPr lang="en-US" dirty="0"/>
              <a:t>A PhD in Computer Science (not free)</a:t>
            </a:r>
          </a:p>
          <a:p>
            <a:pPr lvl="1"/>
            <a:r>
              <a:rPr lang="en-US" dirty="0"/>
              <a:t>A super computer (very not free)</a:t>
            </a:r>
          </a:p>
          <a:p>
            <a:pPr lvl="1"/>
            <a:r>
              <a:rPr lang="en-US" dirty="0"/>
              <a:t>Any previous programming experience (price payable in sweat and tears)</a:t>
            </a:r>
          </a:p>
          <a:p>
            <a:pPr marL="457200" lvl="1" indent="0" algn="r">
              <a:buNone/>
            </a:pPr>
            <a:endParaRPr lang="en-US" sz="1200" dirty="0"/>
          </a:p>
          <a:p>
            <a:pPr marL="457200" lvl="1" indent="0" algn="r">
              <a:buNone/>
            </a:pPr>
            <a:r>
              <a:rPr lang="en-US" sz="1200" dirty="0"/>
              <a:t>*the following tutorial lovingly stolen from </a:t>
            </a:r>
            <a:r>
              <a:rPr lang="en-US" sz="1200" dirty="0">
                <a:hlinkClick r:id="rId3"/>
              </a:rPr>
              <a:t>https://guides.github.com/activities/hello-world/</a:t>
            </a:r>
            <a:r>
              <a:rPr lang="en-US" sz="1200" dirty="0"/>
              <a:t>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4443F-028E-D64A-9B6F-D6CBDEF3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Git It Started In Here</a:t>
            </a:r>
          </a:p>
        </p:txBody>
      </p:sp>
    </p:spTree>
    <p:extLst>
      <p:ext uri="{BB962C8B-B14F-4D97-AF65-F5344CB8AC3E}">
        <p14:creationId xmlns:p14="http://schemas.microsoft.com/office/powerpoint/2010/main" val="412640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24CA0-8388-324B-ACA1-BA70E4FE9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2556"/>
            <a:ext cx="4706389" cy="40157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the upper right corner, next to your avatar, click </a:t>
            </a:r>
            <a:r>
              <a:rPr lang="en-US" b="1" dirty="0"/>
              <a:t>+</a:t>
            </a:r>
            <a:r>
              <a:rPr lang="en-US" dirty="0"/>
              <a:t>  and then select </a:t>
            </a:r>
            <a:r>
              <a:rPr lang="en-US" b="1" dirty="0"/>
              <a:t>New repository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 your repository hello-world.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short description.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 </a:t>
            </a:r>
            <a:r>
              <a:rPr lang="en-US" b="1" dirty="0"/>
              <a:t>Initialize this repository with a README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F82D32-666D-B345-BABB-A92EA898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Repository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61A8D0-B1FF-124C-9B0D-69E9F085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356" y="1882556"/>
            <a:ext cx="6783051" cy="410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1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C625F1-1946-A742-A391-6B4CB4E24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82556"/>
            <a:ext cx="5533417" cy="401573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To create a new 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your new repository hello-world.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the drop down at the top of the file list that says </a:t>
            </a:r>
            <a:r>
              <a:rPr lang="en-US" b="1" dirty="0"/>
              <a:t>branch: main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a branch name, readme-edits, into the new branch text box.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blue </a:t>
            </a:r>
            <a:r>
              <a:rPr lang="en-US" b="1" dirty="0"/>
              <a:t>Create branch</a:t>
            </a:r>
            <a:r>
              <a:rPr lang="en-US" dirty="0"/>
              <a:t> box or hit “Enter” on your keyboard.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B900F2-0036-9149-AE13-F49A9EE9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Create a Branch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8D3082-CED7-2541-AEB2-8108B8DA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60" y="1690688"/>
            <a:ext cx="4808842" cy="426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9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1123</Words>
  <Application>Microsoft Macintosh PowerPoint</Application>
  <PresentationFormat>Widescreen</PresentationFormat>
  <Paragraphs>140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APPLE CHANCERY</vt:lpstr>
      <vt:lpstr>Arial</vt:lpstr>
      <vt:lpstr>Calibri</vt:lpstr>
      <vt:lpstr>Calibri Light</vt:lpstr>
      <vt:lpstr>Courier New</vt:lpstr>
      <vt:lpstr>Office Theme</vt:lpstr>
      <vt:lpstr>Github for Fun and Profit</vt:lpstr>
      <vt:lpstr>What exactly is Github anyway?</vt:lpstr>
      <vt:lpstr>What exactly is Github anyway?</vt:lpstr>
      <vt:lpstr>A Basic Git-ionary</vt:lpstr>
      <vt:lpstr>A Basic Git-ionary</vt:lpstr>
      <vt:lpstr>A Basic Git-tionary</vt:lpstr>
      <vt:lpstr>Let’s Git It Started In Here</vt:lpstr>
      <vt:lpstr>Step 1: Create a Repository</vt:lpstr>
      <vt:lpstr>Step 2: Create a Branch</vt:lpstr>
      <vt:lpstr>Step 3: Make and Commit Changes</vt:lpstr>
      <vt:lpstr>Step 4. Open a Pull Request </vt:lpstr>
      <vt:lpstr>Step 4. Open a Pull Request</vt:lpstr>
      <vt:lpstr>Step 5.  Merge your Pull Request</vt:lpstr>
      <vt:lpstr>Smart Tips from a Dumb Guy</vt:lpstr>
      <vt:lpstr>Advanced Git Wizardry Or How I Learned to Stop Worrying and Love the Command Line Interface</vt:lpstr>
      <vt:lpstr>A Git Wizard’s Tome of Level One Spells</vt:lpstr>
      <vt:lpstr>Unfor-git-veable Curses</vt:lpstr>
      <vt:lpstr>Unfor-git-veable Curses</vt:lpstr>
      <vt:lpstr>Unfor-git-vable Curses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for Fun and Profit</dc:title>
  <dc:creator>Williams, Mark (NIH/NCATS) [C]</dc:creator>
  <cp:lastModifiedBy>Williams, Mark (NIH/NCATS) [C]</cp:lastModifiedBy>
  <cp:revision>18</cp:revision>
  <dcterms:created xsi:type="dcterms:W3CDTF">2021-07-14T23:51:19Z</dcterms:created>
  <dcterms:modified xsi:type="dcterms:W3CDTF">2021-07-15T17:05:43Z</dcterms:modified>
</cp:coreProperties>
</file>