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514" r:id="rId3"/>
    <p:sldId id="517" r:id="rId4"/>
    <p:sldId id="516" r:id="rId5"/>
    <p:sldId id="515" r:id="rId6"/>
    <p:sldId id="518" r:id="rId7"/>
    <p:sldId id="519" r:id="rId8"/>
    <p:sldId id="521" r:id="rId9"/>
    <p:sldId id="520" r:id="rId10"/>
    <p:sldId id="522" r:id="rId11"/>
    <p:sldId id="523" r:id="rId12"/>
    <p:sldId id="524" r:id="rId13"/>
    <p:sldId id="525" r:id="rId14"/>
    <p:sldId id="526" r:id="rId15"/>
    <p:sldId id="528" r:id="rId16"/>
    <p:sldId id="532" r:id="rId17"/>
    <p:sldId id="533" r:id="rId18"/>
    <p:sldId id="535" r:id="rId19"/>
    <p:sldId id="527" r:id="rId20"/>
    <p:sldId id="530" r:id="rId21"/>
    <p:sldId id="529" r:id="rId22"/>
    <p:sldId id="53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2"/>
    <p:restoredTop sz="96327"/>
  </p:normalViewPr>
  <p:slideViewPr>
    <p:cSldViewPr snapToGrid="0" snapToObjects="1">
      <p:cViewPr varScale="1">
        <p:scale>
          <a:sx n="151" d="100"/>
          <a:sy n="151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59190-5E1B-814E-B841-11C8DC4B9EEC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68FE7-48ED-8846-9D89-FE1ABA0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2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695F-1AAE-154B-9DDD-70207CA16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6FE01-1160-C249-8745-06BD65B8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99B5-B151-CD44-89B5-E468E63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07FF-41DC-C843-96EB-F1861FF6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84CA-97D7-C148-BFC2-29074B9F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74B-6D4A-D74E-A1BF-294DA7A3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C1FA8-D100-8B4C-A111-ABE1CA43C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3855D-75C6-1A42-BC06-9D5B7D0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4E53-E0B0-A749-A09F-6C33E00C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7CFC-4AB3-174B-BA71-77F355D2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5DD08-526F-2E4A-9EF9-B61783450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F4B55-3D00-4949-A670-C7C795E7B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353B-04AA-CE4D-8E81-F9590322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E5DD-0269-1948-ADD0-3ED0FCB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DBD0-0142-B841-8A07-D2132F57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1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CAT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1;p15">
            <a:extLst>
              <a:ext uri="{FF2B5EF4-FFF2-40B4-BE49-F238E27FC236}">
                <a16:creationId xmlns:a16="http://schemas.microsoft.com/office/drawing/2014/main" id="{9C4331C5-72E8-7341-8CF8-B61ED01A056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9257"/>
          <a:stretch/>
        </p:blipFill>
        <p:spPr>
          <a:xfrm>
            <a:off x="0" y="1"/>
            <a:ext cx="12191997" cy="6222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168708E-60D4-5E46-B091-1496305AC1F5}"/>
              </a:ext>
            </a:extLst>
          </p:cNvPr>
          <p:cNvGrpSpPr/>
          <p:nvPr userDrawn="1"/>
        </p:nvGrpSpPr>
        <p:grpSpPr>
          <a:xfrm>
            <a:off x="9279569" y="6197805"/>
            <a:ext cx="2346374" cy="533400"/>
            <a:chOff x="9279569" y="6197805"/>
            <a:chExt cx="2346374" cy="533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BA7C41-F89C-9542-B94A-348C9C531A62}"/>
                </a:ext>
              </a:extLst>
            </p:cNvPr>
            <p:cNvSpPr/>
            <p:nvPr userDrawn="1"/>
          </p:nvSpPr>
          <p:spPr>
            <a:xfrm>
              <a:off x="9279569" y="6197805"/>
              <a:ext cx="2346374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B282140-654A-BE49-9045-F21178C79A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17360" y="6265524"/>
              <a:ext cx="1708583" cy="3979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6F6C98-495F-1D48-9422-842C6434D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79569" y="6197805"/>
              <a:ext cx="533400" cy="533400"/>
            </a:xfrm>
            <a:prstGeom prst="rect">
              <a:avLst/>
            </a:prstGeom>
          </p:spPr>
        </p:pic>
      </p:grpSp>
      <p:sp>
        <p:nvSpPr>
          <p:cNvPr id="3" name="Google Shape;62;p15">
            <a:extLst>
              <a:ext uri="{FF2B5EF4-FFF2-40B4-BE49-F238E27FC236}">
                <a16:creationId xmlns:a16="http://schemas.microsoft.com/office/drawing/2014/main" id="{A3808E43-E50C-5A48-9BFF-D9101EFA58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43038" y="1535543"/>
            <a:ext cx="10251123" cy="77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1">
                <a:solidFill>
                  <a:srgbClr val="0577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Google Shape;63;p15">
            <a:extLst>
              <a:ext uri="{FF2B5EF4-FFF2-40B4-BE49-F238E27FC236}">
                <a16:creationId xmlns:a16="http://schemas.microsoft.com/office/drawing/2014/main" id="{988CEE2B-D340-5846-B0F7-33B610E5C6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3039" y="2078831"/>
            <a:ext cx="10251122" cy="163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4000" b="1" i="0">
                <a:solidFill>
                  <a:srgbClr val="662D6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Google Shape;64;p15">
            <a:extLst>
              <a:ext uri="{FF2B5EF4-FFF2-40B4-BE49-F238E27FC236}">
                <a16:creationId xmlns:a16="http://schemas.microsoft.com/office/drawing/2014/main" id="{FA2B9138-FDEE-1243-AC73-5EE10BE45D8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43039" y="4051072"/>
            <a:ext cx="10251122" cy="67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sz="2400" b="0" i="1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514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r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7;p16">
            <a:extLst>
              <a:ext uri="{FF2B5EF4-FFF2-40B4-BE49-F238E27FC236}">
                <a16:creationId xmlns:a16="http://schemas.microsoft.com/office/drawing/2014/main" id="{2E8D9078-EE03-F74F-AEB6-D560D838D2A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537"/>
            <a:ext cx="12191999" cy="6857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A101154-C461-EA47-92BF-0B066867FF1A}"/>
              </a:ext>
            </a:extLst>
          </p:cNvPr>
          <p:cNvGrpSpPr/>
          <p:nvPr userDrawn="1"/>
        </p:nvGrpSpPr>
        <p:grpSpPr>
          <a:xfrm>
            <a:off x="9279569" y="6197805"/>
            <a:ext cx="2346374" cy="533400"/>
            <a:chOff x="9279569" y="6197805"/>
            <a:chExt cx="2346374" cy="533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EEC63-8E59-B343-A2D5-5C6C1CDBAD80}"/>
                </a:ext>
              </a:extLst>
            </p:cNvPr>
            <p:cNvSpPr/>
            <p:nvPr userDrawn="1"/>
          </p:nvSpPr>
          <p:spPr>
            <a:xfrm>
              <a:off x="9279569" y="6197805"/>
              <a:ext cx="2346374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F14A481-1274-0D41-9720-C91DFE516B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17360" y="6265524"/>
              <a:ext cx="1708583" cy="3979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C88F10-4831-8141-AFDD-4F2254FFDFF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4546A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9279569" y="6197805"/>
            <a:ext cx="533400" cy="5334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FFCC05-61C9-254F-A667-172966F78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2556"/>
            <a:ext cx="10515600" cy="40157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F987DDC-B789-EB49-A8C0-6D06EE76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662D6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6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568-B83B-1E4E-A089-DBD51A4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2390-4818-6049-89D9-3164F6F9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0BEA-29B8-E94A-B08A-78D84C89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A3CA-24DA-C44A-8A07-4A9B571E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9C2B-8247-8B44-BF49-9594146F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CB49-46C5-A54C-B788-A65D8325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94CD-F616-0D4F-9CEC-D607EF24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5C5C-16AC-7F47-82D9-37843E29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033A-6B7D-F341-A3D5-B979FEC5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38ED-5508-EF49-9D85-828674A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9AD5-2C85-EC47-9AEE-446DF483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E2F5-C1EA-5340-835A-6FD36AD54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0C9F-C0BA-124B-9FCD-C896870E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B7E7B-29DE-7F42-B0C3-28D69E4D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82332-E199-2844-8350-9786C11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7B80-0D1B-D343-8247-6B15FF8F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B9E-48B9-B246-A090-B9BBAD5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F2A9-5846-E04C-ACB6-14D329BB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71DD-D420-114D-957D-F68510D6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58407-24C2-4840-A079-A62FFA16B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FFCC6-5455-FC46-B5CB-FE7E4EB2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41B27-5074-6E4C-BF9A-F771C876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ED136-A87F-5F4E-9ABE-31FF4EB9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0743B-BE49-C144-A6DA-31D47BEF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F4BB-6AEE-9145-A059-1DA1FA2E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50082-7250-8944-8C41-5EA1DC2F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5AEDC-529A-9C4D-876C-243F323D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285A7-C4AB-2F4A-95F4-F07D0959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C2B53-BD3F-0C4D-896B-12DC7148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0776E-D04D-9A46-A4E9-88013ACE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F6F5-D1EB-994A-90AE-1E140C4C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995C-FDC9-954A-8CD8-9C772371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D80F-426A-F344-AE7A-E1E07B875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AA52A-2D34-C140-91F3-E4C956BF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218C-BC71-EB4E-932D-DE7597C7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80DF-420F-F744-BFC5-7B592CD0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8A196-9818-8644-85DD-19A0432D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11B4-3DB3-954E-A868-97547682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93073-7090-2045-98FD-AC117C6D5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8013-FBB2-584E-8512-D722A9BF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34309-8246-7F40-B362-F3280F28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2BAC2-A9DD-AC49-A964-5A488E9B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CE4B-25D3-204A-B98D-557DC63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FBA89-8B39-AE4C-A87E-3D036912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0204E-7318-CA46-88D4-6C1BBFF4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C6BE-3151-0548-9D33-E727B63FB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295E-98E7-8B4E-9353-867A9B471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9B3E-01CA-C14E-B42C-86D35A209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A332-E741-214F-BBEE-517EE0901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thod_(computer_science)" TargetMode="External"/><Relationship Id="rId3" Type="http://schemas.openxmlformats.org/officeDocument/2006/relationships/hyperlink" Target="https://en.wikipedia.org/wiki/Object_(computer_science)" TargetMode="External"/><Relationship Id="rId7" Type="http://schemas.openxmlformats.org/officeDocument/2006/relationships/hyperlink" Target="https://en.wikipedia.org/wiki/Attribute_(computing)" TargetMode="External"/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Field_(computer_science)" TargetMode="External"/><Relationship Id="rId5" Type="http://schemas.openxmlformats.org/officeDocument/2006/relationships/hyperlink" Target="https://en.wikipedia.org/wiki/Computer_program" TargetMode="External"/><Relationship Id="rId4" Type="http://schemas.openxmlformats.org/officeDocument/2006/relationships/hyperlink" Target="https://en.wikipedia.org/wiki/Dat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572D-FE20-B644-9E84-B5D81E249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22274-243A-CE4B-AEE8-6E4176ABF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038" y="2019258"/>
            <a:ext cx="10251122" cy="1635263"/>
          </a:xfrm>
        </p:spPr>
        <p:txBody>
          <a:bodyPr/>
          <a:lstStyle/>
          <a:p>
            <a:pPr algn="ctr"/>
            <a:r>
              <a:rPr lang="en-US" sz="3200" dirty="0">
                <a:latin typeface="+mj-lt"/>
                <a:cs typeface="Courier New" panose="02070309020205020404" pitchFamily="49" charset="0"/>
              </a:rPr>
              <a:t>It’s like Lego for your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039E-2C3F-1C49-8285-F6986ADC567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443039" y="6093232"/>
            <a:ext cx="10251122" cy="672099"/>
          </a:xfrm>
        </p:spPr>
        <p:txBody>
          <a:bodyPr/>
          <a:lstStyle/>
          <a:p>
            <a:r>
              <a:rPr lang="en-US" dirty="0"/>
              <a:t>Mark Williams</a:t>
            </a:r>
          </a:p>
        </p:txBody>
      </p:sp>
      <p:grpSp>
        <p:nvGrpSpPr>
          <p:cNvPr id="7" name="Google Shape;134;p33">
            <a:extLst>
              <a:ext uri="{FF2B5EF4-FFF2-40B4-BE49-F238E27FC236}">
                <a16:creationId xmlns:a16="http://schemas.microsoft.com/office/drawing/2014/main" id="{188DC331-0BFD-BF42-AFA6-A166D9553034}"/>
              </a:ext>
            </a:extLst>
          </p:cNvPr>
          <p:cNvGrpSpPr/>
          <p:nvPr/>
        </p:nvGrpSpPr>
        <p:grpSpPr>
          <a:xfrm>
            <a:off x="3967181" y="3093918"/>
            <a:ext cx="4274567" cy="2007720"/>
            <a:chOff x="-1" y="0"/>
            <a:chExt cx="4274567" cy="2007720"/>
          </a:xfrm>
        </p:grpSpPr>
        <p:sp>
          <p:nvSpPr>
            <p:cNvPr id="8" name="Google Shape;135;p33">
              <a:extLst>
                <a:ext uri="{FF2B5EF4-FFF2-40B4-BE49-F238E27FC236}">
                  <a16:creationId xmlns:a16="http://schemas.microsoft.com/office/drawing/2014/main" id="{1BB6D8C5-3E47-F14E-9A47-BA412EBB4E3B}"/>
                </a:ext>
              </a:extLst>
            </p:cNvPr>
            <p:cNvSpPr/>
            <p:nvPr/>
          </p:nvSpPr>
          <p:spPr>
            <a:xfrm rot="-5400000">
              <a:off x="566711" y="-566711"/>
              <a:ext cx="1003860" cy="2137283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76527D"/>
                </a:gs>
                <a:gs pos="50000">
                  <a:srgbClr val="662B6F"/>
                </a:gs>
                <a:gs pos="100000">
                  <a:srgbClr val="5C236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9" name="Google Shape;136;p33">
              <a:extLst>
                <a:ext uri="{FF2B5EF4-FFF2-40B4-BE49-F238E27FC236}">
                  <a16:creationId xmlns:a16="http://schemas.microsoft.com/office/drawing/2014/main" id="{BB99D6C9-6B3E-3249-99F9-A82F506043E8}"/>
                </a:ext>
              </a:extLst>
            </p:cNvPr>
            <p:cNvSpPr txBox="1"/>
            <p:nvPr/>
          </p:nvSpPr>
          <p:spPr>
            <a:xfrm>
              <a:off x="-1" y="1"/>
              <a:ext cx="2137283" cy="75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en" sz="2000">
                  <a:solidFill>
                    <a:schemeClr val="lt1"/>
                  </a:solidFill>
                  <a:latin typeface="+mn-lt"/>
                </a:rPr>
                <a:t>Discovery</a:t>
              </a:r>
              <a:endParaRPr>
                <a:latin typeface="+mn-lt"/>
              </a:endParaRPr>
            </a:p>
          </p:txBody>
        </p:sp>
        <p:sp>
          <p:nvSpPr>
            <p:cNvPr id="10" name="Google Shape;137;p33">
              <a:extLst>
                <a:ext uri="{FF2B5EF4-FFF2-40B4-BE49-F238E27FC236}">
                  <a16:creationId xmlns:a16="http://schemas.microsoft.com/office/drawing/2014/main" id="{5C5CB13A-5B56-4D45-AB40-E771F09A17DD}"/>
                </a:ext>
              </a:extLst>
            </p:cNvPr>
            <p:cNvSpPr/>
            <p:nvPr/>
          </p:nvSpPr>
          <p:spPr>
            <a:xfrm>
              <a:off x="2137283" y="0"/>
              <a:ext cx="2137283" cy="100386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76527D"/>
                </a:gs>
                <a:gs pos="50000">
                  <a:srgbClr val="662B6F"/>
                </a:gs>
                <a:gs pos="100000">
                  <a:srgbClr val="5C236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11" name="Google Shape;138;p33">
              <a:extLst>
                <a:ext uri="{FF2B5EF4-FFF2-40B4-BE49-F238E27FC236}">
                  <a16:creationId xmlns:a16="http://schemas.microsoft.com/office/drawing/2014/main" id="{2F60AE68-D9CB-B44F-8A8B-8F01D009ABE3}"/>
                </a:ext>
              </a:extLst>
            </p:cNvPr>
            <p:cNvSpPr txBox="1"/>
            <p:nvPr/>
          </p:nvSpPr>
          <p:spPr>
            <a:xfrm>
              <a:off x="2137283" y="0"/>
              <a:ext cx="2137283" cy="75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en" sz="2000">
                  <a:solidFill>
                    <a:schemeClr val="lt1"/>
                  </a:solidFill>
                  <a:latin typeface="+mn-lt"/>
                </a:rPr>
                <a:t>Research Opportunity</a:t>
              </a:r>
              <a:endParaRPr>
                <a:latin typeface="+mn-lt"/>
              </a:endParaRPr>
            </a:p>
          </p:txBody>
        </p:sp>
        <p:sp>
          <p:nvSpPr>
            <p:cNvPr id="12" name="Google Shape;139;p33">
              <a:extLst>
                <a:ext uri="{FF2B5EF4-FFF2-40B4-BE49-F238E27FC236}">
                  <a16:creationId xmlns:a16="http://schemas.microsoft.com/office/drawing/2014/main" id="{38805C1D-CF9D-2A4A-BAB9-4A73884DEF8F}"/>
                </a:ext>
              </a:extLst>
            </p:cNvPr>
            <p:cNvSpPr/>
            <p:nvPr/>
          </p:nvSpPr>
          <p:spPr>
            <a:xfrm rot="10800000">
              <a:off x="0" y="1003860"/>
              <a:ext cx="2137283" cy="100386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76527D"/>
                </a:gs>
                <a:gs pos="50000">
                  <a:srgbClr val="662B6F"/>
                </a:gs>
                <a:gs pos="100000">
                  <a:srgbClr val="5C236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13" name="Google Shape;140;p33">
              <a:extLst>
                <a:ext uri="{FF2B5EF4-FFF2-40B4-BE49-F238E27FC236}">
                  <a16:creationId xmlns:a16="http://schemas.microsoft.com/office/drawing/2014/main" id="{A14884F6-CD0E-DD46-A776-91FCE38886DE}"/>
                </a:ext>
              </a:extLst>
            </p:cNvPr>
            <p:cNvSpPr txBox="1"/>
            <p:nvPr/>
          </p:nvSpPr>
          <p:spPr>
            <a:xfrm>
              <a:off x="0" y="1254825"/>
              <a:ext cx="2137283" cy="75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en" sz="2000">
                  <a:solidFill>
                    <a:schemeClr val="lt1"/>
                  </a:solidFill>
                  <a:latin typeface="+mn-lt"/>
                </a:rPr>
                <a:t>Intervention Development</a:t>
              </a:r>
              <a:endParaRPr>
                <a:latin typeface="+mn-lt"/>
              </a:endParaRPr>
            </a:p>
          </p:txBody>
        </p:sp>
        <p:sp>
          <p:nvSpPr>
            <p:cNvPr id="14" name="Google Shape;141;p33">
              <a:extLst>
                <a:ext uri="{FF2B5EF4-FFF2-40B4-BE49-F238E27FC236}">
                  <a16:creationId xmlns:a16="http://schemas.microsoft.com/office/drawing/2014/main" id="{0A9653C1-97D7-9E4F-A4EB-15F377FE7934}"/>
                </a:ext>
              </a:extLst>
            </p:cNvPr>
            <p:cNvSpPr/>
            <p:nvPr/>
          </p:nvSpPr>
          <p:spPr>
            <a:xfrm rot="5400000">
              <a:off x="2703994" y="437148"/>
              <a:ext cx="1003860" cy="2137283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76527D"/>
                </a:gs>
                <a:gs pos="50000">
                  <a:srgbClr val="662B6F"/>
                </a:gs>
                <a:gs pos="100000">
                  <a:srgbClr val="5C236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15" name="Google Shape;142;p33">
              <a:extLst>
                <a:ext uri="{FF2B5EF4-FFF2-40B4-BE49-F238E27FC236}">
                  <a16:creationId xmlns:a16="http://schemas.microsoft.com/office/drawing/2014/main" id="{C97CA284-B048-A14C-9237-3F149C8B5AA8}"/>
                </a:ext>
              </a:extLst>
            </p:cNvPr>
            <p:cNvSpPr txBox="1"/>
            <p:nvPr/>
          </p:nvSpPr>
          <p:spPr>
            <a:xfrm>
              <a:off x="2137282" y="1254825"/>
              <a:ext cx="2137283" cy="75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en" sz="2000">
                  <a:solidFill>
                    <a:schemeClr val="lt1"/>
                  </a:solidFill>
                  <a:latin typeface="+mn-lt"/>
                </a:rPr>
                <a:t>Disease Classification</a:t>
              </a:r>
              <a:endParaRPr>
                <a:latin typeface="+mn-lt"/>
              </a:endParaRPr>
            </a:p>
          </p:txBody>
        </p:sp>
        <p:sp>
          <p:nvSpPr>
            <p:cNvPr id="16" name="Google Shape;143;p33">
              <a:extLst>
                <a:ext uri="{FF2B5EF4-FFF2-40B4-BE49-F238E27FC236}">
                  <a16:creationId xmlns:a16="http://schemas.microsoft.com/office/drawing/2014/main" id="{BB4451FA-18A5-9946-A73E-0CC681382DB9}"/>
                </a:ext>
              </a:extLst>
            </p:cNvPr>
            <p:cNvSpPr/>
            <p:nvPr/>
          </p:nvSpPr>
          <p:spPr>
            <a:xfrm>
              <a:off x="1496098" y="752895"/>
              <a:ext cx="1282369" cy="50193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DB3BF"/>
                </a:gs>
                <a:gs pos="50000">
                  <a:srgbClr val="B5AAB7"/>
                </a:gs>
                <a:gs pos="100000">
                  <a:srgbClr val="9F95A2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17" name="Google Shape;144;p33">
              <a:extLst>
                <a:ext uri="{FF2B5EF4-FFF2-40B4-BE49-F238E27FC236}">
                  <a16:creationId xmlns:a16="http://schemas.microsoft.com/office/drawing/2014/main" id="{11F64E6B-D3DA-2C4F-BA90-F3A11E7BBC7A}"/>
                </a:ext>
              </a:extLst>
            </p:cNvPr>
            <p:cNvSpPr txBox="1"/>
            <p:nvPr/>
          </p:nvSpPr>
          <p:spPr>
            <a:xfrm>
              <a:off x="1520600" y="777397"/>
              <a:ext cx="1233365" cy="45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2000"/>
              </a:pPr>
              <a:r>
                <a:rPr lang="en" sz="2000">
                  <a:solidFill>
                    <a:schemeClr val="dk1"/>
                  </a:solidFill>
                  <a:latin typeface="+mn-lt"/>
                </a:rPr>
                <a:t>Data</a:t>
              </a:r>
              <a:endParaRPr sz="2000">
                <a:solidFill>
                  <a:schemeClr val="dk1"/>
                </a:solidFill>
                <a:latin typeface="+mn-lt"/>
              </a:endParaRPr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AE21DBCF-771B-8F40-9DB2-23D6441ECB7E}"/>
              </a:ext>
            </a:extLst>
          </p:cNvPr>
          <p:cNvSpPr txBox="1">
            <a:spLocks/>
          </p:cNvSpPr>
          <p:nvPr/>
        </p:nvSpPr>
        <p:spPr>
          <a:xfrm>
            <a:off x="347132" y="5315834"/>
            <a:ext cx="11514667" cy="56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 panose="020B0604020202020204" pitchFamily="34" charset="0"/>
              <a:buNone/>
              <a:defRPr sz="4000" b="1" i="0" kern="1200">
                <a:solidFill>
                  <a:srgbClr val="662D6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15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8AE3B-3E48-A146-85C8-40ABADAF4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our class variables are Private, how do we </a:t>
            </a:r>
            <a:r>
              <a:rPr lang="en-US" i="1" dirty="0"/>
              <a:t>do</a:t>
            </a:r>
            <a:r>
              <a:rPr lang="en-US" dirty="0"/>
              <a:t> anything with them?</a:t>
            </a:r>
          </a:p>
          <a:p>
            <a:r>
              <a:rPr lang="en-US" dirty="0"/>
              <a:t>Accessors are methods that allow variables to be exposed </a:t>
            </a:r>
            <a:r>
              <a:rPr lang="en-US" i="1" dirty="0"/>
              <a:t>on your terms</a:t>
            </a:r>
          </a:p>
          <a:p>
            <a:r>
              <a:rPr lang="en-US" dirty="0"/>
              <a:t>Mutators are methods that allow variables to be changed </a:t>
            </a:r>
            <a:r>
              <a:rPr lang="en-US" i="1" dirty="0"/>
              <a:t>on your terms</a:t>
            </a:r>
          </a:p>
          <a:p>
            <a:r>
              <a:rPr lang="en-US" dirty="0"/>
              <a:t>These concepts keep variables from being changed improperly and any sensitive data to have access controlled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3688AF-B017-DC4F-9CF0-785DB6BD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Accessors and Mutators</a:t>
            </a:r>
          </a:p>
        </p:txBody>
      </p:sp>
    </p:spTree>
    <p:extLst>
      <p:ext uri="{BB962C8B-B14F-4D97-AF65-F5344CB8AC3E}">
        <p14:creationId xmlns:p14="http://schemas.microsoft.com/office/powerpoint/2010/main" val="93432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D3B66-3E07-7F41-A019-3C6BB44EE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(from our Line class)</a:t>
            </a:r>
          </a:p>
          <a:p>
            <a:r>
              <a:rPr lang="en-US" dirty="0"/>
              <a:t>Lets us access the ”private”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Mutator (from our Line class)</a:t>
            </a:r>
          </a:p>
          <a:p>
            <a:r>
              <a:rPr lang="en-US" dirty="0">
                <a:cs typeface="Courier New" panose="02070309020205020404" pitchFamily="49" charset="0"/>
              </a:rPr>
              <a:t>Lets us change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point of our Line</a:t>
            </a:r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start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2F8E5A-3887-E64E-90B3-0DF7A7C0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and Mutators in Python</a:t>
            </a:r>
          </a:p>
        </p:txBody>
      </p:sp>
    </p:spTree>
    <p:extLst>
      <p:ext uri="{BB962C8B-B14F-4D97-AF65-F5344CB8AC3E}">
        <p14:creationId xmlns:p14="http://schemas.microsoft.com/office/powerpoint/2010/main" val="208093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8DF5C-431E-EE48-980A-5EA52C9AB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Its classes all the way down</a:t>
            </a:r>
          </a:p>
          <a:p>
            <a:r>
              <a:rPr lang="en-US" dirty="0"/>
              <a:t>A class that inherits from another gets access to its protected methods and variables</a:t>
            </a:r>
          </a:p>
          <a:p>
            <a:r>
              <a:rPr lang="en-US" dirty="0"/>
              <a:t>This is usually done when the class inheriting could be described as a ‘type of’ or ‘subset of’ the parent class</a:t>
            </a:r>
          </a:p>
          <a:p>
            <a:r>
              <a:rPr lang="en-US" dirty="0"/>
              <a:t>For example, a class Square might inherit from Quadrilateral</a:t>
            </a:r>
          </a:p>
          <a:p>
            <a:r>
              <a:rPr lang="en-US" dirty="0"/>
              <a:t>This way, we don’t have to rewrite things that apply to both Quadrilaterals and Squares, but still change things that are different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AA1E2-B6FB-C843-A796-FC1ACB4D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96860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9FD2D-9197-8048-8E82-6B01F7AF6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Square(Quadrilateral):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side):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en-US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area=</a:t>
            </a:r>
            <a:r>
              <a:rPr lang="en-US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.getSides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 </a:t>
            </a:r>
            <a:r>
              <a:rPr lang="en-US" dirty="0">
                <a:cs typeface="Courier New" panose="02070309020205020404" pitchFamily="49" charset="0"/>
              </a:rPr>
              <a:t>calls the parent’s method.  In this case, the constructor</a:t>
            </a:r>
          </a:p>
          <a:p>
            <a:r>
              <a:rPr lang="en-US" dirty="0">
                <a:cs typeface="Courier New" panose="02070309020205020404" pitchFamily="49" charset="0"/>
              </a:rPr>
              <a:t>We don’t have to use all the parent methods though.  We can write our own versions like we’ve done here with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Having multiple versions of the same method name is called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Overloading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275D3-B747-F042-8658-6B5D38BD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Python</a:t>
            </a:r>
          </a:p>
        </p:txBody>
      </p:sp>
    </p:spTree>
    <p:extLst>
      <p:ext uri="{BB962C8B-B14F-4D97-AF65-F5344CB8AC3E}">
        <p14:creationId xmlns:p14="http://schemas.microsoft.com/office/powerpoint/2010/main" val="364878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AA8D8-40F5-9C4B-A2E7-CAF54259B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OOP is less common in R scripting, but is fairly common in library development</a:t>
            </a:r>
          </a:p>
          <a:p>
            <a:r>
              <a:rPr lang="en-US" dirty="0"/>
              <a:t>There are multiple types of class objects in R:</a:t>
            </a:r>
          </a:p>
          <a:p>
            <a:pPr lvl="1"/>
            <a:r>
              <a:rPr lang="en-US" dirty="0"/>
              <a:t>S3 – Oldest system in R, used extensively in base R functions</a:t>
            </a:r>
          </a:p>
          <a:p>
            <a:pPr lvl="2"/>
            <a:r>
              <a:rPr lang="en-US" dirty="0"/>
              <a:t>Examples: factor object and </a:t>
            </a:r>
            <a:r>
              <a:rPr lang="en-US" dirty="0" err="1"/>
              <a:t>lm</a:t>
            </a:r>
            <a:r>
              <a:rPr lang="en-US" dirty="0"/>
              <a:t>/</a:t>
            </a:r>
            <a:r>
              <a:rPr lang="en-US" dirty="0" err="1"/>
              <a:t>glm</a:t>
            </a:r>
            <a:r>
              <a:rPr lang="en-US" dirty="0"/>
              <a:t> objects</a:t>
            </a:r>
          </a:p>
          <a:p>
            <a:pPr lvl="2"/>
            <a:r>
              <a:rPr lang="en-US" dirty="0"/>
              <a:t>Weird in that there is no formal class definition and therefore no check for correctness and no encapsulation</a:t>
            </a:r>
          </a:p>
          <a:p>
            <a:pPr lvl="1"/>
            <a:r>
              <a:rPr lang="en-US" dirty="0"/>
              <a:t>S4 – Formal definition of representation &amp; inheritance </a:t>
            </a:r>
          </a:p>
          <a:p>
            <a:pPr lvl="2"/>
            <a:r>
              <a:rPr lang="en-US" dirty="0"/>
              <a:t>Allows for more complex interactions between classes</a:t>
            </a:r>
          </a:p>
          <a:p>
            <a:pPr lvl="2"/>
            <a:r>
              <a:rPr lang="en-US" dirty="0"/>
              <a:t>Heavily used in Bioconductor (which is giant set of bioinformatics libraries for R)</a:t>
            </a:r>
          </a:p>
          <a:p>
            <a:pPr lvl="3"/>
            <a:r>
              <a:rPr lang="en-US" dirty="0"/>
              <a:t>Examples: genome sequence data representation and microarray data</a:t>
            </a:r>
          </a:p>
          <a:p>
            <a:pPr lvl="1"/>
            <a:r>
              <a:rPr lang="en-US" dirty="0"/>
              <a:t>Reference Classes/R6</a:t>
            </a:r>
          </a:p>
          <a:p>
            <a:pPr lvl="2"/>
            <a:r>
              <a:rPr lang="en-US" dirty="0"/>
              <a:t>Builds on S4 to add message-passing(method encapsulation), mutability</a:t>
            </a:r>
          </a:p>
          <a:p>
            <a:pPr lvl="2"/>
            <a:r>
              <a:rPr lang="en-US" dirty="0"/>
              <a:t>Much closer to typical OOP languages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65B16-BD00-8B4C-80B8-F3C1D0CE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R</a:t>
            </a:r>
          </a:p>
        </p:txBody>
      </p:sp>
    </p:spTree>
    <p:extLst>
      <p:ext uri="{BB962C8B-B14F-4D97-AF65-F5344CB8AC3E}">
        <p14:creationId xmlns:p14="http://schemas.microsoft.com/office/powerpoint/2010/main" val="76432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05B7CF-DCB1-7F43-9316-6A6A99F0F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S3 classes are very flexible and a bit ad-hoc</a:t>
            </a:r>
          </a:p>
          <a:p>
            <a:r>
              <a:rPr lang="en-US" dirty="0"/>
              <a:t>No built-in validation</a:t>
            </a:r>
          </a:p>
          <a:p>
            <a:r>
              <a:rPr lang="en-US" dirty="0"/>
              <a:t>S3 Classes don’t possess methods</a:t>
            </a:r>
          </a:p>
          <a:p>
            <a:r>
              <a:rPr lang="en-US" dirty="0"/>
              <a:t>S3 ”generic” functions possess methods for classes</a:t>
            </a:r>
          </a:p>
          <a:p>
            <a:pPr lvl="1"/>
            <a:r>
              <a:rPr lang="en-US" dirty="0"/>
              <a:t>Example: print &amp; plot both can function upon objects of many S3 classes</a:t>
            </a:r>
          </a:p>
          <a:p>
            <a:pPr lvl="1"/>
            <a:r>
              <a:rPr lang="en-US" dirty="0"/>
              <a:t>See all generics in R using: </a:t>
            </a:r>
            <a:r>
              <a:rPr lang="en-US" dirty="0" err="1"/>
              <a:t>getGenerics</a:t>
            </a:r>
            <a:r>
              <a:rPr lang="en-US" dirty="0"/>
              <a:t>() function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FB27D-E396-F04A-A9DF-B4A8AC3D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classes &amp; generics</a:t>
            </a:r>
          </a:p>
        </p:txBody>
      </p:sp>
    </p:spTree>
    <p:extLst>
      <p:ext uri="{BB962C8B-B14F-4D97-AF65-F5344CB8AC3E}">
        <p14:creationId xmlns:p14="http://schemas.microsoft.com/office/powerpoint/2010/main" val="6372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8ECBB9-ED74-8349-9A52-4AFD092CA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1132"/>
            <a:ext cx="10515600" cy="4522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98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#Base R sample</a:t>
            </a:r>
          </a:p>
          <a:p>
            <a:pPr marL="0" indent="0">
              <a:buNone/>
            </a:pPr>
            <a:r>
              <a:rPr lang="en-US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7C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598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#New S3 class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new_Sample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solidFill>
                  <a:srgbClr val="B76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68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 </a:t>
            </a: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'Sample’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598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plot generic of Sample S3 class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plot.Sample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solidFill>
                  <a:srgbClr val="B76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	ggplot2</a:t>
            </a:r>
            <a:r>
              <a:rPr lang="en-US" dirty="0">
                <a:solidFill>
                  <a:srgbClr val="468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err="1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'histogram’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first line will make a numeric vector and then make the base graphics defaults points plot</a:t>
            </a:r>
          </a:p>
          <a:p>
            <a:r>
              <a:rPr lang="en-US" dirty="0"/>
              <a:t>Instead, we can define a class for random samples so we can say what types of plots we want for that type of data</a:t>
            </a:r>
          </a:p>
          <a:p>
            <a:r>
              <a:rPr lang="en-US" dirty="0"/>
              <a:t>The standard formula is generic_function_name.S3_class_name, e.g. </a:t>
            </a:r>
            <a:r>
              <a:rPr lang="en-US" dirty="0" err="1"/>
              <a:t>plot.Sample</a:t>
            </a:r>
            <a:r>
              <a:rPr lang="en-US" dirty="0"/>
              <a:t> or </a:t>
            </a:r>
            <a:r>
              <a:rPr lang="en-US" dirty="0" err="1"/>
              <a:t>print.lm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F0285-7D6E-DB42-88B6-F7123F0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your class to an existing generic</a:t>
            </a:r>
          </a:p>
        </p:txBody>
      </p:sp>
    </p:spTree>
    <p:extLst>
      <p:ext uri="{BB962C8B-B14F-4D97-AF65-F5344CB8AC3E}">
        <p14:creationId xmlns:p14="http://schemas.microsoft.com/office/powerpoint/2010/main" val="292829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8ECBB9-ED74-8349-9A52-4AFD092CA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1132"/>
            <a:ext cx="10515600" cy="45224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598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#Alternatively define a new generic function name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new_generic_plot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600" dirty="0">
                <a:solidFill>
                  <a:srgbClr val="B76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UseMethod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new_generic_plot</a:t>
            </a:r>
            <a:r>
              <a:rPr lang="en-US" sz="26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598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#Implementation must come separately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new_generic_plot.Sample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600" dirty="0">
                <a:solidFill>
                  <a:srgbClr val="B76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	</a:t>
            </a:r>
            <a:r>
              <a:rPr lang="en-US" sz="2600" dirty="0" err="1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600" dirty="0">
                <a:solidFill>
                  <a:srgbClr val="468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6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600" dirty="0" err="1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dirty="0" err="1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histogram'</a:t>
            </a:r>
            <a:r>
              <a:rPr lang="en-US" sz="2600" dirty="0" err="1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A7C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dirty="0"/>
              <a:t>New generics are just functions that ”self-call” through </a:t>
            </a:r>
            <a:r>
              <a:rPr lang="en-US" dirty="0" err="1"/>
              <a:t>UseMethod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is boiler plate, do not try to define your generic method in this generic declaration</a:t>
            </a:r>
          </a:p>
          <a:p>
            <a:r>
              <a:rPr lang="en-US" dirty="0"/>
              <a:t>You must define the generic method for your classes separately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F0285-7D6E-DB42-88B6-F7123F0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generic</a:t>
            </a:r>
          </a:p>
        </p:txBody>
      </p:sp>
    </p:spTree>
    <p:extLst>
      <p:ext uri="{BB962C8B-B14F-4D97-AF65-F5344CB8AC3E}">
        <p14:creationId xmlns:p14="http://schemas.microsoft.com/office/powerpoint/2010/main" val="227618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05B7CF-DCB1-7F43-9316-6A6A99F0F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Note that S3 (and S4) classes don’t look and feel like classes in other OOP languages like Java, C#, or Python</a:t>
            </a:r>
          </a:p>
          <a:p>
            <a:r>
              <a:rPr lang="en-US" dirty="0"/>
              <a:t>The OOP model for S3/S4 is really “functional” – function have methods for classes, rather than classes having methods</a:t>
            </a:r>
          </a:p>
          <a:p>
            <a:pPr lvl="1"/>
            <a:r>
              <a:rPr lang="en-US" dirty="0"/>
              <a:t>We say </a:t>
            </a:r>
            <a:r>
              <a:rPr lang="en-US" dirty="0" err="1"/>
              <a:t>plot.myClass</a:t>
            </a:r>
            <a:r>
              <a:rPr lang="en-US" dirty="0"/>
              <a:t>() not </a:t>
            </a:r>
            <a:r>
              <a:rPr lang="en-US" dirty="0" err="1"/>
              <a:t>myClass.plot</a:t>
            </a:r>
            <a:r>
              <a:rPr lang="en-US" dirty="0"/>
              <a:t>()</a:t>
            </a:r>
          </a:p>
          <a:p>
            <a:r>
              <a:rPr lang="en-US" dirty="0"/>
              <a:t>Reference Classes add a couple of feature to onto of S4 that make them more normal</a:t>
            </a:r>
          </a:p>
          <a:p>
            <a:pPr lvl="1"/>
            <a:r>
              <a:rPr lang="en-US" dirty="0"/>
              <a:t>RC’s have methods</a:t>
            </a:r>
          </a:p>
          <a:p>
            <a:pPr lvl="1"/>
            <a:r>
              <a:rPr lang="en-US" dirty="0"/>
              <a:t>RC’s methods can directly mutate class fields as opposed to constructing copies</a:t>
            </a:r>
          </a:p>
          <a:p>
            <a:pPr lvl="1"/>
            <a:r>
              <a:rPr lang="en-US" dirty="0"/>
              <a:t>RC’s do not have private methods/fields, but R6 does (R6 not part of base R)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FB27D-E396-F04A-A9DF-B4A8AC3D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Classes (and a nod to R6)</a:t>
            </a:r>
          </a:p>
        </p:txBody>
      </p:sp>
    </p:spTree>
    <p:extLst>
      <p:ext uri="{BB962C8B-B14F-4D97-AF65-F5344CB8AC3E}">
        <p14:creationId xmlns:p14="http://schemas.microsoft.com/office/powerpoint/2010/main" val="64152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BE26B-C1FB-3A41-94E5-F6217C44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en-US" dirty="0"/>
              <a:t>Creating a class for Line in R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38B6F94-5CE1-BB45-AA02-15AFD16DB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93800"/>
            <a:ext cx="10828867" cy="4902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setRefClass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"Line"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	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468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numeric"</a:t>
            </a:r>
            <a:r>
              <a:rPr lang="en-US" sz="2400" dirty="0" err="1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4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numeric"</a:t>
            </a:r>
            <a:r>
              <a:rPr lang="en-US" sz="2400" dirty="0" err="1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"numeric"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               	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468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						</a:t>
            </a:r>
            <a:r>
              <a:rPr lang="en-US" sz="2400" dirty="0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B76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err="1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                      				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&lt;&lt;- 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						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&lt;&lt;- 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						</a:t>
            </a:r>
            <a:r>
              <a:rPr lang="en-US" sz="24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calculate_length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 				},                      							</a:t>
            </a:r>
            <a:r>
              <a:rPr lang="en-US" sz="2400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calculate_length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B76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                       			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&lt;&lt;- </a:t>
            </a:r>
            <a:r>
              <a:rPr lang="en-US" sz="2400" dirty="0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		},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set_start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B76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                      				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&lt;&lt;- </a:t>
            </a:r>
            <a:r>
              <a:rPr lang="en-US" sz="24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						</a:t>
            </a:r>
            <a:r>
              <a:rPr lang="en-US" sz="24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calculate_length</a:t>
            </a:r>
            <a:r>
              <a:rPr lang="en-US" sz="24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()}))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In R we don’t need to define accessors, because there are not private methods or fields (R6 does have private fields)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To get length you just say </a:t>
            </a:r>
            <a:r>
              <a:rPr lang="en-US" sz="2000" dirty="0" err="1">
                <a:cs typeface="Courier New" panose="02070309020205020404" pitchFamily="49" charset="0"/>
              </a:rPr>
              <a:t>my_line$length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We use the &lt;</a:t>
            </a:r>
            <a:r>
              <a:rPr lang="en-US" sz="2400" dirty="0">
                <a:cs typeface="Courier New" panose="02070309020205020404" pitchFamily="49" charset="0"/>
                <a:sym typeface="Wingdings" pitchFamily="2" charset="2"/>
              </a:rPr>
              <a:t>&lt;- double assignment operator to set fields within a class. These changes modify variable in place, while R usually makes copies of object when they’re modified. 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DC209-0237-324A-87E1-797DBB6A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Object Oriented Programming?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709CB-0995-7847-8300-6A7831803BCC}"/>
              </a:ext>
            </a:extLst>
          </p:cNvPr>
          <p:cNvSpPr txBox="1"/>
          <p:nvPr/>
        </p:nvSpPr>
        <p:spPr>
          <a:xfrm>
            <a:off x="838200" y="1566949"/>
            <a:ext cx="108827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Formal Definition</a:t>
            </a:r>
          </a:p>
          <a:p>
            <a:r>
              <a:rPr lang="en-US" dirty="0">
                <a:cs typeface="Apple Chancery" panose="03020702040506060504" pitchFamily="66" charset="-79"/>
              </a:rPr>
              <a:t>“</a:t>
            </a:r>
            <a:r>
              <a:rPr lang="en-US" b="1" dirty="0"/>
              <a:t>Object-oriented programming</a:t>
            </a:r>
            <a:r>
              <a:rPr lang="en-US" dirty="0"/>
              <a:t> (</a:t>
            </a:r>
            <a:r>
              <a:rPr lang="en-US" b="1" dirty="0"/>
              <a:t>OOP</a:t>
            </a:r>
            <a:r>
              <a:rPr lang="en-US" dirty="0"/>
              <a:t>) is a </a:t>
            </a:r>
            <a:r>
              <a:rPr lang="en-US" dirty="0">
                <a:hlinkClick r:id="rId2" tooltip="Programming paradigm"/>
              </a:rPr>
              <a:t>programming paradigm</a:t>
            </a:r>
            <a:r>
              <a:rPr lang="en-US" dirty="0"/>
              <a:t> based on the concept of "</a:t>
            </a:r>
            <a:r>
              <a:rPr lang="en-US" dirty="0">
                <a:hlinkClick r:id="rId3" tooltip="Object (computer science)"/>
              </a:rPr>
              <a:t>objects</a:t>
            </a:r>
            <a:r>
              <a:rPr lang="en-US" dirty="0"/>
              <a:t>", which can contain </a:t>
            </a:r>
            <a:r>
              <a:rPr lang="en-US" dirty="0">
                <a:hlinkClick r:id="rId4" tooltip="Data"/>
              </a:rPr>
              <a:t>data</a:t>
            </a:r>
            <a:r>
              <a:rPr lang="en-US" dirty="0"/>
              <a:t> and </a:t>
            </a:r>
            <a:r>
              <a:rPr lang="en-US" dirty="0">
                <a:hlinkClick r:id="rId5" tooltip="Computer program"/>
              </a:rPr>
              <a:t>code</a:t>
            </a:r>
            <a:r>
              <a:rPr lang="en-US" dirty="0"/>
              <a:t>: data in the form of </a:t>
            </a:r>
            <a:r>
              <a:rPr lang="en-US" dirty="0">
                <a:hlinkClick r:id="rId6" tooltip="Field (computer science)"/>
              </a:rPr>
              <a:t>fields</a:t>
            </a:r>
            <a:r>
              <a:rPr lang="en-US" dirty="0"/>
              <a:t> (often known as </a:t>
            </a:r>
            <a:r>
              <a:rPr lang="en-US" dirty="0">
                <a:hlinkClick r:id="rId7" tooltip="Attribute (computing)"/>
              </a:rPr>
              <a:t>attributes</a:t>
            </a:r>
            <a:r>
              <a:rPr lang="en-US" dirty="0"/>
              <a:t> or </a:t>
            </a:r>
            <a:r>
              <a:rPr lang="en-US" i="1" dirty="0"/>
              <a:t>properties</a:t>
            </a:r>
            <a:r>
              <a:rPr lang="en-US" dirty="0"/>
              <a:t>), and code, in the form of procedures (often known as </a:t>
            </a:r>
            <a:r>
              <a:rPr lang="en-US" i="1" dirty="0">
                <a:hlinkClick r:id="rId8" tooltip="Method (computer science)"/>
              </a:rPr>
              <a:t>methods</a:t>
            </a:r>
            <a:r>
              <a:rPr lang="en-US" dirty="0"/>
              <a:t>).”</a:t>
            </a:r>
          </a:p>
          <a:p>
            <a:endParaRPr lang="en-US" dirty="0"/>
          </a:p>
          <a:p>
            <a:r>
              <a:rPr lang="en-US" dirty="0"/>
              <a:t>Way too many blue links there: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break the key concepts downs one at a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Apple Chancery" panose="03020702040506060504" pitchFamily="66" charset="-79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cs typeface="Apple Chancery" panose="03020702040506060504" pitchFamily="66" charset="-79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cs typeface="Apple Chancery" panose="03020702040506060504" pitchFamily="66" charset="-79"/>
            </a:endParaRPr>
          </a:p>
          <a:p>
            <a:pPr lvl="1" algn="ctr"/>
            <a:endParaRPr lang="en-US" sz="2800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lvl="1" algn="ctr"/>
            <a:endParaRPr lang="en-US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1757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BE26B-C1FB-3A41-94E5-F6217C44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en-US" dirty="0"/>
              <a:t>Using the Line Class in R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38B6F94-5CE1-BB45-AA02-15AFD16DB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93800"/>
            <a:ext cx="10828867" cy="4902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cs typeface="Courier New" panose="02070309020205020404" pitchFamily="49" charset="0"/>
              </a:rPr>
              <a:t>my_line</a:t>
            </a:r>
            <a:r>
              <a:rPr lang="en-US" sz="2400" dirty="0"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cs typeface="Courier New" panose="02070309020205020404" pitchFamily="49" charset="0"/>
              </a:rPr>
              <a:t>Line$new</a:t>
            </a:r>
            <a:r>
              <a:rPr lang="en-US" sz="2400" dirty="0">
                <a:cs typeface="Courier New" panose="02070309020205020404" pitchFamily="49" charset="0"/>
              </a:rPr>
              <a:t>(1,3)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cs typeface="Courier New" panose="02070309020205020404" pitchFamily="49" charset="0"/>
              </a:rPr>
              <a:t>my_line$length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[1] 2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cs typeface="Courier New" panose="02070309020205020404" pitchFamily="49" charset="0"/>
              </a:rPr>
              <a:t>my_line$start</a:t>
            </a:r>
            <a:r>
              <a:rPr lang="en-US" sz="2400" dirty="0">
                <a:cs typeface="Courier New" panose="02070309020205020404" pitchFamily="49" charset="0"/>
              </a:rPr>
              <a:t> &lt;- 2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cs typeface="Courier New" panose="02070309020205020404" pitchFamily="49" charset="0"/>
              </a:rPr>
              <a:t>my_line$length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[1] 2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cs typeface="Courier New" panose="02070309020205020404" pitchFamily="49" charset="0"/>
              </a:rPr>
              <a:t>my_line$set_start</a:t>
            </a:r>
            <a:r>
              <a:rPr lang="en-US" sz="2400" dirty="0"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cs typeface="Courier New" panose="02070309020205020404" pitchFamily="49" charset="0"/>
              </a:rPr>
              <a:t>my_line$length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[1] 1</a:t>
            </a:r>
          </a:p>
          <a:p>
            <a:r>
              <a:rPr lang="en-US" sz="2600" dirty="0">
                <a:cs typeface="Courier New" panose="02070309020205020404" pitchFamily="49" charset="0"/>
              </a:rPr>
              <a:t>Using the default mutator through the assignment operator does not trigger updating of dependent fields</a:t>
            </a:r>
          </a:p>
          <a:p>
            <a:r>
              <a:rPr lang="en-US" sz="2600" dirty="0">
                <a:cs typeface="Courier New" panose="02070309020205020404" pitchFamily="49" charset="0"/>
              </a:rPr>
              <a:t>You must define mutator methods that have the side effect of updating dependent fields</a:t>
            </a:r>
          </a:p>
          <a:p>
            <a:r>
              <a:rPr lang="en-US" sz="2600" dirty="0">
                <a:cs typeface="Courier New" panose="02070309020205020404" pitchFamily="49" charset="0"/>
              </a:rPr>
              <a:t>We use the &lt;</a:t>
            </a:r>
            <a:r>
              <a:rPr lang="en-US" sz="2600" dirty="0">
                <a:cs typeface="Courier New" panose="02070309020205020404" pitchFamily="49" charset="0"/>
                <a:sym typeface="Wingdings" pitchFamily="2" charset="2"/>
              </a:rPr>
              <a:t>&lt;- double assignment operator to set fields within a class. These changes</a:t>
            </a:r>
            <a:endParaRPr lang="en-US" sz="2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21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BE26B-C1FB-3A41-94E5-F6217C44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en-US" dirty="0"/>
              <a:t>Expanding line class to higher dimension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38B6F94-5CE1-BB45-AA02-15AFD16DB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93800"/>
            <a:ext cx="10930467" cy="490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EuclideanSegment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2600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setRefClass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EuclideanSegment</a:t>
            </a:r>
            <a:r>
              <a:rPr lang="en-US" sz="26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C27E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"Line"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      	</a:t>
            </a:r>
            <a:r>
              <a:rPr lang="en-US" sz="26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468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      			</a:t>
            </a:r>
            <a:r>
              <a:rPr lang="en-US" sz="2600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calculate_length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B76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                                   			</a:t>
            </a:r>
            <a:r>
              <a:rPr lang="en-US" sz="26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&lt;&lt;- </a:t>
            </a:r>
            <a:r>
              <a:rPr lang="en-US" sz="2600" dirty="0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600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)^</a:t>
            </a:r>
            <a:r>
              <a:rPr lang="en-US" sz="2600" dirty="0">
                <a:solidFill>
                  <a:srgbClr val="A7C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                           </a:t>
            </a:r>
            <a:r>
              <a:rPr lang="en-US" dirty="0">
                <a:solidFill>
                  <a:srgbClr val="CACAC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EuclideanSegment</a:t>
            </a:r>
            <a:r>
              <a:rPr lang="en-US" dirty="0">
                <a:cs typeface="Courier New" panose="02070309020205020404" pitchFamily="49" charset="0"/>
              </a:rPr>
              <a:t> contains (inherits from) all fields and methods from </a:t>
            </a:r>
            <a:r>
              <a:rPr lang="en-US" dirty="0">
                <a:solidFill>
                  <a:srgbClr val="8CD3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>
                <a:cs typeface="Courier New" panose="02070309020205020404" pitchFamily="49" charset="0"/>
              </a:rPr>
              <a:t> class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solidFill>
                  <a:srgbClr val="D4D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calculate_length</a:t>
            </a:r>
            <a:r>
              <a:rPr lang="en-US" dirty="0">
                <a:cs typeface="Courier New" panose="02070309020205020404" pitchFamily="49" charset="0"/>
              </a:rPr>
              <a:t> method was overloaded to calculate Euclidean distance</a:t>
            </a:r>
          </a:p>
          <a:p>
            <a:r>
              <a:rPr lang="en-US" dirty="0">
                <a:cs typeface="Courier New" panose="02070309020205020404" pitchFamily="49" charset="0"/>
              </a:rPr>
              <a:t>Like Python Classes, RC’s have a </a:t>
            </a:r>
            <a:r>
              <a:rPr lang="en-US" b="1" dirty="0" err="1"/>
              <a:t>callSuper</a:t>
            </a:r>
            <a:r>
              <a:rPr lang="en-US" b="1" dirty="0"/>
              <a:t> </a:t>
            </a:r>
            <a:r>
              <a:rPr lang="en-US" dirty="0"/>
              <a:t> method than can be used when you want to overload the initialize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01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BE26B-C1FB-3A41-94E5-F6217C44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EuclideanSegment</a:t>
            </a:r>
            <a:r>
              <a:rPr lang="en-US" dirty="0"/>
              <a:t> Class in R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38B6F94-5CE1-BB45-AA02-15AFD16DB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93800"/>
            <a:ext cx="10828867" cy="490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cs typeface="Courier New" panose="02070309020205020404" pitchFamily="49" charset="0"/>
              </a:rPr>
              <a:t>my_segment</a:t>
            </a:r>
            <a:r>
              <a:rPr lang="en-US" sz="2200" dirty="0"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cs typeface="Courier New" panose="02070309020205020404" pitchFamily="49" charset="0"/>
              </a:rPr>
              <a:t>EuclideanSegment$new</a:t>
            </a:r>
            <a:r>
              <a:rPr lang="en-US" sz="2200" dirty="0">
                <a:cs typeface="Courier New" panose="02070309020205020404" pitchFamily="49" charset="0"/>
              </a:rPr>
              <a:t>(c(0,0),c(2,2))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cs typeface="Courier New" panose="02070309020205020404" pitchFamily="49" charset="0"/>
              </a:rPr>
              <a:t>my_segment$length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[1] 2.828427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cs typeface="Courier New" panose="02070309020205020404" pitchFamily="49" charset="0"/>
              </a:rPr>
              <a:t>my_segment$set_start</a:t>
            </a:r>
            <a:r>
              <a:rPr lang="en-US" sz="2200" dirty="0">
                <a:cs typeface="Courier New" panose="02070309020205020404" pitchFamily="49" charset="0"/>
              </a:rPr>
              <a:t>(c(1,1))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cs typeface="Courier New" panose="02070309020205020404" pitchFamily="49" charset="0"/>
              </a:rPr>
              <a:t>my_segment$length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[1] 1.414214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cs typeface="Courier New" panose="02070309020205020404" pitchFamily="49" charset="0"/>
              </a:rPr>
              <a:t>my_segment$set_start</a:t>
            </a:r>
            <a:r>
              <a:rPr lang="en-US" sz="2200" dirty="0">
                <a:cs typeface="Courier New" panose="02070309020205020404" pitchFamily="49" charset="0"/>
              </a:rPr>
              <a:t>(c(1,1,1))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Warning message: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In start - end 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 longer object length is not a multiple of shorter object length</a:t>
            </a:r>
          </a:p>
          <a:p>
            <a:r>
              <a:rPr lang="en-US" sz="2600" dirty="0">
                <a:cs typeface="Courier New" panose="02070309020205020404" pitchFamily="49" charset="0"/>
              </a:rPr>
              <a:t>Segment class works just like the Line class even though we didn’t define initialize or </a:t>
            </a:r>
            <a:r>
              <a:rPr lang="en-US" sz="2600" dirty="0" err="1">
                <a:cs typeface="Courier New" panose="02070309020205020404" pitchFamily="49" charset="0"/>
              </a:rPr>
              <a:t>set_start</a:t>
            </a:r>
            <a:r>
              <a:rPr lang="en-US" sz="2600" dirty="0">
                <a:cs typeface="Courier New" panose="02070309020205020404" pitchFamily="49" charset="0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39203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2B2CDE-9432-624C-A6AA-AF7CF96AA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how to create an object and do stuff to it</a:t>
            </a:r>
          </a:p>
          <a:p>
            <a:r>
              <a:rPr lang="en-US" dirty="0"/>
              <a:t>Example: A class for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Line</a:t>
            </a:r>
            <a:r>
              <a:rPr lang="en-US" dirty="0"/>
              <a:t> object include how to create a line and a method to return its length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65A6C-3EA3-9849-88BA-C31ABF2A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76713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8A382-4FA8-4745-8894-E5A9E0212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special method called a "constructor" which tells the</a:t>
            </a:r>
            <a:b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#program how to make a new instance of this class</a:t>
            </a:r>
            <a:b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end):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=start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=end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calculateLength</a:t>
            </a:r>
            <a:r>
              <a:rPr lang="en-US" sz="20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length=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]-</a:t>
            </a:r>
            <a:r>
              <a:rPr 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+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]-</a:t>
            </a:r>
            <a:r>
              <a:rPr 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.__length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4E0098-4CE3-8D42-9492-984AB2F0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 for Line in Python</a:t>
            </a:r>
          </a:p>
        </p:txBody>
      </p:sp>
    </p:spTree>
    <p:extLst>
      <p:ext uri="{BB962C8B-B14F-4D97-AF65-F5344CB8AC3E}">
        <p14:creationId xmlns:p14="http://schemas.microsoft.com/office/powerpoint/2010/main" val="52914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0B919-CD8C-5444-8F91-D87A5B1E4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 is a specific instance of a class.</a:t>
            </a:r>
          </a:p>
          <a:p>
            <a:r>
              <a:rPr lang="en-US" dirty="0"/>
              <a:t>Our class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Line</a:t>
            </a:r>
            <a:r>
              <a:rPr lang="en-US" dirty="0"/>
              <a:t> represented lines generally, but our Object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our_line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represents one line</a:t>
            </a:r>
          </a:p>
          <a:p>
            <a:r>
              <a:rPr lang="en-US" dirty="0"/>
              <a:t>To “construct” a new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Line</a:t>
            </a:r>
            <a:r>
              <a:rPr lang="en-US" dirty="0"/>
              <a:t>, we call the Constructor method we wrote for the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Line</a:t>
            </a:r>
            <a:r>
              <a:rPr lang="en-US" dirty="0"/>
              <a:t> class like this: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" pitchFamily="2" charset="0"/>
              </a:rPr>
              <a:t>	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79365-D4CD-DB4D-BC3B-FE2B1B65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0869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F2C1C7-888A-4749-9E7F-97536E957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Line([</a:t>
            </a:r>
            <a:r>
              <a:rPr 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Here, we’re calling the constructor for the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Line</a:t>
            </a:r>
            <a:r>
              <a:rPr lang="en-US" dirty="0">
                <a:cs typeface="Courier New" panose="02070309020205020404" pitchFamily="49" charset="0"/>
              </a:rPr>
              <a:t> class and giving in the values for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cs typeface="Courier New" panose="02070309020205020404" pitchFamily="49" charset="0"/>
              </a:rPr>
              <a:t> in the order that the constructor expects them</a:t>
            </a:r>
          </a:p>
          <a:p>
            <a:r>
              <a:rPr lang="en-US" dirty="0">
                <a:cs typeface="Courier New" panose="02070309020205020404" pitchFamily="49" charset="0"/>
              </a:rPr>
              <a:t>This produces a new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Line</a:t>
            </a:r>
            <a:r>
              <a:rPr lang="en-US" dirty="0">
                <a:cs typeface="Courier New" panose="02070309020205020404" pitchFamily="49" charset="0"/>
              </a:rPr>
              <a:t> object and stores it in the variable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our_line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61C57-E659-394C-AE77-47540F17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Line in Python</a:t>
            </a:r>
          </a:p>
        </p:txBody>
      </p:sp>
    </p:spTree>
    <p:extLst>
      <p:ext uri="{BB962C8B-B14F-4D97-AF65-F5344CB8AC3E}">
        <p14:creationId xmlns:p14="http://schemas.microsoft.com/office/powerpoint/2010/main" val="74612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5FE058-CE13-CE46-BF0A-A7D3F481C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Controlling access to class variables and methods is important</a:t>
            </a:r>
          </a:p>
          <a:p>
            <a:r>
              <a:rPr lang="en-US" dirty="0"/>
              <a:t>Many languages allow you to make variables and methods Protected or Private</a:t>
            </a:r>
          </a:p>
          <a:p>
            <a:r>
              <a:rPr lang="en-US" b="1" dirty="0"/>
              <a:t>Private</a:t>
            </a:r>
            <a:r>
              <a:rPr lang="en-US" dirty="0"/>
              <a:t> things can only be accessed within that Class</a:t>
            </a:r>
          </a:p>
          <a:p>
            <a:r>
              <a:rPr lang="en-US" b="1" dirty="0"/>
              <a:t>Protected</a:t>
            </a:r>
            <a:r>
              <a:rPr lang="en-US" dirty="0"/>
              <a:t> things can only be accessed by things within that Class or another that inherits from it.</a:t>
            </a:r>
          </a:p>
          <a:p>
            <a:pPr lvl="1"/>
            <a:r>
              <a:rPr lang="en-US" dirty="0"/>
              <a:t>More on inheritance soon.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9921DA-4627-E94E-A0D3-C15A0DFD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76992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0F6BFD-BF83-8D44-90F0-C777298C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in Python</a:t>
            </a:r>
          </a:p>
        </p:txBody>
      </p:sp>
      <p:pic>
        <p:nvPicPr>
          <p:cNvPr id="7" name="Picture 6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F108AD87-C9E5-B945-A209-528DADF2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47" y="1384300"/>
            <a:ext cx="6818105" cy="48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276218-632A-D741-8F78-036E7A53D9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 only </a:t>
            </a:r>
            <a:r>
              <a:rPr lang="en-US" b="1" dirty="0"/>
              <a:t>emulates</a:t>
            </a:r>
            <a:r>
              <a:rPr lang="en-US" dirty="0"/>
              <a:t> encapsulation.  It is all just a suggestion</a:t>
            </a:r>
          </a:p>
          <a:p>
            <a:r>
              <a:rPr lang="en-US" dirty="0"/>
              <a:t>Methods and variables preceded by two underscores are a warning to not mess with them outside of the class itself, but no one will stop you.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do_not_touch_this_method</a:t>
            </a:r>
            <a:r>
              <a:rPr 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 do.  I'm a method, not a cop"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F6BFD-BF83-8D44-90F0-C777298C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47931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12444</TotalTime>
  <Words>1888</Words>
  <Application>Microsoft Macintosh PowerPoint</Application>
  <PresentationFormat>Widescreen</PresentationFormat>
  <Paragraphs>159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APPLE CHANCERY</vt:lpstr>
      <vt:lpstr>Arial</vt:lpstr>
      <vt:lpstr>Calibri</vt:lpstr>
      <vt:lpstr>Calibri Light</vt:lpstr>
      <vt:lpstr>Courier</vt:lpstr>
      <vt:lpstr>Courier New</vt:lpstr>
      <vt:lpstr>Menlo-Regular</vt:lpstr>
      <vt:lpstr>Office Theme</vt:lpstr>
      <vt:lpstr>Introduction to Object Oriented Programming</vt:lpstr>
      <vt:lpstr>What is Object Oriented Programming?</vt:lpstr>
      <vt:lpstr>Class</vt:lpstr>
      <vt:lpstr>Creating a class for Line in Python</vt:lpstr>
      <vt:lpstr>Object</vt:lpstr>
      <vt:lpstr>Constructing a Line in Python</vt:lpstr>
      <vt:lpstr>Encapsulation</vt:lpstr>
      <vt:lpstr>Encapsulation in Python</vt:lpstr>
      <vt:lpstr>Encapsulation in Python</vt:lpstr>
      <vt:lpstr>Accessors and Mutators</vt:lpstr>
      <vt:lpstr>Accessors and Mutators in Python</vt:lpstr>
      <vt:lpstr>Inheritance</vt:lpstr>
      <vt:lpstr>Inheritance in Python</vt:lpstr>
      <vt:lpstr>OOP in R</vt:lpstr>
      <vt:lpstr>S3 classes &amp; generics</vt:lpstr>
      <vt:lpstr>Adding your class to an existing generic</vt:lpstr>
      <vt:lpstr>Creating a new generic</vt:lpstr>
      <vt:lpstr>Reference Classes (and a nod to R6)</vt:lpstr>
      <vt:lpstr>Creating a class for Line in R</vt:lpstr>
      <vt:lpstr>Using the Line Class in R</vt:lpstr>
      <vt:lpstr>Expanding line class to higher dimension</vt:lpstr>
      <vt:lpstr>Using the EuclideanSegment Class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Fun and Profit</dc:title>
  <dc:creator>Williams, Mark (NIH/NCATS) [C]</dc:creator>
  <cp:lastModifiedBy>Sanjak, Jaleal (NIH/OD) [E]</cp:lastModifiedBy>
  <cp:revision>45</cp:revision>
  <dcterms:created xsi:type="dcterms:W3CDTF">2021-07-14T23:51:19Z</dcterms:created>
  <dcterms:modified xsi:type="dcterms:W3CDTF">2022-03-11T21:18:46Z</dcterms:modified>
</cp:coreProperties>
</file>