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3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sldIdLst>
    <p:sldId id="554" r:id="rId5"/>
    <p:sldId id="555" r:id="rId6"/>
    <p:sldId id="559" r:id="rId7"/>
    <p:sldId id="573" r:id="rId8"/>
    <p:sldId id="567" r:id="rId9"/>
    <p:sldId id="562" r:id="rId10"/>
    <p:sldId id="560" r:id="rId11"/>
    <p:sldId id="561" r:id="rId12"/>
    <p:sldId id="556" r:id="rId13"/>
    <p:sldId id="557" r:id="rId14"/>
    <p:sldId id="558" r:id="rId15"/>
    <p:sldId id="565" r:id="rId16"/>
    <p:sldId id="571" r:id="rId17"/>
    <p:sldId id="564" r:id="rId18"/>
    <p:sldId id="572" r:id="rId19"/>
    <p:sldId id="563" r:id="rId20"/>
    <p:sldId id="575" r:id="rId21"/>
    <p:sldId id="569" r:id="rId22"/>
    <p:sldId id="574" r:id="rId23"/>
    <p:sldId id="566" r:id="rId24"/>
    <p:sldId id="570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82"/>
    <a:srgbClr val="0078D7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8" autoAdjust="0"/>
    <p:restoredTop sz="75113" autoAdjust="0"/>
  </p:normalViewPr>
  <p:slideViewPr>
    <p:cSldViewPr>
      <p:cViewPr varScale="1">
        <p:scale>
          <a:sx n="68" d="100"/>
          <a:sy n="68" d="100"/>
        </p:scale>
        <p:origin x="561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EDD3C0-0FE6-4D1F-BF0B-EDAD11AE9260}" type="doc">
      <dgm:prSet loTypeId="urn:microsoft.com/office/officeart/2005/8/layout/chevron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1E2A595-E7A0-4098-8FD1-98E42A142142}">
      <dgm:prSet phldrT="[Text]"/>
      <dgm:spPr>
        <a:solidFill>
          <a:srgbClr val="003082"/>
        </a:solidFill>
      </dgm:spPr>
      <dgm:t>
        <a:bodyPr/>
        <a:lstStyle/>
        <a:p>
          <a:r>
            <a:rPr lang="en-US" dirty="0"/>
            <a:t>Simple</a:t>
          </a:r>
        </a:p>
      </dgm:t>
    </dgm:pt>
    <dgm:pt modelId="{DBEB8149-F599-477F-AB94-6B869BF45C7A}" type="parTrans" cxnId="{6955D7D4-F8EB-4AB4-85B4-C2891505BD6E}">
      <dgm:prSet/>
      <dgm:spPr/>
      <dgm:t>
        <a:bodyPr/>
        <a:lstStyle/>
        <a:p>
          <a:endParaRPr lang="en-US"/>
        </a:p>
      </dgm:t>
    </dgm:pt>
    <dgm:pt modelId="{35E71ADB-FA24-4144-82C6-0AE63D133553}" type="sibTrans" cxnId="{6955D7D4-F8EB-4AB4-85B4-C2891505BD6E}">
      <dgm:prSet/>
      <dgm:spPr/>
      <dgm:t>
        <a:bodyPr/>
        <a:lstStyle/>
        <a:p>
          <a:endParaRPr lang="en-US"/>
        </a:p>
      </dgm:t>
    </dgm:pt>
    <dgm:pt modelId="{EFB6AC9F-D5F1-4A6C-AF13-C21A336C488E}">
      <dgm:prSet phldrT="[Text]"/>
      <dgm:spPr>
        <a:solidFill>
          <a:schemeClr val="bg1">
            <a:alpha val="90000"/>
          </a:schemeClr>
        </a:solidFill>
        <a:ln>
          <a:solidFill>
            <a:srgbClr val="003082"/>
          </a:solidFill>
        </a:ln>
      </dgm:spPr>
      <dgm:t>
        <a:bodyPr/>
        <a:lstStyle/>
        <a:p>
          <a:r>
            <a:rPr lang="en-US" dirty="0"/>
            <a:t>Setup can be achieved in a few hours</a:t>
          </a:r>
        </a:p>
      </dgm:t>
    </dgm:pt>
    <dgm:pt modelId="{F851B4FA-49F5-4590-ADC1-228A77070B2F}" type="parTrans" cxnId="{1E38B12B-1157-482B-88E7-635D9A668D8D}">
      <dgm:prSet/>
      <dgm:spPr/>
      <dgm:t>
        <a:bodyPr/>
        <a:lstStyle/>
        <a:p>
          <a:endParaRPr lang="en-US"/>
        </a:p>
      </dgm:t>
    </dgm:pt>
    <dgm:pt modelId="{FA92156B-235E-4D97-870D-4107E4F9CC1C}" type="sibTrans" cxnId="{1E38B12B-1157-482B-88E7-635D9A668D8D}">
      <dgm:prSet/>
      <dgm:spPr/>
      <dgm:t>
        <a:bodyPr/>
        <a:lstStyle/>
        <a:p>
          <a:endParaRPr lang="en-US"/>
        </a:p>
      </dgm:t>
    </dgm:pt>
    <dgm:pt modelId="{6B8CFFE1-12E1-414F-BB42-5346CB326F4E}">
      <dgm:prSet phldrT="[Text]"/>
      <dgm:spPr>
        <a:solidFill>
          <a:srgbClr val="003082"/>
        </a:solidFill>
      </dgm:spPr>
      <dgm:t>
        <a:bodyPr/>
        <a:lstStyle/>
        <a:p>
          <a:r>
            <a:rPr lang="en-US" dirty="0"/>
            <a:t>Ease of Use</a:t>
          </a:r>
        </a:p>
      </dgm:t>
    </dgm:pt>
    <dgm:pt modelId="{836331F1-B6D8-4201-BCDA-BB2BD9BBA79D}" type="parTrans" cxnId="{D371D297-B45F-4D0C-B0AC-38E0137E8EF6}">
      <dgm:prSet/>
      <dgm:spPr/>
      <dgm:t>
        <a:bodyPr/>
        <a:lstStyle/>
        <a:p>
          <a:endParaRPr lang="en-US"/>
        </a:p>
      </dgm:t>
    </dgm:pt>
    <dgm:pt modelId="{C3CA2B1C-3907-4873-ACAB-8CE6576471C3}" type="sibTrans" cxnId="{D371D297-B45F-4D0C-B0AC-38E0137E8EF6}">
      <dgm:prSet/>
      <dgm:spPr/>
      <dgm:t>
        <a:bodyPr/>
        <a:lstStyle/>
        <a:p>
          <a:endParaRPr lang="en-US"/>
        </a:p>
      </dgm:t>
    </dgm:pt>
    <dgm:pt modelId="{9DB0ABA5-5603-42AF-8958-AC04B04EE7A4}">
      <dgm:prSet phldrT="[Text]"/>
      <dgm:spPr>
        <a:solidFill>
          <a:schemeClr val="bg1">
            <a:alpha val="90000"/>
          </a:schemeClr>
        </a:solidFill>
        <a:ln>
          <a:solidFill>
            <a:srgbClr val="003082"/>
          </a:solidFill>
        </a:ln>
      </dgm:spPr>
      <dgm:t>
        <a:bodyPr/>
        <a:lstStyle/>
        <a:p>
          <a:r>
            <a:rPr lang="en-US" dirty="0"/>
            <a:t>Replication</a:t>
          </a:r>
        </a:p>
      </dgm:t>
    </dgm:pt>
    <dgm:pt modelId="{DD0AF8A8-57E5-4F9F-8687-5004C9D4327B}" type="parTrans" cxnId="{D5A4DA57-DB0D-409F-A834-42C292EDA538}">
      <dgm:prSet/>
      <dgm:spPr/>
      <dgm:t>
        <a:bodyPr/>
        <a:lstStyle/>
        <a:p>
          <a:endParaRPr lang="en-US"/>
        </a:p>
      </dgm:t>
    </dgm:pt>
    <dgm:pt modelId="{9C3AD698-76E2-4CCE-B754-B30F1802BCF9}" type="sibTrans" cxnId="{D5A4DA57-DB0D-409F-A834-42C292EDA538}">
      <dgm:prSet/>
      <dgm:spPr/>
      <dgm:t>
        <a:bodyPr/>
        <a:lstStyle/>
        <a:p>
          <a:endParaRPr lang="en-US"/>
        </a:p>
      </dgm:t>
    </dgm:pt>
    <dgm:pt modelId="{56A495AB-FD4B-4277-B899-CA5D2EF0A1BB}">
      <dgm:prSet phldrT="[Text]"/>
      <dgm:spPr>
        <a:solidFill>
          <a:schemeClr val="bg1">
            <a:alpha val="90000"/>
          </a:schemeClr>
        </a:solidFill>
        <a:ln>
          <a:solidFill>
            <a:srgbClr val="003082"/>
          </a:solidFill>
        </a:ln>
      </dgm:spPr>
      <dgm:t>
        <a:bodyPr/>
        <a:lstStyle/>
        <a:p>
          <a:r>
            <a:rPr lang="en-US" dirty="0"/>
            <a:t>Orchestration</a:t>
          </a:r>
        </a:p>
      </dgm:t>
    </dgm:pt>
    <dgm:pt modelId="{83B2FCAF-A374-49A2-8708-99EEB56DC4A3}" type="parTrans" cxnId="{3D72D5A9-34CD-4A7E-BCD1-790CBD9B3D74}">
      <dgm:prSet/>
      <dgm:spPr/>
      <dgm:t>
        <a:bodyPr/>
        <a:lstStyle/>
        <a:p>
          <a:endParaRPr lang="en-US"/>
        </a:p>
      </dgm:t>
    </dgm:pt>
    <dgm:pt modelId="{1F9F117F-EB4D-4E0E-BD7D-C0DA74402EE5}" type="sibTrans" cxnId="{3D72D5A9-34CD-4A7E-BCD1-790CBD9B3D74}">
      <dgm:prSet/>
      <dgm:spPr/>
      <dgm:t>
        <a:bodyPr/>
        <a:lstStyle/>
        <a:p>
          <a:endParaRPr lang="en-US"/>
        </a:p>
      </dgm:t>
    </dgm:pt>
    <dgm:pt modelId="{16D16C50-9584-443A-8DE0-EE20E68FD665}">
      <dgm:prSet phldrT="[Text]"/>
      <dgm:spPr>
        <a:solidFill>
          <a:srgbClr val="003082"/>
        </a:solidFill>
      </dgm:spPr>
      <dgm:t>
        <a:bodyPr/>
        <a:lstStyle/>
        <a:p>
          <a:r>
            <a:rPr lang="en-US" dirty="0"/>
            <a:t>Affordable</a:t>
          </a:r>
        </a:p>
      </dgm:t>
    </dgm:pt>
    <dgm:pt modelId="{3AB7C20A-97A0-46CB-9D8C-A9372A4FE060}" type="parTrans" cxnId="{8318D123-4AF4-47EC-A5B8-881D873D5664}">
      <dgm:prSet/>
      <dgm:spPr/>
      <dgm:t>
        <a:bodyPr/>
        <a:lstStyle/>
        <a:p>
          <a:endParaRPr lang="en-US"/>
        </a:p>
      </dgm:t>
    </dgm:pt>
    <dgm:pt modelId="{D2B1451C-BC04-47DB-9129-43C3E699D577}" type="sibTrans" cxnId="{8318D123-4AF4-47EC-A5B8-881D873D5664}">
      <dgm:prSet/>
      <dgm:spPr/>
      <dgm:t>
        <a:bodyPr/>
        <a:lstStyle/>
        <a:p>
          <a:endParaRPr lang="en-US"/>
        </a:p>
      </dgm:t>
    </dgm:pt>
    <dgm:pt modelId="{AA2D03DC-CA60-405B-BBA8-CF13DD7575CA}">
      <dgm:prSet phldrT="[Text]"/>
      <dgm:spPr>
        <a:solidFill>
          <a:schemeClr val="bg1">
            <a:alpha val="90000"/>
          </a:schemeClr>
        </a:solidFill>
        <a:ln>
          <a:solidFill>
            <a:srgbClr val="003082"/>
          </a:solidFill>
        </a:ln>
      </dgm:spPr>
      <dgm:t>
        <a:bodyPr/>
        <a:lstStyle/>
        <a:p>
          <a:r>
            <a:rPr lang="en-US" dirty="0"/>
            <a:t>First 31 days is Free</a:t>
          </a:r>
        </a:p>
      </dgm:t>
    </dgm:pt>
    <dgm:pt modelId="{FC7FCED7-B2B9-4BAC-88A8-E6374DF57F38}" type="parTrans" cxnId="{6B155269-52CC-4AB6-83D4-DCDFE14902AF}">
      <dgm:prSet/>
      <dgm:spPr/>
      <dgm:t>
        <a:bodyPr/>
        <a:lstStyle/>
        <a:p>
          <a:endParaRPr lang="en-US"/>
        </a:p>
      </dgm:t>
    </dgm:pt>
    <dgm:pt modelId="{BD7196F7-758D-4B2F-9A3B-8978A8516895}" type="sibTrans" cxnId="{6B155269-52CC-4AB6-83D4-DCDFE14902AF}">
      <dgm:prSet/>
      <dgm:spPr/>
      <dgm:t>
        <a:bodyPr/>
        <a:lstStyle/>
        <a:p>
          <a:endParaRPr lang="en-US"/>
        </a:p>
      </dgm:t>
    </dgm:pt>
    <dgm:pt modelId="{0C052D85-DA45-4D61-820C-6E9A54927AD5}">
      <dgm:prSet phldrT="[Text]"/>
      <dgm:spPr>
        <a:solidFill>
          <a:schemeClr val="bg1">
            <a:alpha val="90000"/>
          </a:schemeClr>
        </a:solidFill>
        <a:ln>
          <a:solidFill>
            <a:srgbClr val="003082"/>
          </a:solidFill>
        </a:ln>
      </dgm:spPr>
      <dgm:t>
        <a:bodyPr/>
        <a:lstStyle/>
        <a:p>
          <a:r>
            <a:rPr lang="en-US" dirty="0"/>
            <a:t>Test your recovery plans</a:t>
          </a:r>
        </a:p>
      </dgm:t>
    </dgm:pt>
    <dgm:pt modelId="{5D5F1407-A29D-4BF9-88A8-339B425055B0}" type="parTrans" cxnId="{4DDCC620-F5AB-457A-BFBE-2DE573B15873}">
      <dgm:prSet/>
      <dgm:spPr/>
    </dgm:pt>
    <dgm:pt modelId="{813CFFF9-3653-4219-B129-E2B93E25B4FE}" type="sibTrans" cxnId="{4DDCC620-F5AB-457A-BFBE-2DE573B15873}">
      <dgm:prSet/>
      <dgm:spPr/>
    </dgm:pt>
    <dgm:pt modelId="{8A486A0E-73D3-4D9A-B77F-9A3B90D7FA50}">
      <dgm:prSet phldrT="[Text]"/>
      <dgm:spPr>
        <a:solidFill>
          <a:schemeClr val="bg1">
            <a:alpha val="90000"/>
          </a:schemeClr>
        </a:solidFill>
        <a:ln>
          <a:solidFill>
            <a:srgbClr val="003082"/>
          </a:solidFill>
        </a:ln>
      </dgm:spPr>
      <dgm:t>
        <a:bodyPr/>
        <a:lstStyle/>
        <a:p>
          <a:r>
            <a:rPr lang="en-US" dirty="0"/>
            <a:t>Reduces the need for secondary data centers</a:t>
          </a:r>
        </a:p>
      </dgm:t>
    </dgm:pt>
    <dgm:pt modelId="{6044544F-449A-4871-9165-C66F140A9BA5}" type="parTrans" cxnId="{668723B4-CD77-49BB-846E-07F6B66E63F7}">
      <dgm:prSet/>
      <dgm:spPr/>
    </dgm:pt>
    <dgm:pt modelId="{AF0EA26F-C171-464F-9A69-F8E4BE286085}" type="sibTrans" cxnId="{668723B4-CD77-49BB-846E-07F6B66E63F7}">
      <dgm:prSet/>
      <dgm:spPr/>
    </dgm:pt>
    <dgm:pt modelId="{12E579DE-2AF0-4BE2-AF39-33841D29B1BB}" type="pres">
      <dgm:prSet presAssocID="{90EDD3C0-0FE6-4D1F-BF0B-EDAD11AE9260}" presName="linearFlow" presStyleCnt="0">
        <dgm:presLayoutVars>
          <dgm:dir/>
          <dgm:animLvl val="lvl"/>
          <dgm:resizeHandles val="exact"/>
        </dgm:presLayoutVars>
      </dgm:prSet>
      <dgm:spPr/>
    </dgm:pt>
    <dgm:pt modelId="{C4C980DE-0785-464C-BF3A-9AE87F6AEB7B}" type="pres">
      <dgm:prSet presAssocID="{D1E2A595-E7A0-4098-8FD1-98E42A142142}" presName="composite" presStyleCnt="0"/>
      <dgm:spPr/>
    </dgm:pt>
    <dgm:pt modelId="{248A4503-E2C9-400C-AF5C-994F3C4C7FD4}" type="pres">
      <dgm:prSet presAssocID="{D1E2A595-E7A0-4098-8FD1-98E42A142142}" presName="parentText" presStyleLbl="alignNode1" presStyleIdx="0" presStyleCnt="3" custLinFactNeighborY="0">
        <dgm:presLayoutVars>
          <dgm:chMax val="1"/>
          <dgm:bulletEnabled val="1"/>
        </dgm:presLayoutVars>
      </dgm:prSet>
      <dgm:spPr/>
    </dgm:pt>
    <dgm:pt modelId="{95D43190-C472-42D3-91FE-35DC74B5AE1D}" type="pres">
      <dgm:prSet presAssocID="{D1E2A595-E7A0-4098-8FD1-98E42A142142}" presName="descendantText" presStyleLbl="alignAcc1" presStyleIdx="0" presStyleCnt="3" custLinFactNeighborY="0">
        <dgm:presLayoutVars>
          <dgm:bulletEnabled val="1"/>
        </dgm:presLayoutVars>
      </dgm:prSet>
      <dgm:spPr/>
    </dgm:pt>
    <dgm:pt modelId="{739DB27F-B4F7-431F-83CD-FC03A6AEBDB7}" type="pres">
      <dgm:prSet presAssocID="{35E71ADB-FA24-4144-82C6-0AE63D133553}" presName="sp" presStyleCnt="0"/>
      <dgm:spPr/>
    </dgm:pt>
    <dgm:pt modelId="{4B765EE1-C600-44EA-8EC6-2C542A850495}" type="pres">
      <dgm:prSet presAssocID="{6B8CFFE1-12E1-414F-BB42-5346CB326F4E}" presName="composite" presStyleCnt="0"/>
      <dgm:spPr/>
    </dgm:pt>
    <dgm:pt modelId="{028F0BB2-145D-4A83-8379-94F2BF2F2F9A}" type="pres">
      <dgm:prSet presAssocID="{6B8CFFE1-12E1-414F-BB42-5346CB326F4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11887F0-30A5-408F-B433-0C01278B0600}" type="pres">
      <dgm:prSet presAssocID="{6B8CFFE1-12E1-414F-BB42-5346CB326F4E}" presName="descendantText" presStyleLbl="alignAcc1" presStyleIdx="1" presStyleCnt="3" custLinFactNeighborX="0">
        <dgm:presLayoutVars>
          <dgm:bulletEnabled val="1"/>
        </dgm:presLayoutVars>
      </dgm:prSet>
      <dgm:spPr/>
    </dgm:pt>
    <dgm:pt modelId="{92569BE4-FC19-4B95-8721-10ADD348F0A2}" type="pres">
      <dgm:prSet presAssocID="{C3CA2B1C-3907-4873-ACAB-8CE6576471C3}" presName="sp" presStyleCnt="0"/>
      <dgm:spPr/>
    </dgm:pt>
    <dgm:pt modelId="{6AACC0A9-2C49-4831-A56C-E9A563E62485}" type="pres">
      <dgm:prSet presAssocID="{16D16C50-9584-443A-8DE0-EE20E68FD665}" presName="composite" presStyleCnt="0"/>
      <dgm:spPr/>
    </dgm:pt>
    <dgm:pt modelId="{4E071033-3EEF-4B11-8E20-850248459034}" type="pres">
      <dgm:prSet presAssocID="{16D16C50-9584-443A-8DE0-EE20E68FD66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73C8523-A22D-4D07-8DFF-8E318ACD5AB1}" type="pres">
      <dgm:prSet presAssocID="{16D16C50-9584-443A-8DE0-EE20E68FD665}" presName="descendantText" presStyleLbl="alignAcc1" presStyleIdx="2" presStyleCnt="3" custLinFactNeighborY="0">
        <dgm:presLayoutVars>
          <dgm:bulletEnabled val="1"/>
        </dgm:presLayoutVars>
      </dgm:prSet>
      <dgm:spPr/>
    </dgm:pt>
  </dgm:ptLst>
  <dgm:cxnLst>
    <dgm:cxn modelId="{4DDCC620-F5AB-457A-BFBE-2DE573B15873}" srcId="{6B8CFFE1-12E1-414F-BB42-5346CB326F4E}" destId="{0C052D85-DA45-4D61-820C-6E9A54927AD5}" srcOrd="2" destOrd="0" parTransId="{5D5F1407-A29D-4BF9-88A8-339B425055B0}" sibTransId="{813CFFF9-3653-4219-B129-E2B93E25B4FE}"/>
    <dgm:cxn modelId="{8318D123-4AF4-47EC-A5B8-881D873D5664}" srcId="{90EDD3C0-0FE6-4D1F-BF0B-EDAD11AE9260}" destId="{16D16C50-9584-443A-8DE0-EE20E68FD665}" srcOrd="2" destOrd="0" parTransId="{3AB7C20A-97A0-46CB-9D8C-A9372A4FE060}" sibTransId="{D2B1451C-BC04-47DB-9129-43C3E699D577}"/>
    <dgm:cxn modelId="{1E38B12B-1157-482B-88E7-635D9A668D8D}" srcId="{D1E2A595-E7A0-4098-8FD1-98E42A142142}" destId="{EFB6AC9F-D5F1-4A6C-AF13-C21A336C488E}" srcOrd="0" destOrd="0" parTransId="{F851B4FA-49F5-4590-ADC1-228A77070B2F}" sibTransId="{FA92156B-235E-4D97-870D-4107E4F9CC1C}"/>
    <dgm:cxn modelId="{C55F2D32-3FD5-4BFD-AA86-34476CC34A2A}" type="presOf" srcId="{0C052D85-DA45-4D61-820C-6E9A54927AD5}" destId="{F11887F0-30A5-408F-B433-0C01278B0600}" srcOrd="0" destOrd="2" presId="urn:microsoft.com/office/officeart/2005/8/layout/chevron2"/>
    <dgm:cxn modelId="{6B155269-52CC-4AB6-83D4-DCDFE14902AF}" srcId="{16D16C50-9584-443A-8DE0-EE20E68FD665}" destId="{AA2D03DC-CA60-405B-BBA8-CF13DD7575CA}" srcOrd="0" destOrd="0" parTransId="{FC7FCED7-B2B9-4BAC-88A8-E6374DF57F38}" sibTransId="{BD7196F7-758D-4B2F-9A3B-8978A8516895}"/>
    <dgm:cxn modelId="{28A5DE49-0FCB-4883-AB45-D1FC14A8ACBC}" type="presOf" srcId="{16D16C50-9584-443A-8DE0-EE20E68FD665}" destId="{4E071033-3EEF-4B11-8E20-850248459034}" srcOrd="0" destOrd="0" presId="urn:microsoft.com/office/officeart/2005/8/layout/chevron2"/>
    <dgm:cxn modelId="{EC2FCC4B-F40A-4A8A-AF12-64AF91EA50A2}" type="presOf" srcId="{56A495AB-FD4B-4277-B899-CA5D2EF0A1BB}" destId="{F11887F0-30A5-408F-B433-0C01278B0600}" srcOrd="0" destOrd="1" presId="urn:microsoft.com/office/officeart/2005/8/layout/chevron2"/>
    <dgm:cxn modelId="{D5A4DA57-DB0D-409F-A834-42C292EDA538}" srcId="{6B8CFFE1-12E1-414F-BB42-5346CB326F4E}" destId="{9DB0ABA5-5603-42AF-8958-AC04B04EE7A4}" srcOrd="0" destOrd="0" parTransId="{DD0AF8A8-57E5-4F9F-8687-5004C9D4327B}" sibTransId="{9C3AD698-76E2-4CCE-B754-B30F1802BCF9}"/>
    <dgm:cxn modelId="{E232568E-8C01-4366-91AF-E11BCACC6D06}" type="presOf" srcId="{8A486A0E-73D3-4D9A-B77F-9A3B90D7FA50}" destId="{473C8523-A22D-4D07-8DFF-8E318ACD5AB1}" srcOrd="0" destOrd="1" presId="urn:microsoft.com/office/officeart/2005/8/layout/chevron2"/>
    <dgm:cxn modelId="{1B643791-9D00-471A-8D2F-22AEFC2810CF}" type="presOf" srcId="{6B8CFFE1-12E1-414F-BB42-5346CB326F4E}" destId="{028F0BB2-145D-4A83-8379-94F2BF2F2F9A}" srcOrd="0" destOrd="0" presId="urn:microsoft.com/office/officeart/2005/8/layout/chevron2"/>
    <dgm:cxn modelId="{D371D297-B45F-4D0C-B0AC-38E0137E8EF6}" srcId="{90EDD3C0-0FE6-4D1F-BF0B-EDAD11AE9260}" destId="{6B8CFFE1-12E1-414F-BB42-5346CB326F4E}" srcOrd="1" destOrd="0" parTransId="{836331F1-B6D8-4201-BCDA-BB2BD9BBA79D}" sibTransId="{C3CA2B1C-3907-4873-ACAB-8CE6576471C3}"/>
    <dgm:cxn modelId="{5FB4AC9F-B26D-442A-8937-3359B89E1E6F}" type="presOf" srcId="{9DB0ABA5-5603-42AF-8958-AC04B04EE7A4}" destId="{F11887F0-30A5-408F-B433-0C01278B0600}" srcOrd="0" destOrd="0" presId="urn:microsoft.com/office/officeart/2005/8/layout/chevron2"/>
    <dgm:cxn modelId="{3E0E93A7-32A6-45B5-921C-48316E5A205B}" type="presOf" srcId="{EFB6AC9F-D5F1-4A6C-AF13-C21A336C488E}" destId="{95D43190-C472-42D3-91FE-35DC74B5AE1D}" srcOrd="0" destOrd="0" presId="urn:microsoft.com/office/officeart/2005/8/layout/chevron2"/>
    <dgm:cxn modelId="{3D72D5A9-34CD-4A7E-BCD1-790CBD9B3D74}" srcId="{6B8CFFE1-12E1-414F-BB42-5346CB326F4E}" destId="{56A495AB-FD4B-4277-B899-CA5D2EF0A1BB}" srcOrd="1" destOrd="0" parTransId="{83B2FCAF-A374-49A2-8708-99EEB56DC4A3}" sibTransId="{1F9F117F-EB4D-4E0E-BD7D-C0DA74402EE5}"/>
    <dgm:cxn modelId="{668723B4-CD77-49BB-846E-07F6B66E63F7}" srcId="{16D16C50-9584-443A-8DE0-EE20E68FD665}" destId="{8A486A0E-73D3-4D9A-B77F-9A3B90D7FA50}" srcOrd="1" destOrd="0" parTransId="{6044544F-449A-4871-9165-C66F140A9BA5}" sibTransId="{AF0EA26F-C171-464F-9A69-F8E4BE286085}"/>
    <dgm:cxn modelId="{A5280BB8-16F2-4830-AD2E-7860DD9B0A20}" type="presOf" srcId="{D1E2A595-E7A0-4098-8FD1-98E42A142142}" destId="{248A4503-E2C9-400C-AF5C-994F3C4C7FD4}" srcOrd="0" destOrd="0" presId="urn:microsoft.com/office/officeart/2005/8/layout/chevron2"/>
    <dgm:cxn modelId="{189F45D0-1CED-46E8-AE7A-2C1BB86FA7AF}" type="presOf" srcId="{90EDD3C0-0FE6-4D1F-BF0B-EDAD11AE9260}" destId="{12E579DE-2AF0-4BE2-AF39-33841D29B1BB}" srcOrd="0" destOrd="0" presId="urn:microsoft.com/office/officeart/2005/8/layout/chevron2"/>
    <dgm:cxn modelId="{6955D7D4-F8EB-4AB4-85B4-C2891505BD6E}" srcId="{90EDD3C0-0FE6-4D1F-BF0B-EDAD11AE9260}" destId="{D1E2A595-E7A0-4098-8FD1-98E42A142142}" srcOrd="0" destOrd="0" parTransId="{DBEB8149-F599-477F-AB94-6B869BF45C7A}" sibTransId="{35E71ADB-FA24-4144-82C6-0AE63D133553}"/>
    <dgm:cxn modelId="{D19B7DE9-03FD-4A23-A3E2-AD1BAF9D48BE}" type="presOf" srcId="{AA2D03DC-CA60-405B-BBA8-CF13DD7575CA}" destId="{473C8523-A22D-4D07-8DFF-8E318ACD5AB1}" srcOrd="0" destOrd="0" presId="urn:microsoft.com/office/officeart/2005/8/layout/chevron2"/>
    <dgm:cxn modelId="{4F41FA3F-AC5A-44F7-BF9C-7AB04E5EB169}" type="presParOf" srcId="{12E579DE-2AF0-4BE2-AF39-33841D29B1BB}" destId="{C4C980DE-0785-464C-BF3A-9AE87F6AEB7B}" srcOrd="0" destOrd="0" presId="urn:microsoft.com/office/officeart/2005/8/layout/chevron2"/>
    <dgm:cxn modelId="{41F6A9CD-703D-4EEF-83AC-978DC209E7BF}" type="presParOf" srcId="{C4C980DE-0785-464C-BF3A-9AE87F6AEB7B}" destId="{248A4503-E2C9-400C-AF5C-994F3C4C7FD4}" srcOrd="0" destOrd="0" presId="urn:microsoft.com/office/officeart/2005/8/layout/chevron2"/>
    <dgm:cxn modelId="{648DB6FC-96BB-4B12-A87A-51BB585D1BF3}" type="presParOf" srcId="{C4C980DE-0785-464C-BF3A-9AE87F6AEB7B}" destId="{95D43190-C472-42D3-91FE-35DC74B5AE1D}" srcOrd="1" destOrd="0" presId="urn:microsoft.com/office/officeart/2005/8/layout/chevron2"/>
    <dgm:cxn modelId="{2385B912-7766-4448-A304-F31E3DF4ED11}" type="presParOf" srcId="{12E579DE-2AF0-4BE2-AF39-33841D29B1BB}" destId="{739DB27F-B4F7-431F-83CD-FC03A6AEBDB7}" srcOrd="1" destOrd="0" presId="urn:microsoft.com/office/officeart/2005/8/layout/chevron2"/>
    <dgm:cxn modelId="{532296E9-6EC1-45AC-B3C4-822F774D3195}" type="presParOf" srcId="{12E579DE-2AF0-4BE2-AF39-33841D29B1BB}" destId="{4B765EE1-C600-44EA-8EC6-2C542A850495}" srcOrd="2" destOrd="0" presId="urn:microsoft.com/office/officeart/2005/8/layout/chevron2"/>
    <dgm:cxn modelId="{2394C7F5-BEAD-40AE-9AC6-1D2ECD5F510B}" type="presParOf" srcId="{4B765EE1-C600-44EA-8EC6-2C542A850495}" destId="{028F0BB2-145D-4A83-8379-94F2BF2F2F9A}" srcOrd="0" destOrd="0" presId="urn:microsoft.com/office/officeart/2005/8/layout/chevron2"/>
    <dgm:cxn modelId="{EFCDA6D7-FE0D-4193-850F-D0ACFAD74131}" type="presParOf" srcId="{4B765EE1-C600-44EA-8EC6-2C542A850495}" destId="{F11887F0-30A5-408F-B433-0C01278B0600}" srcOrd="1" destOrd="0" presId="urn:microsoft.com/office/officeart/2005/8/layout/chevron2"/>
    <dgm:cxn modelId="{1D1C9CD9-AEBF-4571-90A3-7E9FFBA903CA}" type="presParOf" srcId="{12E579DE-2AF0-4BE2-AF39-33841D29B1BB}" destId="{92569BE4-FC19-4B95-8721-10ADD348F0A2}" srcOrd="3" destOrd="0" presId="urn:microsoft.com/office/officeart/2005/8/layout/chevron2"/>
    <dgm:cxn modelId="{8DC77962-7536-428A-B6DF-7A8A4CCC74D8}" type="presParOf" srcId="{12E579DE-2AF0-4BE2-AF39-33841D29B1BB}" destId="{6AACC0A9-2C49-4831-A56C-E9A563E62485}" srcOrd="4" destOrd="0" presId="urn:microsoft.com/office/officeart/2005/8/layout/chevron2"/>
    <dgm:cxn modelId="{1CA20BAE-F87C-4620-86F9-0E81E5109298}" type="presParOf" srcId="{6AACC0A9-2C49-4831-A56C-E9A563E62485}" destId="{4E071033-3EEF-4B11-8E20-850248459034}" srcOrd="0" destOrd="0" presId="urn:microsoft.com/office/officeart/2005/8/layout/chevron2"/>
    <dgm:cxn modelId="{F04E4B9D-541C-43B3-81C6-B391D59E40DC}" type="presParOf" srcId="{6AACC0A9-2C49-4831-A56C-E9A563E62485}" destId="{473C8523-A22D-4D07-8DFF-8E318ACD5AB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4503-E2C9-400C-AF5C-994F3C4C7FD4}">
      <dsp:nvSpPr>
        <dsp:cNvPr id="0" name=""/>
        <dsp:cNvSpPr/>
      </dsp:nvSpPr>
      <dsp:spPr>
        <a:xfrm rot="5400000">
          <a:off x="-241480" y="242462"/>
          <a:ext cx="1609868" cy="1126908"/>
        </a:xfrm>
        <a:prstGeom prst="chevron">
          <a:avLst/>
        </a:prstGeom>
        <a:solidFill>
          <a:srgbClr val="003082"/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Simple</a:t>
          </a:r>
        </a:p>
      </dsp:txBody>
      <dsp:txXfrm rot="-5400000">
        <a:off x="0" y="564436"/>
        <a:ext cx="1126908" cy="482960"/>
      </dsp:txXfrm>
    </dsp:sp>
    <dsp:sp modelId="{95D43190-C472-42D3-91FE-35DC74B5AE1D}">
      <dsp:nvSpPr>
        <dsp:cNvPr id="0" name=""/>
        <dsp:cNvSpPr/>
      </dsp:nvSpPr>
      <dsp:spPr>
        <a:xfrm rot="5400000">
          <a:off x="5545696" y="-4417806"/>
          <a:ext cx="1046414" cy="9883991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rgbClr val="00308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Setup can be achieved in a few hours</a:t>
          </a:r>
        </a:p>
      </dsp:txBody>
      <dsp:txXfrm rot="-5400000">
        <a:off x="1126908" y="52064"/>
        <a:ext cx="9832909" cy="944250"/>
      </dsp:txXfrm>
    </dsp:sp>
    <dsp:sp modelId="{028F0BB2-145D-4A83-8379-94F2BF2F2F9A}">
      <dsp:nvSpPr>
        <dsp:cNvPr id="0" name=""/>
        <dsp:cNvSpPr/>
      </dsp:nvSpPr>
      <dsp:spPr>
        <a:xfrm rot="5400000">
          <a:off x="-241480" y="1658251"/>
          <a:ext cx="1609868" cy="1126908"/>
        </a:xfrm>
        <a:prstGeom prst="chevron">
          <a:avLst/>
        </a:prstGeom>
        <a:solidFill>
          <a:srgbClr val="003082"/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Ease of Use</a:t>
          </a:r>
        </a:p>
      </dsp:txBody>
      <dsp:txXfrm rot="-5400000">
        <a:off x="0" y="1980225"/>
        <a:ext cx="1126908" cy="482960"/>
      </dsp:txXfrm>
    </dsp:sp>
    <dsp:sp modelId="{F11887F0-30A5-408F-B433-0C01278B0600}">
      <dsp:nvSpPr>
        <dsp:cNvPr id="0" name=""/>
        <dsp:cNvSpPr/>
      </dsp:nvSpPr>
      <dsp:spPr>
        <a:xfrm rot="5400000">
          <a:off x="5545696" y="-3002016"/>
          <a:ext cx="1046414" cy="9883991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rgbClr val="00308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Replication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Orchestration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Test your recovery plans</a:t>
          </a:r>
        </a:p>
      </dsp:txBody>
      <dsp:txXfrm rot="-5400000">
        <a:off x="1126908" y="1467854"/>
        <a:ext cx="9832909" cy="944250"/>
      </dsp:txXfrm>
    </dsp:sp>
    <dsp:sp modelId="{4E071033-3EEF-4B11-8E20-850248459034}">
      <dsp:nvSpPr>
        <dsp:cNvPr id="0" name=""/>
        <dsp:cNvSpPr/>
      </dsp:nvSpPr>
      <dsp:spPr>
        <a:xfrm rot="5400000">
          <a:off x="-241480" y="3074041"/>
          <a:ext cx="1609868" cy="1126908"/>
        </a:xfrm>
        <a:prstGeom prst="chevron">
          <a:avLst/>
        </a:prstGeom>
        <a:solidFill>
          <a:srgbClr val="003082"/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Affordable</a:t>
          </a:r>
        </a:p>
      </dsp:txBody>
      <dsp:txXfrm rot="-5400000">
        <a:off x="0" y="3396015"/>
        <a:ext cx="1126908" cy="482960"/>
      </dsp:txXfrm>
    </dsp:sp>
    <dsp:sp modelId="{473C8523-A22D-4D07-8DFF-8E318ACD5AB1}">
      <dsp:nvSpPr>
        <dsp:cNvPr id="0" name=""/>
        <dsp:cNvSpPr/>
      </dsp:nvSpPr>
      <dsp:spPr>
        <a:xfrm rot="5400000">
          <a:off x="5545696" y="-1586227"/>
          <a:ext cx="1046414" cy="9883991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rgbClr val="00308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First 31 days is Free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Reduces the need for secondary data centers</a:t>
          </a:r>
        </a:p>
      </dsp:txBody>
      <dsp:txXfrm rot="-5400000">
        <a:off x="1126908" y="2883643"/>
        <a:ext cx="9832909" cy="944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07T01:37:23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19467 8787 128,'21'0'0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07T01:37:23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19467 8787 128,'21'0'0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07T01:37:23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19467 8787 128,'21'0'0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9AA4C-D5C8-4479-850D-5812D6ADD803}" type="datetimeFigureOut">
              <a:rPr lang="en-CA" smtClean="0"/>
              <a:t>2017-10-12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3BF85-DEAC-4D4C-A6C6-9A66B90440A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06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0042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435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8005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7789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2300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182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543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0215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121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7567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2277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918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9715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77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" y="-24"/>
            <a:ext cx="12196796" cy="3655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3" y="6441972"/>
            <a:ext cx="12204192" cy="41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52539" y="2838479"/>
            <a:ext cx="10363200" cy="1470025"/>
          </a:xfrm>
        </p:spPr>
        <p:txBody>
          <a:bodyPr/>
          <a:lstStyle>
            <a:lvl1pPr>
              <a:defRPr b="1">
                <a:solidFill>
                  <a:srgbClr val="00308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66939" y="5237196"/>
            <a:ext cx="8534400" cy="1049325"/>
          </a:xfrm>
        </p:spPr>
        <p:txBody>
          <a:bodyPr/>
          <a:lstStyle>
            <a:lvl1pPr marL="0" indent="0" algn="ctr">
              <a:buNone/>
              <a:defRPr>
                <a:solidFill>
                  <a:srgbClr val="00308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date</a:t>
            </a:r>
            <a:endParaRPr lang="en-CA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39" y="7064404"/>
            <a:ext cx="2844800" cy="365125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3739" y="7064404"/>
            <a:ext cx="3860800" cy="365125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5739" y="7064404"/>
            <a:ext cx="2844800" cy="365125"/>
          </a:xfrm>
        </p:spPr>
        <p:txBody>
          <a:bodyPr/>
          <a:lstStyle/>
          <a:p>
            <a:fld id="{445C65E3-0FFC-4052-8DA1-19EC2F1873C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13007"/>
            <a:ext cx="11277600" cy="9144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4000" spc="-150" baseline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19304"/>
            <a:ext cx="11277600" cy="5029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buFont typeface="Arial" pitchFamily="34" charset="0"/>
              <a:buChar char="•"/>
              <a:defRPr sz="3200" spc="-150" baseline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lnSpc>
                <a:spcPct val="90000"/>
              </a:lnSpc>
              <a:buFont typeface="Arial" pitchFamily="34" charset="0"/>
              <a:buChar char="•"/>
              <a:defRPr sz="2800" spc="-150" baseline="0">
                <a:solidFill>
                  <a:schemeClr val="tx2"/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defRPr>
            </a:lvl2pPr>
            <a:lvl3pPr>
              <a:lnSpc>
                <a:spcPct val="90000"/>
              </a:lnSpc>
              <a:buFont typeface="Arial" pitchFamily="34" charset="0"/>
              <a:buChar char="•"/>
              <a:defRPr sz="2400" spc="-150" baseline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lnSpc>
                <a:spcPct val="90000"/>
              </a:lnSpc>
              <a:buFont typeface="Arial" pitchFamily="34" charset="0"/>
              <a:buChar char="•"/>
              <a:defRPr sz="1600" baseline="0">
                <a:solidFill>
                  <a:schemeClr val="tx2"/>
                </a:solidFill>
              </a:defRPr>
            </a:lvl4pPr>
            <a:lvl5pPr>
              <a:lnSpc>
                <a:spcPct val="90000"/>
              </a:lnSpc>
              <a:buFont typeface="Arial" pitchFamily="34" charset="0"/>
              <a:buChar char="•"/>
              <a:defRPr sz="14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59624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647231"/>
            <a:ext cx="10972800" cy="25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buNone/>
              <a:defRPr sz="4000" spc="-15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description of demonstration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535634"/>
            <a:ext cx="2245808" cy="110799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l"/>
            <a:r>
              <a:rPr lang="en-US" sz="7200" b="1" i="1" spc="-300" dirty="0">
                <a:solidFill>
                  <a:srgbClr val="1F497D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pic>
        <p:nvPicPr>
          <p:cNvPr id="10" name="Picture 9" descr="Demo Rever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42430" y="3765037"/>
            <a:ext cx="1839972" cy="1474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758343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08002" y="1447803"/>
            <a:ext cx="11176001" cy="2305503"/>
          </a:xfrm>
        </p:spPr>
        <p:txBody>
          <a:bodyPr/>
          <a:lstStyle>
            <a:lvl2pPr>
              <a:defRPr lang="en-US" sz="2100" b="0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669" lvl="1" indent="-297599" algn="l" defTabSz="685641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376979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184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522" y="6015456"/>
            <a:ext cx="2338479" cy="842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051773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dirty="0">
                <a:solidFill>
                  <a:srgbClr val="505050"/>
                </a:solidFill>
              </a:rPr>
              <a:t>Microsoft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258FFF-F925-446B-8502-81C933981705}" type="slidenum">
              <a:rPr smtClean="0">
                <a:solidFill>
                  <a:srgbClr val="505050"/>
                </a:solidFill>
              </a:rPr>
              <a:pPr/>
              <a:t>‹#›</a:t>
            </a:fld>
            <a:endParaRPr dirty="0">
              <a:solidFill>
                <a:srgbClr val="50505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2357" y="361912"/>
            <a:ext cx="10757097" cy="1004684"/>
          </a:xfrm>
          <a:prstGeom prst="rect">
            <a:avLst/>
          </a:prstGeom>
        </p:spPr>
        <p:txBody>
          <a:bodyPr lIns="0" tIns="91440" rIns="146304" bIns="91440">
            <a:noAutofit/>
          </a:bodyPr>
          <a:lstStyle>
            <a:lvl1pPr marL="0" indent="0">
              <a:lnSpc>
                <a:spcPct val="100000"/>
              </a:lnSpc>
              <a:spcBef>
                <a:spcPts val="882"/>
              </a:spcBef>
              <a:spcAft>
                <a:spcPts val="1765"/>
              </a:spcAft>
              <a:buFontTx/>
              <a:buNone/>
              <a:defRPr lang="en-US" sz="3600" b="0" i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882"/>
              </a:spcBef>
              <a:spcAft>
                <a:spcPts val="1765"/>
              </a:spcAft>
              <a:buClrTx/>
              <a:buSzPct val="90000"/>
              <a:buFontTx/>
              <a:buNone/>
              <a:tabLst/>
            </a:pPr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868263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05105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dirty="0">
                <a:solidFill>
                  <a:srgbClr val="505050"/>
                </a:solidFill>
              </a:rPr>
              <a:t>Microsoft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258FFF-F925-446B-8502-81C933981705}" type="slidenum">
              <a:rPr smtClean="0">
                <a:solidFill>
                  <a:srgbClr val="505050"/>
                </a:solidFill>
              </a:rPr>
              <a:pPr/>
              <a:t>‹#›</a:t>
            </a:fld>
            <a:endParaRPr dirty="0">
              <a:solidFill>
                <a:srgbClr val="505050"/>
              </a:solidFill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2357" y="361912"/>
            <a:ext cx="10757097" cy="1004684"/>
          </a:xfrm>
          <a:prstGeom prst="rect">
            <a:avLst/>
          </a:prstGeom>
        </p:spPr>
        <p:txBody>
          <a:bodyPr lIns="0" tIns="91440" rIns="146304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3603" b="0" i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882"/>
              </a:spcBef>
              <a:spcAft>
                <a:spcPts val="1765"/>
              </a:spcAft>
              <a:buClrTx/>
              <a:buSzPct val="90000"/>
              <a:buFontTx/>
              <a:buNone/>
              <a:tabLst/>
            </a:pPr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91185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71461" y="2571744"/>
            <a:ext cx="11334829" cy="3929090"/>
          </a:xfrm>
          <a:prstGeom prst="rect">
            <a:avLst/>
          </a:prstGeom>
        </p:spPr>
        <p:txBody>
          <a:bodyPr/>
          <a:lstStyle>
            <a:lvl1pPr marL="538163" indent="-538163">
              <a:buFont typeface="Wingdings" pitchFamily="2" charset="2"/>
              <a:buChar char=""/>
              <a:tabLst/>
              <a:defRPr sz="2800"/>
            </a:lvl1pPr>
            <a:lvl2pPr marL="1080000" indent="-540000">
              <a:buFont typeface="Wingdings" pitchFamily="2" charset="2"/>
              <a:buChar char=""/>
              <a:tabLst/>
              <a:defRPr sz="2400"/>
            </a:lvl2pPr>
            <a:lvl3pPr marL="1620000" indent="-540000">
              <a:buFont typeface="Courier New" pitchFamily="49" charset="0"/>
              <a:buChar char="o"/>
              <a:tabLst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5814" y="6356351"/>
            <a:ext cx="590477" cy="365125"/>
          </a:xfrm>
          <a:prstGeom prst="rect">
            <a:avLst/>
          </a:prstGeom>
        </p:spPr>
        <p:txBody>
          <a:bodyPr/>
          <a:lstStyle/>
          <a:p>
            <a:fld id="{445C65E3-0FFC-4052-8DA1-19EC2F1873C2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457200" y="260839"/>
            <a:ext cx="11277600" cy="762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 spc="-150" baseline="0">
                <a:solidFill>
                  <a:schemeClr val="tx2"/>
                </a:solidFill>
                <a:latin typeface="Segoe UI Semibold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99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71461" y="1857368"/>
            <a:ext cx="11334829" cy="4643466"/>
          </a:xfrm>
        </p:spPr>
        <p:txBody>
          <a:bodyPr/>
          <a:lstStyle>
            <a:lvl1pPr marL="538163" indent="-538163">
              <a:buFont typeface="Wingdings" pitchFamily="2" charset="2"/>
              <a:buChar char=""/>
              <a:tabLst/>
              <a:defRPr sz="2800"/>
            </a:lvl1pPr>
            <a:lvl2pPr marL="1080000" indent="-540000">
              <a:buFont typeface="Wingdings" pitchFamily="2" charset="2"/>
              <a:buChar char=""/>
              <a:tabLst/>
              <a:defRPr sz="2400"/>
            </a:lvl2pPr>
            <a:lvl3pPr marL="1620000" indent="-540000">
              <a:buFont typeface="Courier New" pitchFamily="49" charset="0"/>
              <a:buChar char="o"/>
              <a:tabLst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5" descr="Y:\Landscape Banner - no taglin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53" y="-24"/>
            <a:ext cx="12196796" cy="1143016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6400" y="-24"/>
            <a:ext cx="2022635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99557" y="466975"/>
            <a:ext cx="902728" cy="10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71461" y="838200"/>
            <a:ext cx="11334829" cy="1019168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rgbClr val="00308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5814" y="6492876"/>
            <a:ext cx="590477" cy="365125"/>
          </a:xfrm>
        </p:spPr>
        <p:txBody>
          <a:bodyPr/>
          <a:lstStyle/>
          <a:p>
            <a:fld id="{445C65E3-0FFC-4052-8DA1-19EC2F1873C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C65E3-0FFC-4052-8DA1-19EC2F1873C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6.pn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emf"/><Relationship Id="rId9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emf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image" Target="../media/image25.emf"/><Relationship Id="rId5" Type="http://schemas.openxmlformats.org/officeDocument/2006/relationships/image" Target="../media/image24.emf"/><Relationship Id="rId10" Type="http://schemas.openxmlformats.org/officeDocument/2006/relationships/image" Target="../media/image20.emf"/><Relationship Id="rId4" Type="http://schemas.openxmlformats.org/officeDocument/2006/relationships/image" Target="../media/image23.emf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quickstart-templates/tree/master/asr-automation-recover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16.pn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emf"/><Relationship Id="rId9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rleonard" TargetMode="External"/><Relationship Id="rId5" Type="http://schemas.openxmlformats.org/officeDocument/2006/relationships/hyperlink" Target="http://erleonard.me/" TargetMode="External"/><Relationship Id="rId4" Type="http://schemas.openxmlformats.org/officeDocument/2006/relationships/hyperlink" Target="https://www.linkedin.com/in/erleonard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ite-recovery/site-recovery-support-matrix-to-az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6.pn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emf"/><Relationship Id="rId9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October 12, 2017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Azure Site Recovery for </a:t>
            </a:r>
            <a:br>
              <a:rPr lang="en-CA" dirty="0"/>
            </a:br>
            <a:r>
              <a:rPr lang="en-CA" dirty="0"/>
              <a:t>Business Continuity / Disaster Recovery</a:t>
            </a:r>
          </a:p>
        </p:txBody>
      </p:sp>
    </p:spTree>
    <p:extLst>
      <p:ext uri="{BB962C8B-B14F-4D97-AF65-F5344CB8AC3E}">
        <p14:creationId xmlns:p14="http://schemas.microsoft.com/office/powerpoint/2010/main" val="40326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Disaster Recovery for VMM</a:t>
            </a:r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5814" y="6492876"/>
            <a:ext cx="590477" cy="365125"/>
          </a:xfrm>
        </p:spPr>
        <p:txBody>
          <a:bodyPr/>
          <a:lstStyle/>
          <a:p>
            <a:fld id="{445C65E3-0FFC-4052-8DA1-19EC2F1873C2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54" name="Picture 98" descr="Cloud">
            <a:extLst>
              <a:ext uri="{FF2B5EF4-FFF2-40B4-BE49-F238E27FC236}">
                <a16:creationId xmlns:a16="http://schemas.microsoft.com/office/drawing/2014/main" id="{FFC52D2C-15F4-497F-9EC9-C827B2E45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8589" y="2322127"/>
            <a:ext cx="4784411" cy="209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>
              <a:schemeClr val="accent1">
                <a:alpha val="0"/>
              </a:schemeClr>
            </a:glow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6F85FCC-B9AE-49F3-8275-620B7A2C2F9C}"/>
              </a:ext>
            </a:extLst>
          </p:cNvPr>
          <p:cNvSpPr txBox="1"/>
          <p:nvPr/>
        </p:nvSpPr>
        <p:spPr>
          <a:xfrm>
            <a:off x="1792796" y="5214971"/>
            <a:ext cx="201720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32402">
              <a:lnSpc>
                <a:spcPct val="90000"/>
              </a:lnSpc>
            </a:pPr>
            <a:r>
              <a:rPr lang="en-US" sz="2000" b="1" spc="-52" dirty="0"/>
              <a:t>Source: Hyper-V</a:t>
            </a:r>
            <a:br>
              <a:rPr lang="en-US" sz="2000" b="1" spc="-52" dirty="0"/>
            </a:br>
            <a:endParaRPr lang="en-US" sz="2000" b="1" spc="-52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8B29DF-974C-4ADB-8445-26A1147D55EF}"/>
              </a:ext>
            </a:extLst>
          </p:cNvPr>
          <p:cNvSpPr txBox="1"/>
          <p:nvPr/>
        </p:nvSpPr>
        <p:spPr>
          <a:xfrm>
            <a:off x="9665127" y="2269422"/>
            <a:ext cx="980446" cy="1381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32402">
              <a:lnSpc>
                <a:spcPct val="90000"/>
              </a:lnSpc>
            </a:pPr>
            <a:endParaRPr lang="en-US" sz="1496" b="1" spc="-52" baseline="-250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DE6A1C8-69F4-4912-85CD-7D9826B55255}"/>
              </a:ext>
            </a:extLst>
          </p:cNvPr>
          <p:cNvGrpSpPr/>
          <p:nvPr/>
        </p:nvGrpSpPr>
        <p:grpSpPr>
          <a:xfrm>
            <a:off x="1179473" y="5747136"/>
            <a:ext cx="2905163" cy="677237"/>
            <a:chOff x="9499030" y="5941207"/>
            <a:chExt cx="2905163" cy="67723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EC6B60-7BBF-45B1-A831-891A3CEAB120}"/>
                </a:ext>
              </a:extLst>
            </p:cNvPr>
            <p:cNvSpPr txBox="1"/>
            <p:nvPr/>
          </p:nvSpPr>
          <p:spPr>
            <a:xfrm>
              <a:off x="9979194" y="5941207"/>
              <a:ext cx="2424999" cy="677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402">
                <a:lnSpc>
                  <a:spcPct val="90000"/>
                </a:lnSpc>
              </a:pPr>
              <a:r>
                <a:rPr lang="en-US" sz="1765" b="1" dirty="0">
                  <a:solidFill>
                    <a:srgbClr val="0072C6"/>
                  </a:solidFill>
                  <a:latin typeface="Segoe UI Light"/>
                </a:rPr>
                <a:t>Microsoft Azure Recovery Services Agent </a:t>
              </a:r>
              <a:endParaRPr lang="en-US" sz="1360" b="1" spc="-52" dirty="0"/>
            </a:p>
            <a:p>
              <a:pPr defTabSz="932402">
                <a:lnSpc>
                  <a:spcPct val="90000"/>
                </a:lnSpc>
              </a:pPr>
              <a:r>
                <a:rPr lang="en-US" sz="1176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Replicates data to Azure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FFCA77C-DFE2-4595-82AB-28DEB2B67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9030" y="5986485"/>
              <a:ext cx="425196" cy="421683"/>
            </a:xfrm>
            <a:prstGeom prst="rect">
              <a:avLst/>
            </a:prstGeom>
          </p:spPr>
        </p:pic>
      </p:grpSp>
      <p:sp>
        <p:nvSpPr>
          <p:cNvPr id="61" name="TextBox 179">
            <a:extLst>
              <a:ext uri="{FF2B5EF4-FFF2-40B4-BE49-F238E27FC236}">
                <a16:creationId xmlns:a16="http://schemas.microsoft.com/office/drawing/2014/main" id="{EEC06F55-19E9-4CAE-A34D-3470ABD964BD}"/>
              </a:ext>
            </a:extLst>
          </p:cNvPr>
          <p:cNvSpPr txBox="1"/>
          <p:nvPr/>
        </p:nvSpPr>
        <p:spPr>
          <a:xfrm>
            <a:off x="8343695" y="3575685"/>
            <a:ext cx="3244910" cy="738496"/>
          </a:xfrm>
          <a:prstGeom prst="rect">
            <a:avLst/>
          </a:prstGeom>
          <a:noFill/>
          <a:ln>
            <a:noFill/>
          </a:ln>
        </p:spPr>
        <p:txBody>
          <a:bodyPr wrap="none" lIns="182776" tIns="146221" rIns="182776" bIns="146221" rtlCol="0">
            <a:spAutoFit/>
          </a:bodyPr>
          <a:lstStyle/>
          <a:p>
            <a:pPr algn="ctr" defTabSz="931477">
              <a:lnSpc>
                <a:spcPct val="90000"/>
              </a:lnSpc>
              <a:spcAft>
                <a:spcPts val="600"/>
              </a:spcAft>
            </a:pPr>
            <a:r>
              <a:rPr lang="en-US" sz="3200" kern="0" dirty="0">
                <a:solidFill>
                  <a:srgbClr val="FFFFFF"/>
                </a:solidFill>
              </a:rPr>
              <a:t>Microsoft Azure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3324B9-66A1-4437-86C9-58B22B98C28D}"/>
              </a:ext>
            </a:extLst>
          </p:cNvPr>
          <p:cNvGrpSpPr/>
          <p:nvPr/>
        </p:nvGrpSpPr>
        <p:grpSpPr>
          <a:xfrm>
            <a:off x="685800" y="1872979"/>
            <a:ext cx="416537" cy="840346"/>
            <a:chOff x="1245849" y="2481571"/>
            <a:chExt cx="416537" cy="840346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5AAE93D2-6EF9-4622-8142-56C521F47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563" y="2910378"/>
              <a:ext cx="412823" cy="411539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57A78C63-5F71-4726-804A-726136D78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849" y="2481571"/>
              <a:ext cx="398674" cy="414346"/>
            </a:xfrm>
            <a:prstGeom prst="rect">
              <a:avLst/>
            </a:prstGeom>
          </p:spPr>
        </p:pic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0F76DD36-D51A-4D36-9073-DCB9249DB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2796" y="3840812"/>
            <a:ext cx="721804" cy="106524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350EE2F-378F-476A-953A-C14EFA169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261" y="4721553"/>
            <a:ext cx="425196" cy="42168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4CBF375-6DF3-4D8D-A001-2AC01527EE5B}"/>
              </a:ext>
            </a:extLst>
          </p:cNvPr>
          <p:cNvSpPr txBox="1"/>
          <p:nvPr/>
        </p:nvSpPr>
        <p:spPr>
          <a:xfrm>
            <a:off x="914400" y="4120984"/>
            <a:ext cx="813975" cy="4888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2402">
              <a:lnSpc>
                <a:spcPct val="90000"/>
              </a:lnSpc>
            </a:pPr>
            <a:r>
              <a:rPr lang="en-US" sz="1765" i="1" dirty="0">
                <a:solidFill>
                  <a:srgbClr val="0072C6"/>
                </a:solidFill>
              </a:rPr>
              <a:t>Hyper-V</a:t>
            </a:r>
            <a:br>
              <a:rPr lang="en-US" sz="1765" i="1" dirty="0">
                <a:solidFill>
                  <a:srgbClr val="0072C6"/>
                </a:solidFill>
              </a:rPr>
            </a:br>
            <a:r>
              <a:rPr lang="en-US" sz="1765" i="1" dirty="0">
                <a:solidFill>
                  <a:srgbClr val="0072C6"/>
                </a:solidFill>
              </a:rPr>
              <a:t>Servers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BED0E1-9F32-47C4-9D4D-051A5CFABCC4}"/>
              </a:ext>
            </a:extLst>
          </p:cNvPr>
          <p:cNvGrpSpPr/>
          <p:nvPr/>
        </p:nvGrpSpPr>
        <p:grpSpPr>
          <a:xfrm>
            <a:off x="4827441" y="3613536"/>
            <a:ext cx="3214240" cy="1418093"/>
            <a:chOff x="4827441" y="3573462"/>
            <a:chExt cx="3214240" cy="141809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5A95A2E-8AAB-498C-A87C-71EEC6E1DA00}"/>
                </a:ext>
              </a:extLst>
            </p:cNvPr>
            <p:cNvSpPr txBox="1"/>
            <p:nvPr/>
          </p:nvSpPr>
          <p:spPr>
            <a:xfrm>
              <a:off x="4827441" y="4160558"/>
              <a:ext cx="3214240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32402">
                <a:lnSpc>
                  <a:spcPct val="90000"/>
                </a:lnSpc>
                <a:defRPr/>
              </a:pPr>
              <a:r>
                <a:rPr lang="en-US" sz="2000" kern="0" spc="-52" dirty="0">
                  <a:solidFill>
                    <a:srgbClr val="505050"/>
                  </a:solidFill>
                </a:rPr>
                <a:t>Data Channel</a:t>
              </a:r>
            </a:p>
            <a:p>
              <a:pPr algn="ctr" defTabSz="932402">
                <a:lnSpc>
                  <a:spcPct val="90000"/>
                </a:lnSpc>
                <a:defRPr/>
              </a:pPr>
              <a:endParaRPr lang="en-US" sz="2000" kern="0" spc="-52" dirty="0">
                <a:solidFill>
                  <a:srgbClr val="505050"/>
                </a:solidFill>
              </a:endParaRPr>
            </a:p>
            <a:p>
              <a:pPr algn="ctr" defTabSz="932402">
                <a:lnSpc>
                  <a:spcPct val="90000"/>
                </a:lnSpc>
                <a:defRPr/>
              </a:pPr>
              <a:r>
                <a:rPr lang="en-US" sz="2000" i="1" kern="0" spc="-52" dirty="0">
                  <a:solidFill>
                    <a:srgbClr val="505050"/>
                  </a:solidFill>
                </a:rPr>
                <a:t>Public Internet or ExpressRoute</a:t>
              </a:r>
              <a:endParaRPr lang="en-US" sz="2000" i="1" kern="0" spc="-52" baseline="-25000" dirty="0">
                <a:solidFill>
                  <a:srgbClr val="505050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62157E1-56E1-42C1-89BD-655EBDE38BAD}"/>
                </a:ext>
              </a:extLst>
            </p:cNvPr>
            <p:cNvGrpSpPr/>
            <p:nvPr/>
          </p:nvGrpSpPr>
          <p:grpSpPr>
            <a:xfrm>
              <a:off x="4861364" y="3573462"/>
              <a:ext cx="2728473" cy="544765"/>
              <a:chOff x="4861364" y="3573462"/>
              <a:chExt cx="2728473" cy="544765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593C542-388C-4046-8E79-98AE344A1306}"/>
                  </a:ext>
                </a:extLst>
              </p:cNvPr>
              <p:cNvCxnSpPr/>
              <p:nvPr/>
            </p:nvCxnSpPr>
            <p:spPr>
              <a:xfrm>
                <a:off x="5075237" y="4030662"/>
                <a:ext cx="2514600" cy="0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78D7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90E90C3-AFA0-4398-A0DE-2D5FA695C92E}"/>
                  </a:ext>
                </a:extLst>
              </p:cNvPr>
              <p:cNvSpPr txBox="1"/>
              <p:nvPr/>
            </p:nvSpPr>
            <p:spPr>
              <a:xfrm>
                <a:off x="4861364" y="3573462"/>
                <a:ext cx="2153235" cy="5447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</a:rPr>
                  <a:t>443 (HTTPS)</a:t>
                </a:r>
              </a:p>
            </p:txBody>
          </p:sp>
        </p:grp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0F76DD36-D51A-4D36-9073-DCB9249DB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167" y="3810000"/>
            <a:ext cx="721804" cy="106524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350EE2F-378F-476A-953A-C14EFA169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632" y="4690741"/>
            <a:ext cx="425196" cy="421683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1498261" y="3249372"/>
            <a:ext cx="2464139" cy="364164"/>
          </a:xfrm>
          <a:prstGeom prst="rect">
            <a:avLst/>
          </a:prstGeom>
          <a:solidFill>
            <a:srgbClr val="00B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VMM Server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903217" y="3249372"/>
            <a:ext cx="1404000" cy="364164"/>
          </a:xfrm>
          <a:prstGeom prst="rect">
            <a:avLst/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ASR Provider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8E6AC-196F-4A46-B17D-628F0F4E83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2483" y="2251538"/>
            <a:ext cx="3154211" cy="8024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60322D8-6047-4BBB-8768-4D4DCC450F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23674" y="3034187"/>
            <a:ext cx="2973524" cy="245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5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0.16107 -0.10185 C 0.19479 -0.12477 0.24492 -0.1375 0.29778 -0.1375 C 0.35807 -0.1375 0.40625 -0.12477 0.43997 -0.10185 L 0.60169 7.40741E-7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78" y="-687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16068 -0.08241 C 0.19401 -0.10093 0.24427 -0.11088 0.29701 -0.11088 C 0.35703 -0.11088 0.40508 -0.10093 0.43841 -0.08241 L 0.59922 4.44444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61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461" y="838200"/>
            <a:ext cx="11334829" cy="1019168"/>
          </a:xfrm>
        </p:spPr>
        <p:txBody>
          <a:bodyPr/>
          <a:lstStyle/>
          <a:p>
            <a:r>
              <a:rPr lang="en-CA" dirty="0"/>
              <a:t>Disaster Recovery for VMware/Physical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11</a:t>
            </a:fld>
            <a:endParaRPr lang="en-CA" dirty="0"/>
          </a:p>
        </p:txBody>
      </p:sp>
      <p:pic>
        <p:nvPicPr>
          <p:cNvPr id="54" name="Picture 98" descr="Cloud">
            <a:extLst>
              <a:ext uri="{FF2B5EF4-FFF2-40B4-BE49-F238E27FC236}">
                <a16:creationId xmlns:a16="http://schemas.microsoft.com/office/drawing/2014/main" id="{97290284-E5C4-4CB1-82A3-1C2A445C1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rgbClr val="00205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630" y="2209800"/>
            <a:ext cx="5531443" cy="241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>
              <a:srgbClr val="D83B01">
                <a:alpha val="0"/>
              </a:srgbClr>
            </a:glow>
          </a:effec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313BE4A-B3B9-4EF9-8E27-7C30CBB16F01}"/>
              </a:ext>
            </a:extLst>
          </p:cNvPr>
          <p:cNvSpPr txBox="1"/>
          <p:nvPr/>
        </p:nvSpPr>
        <p:spPr>
          <a:xfrm>
            <a:off x="768969" y="4741164"/>
            <a:ext cx="37248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32402">
              <a:lnSpc>
                <a:spcPct val="90000"/>
              </a:lnSpc>
            </a:pPr>
            <a:r>
              <a:rPr lang="en-US" sz="2000" b="1" spc="-52" dirty="0"/>
              <a:t>Source: VMware</a:t>
            </a:r>
            <a:br>
              <a:rPr lang="en-US" sz="2000" b="1" spc="-52" dirty="0"/>
            </a:br>
            <a:r>
              <a:rPr lang="en-US" sz="2000" b="1" spc="-52" dirty="0"/>
              <a:t>&amp; Physical Servers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89D6291-28CA-4E4C-87C6-527D9AFAA6E5}"/>
              </a:ext>
            </a:extLst>
          </p:cNvPr>
          <p:cNvSpPr txBox="1"/>
          <p:nvPr/>
        </p:nvSpPr>
        <p:spPr>
          <a:xfrm>
            <a:off x="9665127" y="2558850"/>
            <a:ext cx="980446" cy="1381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32402">
              <a:lnSpc>
                <a:spcPct val="90000"/>
              </a:lnSpc>
            </a:pPr>
            <a:endParaRPr lang="en-US" sz="1496" b="1" spc="-52" baseline="-25000" dirty="0">
              <a:solidFill>
                <a:srgbClr val="505050"/>
              </a:solidFill>
              <a:latin typeface="Segoe UI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A9543B5-9362-4DC8-A61B-E63DECF1A3CA}"/>
              </a:ext>
            </a:extLst>
          </p:cNvPr>
          <p:cNvGrpSpPr/>
          <p:nvPr/>
        </p:nvGrpSpPr>
        <p:grpSpPr>
          <a:xfrm>
            <a:off x="1672869" y="2296934"/>
            <a:ext cx="6188004" cy="4484866"/>
            <a:chOff x="513249" y="1967432"/>
            <a:chExt cx="6188004" cy="448486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1C948C9-6298-4BF3-B465-73CB71BE75A8}"/>
                </a:ext>
              </a:extLst>
            </p:cNvPr>
            <p:cNvSpPr txBox="1"/>
            <p:nvPr/>
          </p:nvSpPr>
          <p:spPr>
            <a:xfrm>
              <a:off x="3327575" y="2506662"/>
              <a:ext cx="813975" cy="3877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402">
                <a:lnSpc>
                  <a:spcPct val="90000"/>
                </a:lnSpc>
              </a:pPr>
              <a:r>
                <a:rPr lang="en-US" sz="1400" i="1" dirty="0">
                  <a:solidFill>
                    <a:srgbClr val="0072C6"/>
                  </a:solidFill>
                  <a:latin typeface="Segoe UI"/>
                </a:rPr>
                <a:t>Process</a:t>
              </a:r>
              <a:br>
                <a:rPr lang="en-US" sz="1400" i="1" dirty="0">
                  <a:solidFill>
                    <a:srgbClr val="0072C6"/>
                  </a:solidFill>
                  <a:latin typeface="Segoe UI"/>
                </a:rPr>
              </a:br>
              <a:r>
                <a:rPr lang="en-US" sz="1400" i="1" dirty="0">
                  <a:solidFill>
                    <a:srgbClr val="0072C6"/>
                  </a:solidFill>
                  <a:latin typeface="Segoe UI"/>
                </a:rPr>
                <a:t>Server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A38C27-24D3-4D43-876A-2C018A988E8D}"/>
                </a:ext>
              </a:extLst>
            </p:cNvPr>
            <p:cNvSpPr txBox="1"/>
            <p:nvPr/>
          </p:nvSpPr>
          <p:spPr>
            <a:xfrm>
              <a:off x="3325424" y="2059685"/>
              <a:ext cx="813975" cy="3877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402">
                <a:lnSpc>
                  <a:spcPct val="90000"/>
                </a:lnSpc>
              </a:pPr>
              <a:r>
                <a:rPr lang="en-US" sz="1400" i="1" dirty="0">
                  <a:solidFill>
                    <a:srgbClr val="0072C6"/>
                  </a:solidFill>
                  <a:latin typeface="Segoe UI"/>
                </a:rPr>
                <a:t>Config</a:t>
              </a:r>
              <a:br>
                <a:rPr lang="en-US" sz="1400" i="1" dirty="0">
                  <a:solidFill>
                    <a:srgbClr val="0072C6"/>
                  </a:solidFill>
                  <a:latin typeface="Segoe UI"/>
                </a:rPr>
              </a:br>
              <a:r>
                <a:rPr lang="en-US" sz="1400" i="1" dirty="0">
                  <a:solidFill>
                    <a:srgbClr val="0072C6"/>
                  </a:solidFill>
                  <a:latin typeface="Segoe UI"/>
                </a:rPr>
                <a:t>Server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B453F8AA-680B-441C-9EC3-F894065DB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3165" y="1967432"/>
              <a:ext cx="853349" cy="1261943"/>
            </a:xfrm>
            <a:prstGeom prst="rect">
              <a:avLst/>
            </a:prstGeom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E37876C-069E-4469-A159-C1C4B23C6F45}"/>
                </a:ext>
              </a:extLst>
            </p:cNvPr>
            <p:cNvGrpSpPr/>
            <p:nvPr/>
          </p:nvGrpSpPr>
          <p:grpSpPr>
            <a:xfrm>
              <a:off x="513249" y="5554662"/>
              <a:ext cx="6188004" cy="897636"/>
              <a:chOff x="1531056" y="5451739"/>
              <a:chExt cx="6188004" cy="897636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078FB5F-EAEF-496C-82B9-DB9E54A90093}"/>
                  </a:ext>
                </a:extLst>
              </p:cNvPr>
              <p:cNvSpPr txBox="1"/>
              <p:nvPr/>
            </p:nvSpPr>
            <p:spPr>
              <a:xfrm>
                <a:off x="1897490" y="5451739"/>
                <a:ext cx="2412195" cy="89763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defTabSz="914367">
                  <a:lnSpc>
                    <a:spcPct val="90000"/>
                  </a:lnSpc>
                  <a:spcBef>
                    <a:spcPts val="294"/>
                  </a:spcBef>
                </a:pPr>
                <a:r>
                  <a:rPr lang="en-US" sz="1765" b="1" dirty="0">
                    <a:solidFill>
                      <a:srgbClr val="0072C6"/>
                    </a:solidFill>
                    <a:latin typeface="Segoe UI Light"/>
                  </a:rPr>
                  <a:t>Process Server</a:t>
                </a:r>
              </a:p>
              <a:p>
                <a:pPr defTabSz="914367">
                  <a:lnSpc>
                    <a:spcPct val="90000"/>
                  </a:lnSpc>
                  <a:spcBef>
                    <a:spcPts val="294"/>
                  </a:spcBef>
                </a:pPr>
                <a:r>
                  <a:rPr lang="en-US" sz="1176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"/>
                  </a:rPr>
                  <a:t>Used for caching, compression, and encryption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BBBBC8-08B2-4BC4-A1D8-CC625D78FBEF}"/>
                  </a:ext>
                </a:extLst>
              </p:cNvPr>
              <p:cNvSpPr txBox="1"/>
              <p:nvPr/>
            </p:nvSpPr>
            <p:spPr>
              <a:xfrm>
                <a:off x="5306865" y="5451739"/>
                <a:ext cx="2412195" cy="89763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defTabSz="914367">
                  <a:lnSpc>
                    <a:spcPct val="90000"/>
                  </a:lnSpc>
                  <a:spcBef>
                    <a:spcPts val="294"/>
                  </a:spcBef>
                </a:pPr>
                <a:r>
                  <a:rPr lang="en-US" sz="1765" b="1" dirty="0">
                    <a:solidFill>
                      <a:srgbClr val="0072C6"/>
                    </a:solidFill>
                    <a:latin typeface="Segoe UI Light"/>
                  </a:rPr>
                  <a:t>Configuration Server</a:t>
                </a:r>
              </a:p>
              <a:p>
                <a:pPr defTabSz="914367">
                  <a:lnSpc>
                    <a:spcPct val="90000"/>
                  </a:lnSpc>
                  <a:spcBef>
                    <a:spcPts val="294"/>
                  </a:spcBef>
                </a:pPr>
                <a:r>
                  <a:rPr lang="en-US" sz="1176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"/>
                  </a:rPr>
                  <a:t>Used for centralized management</a:t>
                </a: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F2FCCA39-3754-4D00-B0B2-7656695A64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1056" y="5576911"/>
                <a:ext cx="435738" cy="643065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20535ED1-3A76-4A62-B266-B0F32E2B1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19512" y="5613917"/>
                <a:ext cx="435738" cy="643065"/>
              </a:xfrm>
              <a:prstGeom prst="rect">
                <a:avLst/>
              </a:prstGeom>
            </p:spPr>
          </p:pic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E5B1258-6190-44C6-B283-6077F77E194C}"/>
              </a:ext>
            </a:extLst>
          </p:cNvPr>
          <p:cNvGrpSpPr/>
          <p:nvPr/>
        </p:nvGrpSpPr>
        <p:grpSpPr>
          <a:xfrm>
            <a:off x="7712511" y="6046342"/>
            <a:ext cx="2269689" cy="570156"/>
            <a:chOff x="9499030" y="5941207"/>
            <a:chExt cx="2269689" cy="57015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D85EC81-222E-4C15-98E4-F97FF2660560}"/>
                </a:ext>
              </a:extLst>
            </p:cNvPr>
            <p:cNvSpPr txBox="1"/>
            <p:nvPr/>
          </p:nvSpPr>
          <p:spPr>
            <a:xfrm>
              <a:off x="9979195" y="5941207"/>
              <a:ext cx="1789524" cy="5701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402">
                <a:lnSpc>
                  <a:spcPct val="90000"/>
                </a:lnSpc>
              </a:pPr>
              <a:r>
                <a:rPr lang="en-US" sz="1765" b="1" dirty="0">
                  <a:solidFill>
                    <a:srgbClr val="0072C6"/>
                  </a:solidFill>
                  <a:latin typeface="Segoe UI Light"/>
                </a:rPr>
                <a:t>Mobility Service </a:t>
              </a:r>
              <a:r>
                <a:rPr lang="en-US" sz="1360" b="1" spc="-52" dirty="0">
                  <a:solidFill>
                    <a:srgbClr val="505050"/>
                  </a:solidFill>
                  <a:latin typeface="Segoe UI"/>
                </a:rPr>
                <a:t> </a:t>
              </a:r>
              <a:r>
                <a:rPr lang="en-US" sz="1176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Captures all data writes from memory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B9CAFD4-C1CB-44AE-8D9C-6F6A42346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99030" y="5986485"/>
              <a:ext cx="425196" cy="421683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162A5BF-CE29-48FF-B3C3-66135364DA08}"/>
              </a:ext>
            </a:extLst>
          </p:cNvPr>
          <p:cNvGrpSpPr/>
          <p:nvPr/>
        </p:nvGrpSpPr>
        <p:grpSpPr>
          <a:xfrm>
            <a:off x="119630" y="2798217"/>
            <a:ext cx="416537" cy="840346"/>
            <a:chOff x="731837" y="2481571"/>
            <a:chExt cx="416537" cy="840346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B7949612-4A76-4838-9144-10070D9DC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551" y="2910378"/>
              <a:ext cx="412823" cy="411539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3172CA5-B1BB-43E9-84F1-CE0A10B93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837" y="2481571"/>
              <a:ext cx="398674" cy="41434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97DF52D-5A89-42F4-8E9B-8FDD3214B367}"/>
              </a:ext>
            </a:extLst>
          </p:cNvPr>
          <p:cNvGrpSpPr/>
          <p:nvPr/>
        </p:nvGrpSpPr>
        <p:grpSpPr>
          <a:xfrm>
            <a:off x="5638800" y="3902964"/>
            <a:ext cx="3214240" cy="1418093"/>
            <a:chOff x="5321727" y="3573462"/>
            <a:chExt cx="3214240" cy="141809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DF14D0D-0D0B-458B-996A-86EE13B1AD56}"/>
                </a:ext>
              </a:extLst>
            </p:cNvPr>
            <p:cNvSpPr txBox="1"/>
            <p:nvPr/>
          </p:nvSpPr>
          <p:spPr>
            <a:xfrm>
              <a:off x="5321727" y="4160558"/>
              <a:ext cx="3214240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32402">
                <a:lnSpc>
                  <a:spcPct val="90000"/>
                </a:lnSpc>
                <a:defRPr/>
              </a:pPr>
              <a:r>
                <a:rPr lang="en-US" sz="2000" kern="0" spc="-52" dirty="0">
                  <a:solidFill>
                    <a:srgbClr val="505050"/>
                  </a:solidFill>
                  <a:latin typeface="Segoe UI"/>
                </a:rPr>
                <a:t>Data Channel</a:t>
              </a:r>
            </a:p>
            <a:p>
              <a:pPr algn="ctr" defTabSz="932402">
                <a:lnSpc>
                  <a:spcPct val="90000"/>
                </a:lnSpc>
                <a:defRPr/>
              </a:pPr>
              <a:endParaRPr lang="en-US" sz="2000" kern="0" spc="-52" dirty="0">
                <a:solidFill>
                  <a:srgbClr val="505050"/>
                </a:solidFill>
                <a:latin typeface="Segoe UI"/>
              </a:endParaRPr>
            </a:p>
            <a:p>
              <a:pPr algn="ctr" defTabSz="932402">
                <a:lnSpc>
                  <a:spcPct val="90000"/>
                </a:lnSpc>
                <a:defRPr/>
              </a:pPr>
              <a:r>
                <a:rPr lang="en-US" sz="2000" i="1" kern="0" spc="-52" dirty="0">
                  <a:solidFill>
                    <a:srgbClr val="505050"/>
                  </a:solidFill>
                  <a:latin typeface="Segoe UI"/>
                </a:rPr>
                <a:t>Public Internet or ExpressRoute </a:t>
              </a:r>
              <a:endParaRPr lang="en-US" sz="2000" i="1" kern="0" spc="-52" baseline="-25000" dirty="0">
                <a:solidFill>
                  <a:srgbClr val="505050"/>
                </a:solidFill>
                <a:latin typeface="Segoe UI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B05BE0A-6FC6-416A-B1D6-A025038B4B4D}"/>
                </a:ext>
              </a:extLst>
            </p:cNvPr>
            <p:cNvGrpSpPr/>
            <p:nvPr/>
          </p:nvGrpSpPr>
          <p:grpSpPr>
            <a:xfrm>
              <a:off x="5355650" y="3573462"/>
              <a:ext cx="2728473" cy="544765"/>
              <a:chOff x="5355650" y="3573462"/>
              <a:chExt cx="2728473" cy="544765"/>
            </a:xfrm>
          </p:grpSpPr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FB0ADFF9-28E4-4BC7-98BD-775F9DF57EDD}"/>
                  </a:ext>
                </a:extLst>
              </p:cNvPr>
              <p:cNvCxnSpPr/>
              <p:nvPr/>
            </p:nvCxnSpPr>
            <p:spPr>
              <a:xfrm>
                <a:off x="5569523" y="4030662"/>
                <a:ext cx="2514600" cy="0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78D7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619E431-9ADA-47AE-A3E4-C915F5E32FA3}"/>
                  </a:ext>
                </a:extLst>
              </p:cNvPr>
              <p:cNvSpPr txBox="1"/>
              <p:nvPr/>
            </p:nvSpPr>
            <p:spPr>
              <a:xfrm>
                <a:off x="5355650" y="3573462"/>
                <a:ext cx="2153235" cy="5447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</a:rPr>
                  <a:t>443 (HTTPS)</a:t>
                </a: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E171698-3DEB-4EF7-B210-8D4503635186}"/>
              </a:ext>
            </a:extLst>
          </p:cNvPr>
          <p:cNvGrpSpPr/>
          <p:nvPr/>
        </p:nvGrpSpPr>
        <p:grpSpPr>
          <a:xfrm>
            <a:off x="3200071" y="2148682"/>
            <a:ext cx="2037512" cy="1373282"/>
            <a:chOff x="2040451" y="1819180"/>
            <a:chExt cx="2037512" cy="137328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B1CAA3E-35A4-4F51-B634-741ADDFD61EE}"/>
                </a:ext>
              </a:extLst>
            </p:cNvPr>
            <p:cNvGrpSpPr/>
            <p:nvPr/>
          </p:nvGrpSpPr>
          <p:grpSpPr>
            <a:xfrm>
              <a:off x="2040451" y="1819180"/>
              <a:ext cx="1238660" cy="461665"/>
              <a:chOff x="4861364" y="3573462"/>
              <a:chExt cx="2153235" cy="461665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C4B0CD4-74C0-42D4-9B4A-E5466DBA0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5238" y="4030662"/>
                <a:ext cx="1939361" cy="4465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78D7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58AB9FC-CCAB-4008-826B-2287B01FF8B3}"/>
                  </a:ext>
                </a:extLst>
              </p:cNvPr>
              <p:cNvSpPr txBox="1"/>
              <p:nvPr/>
            </p:nvSpPr>
            <p:spPr>
              <a:xfrm>
                <a:off x="4861364" y="3573462"/>
                <a:ext cx="2153235" cy="4616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</a:rPr>
                  <a:t>443 (HTTPS)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6A7721B-1707-423D-9134-EFB0866B187D}"/>
                </a:ext>
              </a:extLst>
            </p:cNvPr>
            <p:cNvGrpSpPr/>
            <p:nvPr/>
          </p:nvGrpSpPr>
          <p:grpSpPr>
            <a:xfrm>
              <a:off x="2805174" y="2730797"/>
              <a:ext cx="1272789" cy="461665"/>
              <a:chOff x="4861364" y="3573462"/>
              <a:chExt cx="3230854" cy="461665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A8FC15C-7968-4436-AF78-9732B66762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5238" y="4030662"/>
                <a:ext cx="1939361" cy="4465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78D7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436B6A2-C255-4008-AC00-3B606D36B409}"/>
                  </a:ext>
                </a:extLst>
              </p:cNvPr>
              <p:cNvSpPr txBox="1"/>
              <p:nvPr/>
            </p:nvSpPr>
            <p:spPr>
              <a:xfrm>
                <a:off x="4861364" y="3573462"/>
                <a:ext cx="3230854" cy="4616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</a:rPr>
                  <a:t>9443 (HTTPS)</a:t>
                </a:r>
              </a:p>
            </p:txBody>
          </p:sp>
        </p:grp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1AAA758B-9BC9-4D13-BCC6-13A19F8CD0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7879" y="3037805"/>
            <a:ext cx="3234894" cy="2667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DE4EBF-1211-4FFB-AA61-6FCF9EAE9E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0927" y="2817190"/>
            <a:ext cx="3154211" cy="802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057CD9-5AA3-466C-9686-5DB7AFBB62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069" y="3192774"/>
            <a:ext cx="426757" cy="42066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F8884A0C-9F74-4647-9EC2-3D224DCC25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13328" y="3192774"/>
            <a:ext cx="426757" cy="42066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84C170CD-AF69-4C52-8501-430ED539A3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26414" y="3191480"/>
            <a:ext cx="426757" cy="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9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3842 L 0.17513 -0.10277 C 0.21172 -0.11736 0.26667 -0.12477 0.32422 -0.12477 C 0.38959 -0.12477 0.44206 -0.11736 0.47865 -0.10277 L 0.65443 -0.03842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21" y="-432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04074 L 0.18007 -0.09815 C 0.21744 -0.11088 0.27382 -0.11759 0.33294 -0.11759 C 0.4 -0.11759 0.4539 -0.11088 0.49127 -0.09815 L 0.67161 -0.04074 " pathEditMode="relative" rAng="0" ptsTypes="AAA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81" y="-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857368"/>
            <a:ext cx="11334829" cy="4643466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4000" dirty="0"/>
              <a:t>Create Recovery Vault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12</a:t>
            </a:fld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46B68BA-60EB-492F-B4E7-03880D1E77D4}"/>
                  </a:ext>
                </a:extLst>
              </p14:cNvPr>
              <p14:cNvContentPartPr/>
              <p14:nvPr/>
            </p14:nvContentPartPr>
            <p14:xfrm>
              <a:off x="6887839" y="2248380"/>
              <a:ext cx="7740" cy="1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46B68BA-60EB-492F-B4E7-03880D1E77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85679" y="2246220"/>
                <a:ext cx="12060" cy="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908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857368"/>
            <a:ext cx="11334829" cy="4643466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4000" dirty="0"/>
              <a:t>Create Recovery Plan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13</a:t>
            </a:fld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46B68BA-60EB-492F-B4E7-03880D1E77D4}"/>
                  </a:ext>
                </a:extLst>
              </p14:cNvPr>
              <p14:cNvContentPartPr/>
              <p14:nvPr/>
            </p14:nvContentPartPr>
            <p14:xfrm>
              <a:off x="6887839" y="2248380"/>
              <a:ext cx="7740" cy="1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46B68BA-60EB-492F-B4E7-03880D1E77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85679" y="2246220"/>
                <a:ext cx="12060" cy="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214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Integrate Azure Automation Runbooks with ASR</a:t>
            </a:r>
          </a:p>
          <a:p>
            <a:r>
              <a:rPr lang="en-CA" dirty="0"/>
              <a:t>Orchestrate recovery of VMs that are protected with Site Recovery</a:t>
            </a:r>
          </a:p>
          <a:p>
            <a:r>
              <a:rPr lang="en-CA" dirty="0"/>
              <a:t>Sample Scripts: </a:t>
            </a:r>
            <a:r>
              <a:rPr lang="en-CA" dirty="0">
                <a:hlinkClick r:id="rId3"/>
              </a:rPr>
              <a:t>https://github.com/Azure/azure-quickstart-templates/tree/master/asr-automation-recovery</a:t>
            </a:r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651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857368"/>
            <a:ext cx="11334829" cy="4643466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4000" dirty="0"/>
              <a:t>Customize Recovery Plan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15</a:t>
            </a:fld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46B68BA-60EB-492F-B4E7-03880D1E77D4}"/>
                  </a:ext>
                </a:extLst>
              </p14:cNvPr>
              <p14:cNvContentPartPr/>
              <p14:nvPr/>
            </p14:nvContentPartPr>
            <p14:xfrm>
              <a:off x="6887839" y="2248380"/>
              <a:ext cx="7740" cy="1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46B68BA-60EB-492F-B4E7-03880D1E77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85679" y="2246220"/>
                <a:ext cx="12060" cy="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553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Azure Backup Reports using Power BI</a:t>
            </a:r>
          </a:p>
          <a:p>
            <a:r>
              <a:rPr lang="en-CA" dirty="0"/>
              <a:t>Operations Management Suite (OMS)</a:t>
            </a:r>
          </a:p>
          <a:p>
            <a:r>
              <a:rPr lang="en-CA" dirty="0"/>
              <a:t>Azure Portal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Site Recovery Reporting and Monitoring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5282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1C845A-537A-4C9B-8E15-55FA60D66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97746"/>
            <a:ext cx="6449325" cy="5677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7AE023-2F6E-49EE-8E22-3E3CCAE36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1" y="1828800"/>
            <a:ext cx="9815655" cy="44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1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ASR to Secondary Site</a:t>
            </a:r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5814" y="6492876"/>
            <a:ext cx="590477" cy="365125"/>
          </a:xfrm>
        </p:spPr>
        <p:txBody>
          <a:bodyPr/>
          <a:lstStyle/>
          <a:p>
            <a:fld id="{445C65E3-0FFC-4052-8DA1-19EC2F1873C2}" type="slidenum">
              <a:rPr lang="en-CA" smtClean="0"/>
              <a:pPr/>
              <a:t>18</a:t>
            </a:fld>
            <a:endParaRPr lang="en-CA" dirty="0"/>
          </a:p>
        </p:txBody>
      </p:sp>
      <p:pic>
        <p:nvPicPr>
          <p:cNvPr id="54" name="Picture 98" descr="Cloud">
            <a:extLst>
              <a:ext uri="{FF2B5EF4-FFF2-40B4-BE49-F238E27FC236}">
                <a16:creationId xmlns:a16="http://schemas.microsoft.com/office/drawing/2014/main" id="{FFC52D2C-15F4-497F-9EC9-C827B2E45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8589" y="2322127"/>
            <a:ext cx="4784411" cy="209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>
              <a:schemeClr val="accent1">
                <a:alpha val="0"/>
              </a:schemeClr>
            </a:glow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6F85FCC-B9AE-49F3-8275-620B7A2C2F9C}"/>
              </a:ext>
            </a:extLst>
          </p:cNvPr>
          <p:cNvSpPr txBox="1"/>
          <p:nvPr/>
        </p:nvSpPr>
        <p:spPr>
          <a:xfrm>
            <a:off x="1792796" y="6085192"/>
            <a:ext cx="19001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32402">
              <a:lnSpc>
                <a:spcPct val="90000"/>
              </a:lnSpc>
            </a:pPr>
            <a:r>
              <a:rPr lang="en-US" sz="2000" b="1" spc="-52" dirty="0"/>
              <a:t>Primary Site</a:t>
            </a:r>
            <a:endParaRPr lang="en-US" sz="2000" b="1" spc="-52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8B29DF-974C-4ADB-8445-26A1147D55EF}"/>
              </a:ext>
            </a:extLst>
          </p:cNvPr>
          <p:cNvSpPr txBox="1"/>
          <p:nvPr/>
        </p:nvSpPr>
        <p:spPr>
          <a:xfrm>
            <a:off x="9665127" y="2269422"/>
            <a:ext cx="980446" cy="1381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32402">
              <a:lnSpc>
                <a:spcPct val="90000"/>
              </a:lnSpc>
            </a:pPr>
            <a:endParaRPr lang="en-US" sz="1496" b="1" spc="-52" baseline="-250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DE6A1C8-69F4-4912-85CD-7D9826B55255}"/>
              </a:ext>
            </a:extLst>
          </p:cNvPr>
          <p:cNvGrpSpPr/>
          <p:nvPr/>
        </p:nvGrpSpPr>
        <p:grpSpPr>
          <a:xfrm>
            <a:off x="4458190" y="5815639"/>
            <a:ext cx="2905163" cy="677237"/>
            <a:chOff x="9499030" y="5941207"/>
            <a:chExt cx="2905163" cy="67723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EC6B60-7BBF-45B1-A831-891A3CEAB120}"/>
                </a:ext>
              </a:extLst>
            </p:cNvPr>
            <p:cNvSpPr txBox="1"/>
            <p:nvPr/>
          </p:nvSpPr>
          <p:spPr>
            <a:xfrm>
              <a:off x="9979194" y="5941207"/>
              <a:ext cx="2424999" cy="677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402">
                <a:lnSpc>
                  <a:spcPct val="90000"/>
                </a:lnSpc>
              </a:pPr>
              <a:r>
                <a:rPr lang="en-US" sz="1765" b="1" dirty="0">
                  <a:solidFill>
                    <a:srgbClr val="0072C6"/>
                  </a:solidFill>
                  <a:latin typeface="Segoe UI Light"/>
                </a:rPr>
                <a:t>Microsoft Azure Recovery Services Agent </a:t>
              </a:r>
              <a:endParaRPr lang="en-US" sz="1360" b="1" spc="-52" dirty="0"/>
            </a:p>
            <a:p>
              <a:pPr defTabSz="932402">
                <a:lnSpc>
                  <a:spcPct val="90000"/>
                </a:lnSpc>
              </a:pPr>
              <a:r>
                <a:rPr lang="en-US" sz="1176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Replicates data to Azure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FFCA77C-DFE2-4595-82AB-28DEB2B67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9030" y="5986485"/>
              <a:ext cx="425196" cy="421683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3324B9-66A1-4437-86C9-58B22B98C28D}"/>
              </a:ext>
            </a:extLst>
          </p:cNvPr>
          <p:cNvGrpSpPr/>
          <p:nvPr/>
        </p:nvGrpSpPr>
        <p:grpSpPr>
          <a:xfrm>
            <a:off x="685800" y="3045854"/>
            <a:ext cx="416537" cy="840346"/>
            <a:chOff x="1245849" y="2481571"/>
            <a:chExt cx="416537" cy="840346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5AAE93D2-6EF9-4622-8142-56C521F47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563" y="2910378"/>
              <a:ext cx="412823" cy="411539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57A78C63-5F71-4726-804A-726136D78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849" y="2481571"/>
              <a:ext cx="398674" cy="414346"/>
            </a:xfrm>
            <a:prstGeom prst="rect">
              <a:avLst/>
            </a:prstGeom>
          </p:spPr>
        </p:pic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0F76DD36-D51A-4D36-9073-DCB9249DB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2796" y="4711033"/>
            <a:ext cx="721804" cy="106524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350EE2F-378F-476A-953A-C14EFA169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261" y="5591774"/>
            <a:ext cx="425196" cy="42168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4CBF375-6DF3-4D8D-A001-2AC01527EE5B}"/>
              </a:ext>
            </a:extLst>
          </p:cNvPr>
          <p:cNvSpPr txBox="1"/>
          <p:nvPr/>
        </p:nvSpPr>
        <p:spPr>
          <a:xfrm>
            <a:off x="914400" y="4991205"/>
            <a:ext cx="813975" cy="4888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2402">
              <a:lnSpc>
                <a:spcPct val="90000"/>
              </a:lnSpc>
            </a:pPr>
            <a:r>
              <a:rPr lang="en-US" sz="1765" i="1" dirty="0">
                <a:solidFill>
                  <a:srgbClr val="0072C6"/>
                </a:solidFill>
              </a:rPr>
              <a:t>Hyper-V</a:t>
            </a:r>
            <a:br>
              <a:rPr lang="en-US" sz="1765" i="1" dirty="0">
                <a:solidFill>
                  <a:srgbClr val="0072C6"/>
                </a:solidFill>
              </a:rPr>
            </a:br>
            <a:r>
              <a:rPr lang="en-US" sz="1765" i="1" dirty="0">
                <a:solidFill>
                  <a:srgbClr val="0072C6"/>
                </a:solidFill>
              </a:rPr>
              <a:t>Servers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0F76DD36-D51A-4D36-9073-DCB9249DB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167" y="4680221"/>
            <a:ext cx="721804" cy="106524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350EE2F-378F-476A-953A-C14EFA169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632" y="5560962"/>
            <a:ext cx="425196" cy="421683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1498261" y="4119593"/>
            <a:ext cx="2464139" cy="364164"/>
          </a:xfrm>
          <a:prstGeom prst="rect">
            <a:avLst/>
          </a:prstGeom>
          <a:solidFill>
            <a:srgbClr val="00B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VMM Server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903217" y="4119593"/>
            <a:ext cx="1404000" cy="364164"/>
          </a:xfrm>
          <a:prstGeom prst="rect">
            <a:avLst/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ASR Provider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27242C-A14F-4303-8478-794BB7765508}"/>
              </a:ext>
            </a:extLst>
          </p:cNvPr>
          <p:cNvSpPr txBox="1"/>
          <p:nvPr/>
        </p:nvSpPr>
        <p:spPr>
          <a:xfrm>
            <a:off x="9199878" y="6091535"/>
            <a:ext cx="181359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32402">
              <a:lnSpc>
                <a:spcPct val="90000"/>
              </a:lnSpc>
            </a:pPr>
            <a:r>
              <a:rPr lang="en-US" sz="2000" b="1" spc="-52" dirty="0"/>
              <a:t>Secondary Site</a:t>
            </a:r>
            <a:endParaRPr lang="en-US" sz="2000" b="1" spc="-52" baseline="-250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AEB4B14-6DA1-4DA5-B011-E6B03A3704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3300" y="4717376"/>
            <a:ext cx="721804" cy="106524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D4E1B46-07A0-4942-8520-FE9278B96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765" y="5598117"/>
            <a:ext cx="425196" cy="42168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ADE5703-189E-44C0-A197-90DDC3EAF187}"/>
              </a:ext>
            </a:extLst>
          </p:cNvPr>
          <p:cNvSpPr txBox="1"/>
          <p:nvPr/>
        </p:nvSpPr>
        <p:spPr>
          <a:xfrm>
            <a:off x="8234904" y="4997548"/>
            <a:ext cx="813975" cy="4888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2402">
              <a:lnSpc>
                <a:spcPct val="90000"/>
              </a:lnSpc>
            </a:pPr>
            <a:r>
              <a:rPr lang="en-US" sz="1765" i="1" dirty="0">
                <a:solidFill>
                  <a:srgbClr val="0072C6"/>
                </a:solidFill>
              </a:rPr>
              <a:t>Hyper-V</a:t>
            </a:r>
            <a:br>
              <a:rPr lang="en-US" sz="1765" i="1" dirty="0">
                <a:solidFill>
                  <a:srgbClr val="0072C6"/>
                </a:solidFill>
              </a:rPr>
            </a:br>
            <a:r>
              <a:rPr lang="en-US" sz="1765" i="1" dirty="0">
                <a:solidFill>
                  <a:srgbClr val="0072C6"/>
                </a:solidFill>
              </a:rPr>
              <a:t>Servers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A3C4200-93DA-4A70-89C7-48096D3C26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1671" y="4686564"/>
            <a:ext cx="721804" cy="106524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20AC402-DE08-4A2F-99D7-91175D321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7136" y="5567305"/>
            <a:ext cx="425196" cy="42168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1643F1D-6CF9-4EBF-BA6C-5066C49193F8}"/>
              </a:ext>
            </a:extLst>
          </p:cNvPr>
          <p:cNvSpPr/>
          <p:nvPr/>
        </p:nvSpPr>
        <p:spPr>
          <a:xfrm>
            <a:off x="8818765" y="4125936"/>
            <a:ext cx="2464139" cy="364164"/>
          </a:xfrm>
          <a:prstGeom prst="rect">
            <a:avLst/>
          </a:prstGeom>
          <a:solidFill>
            <a:srgbClr val="00B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VMM Server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DB7088-FC6A-414F-B754-10B872A3176B}"/>
              </a:ext>
            </a:extLst>
          </p:cNvPr>
          <p:cNvSpPr/>
          <p:nvPr/>
        </p:nvSpPr>
        <p:spPr>
          <a:xfrm>
            <a:off x="10223721" y="4125936"/>
            <a:ext cx="1404000" cy="364164"/>
          </a:xfrm>
          <a:prstGeom prst="rect">
            <a:avLst/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ASR Provider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F7A8BE-6D76-4C27-8800-3AEC01712D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3216" y="3115542"/>
            <a:ext cx="3120001" cy="771671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1FD7550-A21A-4741-9074-F7D92EB9CBFF}"/>
              </a:ext>
            </a:extLst>
          </p:cNvPr>
          <p:cNvCxnSpPr/>
          <p:nvPr/>
        </p:nvCxnSpPr>
        <p:spPr>
          <a:xfrm>
            <a:off x="5075237" y="4865435"/>
            <a:ext cx="2514600" cy="0"/>
          </a:xfrm>
          <a:prstGeom prst="straightConnector1">
            <a:avLst/>
          </a:prstGeom>
          <a:noFill/>
          <a:ln w="57150" cap="flat" cmpd="sng" algn="ctr">
            <a:solidFill>
              <a:srgbClr val="0078D7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356F236-B2C0-494E-80E1-D28895D86A7B}"/>
              </a:ext>
            </a:extLst>
          </p:cNvPr>
          <p:cNvSpPr txBox="1"/>
          <p:nvPr/>
        </p:nvSpPr>
        <p:spPr>
          <a:xfrm>
            <a:off x="4861364" y="4408235"/>
            <a:ext cx="2153235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443 (HTTPS)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39B5DD-5DD9-4E1C-8BE5-CEF282D02D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9236" y="1815702"/>
            <a:ext cx="2451658" cy="202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9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0.15912 -0.08287 C 0.19206 -0.10139 0.2418 -0.11134 0.29414 -0.11134 C 0.35339 -0.11134 0.40104 -0.10139 0.43399 -0.08287 L 0.59323 1.85185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61" y="-557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0.1612 -0.11713 C 0.19479 -0.14328 0.24492 -0.15787 0.29804 -0.15787 C 0.35833 -0.15787 0.40651 -0.14328 0.4401 -0.11713 L 0.60208 -4.07407E-6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04" y="-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Reduce RTO by using Azure Traffic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19</a:t>
            </a:fld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4B5A42-BF64-4415-9560-98E00FB50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905000"/>
            <a:ext cx="8763000" cy="460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3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1" y="1857368"/>
            <a:ext cx="2743200" cy="274208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760756" y="5015548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Twitter: @erleonard </a:t>
            </a:r>
          </a:p>
          <a:p>
            <a:r>
              <a:rPr lang="en-CA" dirty="0"/>
              <a:t>LinkedIn: </a:t>
            </a:r>
            <a:r>
              <a:rPr lang="en-CA" dirty="0">
                <a:hlinkClick r:id="rId4"/>
              </a:rPr>
              <a:t>https://www.linkedin.com/in/erleonard/</a:t>
            </a:r>
            <a:endParaRPr lang="en-CA" dirty="0"/>
          </a:p>
          <a:p>
            <a:r>
              <a:rPr lang="en-CA" dirty="0"/>
              <a:t>Website: </a:t>
            </a:r>
            <a:r>
              <a:rPr lang="en-CA" dirty="0">
                <a:hlinkClick r:id="rId5"/>
              </a:rPr>
              <a:t>http://erleonard.me</a:t>
            </a:r>
            <a:endParaRPr lang="en-CA" dirty="0"/>
          </a:p>
          <a:p>
            <a:r>
              <a:rPr lang="en-CA" dirty="0"/>
              <a:t>GitHub: </a:t>
            </a:r>
            <a:r>
              <a:rPr lang="en-CA" dirty="0">
                <a:hlinkClick r:id="rId6"/>
              </a:rPr>
              <a:t>https://github.com/erleonard</a:t>
            </a:r>
            <a:endParaRPr lang="en-CA" dirty="0"/>
          </a:p>
          <a:p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2571658"/>
            <a:ext cx="358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Eric Leonard</a:t>
            </a:r>
          </a:p>
          <a:p>
            <a:r>
              <a:rPr lang="en-CA" sz="2800" dirty="0"/>
              <a:t>Solutions Architect</a:t>
            </a:r>
          </a:p>
          <a:p>
            <a:r>
              <a:rPr lang="en-CA" sz="2800" dirty="0"/>
              <a:t>Cistel Technology Inc.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l="14815" t="83019" r="11111" b="1887"/>
          <a:stretch/>
        </p:blipFill>
        <p:spPr>
          <a:xfrm>
            <a:off x="6324600" y="5919857"/>
            <a:ext cx="381000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l="24249" t="29284" r="16491" b="55622"/>
          <a:stretch/>
        </p:blipFill>
        <p:spPr>
          <a:xfrm>
            <a:off x="6400800" y="5029200"/>
            <a:ext cx="304800" cy="30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l="26127" t="56604" r="14613" b="28302"/>
          <a:stretch/>
        </p:blipFill>
        <p:spPr>
          <a:xfrm>
            <a:off x="6400800" y="5347652"/>
            <a:ext cx="30480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/>
          <a:srcRect l="4930" t="57477" r="80986" b="12617"/>
          <a:stretch/>
        </p:blipFill>
        <p:spPr>
          <a:xfrm>
            <a:off x="6324600" y="5633754"/>
            <a:ext cx="381000" cy="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8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20</a:t>
            </a:fld>
            <a:endParaRPr lang="en-CA" dirty="0"/>
          </a:p>
        </p:txBody>
      </p:sp>
      <p:pic>
        <p:nvPicPr>
          <p:cNvPr id="1026" name="Picture 2" descr="Boy Thinking of Question by rejon">
            <a:extLst>
              <a:ext uri="{FF2B5EF4-FFF2-40B4-BE49-F238E27FC236}">
                <a16:creationId xmlns:a16="http://schemas.microsoft.com/office/drawing/2014/main" id="{8E65468D-B4BA-49FB-9090-40B8859FD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3" y="964092"/>
            <a:ext cx="4192587" cy="589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086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161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would I use Azure Site Recovery?</a:t>
            </a:r>
          </a:p>
          <a:p>
            <a:r>
              <a:rPr lang="en-CA" dirty="0"/>
              <a:t>What do I need to use Azure Site Recovery?</a:t>
            </a:r>
          </a:p>
          <a:p>
            <a:r>
              <a:rPr lang="en-CA" dirty="0"/>
              <a:t>Can I automate it?</a:t>
            </a:r>
          </a:p>
          <a:p>
            <a:r>
              <a:rPr lang="en-CA" dirty="0"/>
              <a:t>Demos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162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45465"/>
              </p:ext>
            </p:extLst>
          </p:nvPr>
        </p:nvGraphicFramePr>
        <p:xfrm>
          <a:off x="552672" y="4643120"/>
          <a:ext cx="1133475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8928">
                  <a:extLst>
                    <a:ext uri="{9D8B030D-6E8A-4147-A177-3AD203B41FA5}">
                      <a16:colId xmlns:a16="http://schemas.microsoft.com/office/drawing/2014/main" val="47901313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879775495"/>
                    </a:ext>
                  </a:extLst>
                </a:gridCol>
                <a:gridCol w="4800822">
                  <a:extLst>
                    <a:ext uri="{9D8B030D-6E8A-4147-A177-3AD203B41FA5}">
                      <a16:colId xmlns:a16="http://schemas.microsoft.com/office/drawing/2014/main" val="1559736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Recovery</a:t>
                      </a:r>
                      <a:r>
                        <a:rPr lang="en-CA" b="1" baseline="0" dirty="0"/>
                        <a:t> Point Objective (RPO)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/>
                        <a:t>Recovery Time Objective (RTO)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90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The acceptable amount of data loss measured in time.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The duration of time within which a business</a:t>
                      </a:r>
                      <a:r>
                        <a:rPr lang="en-CA" baseline="0" dirty="0"/>
                        <a:t> process must be restored after disaster (or disruption) in order to avoid unacceptable consequences associated with a break in business continuity.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02095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10" name="Right Arrow 9"/>
          <p:cNvSpPr/>
          <p:nvPr/>
        </p:nvSpPr>
        <p:spPr>
          <a:xfrm>
            <a:off x="6172200" y="2590800"/>
            <a:ext cx="5734090" cy="1066800"/>
          </a:xfrm>
          <a:prstGeom prst="rightArrow">
            <a:avLst/>
          </a:prstGeom>
          <a:solidFill>
            <a:srgbClr val="0030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 dirty="0"/>
          </a:p>
        </p:txBody>
      </p:sp>
      <p:sp>
        <p:nvSpPr>
          <p:cNvPr id="11" name="Right Arrow 10"/>
          <p:cNvSpPr/>
          <p:nvPr/>
        </p:nvSpPr>
        <p:spPr>
          <a:xfrm flipH="1">
            <a:off x="524754" y="2535410"/>
            <a:ext cx="5418845" cy="1066800"/>
          </a:xfrm>
          <a:prstGeom prst="rightArrow">
            <a:avLst/>
          </a:prstGeom>
          <a:solidFill>
            <a:srgbClr val="0030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034" y="1347784"/>
            <a:ext cx="1640888" cy="32437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05399" y="278501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Disaster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371600" y="3657600"/>
            <a:ext cx="3823434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073166" y="3657600"/>
            <a:ext cx="3823434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49817" y="3657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far back?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05745" y="368013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 long to recover?</a:t>
            </a:r>
          </a:p>
        </p:txBody>
      </p:sp>
      <p:sp>
        <p:nvSpPr>
          <p:cNvPr id="18" name="Diamond 17"/>
          <p:cNvSpPr/>
          <p:nvPr/>
        </p:nvSpPr>
        <p:spPr>
          <a:xfrm>
            <a:off x="2269268" y="2514600"/>
            <a:ext cx="924414" cy="1019168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/>
              <a:t>RPO</a:t>
            </a:r>
          </a:p>
        </p:txBody>
      </p:sp>
      <p:sp>
        <p:nvSpPr>
          <p:cNvPr id="19" name="Oval 18"/>
          <p:cNvSpPr/>
          <p:nvPr/>
        </p:nvSpPr>
        <p:spPr>
          <a:xfrm>
            <a:off x="8571867" y="2709416"/>
            <a:ext cx="800734" cy="82619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/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7259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Content Placeholder 82">
            <a:extLst>
              <a:ext uri="{FF2B5EF4-FFF2-40B4-BE49-F238E27FC236}">
                <a16:creationId xmlns:a16="http://schemas.microsoft.com/office/drawing/2014/main" id="{3BEBA962-A49D-446E-B3C6-1A8A32C9A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548029"/>
              </p:ext>
            </p:extLst>
          </p:nvPr>
        </p:nvGraphicFramePr>
        <p:xfrm>
          <a:off x="571500" y="2057401"/>
          <a:ext cx="11010900" cy="4443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ASR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749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662038"/>
              </p:ext>
            </p:extLst>
          </p:nvPr>
        </p:nvGraphicFramePr>
        <p:xfrm>
          <a:off x="571500" y="1905000"/>
          <a:ext cx="90678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950">
                  <a:extLst>
                    <a:ext uri="{9D8B030D-6E8A-4147-A177-3AD203B41FA5}">
                      <a16:colId xmlns:a16="http://schemas.microsoft.com/office/drawing/2014/main" val="3042261243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631331229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66083323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58173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600" b="1" i="0" kern="1200" dirty="0">
                          <a:solidFill>
                            <a:schemeClr val="lt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Planned failover </a:t>
                      </a:r>
                    </a:p>
                    <a:p>
                      <a:r>
                        <a:rPr lang="en-CA" sz="1600" b="1" i="0" kern="1200" dirty="0">
                          <a:solidFill>
                            <a:schemeClr val="lt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(Business Continuity Testing)</a:t>
                      </a:r>
                      <a:endParaRPr lang="en-CA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0030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Unplanned Failover</a:t>
                      </a:r>
                    </a:p>
                    <a:p>
                      <a:r>
                        <a:rPr lang="en-CA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(Disaster Recovery)</a:t>
                      </a:r>
                    </a:p>
                  </a:txBody>
                  <a:tcPr>
                    <a:solidFill>
                      <a:srgbClr val="0030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Test Failover</a:t>
                      </a:r>
                    </a:p>
                    <a:p>
                      <a:r>
                        <a:rPr lang="en-CA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(Test</a:t>
                      </a:r>
                      <a:r>
                        <a:rPr lang="en-CA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ing/Staging/UAT)</a:t>
                      </a:r>
                      <a:endParaRPr lang="en-CA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003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Lift and</a:t>
                      </a:r>
                      <a:r>
                        <a:rPr lang="en-CA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Shift</a:t>
                      </a:r>
                    </a:p>
                  </a:txBody>
                  <a:tcPr>
                    <a:solidFill>
                      <a:srgbClr val="003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3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Zero data loss for the application when a planned activity is performed</a:t>
                      </a:r>
                    </a:p>
                    <a:p>
                      <a:endParaRPr lang="en-CA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 impact on the ongoing replication or on your production environment.</a:t>
                      </a:r>
                    </a:p>
                    <a:p>
                      <a:endParaRPr lang="en-CA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Minimal data loss for the application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Test failover to validate your replication strategy or perform a disaster recovery drill without any data loss or downtime. </a:t>
                      </a:r>
                    </a:p>
                    <a:p>
                      <a:endParaRPr lang="en-CA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CA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 impact on the ongoing replication or on your production environment.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Move your application</a:t>
                      </a:r>
                      <a:r>
                        <a:rPr lang="en-CA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to the cloud with no data loss.</a:t>
                      </a:r>
                      <a:endParaRPr lang="en-CA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1537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194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Supported Operating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161983" y="1905000"/>
            <a:ext cx="4744307" cy="3623273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765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Supported requirements for replicated machines</a:t>
            </a:r>
          </a:p>
          <a:p>
            <a:pPr marL="336080" lvl="1" indent="0">
              <a:lnSpc>
                <a:spcPct val="120000"/>
              </a:lnSpc>
              <a:buNone/>
            </a:pPr>
            <a:r>
              <a:rPr lang="nl-NL" sz="1372" b="1" dirty="0"/>
              <a:t>HYPER-V</a:t>
            </a:r>
          </a:p>
          <a:p>
            <a:pPr marL="621830" lvl="1" indent="-285750">
              <a:lnSpc>
                <a:spcPct val="120000"/>
              </a:lnSpc>
            </a:pPr>
            <a:r>
              <a:rPr lang="nl-NL" sz="1372" dirty="0"/>
              <a:t>Any guest OS supported by Azure.</a:t>
            </a:r>
            <a:endParaRPr lang="nl-NL" sz="1050" i="1" dirty="0"/>
          </a:p>
          <a:p>
            <a:pPr marL="621830" lvl="1" indent="-285750">
              <a:lnSpc>
                <a:spcPct val="120000"/>
              </a:lnSpc>
            </a:pPr>
            <a:r>
              <a:rPr lang="nl-NL" sz="1372" dirty="0"/>
              <a:t>Any guest OS supported by Hyper-v</a:t>
            </a:r>
          </a:p>
          <a:p>
            <a:pPr marL="336080" lvl="1" indent="0">
              <a:lnSpc>
                <a:spcPct val="120000"/>
              </a:lnSpc>
              <a:buNone/>
            </a:pPr>
            <a:r>
              <a:rPr lang="nl-NL" sz="1372" b="1" dirty="0"/>
              <a:t>VMWARE or PHYSICAL</a:t>
            </a:r>
          </a:p>
          <a:p>
            <a:pPr marL="621830" lvl="1" indent="-285750">
              <a:lnSpc>
                <a:spcPct val="120000"/>
              </a:lnSpc>
            </a:pPr>
            <a:r>
              <a:rPr lang="nl-NL" sz="1372" dirty="0"/>
              <a:t>2008 R2 SP1 64 bit and above</a:t>
            </a:r>
          </a:p>
          <a:p>
            <a:pPr marL="621830" lvl="1" indent="-285750">
              <a:lnSpc>
                <a:spcPct val="120000"/>
              </a:lnSpc>
            </a:pPr>
            <a:r>
              <a:rPr lang="it-IT" sz="1372" dirty="0"/>
              <a:t>Red Hat Enterprise Linux 6.7, 7.1, 7.2 </a:t>
            </a:r>
            <a:br>
              <a:rPr lang="it-IT" sz="1372" dirty="0"/>
            </a:br>
            <a:r>
              <a:rPr lang="it-IT" sz="1372" dirty="0"/>
              <a:t>Centos 6.5, 6.6, 6.7, 7.0, 7.1, 7.2 </a:t>
            </a:r>
            <a:br>
              <a:rPr lang="it-IT" sz="1372" dirty="0"/>
            </a:br>
            <a:r>
              <a:rPr lang="it-IT" sz="1372" dirty="0"/>
              <a:t>Oracle Enterprise Linux 6.4, 6.5</a:t>
            </a:r>
            <a:br>
              <a:rPr lang="it-IT" sz="1372" dirty="0"/>
            </a:br>
            <a:r>
              <a:rPr lang="it-IT" sz="1372" dirty="0"/>
              <a:t>SUSE Linux Enterprise Server 11 SP3 </a:t>
            </a:r>
            <a:endParaRPr lang="en-US" sz="1372" dirty="0"/>
          </a:p>
        </p:txBody>
      </p:sp>
      <p:sp>
        <p:nvSpPr>
          <p:cNvPr id="6" name="TextBox 5"/>
          <p:cNvSpPr txBox="1"/>
          <p:nvPr/>
        </p:nvSpPr>
        <p:spPr>
          <a:xfrm>
            <a:off x="554079" y="2540826"/>
            <a:ext cx="5334000" cy="248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765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Supported OS for virtualization </a:t>
            </a:r>
          </a:p>
          <a:p>
            <a:r>
              <a:rPr lang="nl-NL" sz="1765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management server</a:t>
            </a:r>
            <a:endParaRPr lang="nl-NL" sz="1372" dirty="0"/>
          </a:p>
          <a:p>
            <a:pPr marL="621830" lvl="1" indent="-285750">
              <a:lnSpc>
                <a:spcPct val="120000"/>
              </a:lnSpc>
            </a:pPr>
            <a:r>
              <a:rPr lang="nl-NL" sz="1372" dirty="0"/>
              <a:t>vCenter 6.5, 6.0 or 5.5</a:t>
            </a:r>
          </a:p>
          <a:p>
            <a:pPr marL="621830" lvl="1" indent="-285750">
              <a:lnSpc>
                <a:spcPct val="120000"/>
              </a:lnSpc>
            </a:pPr>
            <a:r>
              <a:rPr lang="en-CA" sz="1372" dirty="0"/>
              <a:t>System Center Virtual Machine Manager 2012 R2</a:t>
            </a:r>
          </a:p>
          <a:p>
            <a:pPr marL="621830" lvl="1" indent="-285750">
              <a:lnSpc>
                <a:spcPct val="120000"/>
              </a:lnSpc>
            </a:pPr>
            <a:r>
              <a:rPr lang="en-CA" sz="1372" dirty="0"/>
              <a:t>System Center Virtual Machine Manager 2016</a:t>
            </a:r>
            <a:endParaRPr lang="nl-NL" sz="1372" dirty="0"/>
          </a:p>
          <a:p>
            <a:pPr marL="94780" indent="0">
              <a:lnSpc>
                <a:spcPct val="120000"/>
              </a:lnSpc>
              <a:buNone/>
            </a:pPr>
            <a:r>
              <a:rPr lang="nl-NL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Supported OS for virtualization host server</a:t>
            </a:r>
            <a:endParaRPr lang="nl-NL" sz="1770" dirty="0"/>
          </a:p>
          <a:p>
            <a:pPr marL="621830" lvl="1" indent="-285750">
              <a:lnSpc>
                <a:spcPct val="120000"/>
              </a:lnSpc>
            </a:pPr>
            <a:r>
              <a:rPr lang="nl-NL" sz="1372" dirty="0"/>
              <a:t>vSphere 6.5, 6.0 or 5.5</a:t>
            </a:r>
          </a:p>
          <a:p>
            <a:pPr marL="621830" lvl="1" indent="-285750">
              <a:lnSpc>
                <a:spcPct val="120000"/>
              </a:lnSpc>
            </a:pPr>
            <a:r>
              <a:rPr lang="nl-NL" sz="1372" dirty="0"/>
              <a:t>Windows Server 2012 (R2)</a:t>
            </a:r>
          </a:p>
          <a:p>
            <a:pPr marL="621830" lvl="1" indent="-285750">
              <a:lnSpc>
                <a:spcPct val="120000"/>
              </a:lnSpc>
            </a:pPr>
            <a:r>
              <a:rPr lang="nl-NL" sz="1372" dirty="0"/>
              <a:t>Windows Server 2016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6875" y="610168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https://docs.microsoft.com/en-us/azure/site-recovery/site-recovery-support-matrix-to-azure</a:t>
            </a:r>
            <a:r>
              <a:rPr lang="en-CA" dirty="0"/>
              <a:t>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77323" y="3386371"/>
            <a:ext cx="3334651" cy="2328630"/>
            <a:chOff x="4709539" y="3237282"/>
            <a:chExt cx="3401518" cy="2375324"/>
          </a:xfrm>
        </p:grpSpPr>
        <p:grpSp>
          <p:nvGrpSpPr>
            <p:cNvPr id="10" name="Group 9"/>
            <p:cNvGrpSpPr/>
            <p:nvPr/>
          </p:nvGrpSpPr>
          <p:grpSpPr>
            <a:xfrm>
              <a:off x="4709539" y="3237282"/>
              <a:ext cx="3401518" cy="2375324"/>
              <a:chOff x="4552267" y="3473879"/>
              <a:chExt cx="3401518" cy="2375324"/>
            </a:xfrm>
          </p:grpSpPr>
          <p:grpSp>
            <p:nvGrpSpPr>
              <p:cNvPr id="14" name="Group 7"/>
              <p:cNvGrpSpPr/>
              <p:nvPr/>
            </p:nvGrpSpPr>
            <p:grpSpPr>
              <a:xfrm>
                <a:off x="4552267" y="3473879"/>
                <a:ext cx="2749772" cy="2375324"/>
                <a:chOff x="5763781" y="2318146"/>
                <a:chExt cx="2022074" cy="1746721"/>
              </a:xfrm>
            </p:grpSpPr>
            <p:sp>
              <p:nvSpPr>
                <p:cNvPr id="16" name="Freeform 9"/>
                <p:cNvSpPr>
                  <a:spLocks/>
                </p:cNvSpPr>
                <p:nvPr/>
              </p:nvSpPr>
              <p:spPr bwMode="auto">
                <a:xfrm>
                  <a:off x="5763781" y="3362695"/>
                  <a:ext cx="829916" cy="702172"/>
                </a:xfrm>
                <a:custGeom>
                  <a:avLst/>
                  <a:gdLst>
                    <a:gd name="T0" fmla="*/ 446 w 994"/>
                    <a:gd name="T1" fmla="*/ 141 h 841"/>
                    <a:gd name="T2" fmla="*/ 446 w 994"/>
                    <a:gd name="T3" fmla="*/ 0 h 841"/>
                    <a:gd name="T4" fmla="*/ 337 w 994"/>
                    <a:gd name="T5" fmla="*/ 0 h 841"/>
                    <a:gd name="T6" fmla="*/ 337 w 994"/>
                    <a:gd name="T7" fmla="*/ 141 h 841"/>
                    <a:gd name="T8" fmla="*/ 302 w 994"/>
                    <a:gd name="T9" fmla="*/ 141 h 841"/>
                    <a:gd name="T10" fmla="*/ 302 w 994"/>
                    <a:gd name="T11" fmla="*/ 0 h 841"/>
                    <a:gd name="T12" fmla="*/ 193 w 994"/>
                    <a:gd name="T13" fmla="*/ 0 h 841"/>
                    <a:gd name="T14" fmla="*/ 193 w 994"/>
                    <a:gd name="T15" fmla="*/ 141 h 841"/>
                    <a:gd name="T16" fmla="*/ 0 w 994"/>
                    <a:gd name="T17" fmla="*/ 141 h 841"/>
                    <a:gd name="T18" fmla="*/ 0 w 994"/>
                    <a:gd name="T19" fmla="*/ 177 h 841"/>
                    <a:gd name="T20" fmla="*/ 44 w 994"/>
                    <a:gd name="T21" fmla="*/ 177 h 841"/>
                    <a:gd name="T22" fmla="*/ 44 w 994"/>
                    <a:gd name="T23" fmla="*/ 841 h 841"/>
                    <a:gd name="T24" fmla="*/ 949 w 994"/>
                    <a:gd name="T25" fmla="*/ 841 h 841"/>
                    <a:gd name="T26" fmla="*/ 949 w 994"/>
                    <a:gd name="T27" fmla="*/ 177 h 841"/>
                    <a:gd name="T28" fmla="*/ 994 w 994"/>
                    <a:gd name="T29" fmla="*/ 177 h 841"/>
                    <a:gd name="T30" fmla="*/ 994 w 994"/>
                    <a:gd name="T31" fmla="*/ 141 h 841"/>
                    <a:gd name="T32" fmla="*/ 446 w 994"/>
                    <a:gd name="T33" fmla="*/ 141 h 8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94" h="841">
                      <a:moveTo>
                        <a:pt x="446" y="141"/>
                      </a:moveTo>
                      <a:lnTo>
                        <a:pt x="446" y="0"/>
                      </a:lnTo>
                      <a:lnTo>
                        <a:pt x="337" y="0"/>
                      </a:lnTo>
                      <a:lnTo>
                        <a:pt x="337" y="141"/>
                      </a:lnTo>
                      <a:lnTo>
                        <a:pt x="302" y="141"/>
                      </a:lnTo>
                      <a:lnTo>
                        <a:pt x="302" y="0"/>
                      </a:lnTo>
                      <a:lnTo>
                        <a:pt x="193" y="0"/>
                      </a:lnTo>
                      <a:lnTo>
                        <a:pt x="193" y="141"/>
                      </a:lnTo>
                      <a:lnTo>
                        <a:pt x="0" y="141"/>
                      </a:lnTo>
                      <a:lnTo>
                        <a:pt x="0" y="177"/>
                      </a:lnTo>
                      <a:lnTo>
                        <a:pt x="44" y="177"/>
                      </a:lnTo>
                      <a:lnTo>
                        <a:pt x="44" y="841"/>
                      </a:lnTo>
                      <a:lnTo>
                        <a:pt x="949" y="841"/>
                      </a:lnTo>
                      <a:lnTo>
                        <a:pt x="949" y="177"/>
                      </a:lnTo>
                      <a:lnTo>
                        <a:pt x="994" y="177"/>
                      </a:lnTo>
                      <a:lnTo>
                        <a:pt x="994" y="141"/>
                      </a:lnTo>
                      <a:lnTo>
                        <a:pt x="446" y="141"/>
                      </a:lnTo>
                      <a:close/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00" tIns="45701" rIns="91400" bIns="4570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990"/>
                  <a:endParaRPr lang="en-US" dirty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7" name="Rectangle 5"/>
                <p:cNvSpPr>
                  <a:spLocks noChangeArrowheads="1"/>
                </p:cNvSpPr>
                <p:nvPr/>
              </p:nvSpPr>
              <p:spPr bwMode="auto">
                <a:xfrm>
                  <a:off x="7095166" y="3500265"/>
                  <a:ext cx="492915" cy="5646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00" tIns="45701" rIns="91400" bIns="4570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990"/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" name="Rectangle 5"/>
                <p:cNvSpPr>
                  <a:spLocks noChangeArrowheads="1"/>
                </p:cNvSpPr>
                <p:nvPr/>
              </p:nvSpPr>
              <p:spPr bwMode="auto">
                <a:xfrm>
                  <a:off x="6740084" y="3270714"/>
                  <a:ext cx="611525" cy="794153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00" tIns="45701" rIns="91400" bIns="4570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990"/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Left-Right Arrow 12"/>
                <p:cNvSpPr/>
                <p:nvPr/>
              </p:nvSpPr>
              <p:spPr bwMode="auto">
                <a:xfrm rot="16200000">
                  <a:off x="6522736" y="2417508"/>
                  <a:ext cx="434695" cy="235972"/>
                </a:xfrm>
                <a:prstGeom prst="leftRightArrow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048" tIns="143240" rIns="179048" bIns="14324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283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22" name="Group 15"/>
                <p:cNvGrpSpPr/>
                <p:nvPr/>
              </p:nvGrpSpPr>
              <p:grpSpPr>
                <a:xfrm>
                  <a:off x="5814986" y="2770760"/>
                  <a:ext cx="1231253" cy="1294103"/>
                  <a:chOff x="229411" y="3682859"/>
                  <a:chExt cx="1642135" cy="1725961"/>
                </a:xfrm>
              </p:grpSpPr>
              <p:sp>
                <p:nvSpPr>
                  <p:cNvPr id="27" name="TextBox 20"/>
                  <p:cNvSpPr txBox="1"/>
                  <p:nvPr/>
                </p:nvSpPr>
                <p:spPr>
                  <a:xfrm>
                    <a:off x="229411" y="4644329"/>
                    <a:ext cx="782430" cy="4410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146242" rIns="0" bIns="146242" rtlCol="0">
                    <a:spAutoFit/>
                  </a:bodyPr>
                  <a:lstStyle/>
                  <a:p>
                    <a:pPr algn="r" defTabSz="913990"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endParaRPr lang="en-US" sz="1051" kern="0" dirty="0">
                      <a:solidFill>
                        <a:srgbClr val="505050"/>
                      </a:solidFill>
                    </a:endParaRPr>
                  </a:p>
                </p:txBody>
              </p:sp>
              <p:grpSp>
                <p:nvGrpSpPr>
                  <p:cNvPr id="28" name="Group 21"/>
                  <p:cNvGrpSpPr/>
                  <p:nvPr/>
                </p:nvGrpSpPr>
                <p:grpSpPr>
                  <a:xfrm>
                    <a:off x="1055947" y="4111804"/>
                    <a:ext cx="815599" cy="1297016"/>
                    <a:chOff x="13103226" y="2763958"/>
                    <a:chExt cx="1039812" cy="1616572"/>
                  </a:xfrm>
                </p:grpSpPr>
                <p:sp>
                  <p:nvSpPr>
                    <p:cNvPr id="31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103226" y="2763958"/>
                      <a:ext cx="1039812" cy="1616572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txBody>
                    <a:bodyPr vert="horz" wrap="square" lIns="91400" tIns="45701" rIns="91400" bIns="4570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3990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2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13214598" y="2940285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00" tIns="45701" rIns="91400" bIns="4570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3990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3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194253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1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1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1"/>
                            <a:pt x="0" y="31"/>
                            <a:pt x="0" y="31"/>
                          </a:cubicBezTo>
                          <a:cubicBezTo>
                            <a:pt x="0" y="31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1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00" tIns="45701" rIns="91400" bIns="4570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3990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4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446139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7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7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7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7"/>
                            <a:pt x="330" y="27"/>
                            <a:pt x="330" y="27"/>
                          </a:cubicBezTo>
                          <a:cubicBezTo>
                            <a:pt x="330" y="27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00" tIns="45701" rIns="91400" bIns="4570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3990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700107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00" tIns="45701" rIns="91400" bIns="4570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3990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6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2970470"/>
                      <a:ext cx="79105" cy="79105"/>
                    </a:xfrm>
                    <a:prstGeom prst="ellipse">
                      <a:avLst/>
                    </a:prstGeom>
                    <a:solidFill>
                      <a:srgbClr val="00188F"/>
                    </a:solidFill>
                    <a:ln>
                      <a:noFill/>
                    </a:ln>
                  </p:spPr>
                  <p:txBody>
                    <a:bodyPr vert="horz" wrap="square" lIns="91400" tIns="45701" rIns="91400" bIns="4570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3990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7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224438"/>
                      <a:ext cx="79105" cy="79105"/>
                    </a:xfrm>
                    <a:prstGeom prst="ellipse">
                      <a:avLst/>
                    </a:prstGeom>
                    <a:solidFill>
                      <a:srgbClr val="00188F"/>
                    </a:solidFill>
                    <a:ln>
                      <a:noFill/>
                    </a:ln>
                  </p:spPr>
                  <p:txBody>
                    <a:bodyPr vert="horz" wrap="square" lIns="91400" tIns="45701" rIns="91400" bIns="4570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3990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8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478406"/>
                      <a:ext cx="79105" cy="79105"/>
                    </a:xfrm>
                    <a:prstGeom prst="ellipse">
                      <a:avLst/>
                    </a:prstGeom>
                    <a:solidFill>
                      <a:srgbClr val="00188F"/>
                    </a:solidFill>
                    <a:ln>
                      <a:noFill/>
                    </a:ln>
                  </p:spPr>
                  <p:txBody>
                    <a:bodyPr vert="horz" wrap="square" lIns="91400" tIns="45701" rIns="91400" bIns="4570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3990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9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732374"/>
                      <a:ext cx="79105" cy="79105"/>
                    </a:xfrm>
                    <a:prstGeom prst="ellipse">
                      <a:avLst/>
                    </a:prstGeom>
                    <a:solidFill>
                      <a:srgbClr val="00188F"/>
                    </a:solidFill>
                    <a:ln>
                      <a:noFill/>
                    </a:ln>
                  </p:spPr>
                  <p:txBody>
                    <a:bodyPr vert="horz" wrap="square" lIns="91400" tIns="45701" rIns="91400" bIns="4570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3990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29" name="TextBox 22"/>
                  <p:cNvSpPr txBox="1"/>
                  <p:nvPr/>
                </p:nvSpPr>
                <p:spPr>
                  <a:xfrm>
                    <a:off x="1121483" y="5046508"/>
                    <a:ext cx="684527" cy="3325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 defTabSz="913990">
                      <a:lnSpc>
                        <a:spcPct val="90000"/>
                      </a:lnSpc>
                    </a:pPr>
                    <a:r>
                      <a:rPr lang="en-US" sz="1200" dirty="0">
                        <a:solidFill>
                          <a:srgbClr val="FFFFFF"/>
                        </a:solidFill>
                      </a:rPr>
                      <a:t>Windows Server</a:t>
                    </a:r>
                  </a:p>
                </p:txBody>
              </p:sp>
              <p:sp>
                <p:nvSpPr>
                  <p:cNvPr id="30" name="Rectangle 23"/>
                  <p:cNvSpPr/>
                  <p:nvPr/>
                </p:nvSpPr>
                <p:spPr bwMode="auto">
                  <a:xfrm>
                    <a:off x="1055947" y="3682859"/>
                    <a:ext cx="815076" cy="430383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02" tIns="146242" rIns="182802" bIns="14624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054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3" name="Group 16"/>
                <p:cNvGrpSpPr/>
                <p:nvPr/>
              </p:nvGrpSpPr>
              <p:grpSpPr>
                <a:xfrm>
                  <a:off x="7641209" y="3786572"/>
                  <a:ext cx="144646" cy="277698"/>
                  <a:chOff x="7791149" y="4987730"/>
                  <a:chExt cx="192916" cy="370370"/>
                </a:xfrm>
              </p:grpSpPr>
              <p:sp>
                <p:nvSpPr>
                  <p:cNvPr id="2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7869935" y="5213781"/>
                    <a:ext cx="37553" cy="144319"/>
                  </a:xfrm>
                  <a:prstGeom prst="rect">
                    <a:avLst/>
                  </a:pr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0" tIns="45701" rIns="91400" bIns="4570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90"/>
                    <a:endParaRPr lang="en-US" dirty="0">
                      <a:solidFill>
                        <a:srgbClr val="505050"/>
                      </a:solidFill>
                    </a:endParaRPr>
                  </a:p>
                </p:txBody>
              </p:sp>
              <p:sp>
                <p:nvSpPr>
                  <p:cNvPr id="25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7791149" y="5086397"/>
                    <a:ext cx="192916" cy="191444"/>
                  </a:xfrm>
                  <a:prstGeom prst="ellipse">
                    <a:avLst/>
                  </a:prstGeom>
                  <a:solidFill>
                    <a:srgbClr val="7FB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0" tIns="45701" rIns="91400" bIns="4570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90"/>
                    <a:endParaRPr lang="en-US" dirty="0">
                      <a:solidFill>
                        <a:srgbClr val="505050"/>
                      </a:solidFill>
                    </a:endParaRPr>
                  </a:p>
                </p:txBody>
              </p:sp>
              <p:sp>
                <p:nvSpPr>
                  <p:cNvPr id="26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7817656" y="4987730"/>
                    <a:ext cx="140637" cy="140637"/>
                  </a:xfrm>
                  <a:prstGeom prst="ellipse">
                    <a:avLst/>
                  </a:prstGeom>
                  <a:solidFill>
                    <a:srgbClr val="7FB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0" tIns="45701" rIns="91400" bIns="4570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90"/>
                    <a:endParaRPr lang="en-US" dirty="0">
                      <a:solidFill>
                        <a:srgbClr val="505050"/>
                      </a:solidFill>
                    </a:endParaRPr>
                  </a:p>
                </p:txBody>
              </p:sp>
            </p:grpSp>
          </p:grpSp>
          <p:sp>
            <p:nvSpPr>
              <p:cNvPr id="15" name="TextBox 14"/>
              <p:cNvSpPr txBox="1"/>
              <p:nvPr/>
            </p:nvSpPr>
            <p:spPr>
              <a:xfrm>
                <a:off x="6688310" y="4447441"/>
                <a:ext cx="1265475" cy="301365"/>
              </a:xfrm>
              <a:prstGeom prst="rect">
                <a:avLst/>
              </a:prstGeom>
              <a:noFill/>
            </p:spPr>
            <p:txBody>
              <a:bodyPr wrap="square" lIns="179048" tIns="0" rIns="179048" bIns="0" rtlCol="0">
                <a:spAutoFit/>
              </a:bodyPr>
              <a:lstStyle/>
              <a:p>
                <a:pPr algn="ctr" defTabSz="913127">
                  <a:lnSpc>
                    <a:spcPct val="90000"/>
                  </a:lnSpc>
                  <a:spcAft>
                    <a:spcPts val="588"/>
                  </a:spcAft>
                </a:pPr>
                <a:endParaRPr lang="en-US" sz="2133" dirty="0">
                  <a:solidFill>
                    <a:srgbClr val="FFFF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646974" y="3897246"/>
              <a:ext cx="416537" cy="840346"/>
              <a:chOff x="2931710" y="4053657"/>
              <a:chExt cx="416537" cy="84034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5424" y="4482464"/>
                <a:ext cx="412823" cy="411539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1710" y="4053657"/>
                <a:ext cx="398674" cy="414346"/>
              </a:xfrm>
              <a:prstGeom prst="rect">
                <a:avLst/>
              </a:prstGeom>
            </p:spPr>
          </p:pic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F220261-3171-48E7-815A-47231C4A9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7324" y="1691122"/>
            <a:ext cx="2024476" cy="166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0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716482"/>
              </p:ext>
            </p:extLst>
          </p:nvPr>
        </p:nvGraphicFramePr>
        <p:xfrm>
          <a:off x="228600" y="838200"/>
          <a:ext cx="11601490" cy="5651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9402">
                  <a:extLst>
                    <a:ext uri="{9D8B030D-6E8A-4147-A177-3AD203B41FA5}">
                      <a16:colId xmlns:a16="http://schemas.microsoft.com/office/drawing/2014/main" val="932054174"/>
                    </a:ext>
                  </a:extLst>
                </a:gridCol>
                <a:gridCol w="1821194">
                  <a:extLst>
                    <a:ext uri="{9D8B030D-6E8A-4147-A177-3AD203B41FA5}">
                      <a16:colId xmlns:a16="http://schemas.microsoft.com/office/drawing/2014/main" val="2356270505"/>
                    </a:ext>
                  </a:extLst>
                </a:gridCol>
                <a:gridCol w="2320298">
                  <a:extLst>
                    <a:ext uri="{9D8B030D-6E8A-4147-A177-3AD203B41FA5}">
                      <a16:colId xmlns:a16="http://schemas.microsoft.com/office/drawing/2014/main" val="2080181788"/>
                    </a:ext>
                  </a:extLst>
                </a:gridCol>
                <a:gridCol w="2320298">
                  <a:extLst>
                    <a:ext uri="{9D8B030D-6E8A-4147-A177-3AD203B41FA5}">
                      <a16:colId xmlns:a16="http://schemas.microsoft.com/office/drawing/2014/main" val="1408158491"/>
                    </a:ext>
                  </a:extLst>
                </a:gridCol>
                <a:gridCol w="2320298">
                  <a:extLst>
                    <a:ext uri="{9D8B030D-6E8A-4147-A177-3AD203B41FA5}">
                      <a16:colId xmlns:a16="http://schemas.microsoft.com/office/drawing/2014/main" val="51421817"/>
                    </a:ext>
                  </a:extLst>
                </a:gridCol>
              </a:tblGrid>
              <a:tr h="4645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Workload</a:t>
                      </a:r>
                      <a:endParaRPr lang="en-CA" sz="1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 anchor="b">
                    <a:solidFill>
                      <a:srgbClr val="0030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Replicate Hyper-V VMs to a secondary site</a:t>
                      </a:r>
                      <a:endParaRPr lang="en-CA" sz="1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 anchor="b">
                    <a:solidFill>
                      <a:srgbClr val="0030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Replicate Hyper-V VMs to Azure</a:t>
                      </a:r>
                      <a:endParaRPr lang="en-CA" sz="1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 anchor="b">
                    <a:solidFill>
                      <a:srgbClr val="0030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Replicate VMware VMs to a secondary site</a:t>
                      </a:r>
                      <a:endParaRPr lang="en-CA" sz="1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 anchor="b">
                    <a:solidFill>
                      <a:srgbClr val="0030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Replicate VMware VMs to Azure</a:t>
                      </a:r>
                      <a:endParaRPr lang="en-CA" sz="1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 anchor="b">
                    <a:solidFill>
                      <a:srgbClr val="003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744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Active Directory, DNS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398388"/>
                  </a:ext>
                </a:extLst>
              </a:tr>
              <a:tr h="273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Web apps (IIS, SQL)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5324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System Center Operations Manager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386962"/>
                  </a:ext>
                </a:extLst>
              </a:tr>
              <a:tr h="273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SharePoint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90456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SAP</a:t>
                      </a:r>
                      <a:b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Replicate SAP site to Azure for non-cluster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 (tested by Microsoft)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 (tested by Microsoft)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 (tested by Microsoft)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 (tested by Microsoft)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959583"/>
                  </a:ext>
                </a:extLst>
              </a:tr>
              <a:tr h="273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Exchange (non-DAG)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350477"/>
                  </a:ext>
                </a:extLst>
              </a:tr>
              <a:tr h="273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Remote Desktop/VDI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N/A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7017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Linux (operating system and apps)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 (tested by Microsoft)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 (tested by Microsoft)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 (tested by Microsoft)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 (tested by Microsoft)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39281"/>
                  </a:ext>
                </a:extLst>
              </a:tr>
              <a:tr h="273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Dynamics AX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07102"/>
                  </a:ext>
                </a:extLst>
              </a:tr>
              <a:tr h="273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Dynamics CRM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Coming soon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Coming soon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100942"/>
                  </a:ext>
                </a:extLst>
              </a:tr>
              <a:tr h="273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Oracle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 (tested by Microsoft)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 (tested by Microsoft)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 (tested by Microsoft)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 (tested by Microsoft)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894194"/>
                  </a:ext>
                </a:extLst>
              </a:tr>
              <a:tr h="273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Windows File Server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5135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Citrix XenApp and XenDesktop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N/A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N/A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23886" marR="123886" marT="92914" marB="929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15162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9448800" y="5029200"/>
            <a:ext cx="137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4800600" y="5029200"/>
            <a:ext cx="137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52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Disaster Recovery for Hyper-V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6" name="Picture 98" descr="Cloud">
            <a:extLst>
              <a:ext uri="{FF2B5EF4-FFF2-40B4-BE49-F238E27FC236}">
                <a16:creationId xmlns:a16="http://schemas.microsoft.com/office/drawing/2014/main" id="{FFC52D2C-15F4-497F-9EC9-C827B2E45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031" y="2241936"/>
            <a:ext cx="4784411" cy="209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>
              <a:schemeClr val="accent1">
                <a:alpha val="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F85FCC-B9AE-49F3-8275-620B7A2C2F9C}"/>
              </a:ext>
            </a:extLst>
          </p:cNvPr>
          <p:cNvSpPr txBox="1"/>
          <p:nvPr/>
        </p:nvSpPr>
        <p:spPr>
          <a:xfrm>
            <a:off x="451896" y="4451736"/>
            <a:ext cx="372484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32402">
              <a:lnSpc>
                <a:spcPct val="90000"/>
              </a:lnSpc>
            </a:pPr>
            <a:r>
              <a:rPr lang="en-US" sz="2000" b="1" spc="-52" dirty="0"/>
              <a:t>Source: Hyper-V</a:t>
            </a:r>
            <a:br>
              <a:rPr lang="en-US" sz="2000" b="1" spc="-52" dirty="0"/>
            </a:br>
            <a:endParaRPr lang="en-US" sz="2000" b="1" spc="-52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B29DF-974C-4ADB-8445-26A1147D55EF}"/>
              </a:ext>
            </a:extLst>
          </p:cNvPr>
          <p:cNvSpPr txBox="1"/>
          <p:nvPr/>
        </p:nvSpPr>
        <p:spPr>
          <a:xfrm>
            <a:off x="9665127" y="2269422"/>
            <a:ext cx="980446" cy="1381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32402">
              <a:lnSpc>
                <a:spcPct val="90000"/>
              </a:lnSpc>
            </a:pPr>
            <a:endParaRPr lang="en-US" sz="1496" b="1" spc="-52" baseline="-25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E6A1C8-69F4-4912-85CD-7D9826B55255}"/>
              </a:ext>
            </a:extLst>
          </p:cNvPr>
          <p:cNvGrpSpPr/>
          <p:nvPr/>
        </p:nvGrpSpPr>
        <p:grpSpPr>
          <a:xfrm>
            <a:off x="1179473" y="5747136"/>
            <a:ext cx="2905163" cy="677237"/>
            <a:chOff x="9499030" y="5941207"/>
            <a:chExt cx="2905163" cy="67723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EC6B60-7BBF-45B1-A831-891A3CEAB120}"/>
                </a:ext>
              </a:extLst>
            </p:cNvPr>
            <p:cNvSpPr txBox="1"/>
            <p:nvPr/>
          </p:nvSpPr>
          <p:spPr>
            <a:xfrm>
              <a:off x="9979194" y="5941207"/>
              <a:ext cx="2424999" cy="677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402">
                <a:lnSpc>
                  <a:spcPct val="90000"/>
                </a:lnSpc>
              </a:pPr>
              <a:r>
                <a:rPr lang="en-US" sz="1765" b="1" dirty="0">
                  <a:solidFill>
                    <a:srgbClr val="0072C6"/>
                  </a:solidFill>
                  <a:latin typeface="Segoe UI Light"/>
                </a:rPr>
                <a:t>Microsoft Azure Recovery Services Agent </a:t>
              </a:r>
              <a:endParaRPr lang="en-US" sz="1360" b="1" spc="-52" dirty="0"/>
            </a:p>
            <a:p>
              <a:pPr defTabSz="932402">
                <a:lnSpc>
                  <a:spcPct val="90000"/>
                </a:lnSpc>
              </a:pPr>
              <a:r>
                <a:rPr lang="en-US" sz="1176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Replicates data to Azure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FFCA77C-DFE2-4595-82AB-28DEB2B67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9030" y="5986485"/>
              <a:ext cx="425196" cy="42168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3324B9-66A1-4437-86C9-58B22B98C28D}"/>
              </a:ext>
            </a:extLst>
          </p:cNvPr>
          <p:cNvGrpSpPr/>
          <p:nvPr/>
        </p:nvGrpSpPr>
        <p:grpSpPr>
          <a:xfrm>
            <a:off x="694398" y="1884769"/>
            <a:ext cx="416537" cy="840346"/>
            <a:chOff x="1245849" y="2481571"/>
            <a:chExt cx="416537" cy="84034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AAE93D2-6EF9-4622-8142-56C521F47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563" y="2910378"/>
              <a:ext cx="412823" cy="41153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7A78C63-5F71-4726-804A-726136D78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849" y="2481571"/>
              <a:ext cx="398674" cy="414346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F76DD36-D51A-4D36-9073-DCB9249DB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6261" y="2833374"/>
            <a:ext cx="721804" cy="106524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50EE2F-378F-476A-953A-C14EFA169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726" y="3714115"/>
            <a:ext cx="425196" cy="4216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BF375-6DF3-4D8D-A001-2AC01527EE5B}"/>
              </a:ext>
            </a:extLst>
          </p:cNvPr>
          <p:cNvSpPr txBox="1"/>
          <p:nvPr/>
        </p:nvSpPr>
        <p:spPr>
          <a:xfrm>
            <a:off x="960437" y="3225263"/>
            <a:ext cx="813975" cy="4888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2402">
              <a:lnSpc>
                <a:spcPct val="90000"/>
              </a:lnSpc>
            </a:pPr>
            <a:r>
              <a:rPr lang="en-US" sz="1765" i="1" dirty="0">
                <a:solidFill>
                  <a:srgbClr val="0072C6"/>
                </a:solidFill>
              </a:rPr>
              <a:t>Hyper-V</a:t>
            </a:r>
            <a:br>
              <a:rPr lang="en-US" sz="1765" i="1" dirty="0">
                <a:solidFill>
                  <a:srgbClr val="0072C6"/>
                </a:solidFill>
              </a:rPr>
            </a:br>
            <a:r>
              <a:rPr lang="en-US" sz="1765" i="1" dirty="0">
                <a:solidFill>
                  <a:srgbClr val="0072C6"/>
                </a:solidFill>
              </a:rPr>
              <a:t>Server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BED0E1-9F32-47C4-9D4D-051A5CFABCC4}"/>
              </a:ext>
            </a:extLst>
          </p:cNvPr>
          <p:cNvGrpSpPr/>
          <p:nvPr/>
        </p:nvGrpSpPr>
        <p:grpSpPr>
          <a:xfrm>
            <a:off x="4827441" y="3613536"/>
            <a:ext cx="3214240" cy="1418093"/>
            <a:chOff x="4827441" y="3573462"/>
            <a:chExt cx="3214240" cy="141809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A95A2E-8AAB-498C-A87C-71EEC6E1DA00}"/>
                </a:ext>
              </a:extLst>
            </p:cNvPr>
            <p:cNvSpPr txBox="1"/>
            <p:nvPr/>
          </p:nvSpPr>
          <p:spPr>
            <a:xfrm>
              <a:off x="4827441" y="4160558"/>
              <a:ext cx="3214240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32402">
                <a:lnSpc>
                  <a:spcPct val="90000"/>
                </a:lnSpc>
                <a:defRPr/>
              </a:pPr>
              <a:r>
                <a:rPr lang="en-US" sz="2000" kern="0" spc="-52" dirty="0">
                  <a:solidFill>
                    <a:srgbClr val="505050"/>
                  </a:solidFill>
                  <a:latin typeface="Segoe UI"/>
                </a:rPr>
                <a:t>Data Channel</a:t>
              </a:r>
            </a:p>
            <a:p>
              <a:pPr algn="ctr" defTabSz="932402">
                <a:lnSpc>
                  <a:spcPct val="90000"/>
                </a:lnSpc>
                <a:defRPr/>
              </a:pPr>
              <a:endParaRPr lang="en-US" sz="2000" kern="0" spc="-52" dirty="0">
                <a:solidFill>
                  <a:srgbClr val="505050"/>
                </a:solidFill>
                <a:latin typeface="Segoe UI"/>
              </a:endParaRPr>
            </a:p>
            <a:p>
              <a:pPr algn="ctr" defTabSz="932402">
                <a:lnSpc>
                  <a:spcPct val="90000"/>
                </a:lnSpc>
                <a:defRPr/>
              </a:pPr>
              <a:r>
                <a:rPr lang="en-US" sz="2000" i="1" kern="0" spc="-52" dirty="0">
                  <a:solidFill>
                    <a:srgbClr val="505050"/>
                  </a:solidFill>
                  <a:latin typeface="Segoe UI"/>
                </a:rPr>
                <a:t>Public Internet or ExpressRoute</a:t>
              </a:r>
              <a:endParaRPr lang="en-US" sz="2000" i="1" kern="0" spc="-52" baseline="-25000" dirty="0">
                <a:solidFill>
                  <a:srgbClr val="505050"/>
                </a:solidFill>
                <a:latin typeface="Segoe UI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62157E1-56E1-42C1-89BD-655EBDE38BAD}"/>
                </a:ext>
              </a:extLst>
            </p:cNvPr>
            <p:cNvGrpSpPr/>
            <p:nvPr/>
          </p:nvGrpSpPr>
          <p:grpSpPr>
            <a:xfrm>
              <a:off x="4861364" y="3573462"/>
              <a:ext cx="2728473" cy="544765"/>
              <a:chOff x="4861364" y="3573462"/>
              <a:chExt cx="2728473" cy="544765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593C542-388C-4046-8E79-98AE344A1306}"/>
                  </a:ext>
                </a:extLst>
              </p:cNvPr>
              <p:cNvCxnSpPr/>
              <p:nvPr/>
            </p:nvCxnSpPr>
            <p:spPr>
              <a:xfrm>
                <a:off x="5075237" y="4030662"/>
                <a:ext cx="2514600" cy="0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78D7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90E90C3-AFA0-4398-A0DE-2D5FA695C92E}"/>
                  </a:ext>
                </a:extLst>
              </p:cNvPr>
              <p:cNvSpPr txBox="1"/>
              <p:nvPr/>
            </p:nvSpPr>
            <p:spPr>
              <a:xfrm>
                <a:off x="4861364" y="3573462"/>
                <a:ext cx="2153235" cy="5447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</a:rPr>
                  <a:t>443 (HTTPS)</a:t>
                </a:r>
              </a:p>
            </p:txBody>
          </p:sp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BE26F407-FDE7-4FA4-BD35-890191B2DF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9906" y="2667000"/>
            <a:ext cx="3234894" cy="2667760"/>
          </a:xfrm>
          <a:prstGeom prst="rect">
            <a:avLst/>
          </a:prstGeom>
        </p:spPr>
      </p:pic>
      <p:pic>
        <p:nvPicPr>
          <p:cNvPr id="35" name="Content Placeholder 34">
            <a:extLst>
              <a:ext uri="{FF2B5EF4-FFF2-40B4-BE49-F238E27FC236}">
                <a16:creationId xmlns:a16="http://schemas.microsoft.com/office/drawing/2014/main" id="{47A5906E-D54E-4EDC-9FEE-FCC6BD8EC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1829851" y="1918646"/>
            <a:ext cx="3154211" cy="8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5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14922 -0.10185 C 0.18047 -0.12477 0.22682 -0.1375 0.27591 -0.1375 C 0.33177 -0.1375 0.3763 -0.12477 0.40755 -0.10185 L 0.55729 -1.11111E-6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5" y="-687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0.1345 -0.10973 C 0.1625 -0.1345 0.20455 -0.14723 0.2487 -0.14723 C 0.29896 -0.14723 0.33919 -0.1345 0.36718 -0.10973 L 0.50182 4.81481E-6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91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4402947|-3301334|-4636650|-2179457|-11184811|Cistel&quot;,&quot;Id&quot;:&quot;582b975e4146412bb4c94830&quot;,&quot;SmartGridHorizontal&quot;:0,&quot;LinkedExcelSources&quot;:{},&quot;LinkedProjectSources&quot;:{},&quot;FlowConfig&quot;:{&quot;Canvas&quot;:{&quot;Slide&quot;:-1,&quot;Width&quot;:0,&quot;Height&quot;:0},&quot;Timeline&quot;:{&quot;Actions&quot;:[]}}}"/>
</p:tagLst>
</file>

<file path=ppt/theme/theme1.xml><?xml version="1.0" encoding="utf-8"?>
<a:theme xmlns:a="http://schemas.openxmlformats.org/drawingml/2006/main" name="Presentation Template - Tagline-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2A8E98-D7A3-4A4E-91D3-E15E8D03DFC2}" vid="{D09EA1C6-7989-4E0F-B5D8-12C5EEDDA8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7B1DAEDB5E7B4FAF8DF555F77A233C" ma:contentTypeVersion="4" ma:contentTypeDescription="Create a new document." ma:contentTypeScope="" ma:versionID="bb818b4ab924c8d5c802e806de654bc1">
  <xsd:schema xmlns:xsd="http://www.w3.org/2001/XMLSchema" xmlns:xs="http://www.w3.org/2001/XMLSchema" xmlns:p="http://schemas.microsoft.com/office/2006/metadata/properties" xmlns:ns2="d2244de7-cbab-410d-87bb-c954c8edc241" targetNamespace="http://schemas.microsoft.com/office/2006/metadata/properties" ma:root="true" ma:fieldsID="6575679a6d56631cffd15b578620da60" ns2:_="">
    <xsd:import namespace="d2244de7-cbab-410d-87bb-c954c8edc24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244de7-cbab-410d-87bb-c954c8edc24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A6D477-E3B6-4EDD-9613-2BE077F24B9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d2244de7-cbab-410d-87bb-c954c8edc24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6ED2470-9C0F-4857-A778-7A04D586F6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244de7-cbab-410d-87bb-c954c8edc2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294141-3D81-4ED7-BFB9-99BDFF468B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- Tagline-CAMS Version</Template>
  <TotalTime>23156</TotalTime>
  <Words>818</Words>
  <Application>Microsoft Office PowerPoint</Application>
  <PresentationFormat>Widescreen</PresentationFormat>
  <Paragraphs>248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Courier New</vt:lpstr>
      <vt:lpstr>Segoe UI</vt:lpstr>
      <vt:lpstr>Segoe UI Light</vt:lpstr>
      <vt:lpstr>Segoe UI Semibold</vt:lpstr>
      <vt:lpstr>Segoe WP SemiLight</vt:lpstr>
      <vt:lpstr>Wingdings</vt:lpstr>
      <vt:lpstr>Presentation Template - Tagline-v2</vt:lpstr>
      <vt:lpstr>Azure Site Recovery for  Business Continuity / Disaster Recovery</vt:lpstr>
      <vt:lpstr>PowerPoint Presentation</vt:lpstr>
      <vt:lpstr>Agenda</vt:lpstr>
      <vt:lpstr>Definitions</vt:lpstr>
      <vt:lpstr>Why Use ASR</vt:lpstr>
      <vt:lpstr>Use Case</vt:lpstr>
      <vt:lpstr>Supported Operating System</vt:lpstr>
      <vt:lpstr>PowerPoint Presentation</vt:lpstr>
      <vt:lpstr>Disaster Recovery for Hyper-V</vt:lpstr>
      <vt:lpstr>Disaster Recovery for VMM</vt:lpstr>
      <vt:lpstr>Disaster Recovery for VMware/Physical</vt:lpstr>
      <vt:lpstr>DEMO</vt:lpstr>
      <vt:lpstr>DEMO</vt:lpstr>
      <vt:lpstr>Automation</vt:lpstr>
      <vt:lpstr>DEMO</vt:lpstr>
      <vt:lpstr>Azure Site Recovery Reporting and Monitoring</vt:lpstr>
      <vt:lpstr>OMS</vt:lpstr>
      <vt:lpstr>ASR to Secondary Site</vt:lpstr>
      <vt:lpstr>Reduce RTO by using Azure Traffic Manager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eleonard@cistel.com</dc:creator>
  <cp:lastModifiedBy>Eric Leonard</cp:lastModifiedBy>
  <cp:revision>242</cp:revision>
  <dcterms:created xsi:type="dcterms:W3CDTF">2013-06-05T18:01:58Z</dcterms:created>
  <dcterms:modified xsi:type="dcterms:W3CDTF">2017-10-12T18:48:48Z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0x010100F17B1DAEDB5E7B4FAF8DF555F77A233C</vt:lpwstr>
  </property>
</Properties>
</file>