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4"/>
  </p:notesMasterIdLst>
  <p:sldIdLst>
    <p:sldId id="256" r:id="rId2"/>
    <p:sldId id="257" r:id="rId3"/>
    <p:sldId id="258" r:id="rId4"/>
    <p:sldId id="259" r:id="rId5"/>
    <p:sldId id="260" r:id="rId6"/>
    <p:sldId id="261" r:id="rId7"/>
    <p:sldId id="263" r:id="rId8"/>
    <p:sldId id="262" r:id="rId9"/>
    <p:sldId id="264" r:id="rId10"/>
    <p:sldId id="266" r:id="rId11"/>
    <p:sldId id="267" r:id="rId12"/>
    <p:sldId id="268" r:id="rId13"/>
    <p:sldId id="269" r:id="rId14"/>
    <p:sldId id="270" r:id="rId15"/>
    <p:sldId id="271" r:id="rId16"/>
    <p:sldId id="272" r:id="rId17"/>
    <p:sldId id="273" r:id="rId18"/>
    <p:sldId id="274" r:id="rId19"/>
    <p:sldId id="275" r:id="rId20"/>
    <p:sldId id="278" r:id="rId21"/>
    <p:sldId id="276" r:id="rId22"/>
    <p:sldId id="277"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807AF1-2B41-31DA-6EA0-77B353ECCCE5}" v="3" dt="2024-08-03T19:25:15.453"/>
    <p1510:client id="{7FCC9F4A-E234-D15D-1DE8-D1D31790D327}" v="116" dt="2024-08-03T19:31:03.887"/>
    <p1510:client id="{CAF69753-9350-D828-1010-9732086D9A67}" v="32" dt="2024-08-03T18:29:09.129"/>
    <p1510:client id="{D3AC1F3A-40C1-437F-DC65-81F32C325EC6}" v="18" dt="2024-08-03T19:41:51.174"/>
    <p1510:client id="{E945A7C1-B2C7-2B28-3D10-D9D20C4A678A}" v="107" dt="2024-08-03T16:52:58.854"/>
    <p1510:client id="{F982EC41-97E9-1422-83F5-A791C4438D4D}" v="6" dt="2024-08-03T17:32:11.66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0701EA-18C6-4D03-B2CD-9517628C3EE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F0A1A44-6B72-495B-8758-50ED3106E75D}">
      <dgm:prSet/>
      <dgm:spPr/>
      <dgm:t>
        <a:bodyPr/>
        <a:lstStyle/>
        <a:p>
          <a:pPr>
            <a:lnSpc>
              <a:spcPct val="100000"/>
            </a:lnSpc>
          </a:pPr>
          <a:r>
            <a:rPr lang="es-ES"/>
            <a:t>El </a:t>
          </a:r>
          <a:r>
            <a:rPr lang="es-ES" b="1"/>
            <a:t>contenido</a:t>
          </a:r>
          <a:r>
            <a:rPr lang="es-ES"/>
            <a:t> y la </a:t>
          </a:r>
          <a:r>
            <a:rPr lang="es-ES" b="1"/>
            <a:t>estructura</a:t>
          </a:r>
          <a:r>
            <a:rPr lang="es-ES"/>
            <a:t> de un fichero responde a un criterio de </a:t>
          </a:r>
          <a:r>
            <a:rPr lang="es-ES" b="1"/>
            <a:t>diseño libre</a:t>
          </a:r>
          <a:r>
            <a:rPr lang="es-ES"/>
            <a:t>, elegido por el desarrollador de una aplicación. En cualquier caso, con relación a la forma en que los datos son almacenados, los ficheros podríamos clasificarlos como:</a:t>
          </a:r>
          <a:endParaRPr lang="en-US"/>
        </a:p>
      </dgm:t>
    </dgm:pt>
    <dgm:pt modelId="{1DC404A1-61AF-4108-8B0F-C0CFBA4C8CE5}" type="parTrans" cxnId="{C2DFB3B0-12E1-4427-96DA-D4685175F22B}">
      <dgm:prSet/>
      <dgm:spPr/>
      <dgm:t>
        <a:bodyPr/>
        <a:lstStyle/>
        <a:p>
          <a:endParaRPr lang="en-US"/>
        </a:p>
      </dgm:t>
    </dgm:pt>
    <dgm:pt modelId="{5D4D00AB-AA68-4EC3-BEC6-53CDB2BB1198}" type="sibTrans" cxnId="{C2DFB3B0-12E1-4427-96DA-D4685175F22B}">
      <dgm:prSet/>
      <dgm:spPr/>
      <dgm:t>
        <a:bodyPr/>
        <a:lstStyle/>
        <a:p>
          <a:endParaRPr lang="en-US"/>
        </a:p>
      </dgm:t>
    </dgm:pt>
    <dgm:pt modelId="{F8ADA62A-07D2-48C2-A067-72217D74BCAD}">
      <dgm:prSet/>
      <dgm:spPr/>
      <dgm:t>
        <a:bodyPr/>
        <a:lstStyle/>
        <a:p>
          <a:pPr>
            <a:lnSpc>
              <a:spcPct val="100000"/>
            </a:lnSpc>
          </a:pPr>
          <a:r>
            <a:rPr lang="es-ES" b="1"/>
            <a:t>Ficheros binarios</a:t>
          </a:r>
          <a:r>
            <a:rPr lang="es-ES"/>
            <a:t>: Contienen una representación exacta del contenido (binario, ceros y unos) de los datos. No son </a:t>
          </a:r>
          <a:r>
            <a:rPr lang="es-ES" i="1"/>
            <a:t>editables</a:t>
          </a:r>
          <a:r>
            <a:rPr lang="es-ES"/>
            <a:t>.</a:t>
          </a:r>
          <a:endParaRPr lang="en-US"/>
        </a:p>
      </dgm:t>
    </dgm:pt>
    <dgm:pt modelId="{FD678535-A724-4613-93CE-86511A8B61C9}" type="parTrans" cxnId="{3A13C0D3-59C2-444B-A5F8-30240DEA590B}">
      <dgm:prSet/>
      <dgm:spPr/>
      <dgm:t>
        <a:bodyPr/>
        <a:lstStyle/>
        <a:p>
          <a:endParaRPr lang="en-US"/>
        </a:p>
      </dgm:t>
    </dgm:pt>
    <dgm:pt modelId="{B79997CD-1DD7-4D36-948A-DEFF659AB878}" type="sibTrans" cxnId="{3A13C0D3-59C2-444B-A5F8-30240DEA590B}">
      <dgm:prSet/>
      <dgm:spPr/>
      <dgm:t>
        <a:bodyPr/>
        <a:lstStyle/>
        <a:p>
          <a:endParaRPr lang="en-US"/>
        </a:p>
      </dgm:t>
    </dgm:pt>
    <dgm:pt modelId="{A8223788-6A98-4217-85A9-A9BD0AEAE30A}">
      <dgm:prSet/>
      <dgm:spPr/>
      <dgm:t>
        <a:bodyPr/>
        <a:lstStyle/>
        <a:p>
          <a:pPr>
            <a:lnSpc>
              <a:spcPct val="100000"/>
            </a:lnSpc>
          </a:pPr>
          <a:r>
            <a:rPr lang="es-ES" b="1"/>
            <a:t>Ficheros de texto</a:t>
          </a:r>
          <a:r>
            <a:rPr lang="es-ES"/>
            <a:t>: Los datos están representados con los caracteres alfanuméricos que los representan. Pueden ser leídos y modificados a través de un editor de texto.</a:t>
          </a:r>
          <a:endParaRPr lang="en-US"/>
        </a:p>
      </dgm:t>
    </dgm:pt>
    <dgm:pt modelId="{B6AC2FC4-D2EF-43F0-A05C-E9AFBAF5C225}" type="parTrans" cxnId="{64EE7707-2736-4C8B-80D2-F88EB9BF442A}">
      <dgm:prSet/>
      <dgm:spPr/>
      <dgm:t>
        <a:bodyPr/>
        <a:lstStyle/>
        <a:p>
          <a:endParaRPr lang="en-US"/>
        </a:p>
      </dgm:t>
    </dgm:pt>
    <dgm:pt modelId="{AF39772A-6B6A-44FE-857E-59E91B3EDEF4}" type="sibTrans" cxnId="{64EE7707-2736-4C8B-80D2-F88EB9BF442A}">
      <dgm:prSet/>
      <dgm:spPr/>
      <dgm:t>
        <a:bodyPr/>
        <a:lstStyle/>
        <a:p>
          <a:endParaRPr lang="en-US"/>
        </a:p>
      </dgm:t>
    </dgm:pt>
    <dgm:pt modelId="{D3406CC4-1BF6-47AA-B3D4-C5D2ADFE8704}" type="pres">
      <dgm:prSet presAssocID="{380701EA-18C6-4D03-B2CD-9517628C3EEE}" presName="root" presStyleCnt="0">
        <dgm:presLayoutVars>
          <dgm:dir/>
          <dgm:resizeHandles val="exact"/>
        </dgm:presLayoutVars>
      </dgm:prSet>
      <dgm:spPr/>
    </dgm:pt>
    <dgm:pt modelId="{B911A2B0-EBFA-4233-9A63-CEB77AE9F423}" type="pres">
      <dgm:prSet presAssocID="{6F0A1A44-6B72-495B-8758-50ED3106E75D}" presName="compNode" presStyleCnt="0"/>
      <dgm:spPr/>
    </dgm:pt>
    <dgm:pt modelId="{3F49B870-64D3-4BBD-8571-60724F593A9D}" type="pres">
      <dgm:prSet presAssocID="{6F0A1A44-6B72-495B-8758-50ED3106E75D}" presName="bgRect" presStyleLbl="bgShp" presStyleIdx="0" presStyleCnt="3"/>
      <dgm:spPr/>
    </dgm:pt>
    <dgm:pt modelId="{DF3B923A-1BFC-43FB-BFC2-8FCBB493C450}" type="pres">
      <dgm:prSet presAssocID="{6F0A1A44-6B72-495B-8758-50ED3106E7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B8F93DEC-03FB-4B58-B863-00DD0406EF5C}" type="pres">
      <dgm:prSet presAssocID="{6F0A1A44-6B72-495B-8758-50ED3106E75D}" presName="spaceRect" presStyleCnt="0"/>
      <dgm:spPr/>
    </dgm:pt>
    <dgm:pt modelId="{ED423897-0297-4E9D-9BB9-ECB490D561E3}" type="pres">
      <dgm:prSet presAssocID="{6F0A1A44-6B72-495B-8758-50ED3106E75D}" presName="parTx" presStyleLbl="revTx" presStyleIdx="0" presStyleCnt="3">
        <dgm:presLayoutVars>
          <dgm:chMax val="0"/>
          <dgm:chPref val="0"/>
        </dgm:presLayoutVars>
      </dgm:prSet>
      <dgm:spPr/>
    </dgm:pt>
    <dgm:pt modelId="{5E0225C8-42B9-4DD3-9937-E1BFCC6F1375}" type="pres">
      <dgm:prSet presAssocID="{5D4D00AB-AA68-4EC3-BEC6-53CDB2BB1198}" presName="sibTrans" presStyleCnt="0"/>
      <dgm:spPr/>
    </dgm:pt>
    <dgm:pt modelId="{E4A1BD97-7CEB-4BE3-A196-947842635BD0}" type="pres">
      <dgm:prSet presAssocID="{F8ADA62A-07D2-48C2-A067-72217D74BCAD}" presName="compNode" presStyleCnt="0"/>
      <dgm:spPr/>
    </dgm:pt>
    <dgm:pt modelId="{9A4765D4-82C7-425D-B9ED-2ACBDDB5EB79}" type="pres">
      <dgm:prSet presAssocID="{F8ADA62A-07D2-48C2-A067-72217D74BCAD}" presName="bgRect" presStyleLbl="bgShp" presStyleIdx="1" presStyleCnt="3"/>
      <dgm:spPr/>
    </dgm:pt>
    <dgm:pt modelId="{0FEBDDA8-1DF2-47AF-975C-1F457B4942DC}" type="pres">
      <dgm:prSet presAssocID="{F8ADA62A-07D2-48C2-A067-72217D74BC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0AF29F50-4BFC-4977-B134-C66C02E2C938}" type="pres">
      <dgm:prSet presAssocID="{F8ADA62A-07D2-48C2-A067-72217D74BCAD}" presName="spaceRect" presStyleCnt="0"/>
      <dgm:spPr/>
    </dgm:pt>
    <dgm:pt modelId="{15B2E718-BAAE-412B-8C56-D6D5D7743ECF}" type="pres">
      <dgm:prSet presAssocID="{F8ADA62A-07D2-48C2-A067-72217D74BCAD}" presName="parTx" presStyleLbl="revTx" presStyleIdx="1" presStyleCnt="3">
        <dgm:presLayoutVars>
          <dgm:chMax val="0"/>
          <dgm:chPref val="0"/>
        </dgm:presLayoutVars>
      </dgm:prSet>
      <dgm:spPr/>
    </dgm:pt>
    <dgm:pt modelId="{339B9DB0-5E7C-49D6-BE32-F1E28098F5A3}" type="pres">
      <dgm:prSet presAssocID="{B79997CD-1DD7-4D36-948A-DEFF659AB878}" presName="sibTrans" presStyleCnt="0"/>
      <dgm:spPr/>
    </dgm:pt>
    <dgm:pt modelId="{34084933-CA35-4656-947F-CCE474F9E400}" type="pres">
      <dgm:prSet presAssocID="{A8223788-6A98-4217-85A9-A9BD0AEAE30A}" presName="compNode" presStyleCnt="0"/>
      <dgm:spPr/>
    </dgm:pt>
    <dgm:pt modelId="{24452054-51EE-4584-8134-5F8D4F6B48F4}" type="pres">
      <dgm:prSet presAssocID="{A8223788-6A98-4217-85A9-A9BD0AEAE30A}" presName="bgRect" presStyleLbl="bgShp" presStyleIdx="2" presStyleCnt="3"/>
      <dgm:spPr/>
    </dgm:pt>
    <dgm:pt modelId="{4415DC42-37E1-4B68-B415-645FFC4DB9CF}" type="pres">
      <dgm:prSet presAssocID="{A8223788-6A98-4217-85A9-A9BD0AEAE30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ítulos"/>
        </a:ext>
      </dgm:extLst>
    </dgm:pt>
    <dgm:pt modelId="{01EB84C2-40BB-4052-AA00-E4503E3AFF15}" type="pres">
      <dgm:prSet presAssocID="{A8223788-6A98-4217-85A9-A9BD0AEAE30A}" presName="spaceRect" presStyleCnt="0"/>
      <dgm:spPr/>
    </dgm:pt>
    <dgm:pt modelId="{AA6874ED-7622-477B-B9CF-6105CD3E02D6}" type="pres">
      <dgm:prSet presAssocID="{A8223788-6A98-4217-85A9-A9BD0AEAE30A}" presName="parTx" presStyleLbl="revTx" presStyleIdx="2" presStyleCnt="3">
        <dgm:presLayoutVars>
          <dgm:chMax val="0"/>
          <dgm:chPref val="0"/>
        </dgm:presLayoutVars>
      </dgm:prSet>
      <dgm:spPr/>
    </dgm:pt>
  </dgm:ptLst>
  <dgm:cxnLst>
    <dgm:cxn modelId="{4AAE9C01-C0C5-4A30-AACE-7C5C29DA3476}" type="presOf" srcId="{A8223788-6A98-4217-85A9-A9BD0AEAE30A}" destId="{AA6874ED-7622-477B-B9CF-6105CD3E02D6}" srcOrd="0" destOrd="0" presId="urn:microsoft.com/office/officeart/2018/2/layout/IconVerticalSolidList"/>
    <dgm:cxn modelId="{64EE7707-2736-4C8B-80D2-F88EB9BF442A}" srcId="{380701EA-18C6-4D03-B2CD-9517628C3EEE}" destId="{A8223788-6A98-4217-85A9-A9BD0AEAE30A}" srcOrd="2" destOrd="0" parTransId="{B6AC2FC4-D2EF-43F0-A05C-E9AFBAF5C225}" sibTransId="{AF39772A-6B6A-44FE-857E-59E91B3EDEF4}"/>
    <dgm:cxn modelId="{37298728-AC66-4133-864A-0350EFF12923}" type="presOf" srcId="{6F0A1A44-6B72-495B-8758-50ED3106E75D}" destId="{ED423897-0297-4E9D-9BB9-ECB490D561E3}" srcOrd="0" destOrd="0" presId="urn:microsoft.com/office/officeart/2018/2/layout/IconVerticalSolidList"/>
    <dgm:cxn modelId="{032B437F-F2A3-4760-9A42-293CBC0DE3C2}" type="presOf" srcId="{F8ADA62A-07D2-48C2-A067-72217D74BCAD}" destId="{15B2E718-BAAE-412B-8C56-D6D5D7743ECF}" srcOrd="0" destOrd="0" presId="urn:microsoft.com/office/officeart/2018/2/layout/IconVerticalSolidList"/>
    <dgm:cxn modelId="{C2DFB3B0-12E1-4427-96DA-D4685175F22B}" srcId="{380701EA-18C6-4D03-B2CD-9517628C3EEE}" destId="{6F0A1A44-6B72-495B-8758-50ED3106E75D}" srcOrd="0" destOrd="0" parTransId="{1DC404A1-61AF-4108-8B0F-C0CFBA4C8CE5}" sibTransId="{5D4D00AB-AA68-4EC3-BEC6-53CDB2BB1198}"/>
    <dgm:cxn modelId="{6001B4CD-F74E-4635-8A4E-73D8C85D8D5D}" type="presOf" srcId="{380701EA-18C6-4D03-B2CD-9517628C3EEE}" destId="{D3406CC4-1BF6-47AA-B3D4-C5D2ADFE8704}" srcOrd="0" destOrd="0" presId="urn:microsoft.com/office/officeart/2018/2/layout/IconVerticalSolidList"/>
    <dgm:cxn modelId="{3A13C0D3-59C2-444B-A5F8-30240DEA590B}" srcId="{380701EA-18C6-4D03-B2CD-9517628C3EEE}" destId="{F8ADA62A-07D2-48C2-A067-72217D74BCAD}" srcOrd="1" destOrd="0" parTransId="{FD678535-A724-4613-93CE-86511A8B61C9}" sibTransId="{B79997CD-1DD7-4D36-948A-DEFF659AB878}"/>
    <dgm:cxn modelId="{F4CEE0C5-DEFF-49CB-95CD-3AE303E54395}" type="presParOf" srcId="{D3406CC4-1BF6-47AA-B3D4-C5D2ADFE8704}" destId="{B911A2B0-EBFA-4233-9A63-CEB77AE9F423}" srcOrd="0" destOrd="0" presId="urn:microsoft.com/office/officeart/2018/2/layout/IconVerticalSolidList"/>
    <dgm:cxn modelId="{5EAC04C4-A04B-4D40-B3EF-9F7DF7C801C2}" type="presParOf" srcId="{B911A2B0-EBFA-4233-9A63-CEB77AE9F423}" destId="{3F49B870-64D3-4BBD-8571-60724F593A9D}" srcOrd="0" destOrd="0" presId="urn:microsoft.com/office/officeart/2018/2/layout/IconVerticalSolidList"/>
    <dgm:cxn modelId="{3FC2EACA-31EA-4741-8320-9807AEB74AD6}" type="presParOf" srcId="{B911A2B0-EBFA-4233-9A63-CEB77AE9F423}" destId="{DF3B923A-1BFC-43FB-BFC2-8FCBB493C450}" srcOrd="1" destOrd="0" presId="urn:microsoft.com/office/officeart/2018/2/layout/IconVerticalSolidList"/>
    <dgm:cxn modelId="{EF092CFE-DA56-4BA5-AC80-B261531F7837}" type="presParOf" srcId="{B911A2B0-EBFA-4233-9A63-CEB77AE9F423}" destId="{B8F93DEC-03FB-4B58-B863-00DD0406EF5C}" srcOrd="2" destOrd="0" presId="urn:microsoft.com/office/officeart/2018/2/layout/IconVerticalSolidList"/>
    <dgm:cxn modelId="{AC24464D-5CB3-4CE3-A16F-4C0443CBA8C6}" type="presParOf" srcId="{B911A2B0-EBFA-4233-9A63-CEB77AE9F423}" destId="{ED423897-0297-4E9D-9BB9-ECB490D561E3}" srcOrd="3" destOrd="0" presId="urn:microsoft.com/office/officeart/2018/2/layout/IconVerticalSolidList"/>
    <dgm:cxn modelId="{29B7BDB8-156E-496A-BA34-B72BFA159EDB}" type="presParOf" srcId="{D3406CC4-1BF6-47AA-B3D4-C5D2ADFE8704}" destId="{5E0225C8-42B9-4DD3-9937-E1BFCC6F1375}" srcOrd="1" destOrd="0" presId="urn:microsoft.com/office/officeart/2018/2/layout/IconVerticalSolidList"/>
    <dgm:cxn modelId="{EA1A5B14-0BEB-47C8-8DB1-67FE12FAC998}" type="presParOf" srcId="{D3406CC4-1BF6-47AA-B3D4-C5D2ADFE8704}" destId="{E4A1BD97-7CEB-4BE3-A196-947842635BD0}" srcOrd="2" destOrd="0" presId="urn:microsoft.com/office/officeart/2018/2/layout/IconVerticalSolidList"/>
    <dgm:cxn modelId="{429677BC-A7AF-47FF-941B-B67697CDEFBA}" type="presParOf" srcId="{E4A1BD97-7CEB-4BE3-A196-947842635BD0}" destId="{9A4765D4-82C7-425D-B9ED-2ACBDDB5EB79}" srcOrd="0" destOrd="0" presId="urn:microsoft.com/office/officeart/2018/2/layout/IconVerticalSolidList"/>
    <dgm:cxn modelId="{ECA8410A-4AE4-49C3-A5C5-CC178B4330ED}" type="presParOf" srcId="{E4A1BD97-7CEB-4BE3-A196-947842635BD0}" destId="{0FEBDDA8-1DF2-47AF-975C-1F457B4942DC}" srcOrd="1" destOrd="0" presId="urn:microsoft.com/office/officeart/2018/2/layout/IconVerticalSolidList"/>
    <dgm:cxn modelId="{6B9C555B-75CB-4F09-8A59-BD86996BDF7C}" type="presParOf" srcId="{E4A1BD97-7CEB-4BE3-A196-947842635BD0}" destId="{0AF29F50-4BFC-4977-B134-C66C02E2C938}" srcOrd="2" destOrd="0" presId="urn:microsoft.com/office/officeart/2018/2/layout/IconVerticalSolidList"/>
    <dgm:cxn modelId="{340EE66B-FA84-4C95-99EE-70B451C43306}" type="presParOf" srcId="{E4A1BD97-7CEB-4BE3-A196-947842635BD0}" destId="{15B2E718-BAAE-412B-8C56-D6D5D7743ECF}" srcOrd="3" destOrd="0" presId="urn:microsoft.com/office/officeart/2018/2/layout/IconVerticalSolidList"/>
    <dgm:cxn modelId="{609071BC-100C-4BE2-A5C4-DC0F63F4902F}" type="presParOf" srcId="{D3406CC4-1BF6-47AA-B3D4-C5D2ADFE8704}" destId="{339B9DB0-5E7C-49D6-BE32-F1E28098F5A3}" srcOrd="3" destOrd="0" presId="urn:microsoft.com/office/officeart/2018/2/layout/IconVerticalSolidList"/>
    <dgm:cxn modelId="{2993A9A4-7E85-4F09-8F12-87D6C010D887}" type="presParOf" srcId="{D3406CC4-1BF6-47AA-B3D4-C5D2ADFE8704}" destId="{34084933-CA35-4656-947F-CCE474F9E400}" srcOrd="4" destOrd="0" presId="urn:microsoft.com/office/officeart/2018/2/layout/IconVerticalSolidList"/>
    <dgm:cxn modelId="{6D5EE7FC-6DDA-4E06-A04E-B03333AFA984}" type="presParOf" srcId="{34084933-CA35-4656-947F-CCE474F9E400}" destId="{24452054-51EE-4584-8134-5F8D4F6B48F4}" srcOrd="0" destOrd="0" presId="urn:microsoft.com/office/officeart/2018/2/layout/IconVerticalSolidList"/>
    <dgm:cxn modelId="{DC2D86DA-E78E-4B5A-AAD7-4A214FD559CC}" type="presParOf" srcId="{34084933-CA35-4656-947F-CCE474F9E400}" destId="{4415DC42-37E1-4B68-B415-645FFC4DB9CF}" srcOrd="1" destOrd="0" presId="urn:microsoft.com/office/officeart/2018/2/layout/IconVerticalSolidList"/>
    <dgm:cxn modelId="{7B06A07E-2A68-48F1-B520-FE041A101D9E}" type="presParOf" srcId="{34084933-CA35-4656-947F-CCE474F9E400}" destId="{01EB84C2-40BB-4052-AA00-E4503E3AFF15}" srcOrd="2" destOrd="0" presId="urn:microsoft.com/office/officeart/2018/2/layout/IconVerticalSolidList"/>
    <dgm:cxn modelId="{A8758A55-7434-4768-BE30-8B4C0C1A5CB6}" type="presParOf" srcId="{34084933-CA35-4656-947F-CCE474F9E400}" destId="{AA6874ED-7622-477B-B9CF-6105CD3E02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55F10D-846B-4BB9-8A62-7E7B5EFFB05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92D5A92-EC0B-471C-9A92-299C7019765F}">
      <dgm:prSet/>
      <dgm:spPr/>
      <dgm:t>
        <a:bodyPr/>
        <a:lstStyle/>
        <a:p>
          <a:pPr>
            <a:lnSpc>
              <a:spcPct val="100000"/>
            </a:lnSpc>
          </a:pPr>
          <a:r>
            <a:rPr lang="es-ES"/>
            <a:t>A partir de la versión 2.6 de Python se introdujo una </a:t>
          </a:r>
          <a:r>
            <a:rPr lang="es-ES" i="1"/>
            <a:t>nueva estructura</a:t>
          </a:r>
          <a:r>
            <a:rPr lang="es-ES"/>
            <a:t> de control de flujo, la construcción with. La estructura with ha sido </a:t>
          </a:r>
          <a:r>
            <a:rPr lang="es-ES" i="1"/>
            <a:t>diseñada</a:t>
          </a:r>
          <a:r>
            <a:rPr lang="es-ES"/>
            <a:t> específicamente para lidiar con código donde se manejan </a:t>
          </a:r>
          <a:r>
            <a:rPr lang="es-ES" b="1"/>
            <a:t>objetos</a:t>
          </a:r>
          <a:r>
            <a:rPr lang="es-ES"/>
            <a:t> que utilizan </a:t>
          </a:r>
          <a:r>
            <a:rPr lang="es-ES" b="1"/>
            <a:t>recursos</a:t>
          </a:r>
          <a:r>
            <a:rPr lang="es-ES"/>
            <a:t> externos. Por ello, Python define a la estructura with como un </a:t>
          </a:r>
          <a:r>
            <a:rPr lang="es-ES" b="1"/>
            <a:t>administrador de contextos</a:t>
          </a:r>
          <a:r>
            <a:rPr lang="es-ES"/>
            <a:t> (</a:t>
          </a:r>
          <a:r>
            <a:rPr lang="es-ES" b="1"/>
            <a:t>context manager</a:t>
          </a:r>
          <a:r>
            <a:rPr lang="es-ES"/>
            <a:t>).</a:t>
          </a:r>
          <a:endParaRPr lang="en-US"/>
        </a:p>
      </dgm:t>
    </dgm:pt>
    <dgm:pt modelId="{1F374C68-4026-4570-A003-7081006CCC19}" type="parTrans" cxnId="{32DCCCA8-0979-4510-A23C-FE61D73B9C93}">
      <dgm:prSet/>
      <dgm:spPr/>
      <dgm:t>
        <a:bodyPr/>
        <a:lstStyle/>
        <a:p>
          <a:endParaRPr lang="en-US"/>
        </a:p>
      </dgm:t>
    </dgm:pt>
    <dgm:pt modelId="{984BADBB-01A9-440B-8E8A-E29C4CB0E2F8}" type="sibTrans" cxnId="{32DCCCA8-0979-4510-A23C-FE61D73B9C93}">
      <dgm:prSet/>
      <dgm:spPr/>
      <dgm:t>
        <a:bodyPr/>
        <a:lstStyle/>
        <a:p>
          <a:endParaRPr lang="en-US"/>
        </a:p>
      </dgm:t>
    </dgm:pt>
    <dgm:pt modelId="{D8565481-2009-48D6-83FD-A3B15D0F0DF0}">
      <dgm:prSet/>
      <dgm:spPr/>
      <dgm:t>
        <a:bodyPr/>
        <a:lstStyle/>
        <a:p>
          <a:pPr>
            <a:lnSpc>
              <a:spcPct val="100000"/>
            </a:lnSpc>
          </a:pPr>
          <a:r>
            <a:rPr lang="es-ES"/>
            <a:t>El concepto de </a:t>
          </a:r>
          <a:r>
            <a:rPr lang="es-ES" b="1"/>
            <a:t>contexto</a:t>
          </a:r>
          <a:r>
            <a:rPr lang="es-ES"/>
            <a:t> se utiliza en informática para referirse al conjunto de datos utilizados por un </a:t>
          </a:r>
          <a:r>
            <a:rPr lang="es-ES" b="1"/>
            <a:t>recurso</a:t>
          </a:r>
          <a:r>
            <a:rPr lang="es-ES"/>
            <a:t> que deben ser guardados para permitir una posterior reutilización.</a:t>
          </a:r>
          <a:endParaRPr lang="en-US"/>
        </a:p>
      </dgm:t>
    </dgm:pt>
    <dgm:pt modelId="{75FB1E1F-8409-4F30-83F1-5CBEC0C7FA25}" type="parTrans" cxnId="{CAB6AACC-9D54-4CD9-8B9C-DDA9A97A83F6}">
      <dgm:prSet/>
      <dgm:spPr/>
      <dgm:t>
        <a:bodyPr/>
        <a:lstStyle/>
        <a:p>
          <a:endParaRPr lang="en-US"/>
        </a:p>
      </dgm:t>
    </dgm:pt>
    <dgm:pt modelId="{5D003DDA-91BB-4EC7-918D-18A0101E82CA}" type="sibTrans" cxnId="{CAB6AACC-9D54-4CD9-8B9C-DDA9A97A83F6}">
      <dgm:prSet/>
      <dgm:spPr/>
      <dgm:t>
        <a:bodyPr/>
        <a:lstStyle/>
        <a:p>
          <a:endParaRPr lang="en-US"/>
        </a:p>
      </dgm:t>
    </dgm:pt>
    <dgm:pt modelId="{F03FBFA0-2456-4500-AC0D-E7F99BA28B00}">
      <dgm:prSet/>
      <dgm:spPr/>
      <dgm:t>
        <a:bodyPr/>
        <a:lstStyle/>
        <a:p>
          <a:pPr>
            <a:lnSpc>
              <a:spcPct val="100000"/>
            </a:lnSpc>
          </a:pPr>
          <a:r>
            <a:rPr lang="es-ES"/>
            <a:t>Además de los ficheros, un </a:t>
          </a:r>
          <a:r>
            <a:rPr lang="es-ES" b="1"/>
            <a:t>administrador de contextos</a:t>
          </a:r>
          <a:r>
            <a:rPr lang="es-ES"/>
            <a:t> como with puede trabajar con otros objetos, tales como aquellos dedicados a gestionar conexiones a red, bases de datos, etc. Con todos estos recursos, se van produciendo una serie de pasos, generándose nuevos </a:t>
          </a:r>
          <a:r>
            <a:rPr lang="es-ES" i="1"/>
            <a:t>estados</a:t>
          </a:r>
          <a:r>
            <a:rPr lang="es-ES"/>
            <a:t>. Los recursos son </a:t>
          </a:r>
          <a:r>
            <a:rPr lang="es-ES" i="1"/>
            <a:t>adquiridos</a:t>
          </a:r>
          <a:r>
            <a:rPr lang="es-ES"/>
            <a:t> y deben ser </a:t>
          </a:r>
          <a:r>
            <a:rPr lang="es-ES" i="1"/>
            <a:t>liberados</a:t>
          </a:r>
          <a:r>
            <a:rPr lang="es-ES"/>
            <a:t> o </a:t>
          </a:r>
          <a:r>
            <a:rPr lang="es-ES" i="1"/>
            <a:t>cerrados</a:t>
          </a:r>
          <a:r>
            <a:rPr lang="es-ES"/>
            <a:t> aún en presencia de </a:t>
          </a:r>
          <a:r>
            <a:rPr lang="es-ES" b="1"/>
            <a:t>excepciones</a:t>
          </a:r>
          <a:r>
            <a:rPr lang="es-ES"/>
            <a:t>.</a:t>
          </a:r>
          <a:endParaRPr lang="en-US"/>
        </a:p>
      </dgm:t>
    </dgm:pt>
    <dgm:pt modelId="{7F522971-6EDA-46D6-BD80-F8739E40D55F}" type="parTrans" cxnId="{9731209C-A34C-49D7-B478-9942CE73A89E}">
      <dgm:prSet/>
      <dgm:spPr/>
      <dgm:t>
        <a:bodyPr/>
        <a:lstStyle/>
        <a:p>
          <a:endParaRPr lang="en-US"/>
        </a:p>
      </dgm:t>
    </dgm:pt>
    <dgm:pt modelId="{627B576B-ADC3-4328-9C61-6F60955AC8DE}" type="sibTrans" cxnId="{9731209C-A34C-49D7-B478-9942CE73A89E}">
      <dgm:prSet/>
      <dgm:spPr/>
      <dgm:t>
        <a:bodyPr/>
        <a:lstStyle/>
        <a:p>
          <a:endParaRPr lang="en-US"/>
        </a:p>
      </dgm:t>
    </dgm:pt>
    <dgm:pt modelId="{E9D73453-FC8E-404B-8186-9595F81BFB89}">
      <dgm:prSet/>
      <dgm:spPr/>
      <dgm:t>
        <a:bodyPr/>
        <a:lstStyle/>
        <a:p>
          <a:pPr>
            <a:lnSpc>
              <a:spcPct val="100000"/>
            </a:lnSpc>
          </a:pPr>
          <a:r>
            <a:rPr lang="es-ES"/>
            <a:t>La construcción with crea un </a:t>
          </a:r>
          <a:r>
            <a:rPr lang="es-ES" i="1"/>
            <a:t>contexto</a:t>
          </a:r>
          <a:r>
            <a:rPr lang="es-ES"/>
            <a:t> que ante la presencia de posibles excepciones maneja el </a:t>
          </a:r>
          <a:r>
            <a:rPr lang="es-ES" i="1"/>
            <a:t>recurso</a:t>
          </a:r>
          <a:r>
            <a:rPr lang="es-ES"/>
            <a:t> que representa el fichero. Usando with ya no es necesario </a:t>
          </a:r>
          <a:r>
            <a:rPr lang="es-ES" i="1"/>
            <a:t>cerrar explícitamente</a:t>
          </a:r>
          <a:r>
            <a:rPr lang="es-ES"/>
            <a:t> el fichero utilizando close(): el </a:t>
          </a:r>
          <a:r>
            <a:rPr lang="es-ES" b="1"/>
            <a:t>administrador de contexto</a:t>
          </a:r>
          <a:r>
            <a:rPr lang="es-ES"/>
            <a:t> creado con with se ocupa de todos estos detalles </a:t>
          </a:r>
          <a:r>
            <a:rPr lang="es-ES" i="1"/>
            <a:t>tras las bambalinas</a:t>
          </a:r>
          <a:r>
            <a:rPr lang="es-ES"/>
            <a:t>.</a:t>
          </a:r>
          <a:endParaRPr lang="en-US"/>
        </a:p>
      </dgm:t>
    </dgm:pt>
    <dgm:pt modelId="{B44A5E41-D0D1-4D85-ADD1-BF6D093F4A16}" type="parTrans" cxnId="{7C778820-0616-4FC0-AB25-C25112BB1F00}">
      <dgm:prSet/>
      <dgm:spPr/>
      <dgm:t>
        <a:bodyPr/>
        <a:lstStyle/>
        <a:p>
          <a:endParaRPr lang="en-US"/>
        </a:p>
      </dgm:t>
    </dgm:pt>
    <dgm:pt modelId="{B61CD99B-7447-4742-AF58-D2D8907371C5}" type="sibTrans" cxnId="{7C778820-0616-4FC0-AB25-C25112BB1F00}">
      <dgm:prSet/>
      <dgm:spPr/>
      <dgm:t>
        <a:bodyPr/>
        <a:lstStyle/>
        <a:p>
          <a:endParaRPr lang="en-US"/>
        </a:p>
      </dgm:t>
    </dgm:pt>
    <dgm:pt modelId="{23D80636-6705-464D-AE97-DC15EB5B3A2F}" type="pres">
      <dgm:prSet presAssocID="{CB55F10D-846B-4BB9-8A62-7E7B5EFFB051}" presName="root" presStyleCnt="0">
        <dgm:presLayoutVars>
          <dgm:dir/>
          <dgm:resizeHandles val="exact"/>
        </dgm:presLayoutVars>
      </dgm:prSet>
      <dgm:spPr/>
    </dgm:pt>
    <dgm:pt modelId="{7EBF82F6-4065-4E73-B6F2-A8218642468B}" type="pres">
      <dgm:prSet presAssocID="{692D5A92-EC0B-471C-9A92-299C7019765F}" presName="compNode" presStyleCnt="0"/>
      <dgm:spPr/>
    </dgm:pt>
    <dgm:pt modelId="{667006E4-9733-40CC-B0A3-AA9CAED91BFB}" type="pres">
      <dgm:prSet presAssocID="{692D5A92-EC0B-471C-9A92-299C7019765F}" presName="bgRect" presStyleLbl="bgShp" presStyleIdx="0" presStyleCnt="4"/>
      <dgm:spPr/>
    </dgm:pt>
    <dgm:pt modelId="{4DAC3C9D-2993-439C-9108-2574FC10DDAA}" type="pres">
      <dgm:prSet presAssocID="{692D5A92-EC0B-471C-9A92-299C701976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agrama de flujo"/>
        </a:ext>
      </dgm:extLst>
    </dgm:pt>
    <dgm:pt modelId="{A5A6716F-B313-4320-A1C3-5E0064FF972A}" type="pres">
      <dgm:prSet presAssocID="{692D5A92-EC0B-471C-9A92-299C7019765F}" presName="spaceRect" presStyleCnt="0"/>
      <dgm:spPr/>
    </dgm:pt>
    <dgm:pt modelId="{4FEC5E76-9B38-4158-A9C3-A6E437C503A5}" type="pres">
      <dgm:prSet presAssocID="{692D5A92-EC0B-471C-9A92-299C7019765F}" presName="parTx" presStyleLbl="revTx" presStyleIdx="0" presStyleCnt="4">
        <dgm:presLayoutVars>
          <dgm:chMax val="0"/>
          <dgm:chPref val="0"/>
        </dgm:presLayoutVars>
      </dgm:prSet>
      <dgm:spPr/>
    </dgm:pt>
    <dgm:pt modelId="{4F4A8F6F-D9CD-49A9-8322-11BCE13B3F1D}" type="pres">
      <dgm:prSet presAssocID="{984BADBB-01A9-440B-8E8A-E29C4CB0E2F8}" presName="sibTrans" presStyleCnt="0"/>
      <dgm:spPr/>
    </dgm:pt>
    <dgm:pt modelId="{DFBB1508-39B7-4F1D-90F8-8202AB286880}" type="pres">
      <dgm:prSet presAssocID="{D8565481-2009-48D6-83FD-A3B15D0F0DF0}" presName="compNode" presStyleCnt="0"/>
      <dgm:spPr/>
    </dgm:pt>
    <dgm:pt modelId="{0547B15F-F394-4580-9227-E26B6A583C89}" type="pres">
      <dgm:prSet presAssocID="{D8565481-2009-48D6-83FD-A3B15D0F0DF0}" presName="bgRect" presStyleLbl="bgShp" presStyleIdx="1" presStyleCnt="4"/>
      <dgm:spPr/>
    </dgm:pt>
    <dgm:pt modelId="{3CE56ECE-AF0D-43AC-83F9-892423F3D362}" type="pres">
      <dgm:prSet presAssocID="{D8565481-2009-48D6-83FD-A3B15D0F0D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rdenador"/>
        </a:ext>
      </dgm:extLst>
    </dgm:pt>
    <dgm:pt modelId="{AE0CC1AE-F4E2-4E46-9430-6CE4D6175C37}" type="pres">
      <dgm:prSet presAssocID="{D8565481-2009-48D6-83FD-A3B15D0F0DF0}" presName="spaceRect" presStyleCnt="0"/>
      <dgm:spPr/>
    </dgm:pt>
    <dgm:pt modelId="{38AD8B6C-85B1-4339-896F-B4BA6DEE3C61}" type="pres">
      <dgm:prSet presAssocID="{D8565481-2009-48D6-83FD-A3B15D0F0DF0}" presName="parTx" presStyleLbl="revTx" presStyleIdx="1" presStyleCnt="4">
        <dgm:presLayoutVars>
          <dgm:chMax val="0"/>
          <dgm:chPref val="0"/>
        </dgm:presLayoutVars>
      </dgm:prSet>
      <dgm:spPr/>
    </dgm:pt>
    <dgm:pt modelId="{7E7E89D6-7654-4FE1-98C8-44AAEF628003}" type="pres">
      <dgm:prSet presAssocID="{5D003DDA-91BB-4EC7-918D-18A0101E82CA}" presName="sibTrans" presStyleCnt="0"/>
      <dgm:spPr/>
    </dgm:pt>
    <dgm:pt modelId="{0074FD90-17BE-4A80-A469-C42B60C10602}" type="pres">
      <dgm:prSet presAssocID="{F03FBFA0-2456-4500-AC0D-E7F99BA28B00}" presName="compNode" presStyleCnt="0"/>
      <dgm:spPr/>
    </dgm:pt>
    <dgm:pt modelId="{633AE4F6-45E1-4558-B099-6F337000BD3A}" type="pres">
      <dgm:prSet presAssocID="{F03FBFA0-2456-4500-AC0D-E7F99BA28B00}" presName="bgRect" presStyleLbl="bgShp" presStyleIdx="2" presStyleCnt="4"/>
      <dgm:spPr/>
    </dgm:pt>
    <dgm:pt modelId="{44541B6A-E37A-4856-BFD1-C5DE3A03A560}" type="pres">
      <dgm:prSet presAssocID="{F03FBFA0-2456-4500-AC0D-E7F99BA28B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Jerarquía"/>
        </a:ext>
      </dgm:extLst>
    </dgm:pt>
    <dgm:pt modelId="{5F84D8F5-F11E-4E72-94A5-9932394EED19}" type="pres">
      <dgm:prSet presAssocID="{F03FBFA0-2456-4500-AC0D-E7F99BA28B00}" presName="spaceRect" presStyleCnt="0"/>
      <dgm:spPr/>
    </dgm:pt>
    <dgm:pt modelId="{CEFE722D-11AA-49B5-BF62-67385EF36774}" type="pres">
      <dgm:prSet presAssocID="{F03FBFA0-2456-4500-AC0D-E7F99BA28B00}" presName="parTx" presStyleLbl="revTx" presStyleIdx="2" presStyleCnt="4">
        <dgm:presLayoutVars>
          <dgm:chMax val="0"/>
          <dgm:chPref val="0"/>
        </dgm:presLayoutVars>
      </dgm:prSet>
      <dgm:spPr/>
    </dgm:pt>
    <dgm:pt modelId="{B83EC551-55FF-43C1-AA71-14FA79BDF7F4}" type="pres">
      <dgm:prSet presAssocID="{627B576B-ADC3-4328-9C61-6F60955AC8DE}" presName="sibTrans" presStyleCnt="0"/>
      <dgm:spPr/>
    </dgm:pt>
    <dgm:pt modelId="{6B318167-C145-45B2-B892-08638A88EDDD}" type="pres">
      <dgm:prSet presAssocID="{E9D73453-FC8E-404B-8186-9595F81BFB89}" presName="compNode" presStyleCnt="0"/>
      <dgm:spPr/>
    </dgm:pt>
    <dgm:pt modelId="{3B5AFBB3-1543-46FD-8346-2DAB40E8AED5}" type="pres">
      <dgm:prSet presAssocID="{E9D73453-FC8E-404B-8186-9595F81BFB89}" presName="bgRect" presStyleLbl="bgShp" presStyleIdx="3" presStyleCnt="4"/>
      <dgm:spPr/>
    </dgm:pt>
    <dgm:pt modelId="{27CFC447-F766-40F2-BBDF-CC85DFB1255D}" type="pres">
      <dgm:prSet presAssocID="{E9D73453-FC8E-404B-8186-9595F81BFB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dozer"/>
        </a:ext>
      </dgm:extLst>
    </dgm:pt>
    <dgm:pt modelId="{60653170-74CE-43BA-AC96-1558D2B4AFE1}" type="pres">
      <dgm:prSet presAssocID="{E9D73453-FC8E-404B-8186-9595F81BFB89}" presName="spaceRect" presStyleCnt="0"/>
      <dgm:spPr/>
    </dgm:pt>
    <dgm:pt modelId="{8D612741-6400-4CDF-A881-7174B91984B0}" type="pres">
      <dgm:prSet presAssocID="{E9D73453-FC8E-404B-8186-9595F81BFB89}" presName="parTx" presStyleLbl="revTx" presStyleIdx="3" presStyleCnt="4">
        <dgm:presLayoutVars>
          <dgm:chMax val="0"/>
          <dgm:chPref val="0"/>
        </dgm:presLayoutVars>
      </dgm:prSet>
      <dgm:spPr/>
    </dgm:pt>
  </dgm:ptLst>
  <dgm:cxnLst>
    <dgm:cxn modelId="{7C778820-0616-4FC0-AB25-C25112BB1F00}" srcId="{CB55F10D-846B-4BB9-8A62-7E7B5EFFB051}" destId="{E9D73453-FC8E-404B-8186-9595F81BFB89}" srcOrd="3" destOrd="0" parTransId="{B44A5E41-D0D1-4D85-ADD1-BF6D093F4A16}" sibTransId="{B61CD99B-7447-4742-AF58-D2D8907371C5}"/>
    <dgm:cxn modelId="{5BD8E829-1CA1-4220-93FA-23BD826957E3}" type="presOf" srcId="{692D5A92-EC0B-471C-9A92-299C7019765F}" destId="{4FEC5E76-9B38-4158-A9C3-A6E437C503A5}" srcOrd="0" destOrd="0" presId="urn:microsoft.com/office/officeart/2018/2/layout/IconVerticalSolidList"/>
    <dgm:cxn modelId="{74A1E73D-C04D-4872-9052-B91222E13EF6}" type="presOf" srcId="{CB55F10D-846B-4BB9-8A62-7E7B5EFFB051}" destId="{23D80636-6705-464D-AE97-DC15EB5B3A2F}" srcOrd="0" destOrd="0" presId="urn:microsoft.com/office/officeart/2018/2/layout/IconVerticalSolidList"/>
    <dgm:cxn modelId="{E9612843-6D8D-4A4D-B776-68770503105D}" type="presOf" srcId="{F03FBFA0-2456-4500-AC0D-E7F99BA28B00}" destId="{CEFE722D-11AA-49B5-BF62-67385EF36774}" srcOrd="0" destOrd="0" presId="urn:microsoft.com/office/officeart/2018/2/layout/IconVerticalSolidList"/>
    <dgm:cxn modelId="{E3E9568E-4592-4B5A-BCE7-F96BB70F2E88}" type="presOf" srcId="{D8565481-2009-48D6-83FD-A3B15D0F0DF0}" destId="{38AD8B6C-85B1-4339-896F-B4BA6DEE3C61}" srcOrd="0" destOrd="0" presId="urn:microsoft.com/office/officeart/2018/2/layout/IconVerticalSolidList"/>
    <dgm:cxn modelId="{9731209C-A34C-49D7-B478-9942CE73A89E}" srcId="{CB55F10D-846B-4BB9-8A62-7E7B5EFFB051}" destId="{F03FBFA0-2456-4500-AC0D-E7F99BA28B00}" srcOrd="2" destOrd="0" parTransId="{7F522971-6EDA-46D6-BD80-F8739E40D55F}" sibTransId="{627B576B-ADC3-4328-9C61-6F60955AC8DE}"/>
    <dgm:cxn modelId="{32DCCCA8-0979-4510-A23C-FE61D73B9C93}" srcId="{CB55F10D-846B-4BB9-8A62-7E7B5EFFB051}" destId="{692D5A92-EC0B-471C-9A92-299C7019765F}" srcOrd="0" destOrd="0" parTransId="{1F374C68-4026-4570-A003-7081006CCC19}" sibTransId="{984BADBB-01A9-440B-8E8A-E29C4CB0E2F8}"/>
    <dgm:cxn modelId="{CAB6AACC-9D54-4CD9-8B9C-DDA9A97A83F6}" srcId="{CB55F10D-846B-4BB9-8A62-7E7B5EFFB051}" destId="{D8565481-2009-48D6-83FD-A3B15D0F0DF0}" srcOrd="1" destOrd="0" parTransId="{75FB1E1F-8409-4F30-83F1-5CBEC0C7FA25}" sibTransId="{5D003DDA-91BB-4EC7-918D-18A0101E82CA}"/>
    <dgm:cxn modelId="{3874E0EB-5D36-4BEF-917C-DFB7B3285017}" type="presOf" srcId="{E9D73453-FC8E-404B-8186-9595F81BFB89}" destId="{8D612741-6400-4CDF-A881-7174B91984B0}" srcOrd="0" destOrd="0" presId="urn:microsoft.com/office/officeart/2018/2/layout/IconVerticalSolidList"/>
    <dgm:cxn modelId="{F0E3E15B-DA9B-480E-A080-87FE28216CD9}" type="presParOf" srcId="{23D80636-6705-464D-AE97-DC15EB5B3A2F}" destId="{7EBF82F6-4065-4E73-B6F2-A8218642468B}" srcOrd="0" destOrd="0" presId="urn:microsoft.com/office/officeart/2018/2/layout/IconVerticalSolidList"/>
    <dgm:cxn modelId="{68A36238-900B-4BA4-B186-81A25BCAD6A8}" type="presParOf" srcId="{7EBF82F6-4065-4E73-B6F2-A8218642468B}" destId="{667006E4-9733-40CC-B0A3-AA9CAED91BFB}" srcOrd="0" destOrd="0" presId="urn:microsoft.com/office/officeart/2018/2/layout/IconVerticalSolidList"/>
    <dgm:cxn modelId="{E295CBA5-002F-4F71-BA28-31DED218B255}" type="presParOf" srcId="{7EBF82F6-4065-4E73-B6F2-A8218642468B}" destId="{4DAC3C9D-2993-439C-9108-2574FC10DDAA}" srcOrd="1" destOrd="0" presId="urn:microsoft.com/office/officeart/2018/2/layout/IconVerticalSolidList"/>
    <dgm:cxn modelId="{1128E481-300C-46D1-8E2E-D959D9ADB65E}" type="presParOf" srcId="{7EBF82F6-4065-4E73-B6F2-A8218642468B}" destId="{A5A6716F-B313-4320-A1C3-5E0064FF972A}" srcOrd="2" destOrd="0" presId="urn:microsoft.com/office/officeart/2018/2/layout/IconVerticalSolidList"/>
    <dgm:cxn modelId="{98251CEA-2D5C-4805-9DFA-8D273A62F897}" type="presParOf" srcId="{7EBF82F6-4065-4E73-B6F2-A8218642468B}" destId="{4FEC5E76-9B38-4158-A9C3-A6E437C503A5}" srcOrd="3" destOrd="0" presId="urn:microsoft.com/office/officeart/2018/2/layout/IconVerticalSolidList"/>
    <dgm:cxn modelId="{D19B8D60-CD6E-4D97-B48E-932FEEE9DC08}" type="presParOf" srcId="{23D80636-6705-464D-AE97-DC15EB5B3A2F}" destId="{4F4A8F6F-D9CD-49A9-8322-11BCE13B3F1D}" srcOrd="1" destOrd="0" presId="urn:microsoft.com/office/officeart/2018/2/layout/IconVerticalSolidList"/>
    <dgm:cxn modelId="{0C034ABB-034A-4356-9387-4630579BCDB3}" type="presParOf" srcId="{23D80636-6705-464D-AE97-DC15EB5B3A2F}" destId="{DFBB1508-39B7-4F1D-90F8-8202AB286880}" srcOrd="2" destOrd="0" presId="urn:microsoft.com/office/officeart/2018/2/layout/IconVerticalSolidList"/>
    <dgm:cxn modelId="{20383648-88AC-4B6B-A7AF-7932B4C0EF43}" type="presParOf" srcId="{DFBB1508-39B7-4F1D-90F8-8202AB286880}" destId="{0547B15F-F394-4580-9227-E26B6A583C89}" srcOrd="0" destOrd="0" presId="urn:microsoft.com/office/officeart/2018/2/layout/IconVerticalSolidList"/>
    <dgm:cxn modelId="{D06FBA5C-4F50-401C-88B0-C6869F61E730}" type="presParOf" srcId="{DFBB1508-39B7-4F1D-90F8-8202AB286880}" destId="{3CE56ECE-AF0D-43AC-83F9-892423F3D362}" srcOrd="1" destOrd="0" presId="urn:microsoft.com/office/officeart/2018/2/layout/IconVerticalSolidList"/>
    <dgm:cxn modelId="{CF472461-7820-41CF-8D8D-9D1C1EA3D193}" type="presParOf" srcId="{DFBB1508-39B7-4F1D-90F8-8202AB286880}" destId="{AE0CC1AE-F4E2-4E46-9430-6CE4D6175C37}" srcOrd="2" destOrd="0" presId="urn:microsoft.com/office/officeart/2018/2/layout/IconVerticalSolidList"/>
    <dgm:cxn modelId="{40ED5463-EBBC-4D39-B830-F7A13C7F3CA5}" type="presParOf" srcId="{DFBB1508-39B7-4F1D-90F8-8202AB286880}" destId="{38AD8B6C-85B1-4339-896F-B4BA6DEE3C61}" srcOrd="3" destOrd="0" presId="urn:microsoft.com/office/officeart/2018/2/layout/IconVerticalSolidList"/>
    <dgm:cxn modelId="{71AAA19A-85C1-4307-8B86-1E38AD66F4B9}" type="presParOf" srcId="{23D80636-6705-464D-AE97-DC15EB5B3A2F}" destId="{7E7E89D6-7654-4FE1-98C8-44AAEF628003}" srcOrd="3" destOrd="0" presId="urn:microsoft.com/office/officeart/2018/2/layout/IconVerticalSolidList"/>
    <dgm:cxn modelId="{EA32CC2F-7F37-40C0-86E3-92C2FD23FF19}" type="presParOf" srcId="{23D80636-6705-464D-AE97-DC15EB5B3A2F}" destId="{0074FD90-17BE-4A80-A469-C42B60C10602}" srcOrd="4" destOrd="0" presId="urn:microsoft.com/office/officeart/2018/2/layout/IconVerticalSolidList"/>
    <dgm:cxn modelId="{41235053-5A0B-44AF-9E2F-6B112B0EF72D}" type="presParOf" srcId="{0074FD90-17BE-4A80-A469-C42B60C10602}" destId="{633AE4F6-45E1-4558-B099-6F337000BD3A}" srcOrd="0" destOrd="0" presId="urn:microsoft.com/office/officeart/2018/2/layout/IconVerticalSolidList"/>
    <dgm:cxn modelId="{A1C78032-0A8D-4932-9626-CFA379BE0BBE}" type="presParOf" srcId="{0074FD90-17BE-4A80-A469-C42B60C10602}" destId="{44541B6A-E37A-4856-BFD1-C5DE3A03A560}" srcOrd="1" destOrd="0" presId="urn:microsoft.com/office/officeart/2018/2/layout/IconVerticalSolidList"/>
    <dgm:cxn modelId="{CA47EB13-A6C6-4F45-8ADD-55CF8B789918}" type="presParOf" srcId="{0074FD90-17BE-4A80-A469-C42B60C10602}" destId="{5F84D8F5-F11E-4E72-94A5-9932394EED19}" srcOrd="2" destOrd="0" presId="urn:microsoft.com/office/officeart/2018/2/layout/IconVerticalSolidList"/>
    <dgm:cxn modelId="{09B71BAD-83BF-4120-9EAE-D41FC3C60726}" type="presParOf" srcId="{0074FD90-17BE-4A80-A469-C42B60C10602}" destId="{CEFE722D-11AA-49B5-BF62-67385EF36774}" srcOrd="3" destOrd="0" presId="urn:microsoft.com/office/officeart/2018/2/layout/IconVerticalSolidList"/>
    <dgm:cxn modelId="{594B66AE-21A1-43DE-BBDC-362FC7AC23EC}" type="presParOf" srcId="{23D80636-6705-464D-AE97-DC15EB5B3A2F}" destId="{B83EC551-55FF-43C1-AA71-14FA79BDF7F4}" srcOrd="5" destOrd="0" presId="urn:microsoft.com/office/officeart/2018/2/layout/IconVerticalSolidList"/>
    <dgm:cxn modelId="{1629728E-7B6E-4F2E-AEA1-D08B63374C44}" type="presParOf" srcId="{23D80636-6705-464D-AE97-DC15EB5B3A2F}" destId="{6B318167-C145-45B2-B892-08638A88EDDD}" srcOrd="6" destOrd="0" presId="urn:microsoft.com/office/officeart/2018/2/layout/IconVerticalSolidList"/>
    <dgm:cxn modelId="{7406F3C2-D475-417A-B05F-CC679F18B9FD}" type="presParOf" srcId="{6B318167-C145-45B2-B892-08638A88EDDD}" destId="{3B5AFBB3-1543-46FD-8346-2DAB40E8AED5}" srcOrd="0" destOrd="0" presId="urn:microsoft.com/office/officeart/2018/2/layout/IconVerticalSolidList"/>
    <dgm:cxn modelId="{93B96055-34CD-4EBB-80B5-D5642DCBE4C3}" type="presParOf" srcId="{6B318167-C145-45B2-B892-08638A88EDDD}" destId="{27CFC447-F766-40F2-BBDF-CC85DFB1255D}" srcOrd="1" destOrd="0" presId="urn:microsoft.com/office/officeart/2018/2/layout/IconVerticalSolidList"/>
    <dgm:cxn modelId="{51402805-F117-4304-B6FE-F399A7B67C58}" type="presParOf" srcId="{6B318167-C145-45B2-B892-08638A88EDDD}" destId="{60653170-74CE-43BA-AC96-1558D2B4AFE1}" srcOrd="2" destOrd="0" presId="urn:microsoft.com/office/officeart/2018/2/layout/IconVerticalSolidList"/>
    <dgm:cxn modelId="{C194BDBF-D227-4A38-AC19-6517E0388EF2}" type="presParOf" srcId="{6B318167-C145-45B2-B892-08638A88EDDD}" destId="{8D612741-6400-4CDF-A881-7174B91984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9B870-64D3-4BBD-8571-60724F593A9D}">
      <dsp:nvSpPr>
        <dsp:cNvPr id="0" name=""/>
        <dsp:cNvSpPr/>
      </dsp:nvSpPr>
      <dsp:spPr>
        <a:xfrm>
          <a:off x="0" y="445"/>
          <a:ext cx="9076329" cy="10426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B923A-1BFC-43FB-BFC2-8FCBB493C450}">
      <dsp:nvSpPr>
        <dsp:cNvPr id="0" name=""/>
        <dsp:cNvSpPr/>
      </dsp:nvSpPr>
      <dsp:spPr>
        <a:xfrm>
          <a:off x="315400" y="235041"/>
          <a:ext cx="573455" cy="5734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423897-0297-4E9D-9BB9-ECB490D561E3}">
      <dsp:nvSpPr>
        <dsp:cNvPr id="0" name=""/>
        <dsp:cNvSpPr/>
      </dsp:nvSpPr>
      <dsp:spPr>
        <a:xfrm>
          <a:off x="1204257" y="445"/>
          <a:ext cx="7872071" cy="1042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47" tIns="110347" rIns="110347" bIns="110347" numCol="1" spcCol="1270" anchor="ctr" anchorCtr="0">
          <a:noAutofit/>
        </a:bodyPr>
        <a:lstStyle/>
        <a:p>
          <a:pPr marL="0" lvl="0" indent="0" algn="l" defTabSz="800100">
            <a:lnSpc>
              <a:spcPct val="100000"/>
            </a:lnSpc>
            <a:spcBef>
              <a:spcPct val="0"/>
            </a:spcBef>
            <a:spcAft>
              <a:spcPct val="35000"/>
            </a:spcAft>
            <a:buNone/>
          </a:pPr>
          <a:r>
            <a:rPr lang="es-ES" sz="1800" kern="1200"/>
            <a:t>El </a:t>
          </a:r>
          <a:r>
            <a:rPr lang="es-ES" sz="1800" b="1" kern="1200"/>
            <a:t>contenido</a:t>
          </a:r>
          <a:r>
            <a:rPr lang="es-ES" sz="1800" kern="1200"/>
            <a:t> y la </a:t>
          </a:r>
          <a:r>
            <a:rPr lang="es-ES" sz="1800" b="1" kern="1200"/>
            <a:t>estructura</a:t>
          </a:r>
          <a:r>
            <a:rPr lang="es-ES" sz="1800" kern="1200"/>
            <a:t> de un fichero responde a un criterio de </a:t>
          </a:r>
          <a:r>
            <a:rPr lang="es-ES" sz="1800" b="1" kern="1200"/>
            <a:t>diseño libre</a:t>
          </a:r>
          <a:r>
            <a:rPr lang="es-ES" sz="1800" kern="1200"/>
            <a:t>, elegido por el desarrollador de una aplicación. En cualquier caso, con relación a la forma en que los datos son almacenados, los ficheros podríamos clasificarlos como:</a:t>
          </a:r>
          <a:endParaRPr lang="en-US" sz="1800" kern="1200"/>
        </a:p>
      </dsp:txBody>
      <dsp:txXfrm>
        <a:off x="1204257" y="445"/>
        <a:ext cx="7872071" cy="1042646"/>
      </dsp:txXfrm>
    </dsp:sp>
    <dsp:sp modelId="{9A4765D4-82C7-425D-B9ED-2ACBDDB5EB79}">
      <dsp:nvSpPr>
        <dsp:cNvPr id="0" name=""/>
        <dsp:cNvSpPr/>
      </dsp:nvSpPr>
      <dsp:spPr>
        <a:xfrm>
          <a:off x="0" y="1303754"/>
          <a:ext cx="9076329" cy="10426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EBDDA8-1DF2-47AF-975C-1F457B4942DC}">
      <dsp:nvSpPr>
        <dsp:cNvPr id="0" name=""/>
        <dsp:cNvSpPr/>
      </dsp:nvSpPr>
      <dsp:spPr>
        <a:xfrm>
          <a:off x="315400" y="1538349"/>
          <a:ext cx="573455" cy="5734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B2E718-BAAE-412B-8C56-D6D5D7743ECF}">
      <dsp:nvSpPr>
        <dsp:cNvPr id="0" name=""/>
        <dsp:cNvSpPr/>
      </dsp:nvSpPr>
      <dsp:spPr>
        <a:xfrm>
          <a:off x="1204257" y="1303754"/>
          <a:ext cx="7872071" cy="1042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47" tIns="110347" rIns="110347" bIns="110347" numCol="1" spcCol="1270" anchor="ctr" anchorCtr="0">
          <a:noAutofit/>
        </a:bodyPr>
        <a:lstStyle/>
        <a:p>
          <a:pPr marL="0" lvl="0" indent="0" algn="l" defTabSz="800100">
            <a:lnSpc>
              <a:spcPct val="100000"/>
            </a:lnSpc>
            <a:spcBef>
              <a:spcPct val="0"/>
            </a:spcBef>
            <a:spcAft>
              <a:spcPct val="35000"/>
            </a:spcAft>
            <a:buNone/>
          </a:pPr>
          <a:r>
            <a:rPr lang="es-ES" sz="1800" b="1" kern="1200"/>
            <a:t>Ficheros binarios</a:t>
          </a:r>
          <a:r>
            <a:rPr lang="es-ES" sz="1800" kern="1200"/>
            <a:t>: Contienen una representación exacta del contenido (binario, ceros y unos) de los datos. No son </a:t>
          </a:r>
          <a:r>
            <a:rPr lang="es-ES" sz="1800" i="1" kern="1200"/>
            <a:t>editables</a:t>
          </a:r>
          <a:r>
            <a:rPr lang="es-ES" sz="1800" kern="1200"/>
            <a:t>.</a:t>
          </a:r>
          <a:endParaRPr lang="en-US" sz="1800" kern="1200"/>
        </a:p>
      </dsp:txBody>
      <dsp:txXfrm>
        <a:off x="1204257" y="1303754"/>
        <a:ext cx="7872071" cy="1042646"/>
      </dsp:txXfrm>
    </dsp:sp>
    <dsp:sp modelId="{24452054-51EE-4584-8134-5F8D4F6B48F4}">
      <dsp:nvSpPr>
        <dsp:cNvPr id="0" name=""/>
        <dsp:cNvSpPr/>
      </dsp:nvSpPr>
      <dsp:spPr>
        <a:xfrm>
          <a:off x="0" y="2607062"/>
          <a:ext cx="9076329" cy="10426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5DC42-37E1-4B68-B415-645FFC4DB9CF}">
      <dsp:nvSpPr>
        <dsp:cNvPr id="0" name=""/>
        <dsp:cNvSpPr/>
      </dsp:nvSpPr>
      <dsp:spPr>
        <a:xfrm>
          <a:off x="315400" y="2841658"/>
          <a:ext cx="573455" cy="5734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4ED-7622-477B-B9CF-6105CD3E02D6}">
      <dsp:nvSpPr>
        <dsp:cNvPr id="0" name=""/>
        <dsp:cNvSpPr/>
      </dsp:nvSpPr>
      <dsp:spPr>
        <a:xfrm>
          <a:off x="1204257" y="2607062"/>
          <a:ext cx="7872071" cy="1042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47" tIns="110347" rIns="110347" bIns="110347" numCol="1" spcCol="1270" anchor="ctr" anchorCtr="0">
          <a:noAutofit/>
        </a:bodyPr>
        <a:lstStyle/>
        <a:p>
          <a:pPr marL="0" lvl="0" indent="0" algn="l" defTabSz="800100">
            <a:lnSpc>
              <a:spcPct val="100000"/>
            </a:lnSpc>
            <a:spcBef>
              <a:spcPct val="0"/>
            </a:spcBef>
            <a:spcAft>
              <a:spcPct val="35000"/>
            </a:spcAft>
            <a:buNone/>
          </a:pPr>
          <a:r>
            <a:rPr lang="es-ES" sz="1800" b="1" kern="1200"/>
            <a:t>Ficheros de texto</a:t>
          </a:r>
          <a:r>
            <a:rPr lang="es-ES" sz="1800" kern="1200"/>
            <a:t>: Los datos están representados con los caracteres alfanuméricos que los representan. Pueden ser leídos y modificados a través de un editor de texto.</a:t>
          </a:r>
          <a:endParaRPr lang="en-US" sz="1800" kern="1200"/>
        </a:p>
      </dsp:txBody>
      <dsp:txXfrm>
        <a:off x="1204257" y="2607062"/>
        <a:ext cx="7872071" cy="1042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006E4-9733-40CC-B0A3-AA9CAED91BFB}">
      <dsp:nvSpPr>
        <dsp:cNvPr id="0" name=""/>
        <dsp:cNvSpPr/>
      </dsp:nvSpPr>
      <dsp:spPr>
        <a:xfrm>
          <a:off x="0" y="2352"/>
          <a:ext cx="12047436" cy="11924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AC3C9D-2993-439C-9108-2574FC10DDAA}">
      <dsp:nvSpPr>
        <dsp:cNvPr id="0" name=""/>
        <dsp:cNvSpPr/>
      </dsp:nvSpPr>
      <dsp:spPr>
        <a:xfrm>
          <a:off x="360717" y="270655"/>
          <a:ext cx="655850" cy="6558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EC5E76-9B38-4158-A9C3-A6E437C503A5}">
      <dsp:nvSpPr>
        <dsp:cNvPr id="0" name=""/>
        <dsp:cNvSpPr/>
      </dsp:nvSpPr>
      <dsp:spPr>
        <a:xfrm>
          <a:off x="1377286" y="2352"/>
          <a:ext cx="10670149" cy="119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02" tIns="126202" rIns="126202" bIns="126202" numCol="1" spcCol="1270" anchor="ctr" anchorCtr="0">
          <a:noAutofit/>
        </a:bodyPr>
        <a:lstStyle/>
        <a:p>
          <a:pPr marL="0" lvl="0" indent="0" algn="l" defTabSz="711200">
            <a:lnSpc>
              <a:spcPct val="100000"/>
            </a:lnSpc>
            <a:spcBef>
              <a:spcPct val="0"/>
            </a:spcBef>
            <a:spcAft>
              <a:spcPct val="35000"/>
            </a:spcAft>
            <a:buNone/>
          </a:pPr>
          <a:r>
            <a:rPr lang="es-ES" sz="1600" kern="1200"/>
            <a:t>A partir de la versión 2.6 de Python se introdujo una </a:t>
          </a:r>
          <a:r>
            <a:rPr lang="es-ES" sz="1600" i="1" kern="1200"/>
            <a:t>nueva estructura</a:t>
          </a:r>
          <a:r>
            <a:rPr lang="es-ES" sz="1600" kern="1200"/>
            <a:t> de control de flujo, la construcción with. La estructura with ha sido </a:t>
          </a:r>
          <a:r>
            <a:rPr lang="es-ES" sz="1600" i="1" kern="1200"/>
            <a:t>diseñada</a:t>
          </a:r>
          <a:r>
            <a:rPr lang="es-ES" sz="1600" kern="1200"/>
            <a:t> específicamente para lidiar con código donde se manejan </a:t>
          </a:r>
          <a:r>
            <a:rPr lang="es-ES" sz="1600" b="1" kern="1200"/>
            <a:t>objetos</a:t>
          </a:r>
          <a:r>
            <a:rPr lang="es-ES" sz="1600" kern="1200"/>
            <a:t> que utilizan </a:t>
          </a:r>
          <a:r>
            <a:rPr lang="es-ES" sz="1600" b="1" kern="1200"/>
            <a:t>recursos</a:t>
          </a:r>
          <a:r>
            <a:rPr lang="es-ES" sz="1600" kern="1200"/>
            <a:t> externos. Por ello, Python define a la estructura with como un </a:t>
          </a:r>
          <a:r>
            <a:rPr lang="es-ES" sz="1600" b="1" kern="1200"/>
            <a:t>administrador de contextos</a:t>
          </a:r>
          <a:r>
            <a:rPr lang="es-ES" sz="1600" kern="1200"/>
            <a:t> (</a:t>
          </a:r>
          <a:r>
            <a:rPr lang="es-ES" sz="1600" b="1" kern="1200"/>
            <a:t>context manager</a:t>
          </a:r>
          <a:r>
            <a:rPr lang="es-ES" sz="1600" kern="1200"/>
            <a:t>).</a:t>
          </a:r>
          <a:endParaRPr lang="en-US" sz="1600" kern="1200"/>
        </a:p>
      </dsp:txBody>
      <dsp:txXfrm>
        <a:off x="1377286" y="2352"/>
        <a:ext cx="10670149" cy="1192456"/>
      </dsp:txXfrm>
    </dsp:sp>
    <dsp:sp modelId="{0547B15F-F394-4580-9227-E26B6A583C89}">
      <dsp:nvSpPr>
        <dsp:cNvPr id="0" name=""/>
        <dsp:cNvSpPr/>
      </dsp:nvSpPr>
      <dsp:spPr>
        <a:xfrm>
          <a:off x="0" y="1492922"/>
          <a:ext cx="12047436" cy="11924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E56ECE-AF0D-43AC-83F9-892423F3D362}">
      <dsp:nvSpPr>
        <dsp:cNvPr id="0" name=""/>
        <dsp:cNvSpPr/>
      </dsp:nvSpPr>
      <dsp:spPr>
        <a:xfrm>
          <a:off x="360717" y="1761225"/>
          <a:ext cx="655850" cy="6558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D8B6C-85B1-4339-896F-B4BA6DEE3C61}">
      <dsp:nvSpPr>
        <dsp:cNvPr id="0" name=""/>
        <dsp:cNvSpPr/>
      </dsp:nvSpPr>
      <dsp:spPr>
        <a:xfrm>
          <a:off x="1377286" y="1492922"/>
          <a:ext cx="10670149" cy="119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02" tIns="126202" rIns="126202" bIns="126202" numCol="1" spcCol="1270" anchor="ctr" anchorCtr="0">
          <a:noAutofit/>
        </a:bodyPr>
        <a:lstStyle/>
        <a:p>
          <a:pPr marL="0" lvl="0" indent="0" algn="l" defTabSz="711200">
            <a:lnSpc>
              <a:spcPct val="100000"/>
            </a:lnSpc>
            <a:spcBef>
              <a:spcPct val="0"/>
            </a:spcBef>
            <a:spcAft>
              <a:spcPct val="35000"/>
            </a:spcAft>
            <a:buNone/>
          </a:pPr>
          <a:r>
            <a:rPr lang="es-ES" sz="1600" kern="1200"/>
            <a:t>El concepto de </a:t>
          </a:r>
          <a:r>
            <a:rPr lang="es-ES" sz="1600" b="1" kern="1200"/>
            <a:t>contexto</a:t>
          </a:r>
          <a:r>
            <a:rPr lang="es-ES" sz="1600" kern="1200"/>
            <a:t> se utiliza en informática para referirse al conjunto de datos utilizados por un </a:t>
          </a:r>
          <a:r>
            <a:rPr lang="es-ES" sz="1600" b="1" kern="1200"/>
            <a:t>recurso</a:t>
          </a:r>
          <a:r>
            <a:rPr lang="es-ES" sz="1600" kern="1200"/>
            <a:t> que deben ser guardados para permitir una posterior reutilización.</a:t>
          </a:r>
          <a:endParaRPr lang="en-US" sz="1600" kern="1200"/>
        </a:p>
      </dsp:txBody>
      <dsp:txXfrm>
        <a:off x="1377286" y="1492922"/>
        <a:ext cx="10670149" cy="1192456"/>
      </dsp:txXfrm>
    </dsp:sp>
    <dsp:sp modelId="{633AE4F6-45E1-4558-B099-6F337000BD3A}">
      <dsp:nvSpPr>
        <dsp:cNvPr id="0" name=""/>
        <dsp:cNvSpPr/>
      </dsp:nvSpPr>
      <dsp:spPr>
        <a:xfrm>
          <a:off x="0" y="2983493"/>
          <a:ext cx="12047436" cy="11924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541B6A-E37A-4856-BFD1-C5DE3A03A560}">
      <dsp:nvSpPr>
        <dsp:cNvPr id="0" name=""/>
        <dsp:cNvSpPr/>
      </dsp:nvSpPr>
      <dsp:spPr>
        <a:xfrm>
          <a:off x="360717" y="3251795"/>
          <a:ext cx="655850" cy="6558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E722D-11AA-49B5-BF62-67385EF36774}">
      <dsp:nvSpPr>
        <dsp:cNvPr id="0" name=""/>
        <dsp:cNvSpPr/>
      </dsp:nvSpPr>
      <dsp:spPr>
        <a:xfrm>
          <a:off x="1377286" y="2983493"/>
          <a:ext cx="10670149" cy="119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02" tIns="126202" rIns="126202" bIns="126202" numCol="1" spcCol="1270" anchor="ctr" anchorCtr="0">
          <a:noAutofit/>
        </a:bodyPr>
        <a:lstStyle/>
        <a:p>
          <a:pPr marL="0" lvl="0" indent="0" algn="l" defTabSz="711200">
            <a:lnSpc>
              <a:spcPct val="100000"/>
            </a:lnSpc>
            <a:spcBef>
              <a:spcPct val="0"/>
            </a:spcBef>
            <a:spcAft>
              <a:spcPct val="35000"/>
            </a:spcAft>
            <a:buNone/>
          </a:pPr>
          <a:r>
            <a:rPr lang="es-ES" sz="1600" kern="1200"/>
            <a:t>Además de los ficheros, un </a:t>
          </a:r>
          <a:r>
            <a:rPr lang="es-ES" sz="1600" b="1" kern="1200"/>
            <a:t>administrador de contextos</a:t>
          </a:r>
          <a:r>
            <a:rPr lang="es-ES" sz="1600" kern="1200"/>
            <a:t> como with puede trabajar con otros objetos, tales como aquellos dedicados a gestionar conexiones a red, bases de datos, etc. Con todos estos recursos, se van produciendo una serie de pasos, generándose nuevos </a:t>
          </a:r>
          <a:r>
            <a:rPr lang="es-ES" sz="1600" i="1" kern="1200"/>
            <a:t>estados</a:t>
          </a:r>
          <a:r>
            <a:rPr lang="es-ES" sz="1600" kern="1200"/>
            <a:t>. Los recursos son </a:t>
          </a:r>
          <a:r>
            <a:rPr lang="es-ES" sz="1600" i="1" kern="1200"/>
            <a:t>adquiridos</a:t>
          </a:r>
          <a:r>
            <a:rPr lang="es-ES" sz="1600" kern="1200"/>
            <a:t> y deben ser </a:t>
          </a:r>
          <a:r>
            <a:rPr lang="es-ES" sz="1600" i="1" kern="1200"/>
            <a:t>liberados</a:t>
          </a:r>
          <a:r>
            <a:rPr lang="es-ES" sz="1600" kern="1200"/>
            <a:t> o </a:t>
          </a:r>
          <a:r>
            <a:rPr lang="es-ES" sz="1600" i="1" kern="1200"/>
            <a:t>cerrados</a:t>
          </a:r>
          <a:r>
            <a:rPr lang="es-ES" sz="1600" kern="1200"/>
            <a:t> aún en presencia de </a:t>
          </a:r>
          <a:r>
            <a:rPr lang="es-ES" sz="1600" b="1" kern="1200"/>
            <a:t>excepciones</a:t>
          </a:r>
          <a:r>
            <a:rPr lang="es-ES" sz="1600" kern="1200"/>
            <a:t>.</a:t>
          </a:r>
          <a:endParaRPr lang="en-US" sz="1600" kern="1200"/>
        </a:p>
      </dsp:txBody>
      <dsp:txXfrm>
        <a:off x="1377286" y="2983493"/>
        <a:ext cx="10670149" cy="1192456"/>
      </dsp:txXfrm>
    </dsp:sp>
    <dsp:sp modelId="{3B5AFBB3-1543-46FD-8346-2DAB40E8AED5}">
      <dsp:nvSpPr>
        <dsp:cNvPr id="0" name=""/>
        <dsp:cNvSpPr/>
      </dsp:nvSpPr>
      <dsp:spPr>
        <a:xfrm>
          <a:off x="0" y="4474063"/>
          <a:ext cx="12047436" cy="11924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CFC447-F766-40F2-BBDF-CC85DFB1255D}">
      <dsp:nvSpPr>
        <dsp:cNvPr id="0" name=""/>
        <dsp:cNvSpPr/>
      </dsp:nvSpPr>
      <dsp:spPr>
        <a:xfrm>
          <a:off x="360717" y="4742365"/>
          <a:ext cx="655850" cy="6558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612741-6400-4CDF-A881-7174B91984B0}">
      <dsp:nvSpPr>
        <dsp:cNvPr id="0" name=""/>
        <dsp:cNvSpPr/>
      </dsp:nvSpPr>
      <dsp:spPr>
        <a:xfrm>
          <a:off x="1377286" y="4474063"/>
          <a:ext cx="10670149" cy="119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02" tIns="126202" rIns="126202" bIns="126202" numCol="1" spcCol="1270" anchor="ctr" anchorCtr="0">
          <a:noAutofit/>
        </a:bodyPr>
        <a:lstStyle/>
        <a:p>
          <a:pPr marL="0" lvl="0" indent="0" algn="l" defTabSz="711200">
            <a:lnSpc>
              <a:spcPct val="100000"/>
            </a:lnSpc>
            <a:spcBef>
              <a:spcPct val="0"/>
            </a:spcBef>
            <a:spcAft>
              <a:spcPct val="35000"/>
            </a:spcAft>
            <a:buNone/>
          </a:pPr>
          <a:r>
            <a:rPr lang="es-ES" sz="1600" kern="1200"/>
            <a:t>La construcción with crea un </a:t>
          </a:r>
          <a:r>
            <a:rPr lang="es-ES" sz="1600" i="1" kern="1200"/>
            <a:t>contexto</a:t>
          </a:r>
          <a:r>
            <a:rPr lang="es-ES" sz="1600" kern="1200"/>
            <a:t> que ante la presencia de posibles excepciones maneja el </a:t>
          </a:r>
          <a:r>
            <a:rPr lang="es-ES" sz="1600" i="1" kern="1200"/>
            <a:t>recurso</a:t>
          </a:r>
          <a:r>
            <a:rPr lang="es-ES" sz="1600" kern="1200"/>
            <a:t> que representa el fichero. Usando with ya no es necesario </a:t>
          </a:r>
          <a:r>
            <a:rPr lang="es-ES" sz="1600" i="1" kern="1200"/>
            <a:t>cerrar explícitamente</a:t>
          </a:r>
          <a:r>
            <a:rPr lang="es-ES" sz="1600" kern="1200"/>
            <a:t> el fichero utilizando close(): el </a:t>
          </a:r>
          <a:r>
            <a:rPr lang="es-ES" sz="1600" b="1" kern="1200"/>
            <a:t>administrador de contexto</a:t>
          </a:r>
          <a:r>
            <a:rPr lang="es-ES" sz="1600" kern="1200"/>
            <a:t> creado con with se ocupa de todos estos detalles </a:t>
          </a:r>
          <a:r>
            <a:rPr lang="es-ES" sz="1600" i="1" kern="1200"/>
            <a:t>tras las bambalinas</a:t>
          </a:r>
          <a:r>
            <a:rPr lang="es-ES" sz="1600" kern="1200"/>
            <a:t>.</a:t>
          </a:r>
          <a:endParaRPr lang="en-US" sz="1600" kern="1200"/>
        </a:p>
      </dsp:txBody>
      <dsp:txXfrm>
        <a:off x="1377286" y="4474063"/>
        <a:ext cx="10670149" cy="11924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4A3F1-920A-457E-A068-F43428EBDDD0}" type="datetimeFigureOut">
              <a:t>8/17/2024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D2C39-5A7B-4168-8F8B-CE071D46F80C}" type="slidenum">
              <a:t>‹#›</a:t>
            </a:fld>
            <a:endParaRPr lang="es-ES"/>
          </a:p>
        </p:txBody>
      </p:sp>
    </p:spTree>
    <p:extLst>
      <p:ext uri="{BB962C8B-B14F-4D97-AF65-F5344CB8AC3E}">
        <p14:creationId xmlns:p14="http://schemas.microsoft.com/office/powerpoint/2010/main" val="1806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La </a:t>
            </a:r>
            <a:r>
              <a:rPr lang="en-US" err="1"/>
              <a:t>figura</a:t>
            </a:r>
            <a:r>
              <a:rPr lang="en-US"/>
              <a:t> previa describe la relación que existe entre los datos almacenados en el medio físico y la </a:t>
            </a:r>
            <a:r>
              <a:rPr lang="en-US" i="1" err="1"/>
              <a:t>construcción</a:t>
            </a:r>
            <a:r>
              <a:rPr lang="en-US" i="1"/>
              <a:t> </a:t>
            </a:r>
            <a:r>
              <a:rPr lang="en-US" i="1" err="1"/>
              <a:t>lógica</a:t>
            </a:r>
            <a:r>
              <a:rPr lang="en-US"/>
              <a:t> que es </a:t>
            </a:r>
            <a:r>
              <a:rPr lang="en-US" err="1"/>
              <a:t>el</a:t>
            </a:r>
            <a:r>
              <a:rPr lang="en-US"/>
              <a:t> </a:t>
            </a:r>
            <a:r>
              <a:rPr lang="en-US" err="1"/>
              <a:t>fichero</a:t>
            </a:r>
            <a:r>
              <a:rPr lang="en-US"/>
              <a:t>. A </a:t>
            </a:r>
            <a:r>
              <a:rPr lang="en-US" err="1"/>
              <a:t>nivel</a:t>
            </a:r>
            <a:r>
              <a:rPr lang="en-US"/>
              <a:t> del </a:t>
            </a:r>
            <a:r>
              <a:rPr lang="en-US" err="1"/>
              <a:t>dispositivo</a:t>
            </a:r>
            <a:r>
              <a:rPr lang="en-US"/>
              <a:t> </a:t>
            </a:r>
            <a:r>
              <a:rPr lang="en-US" err="1"/>
              <a:t>periférico</a:t>
            </a:r>
            <a:r>
              <a:rPr lang="en-US"/>
              <a:t>, la forma de </a:t>
            </a:r>
            <a:r>
              <a:rPr lang="en-US" err="1"/>
              <a:t>referirse</a:t>
            </a:r>
            <a:r>
              <a:rPr lang="en-US"/>
              <a:t> al </a:t>
            </a:r>
            <a:r>
              <a:rPr lang="en-US" err="1"/>
              <a:t>dato</a:t>
            </a:r>
            <a:r>
              <a:rPr lang="en-US"/>
              <a:t> es a </a:t>
            </a:r>
            <a:r>
              <a:rPr lang="en-US" err="1"/>
              <a:t>través</a:t>
            </a:r>
            <a:r>
              <a:rPr lang="en-US"/>
              <a:t> de </a:t>
            </a:r>
            <a:r>
              <a:rPr lang="en-US" err="1"/>
              <a:t>atributos</a:t>
            </a:r>
            <a:r>
              <a:rPr lang="en-US"/>
              <a:t> de </a:t>
            </a:r>
            <a:r>
              <a:rPr lang="en-US" err="1"/>
              <a:t>muy</a:t>
            </a:r>
            <a:r>
              <a:rPr lang="en-US"/>
              <a:t> </a:t>
            </a:r>
            <a:r>
              <a:rPr lang="en-US" i="1"/>
              <a:t>bajo </a:t>
            </a:r>
            <a:r>
              <a:rPr lang="en-US" i="1" err="1"/>
              <a:t>nivel</a:t>
            </a:r>
            <a:r>
              <a:rPr lang="en-US"/>
              <a:t>, tales </a:t>
            </a:r>
            <a:r>
              <a:rPr lang="en-US" err="1"/>
              <a:t>como</a:t>
            </a:r>
            <a:r>
              <a:rPr lang="en-US"/>
              <a:t> </a:t>
            </a:r>
            <a:r>
              <a:rPr lang="en-US" err="1"/>
              <a:t>su</a:t>
            </a:r>
            <a:r>
              <a:rPr lang="en-US"/>
              <a:t> </a:t>
            </a:r>
            <a:r>
              <a:rPr lang="en-US" i="1" err="1"/>
              <a:t>dirección</a:t>
            </a:r>
            <a:r>
              <a:rPr lang="en-US"/>
              <a:t>, que </a:t>
            </a:r>
            <a:r>
              <a:rPr lang="en-US" err="1"/>
              <a:t>puede</a:t>
            </a:r>
            <a:r>
              <a:rPr lang="en-US"/>
              <a:t> ser </a:t>
            </a:r>
            <a:r>
              <a:rPr lang="en-US" err="1"/>
              <a:t>descrita</a:t>
            </a:r>
            <a:r>
              <a:rPr lang="en-US"/>
              <a:t>, </a:t>
            </a:r>
            <a:r>
              <a:rPr lang="en-US" err="1"/>
              <a:t>por</a:t>
            </a:r>
            <a:r>
              <a:rPr lang="en-US"/>
              <a:t> </a:t>
            </a:r>
            <a:r>
              <a:rPr lang="en-US" err="1"/>
              <a:t>ejemplo</a:t>
            </a:r>
            <a:r>
              <a:rPr lang="en-US"/>
              <a:t>, </a:t>
            </a:r>
            <a:r>
              <a:rPr lang="en-US" err="1"/>
              <a:t>por</a:t>
            </a:r>
            <a:r>
              <a:rPr lang="en-US"/>
              <a:t> la </a:t>
            </a:r>
            <a:r>
              <a:rPr lang="en-US" err="1"/>
              <a:t>intersección</a:t>
            </a:r>
            <a:r>
              <a:rPr lang="en-US"/>
              <a:t> de </a:t>
            </a:r>
            <a:r>
              <a:rPr lang="en-US" i="1" err="1"/>
              <a:t>cilindros</a:t>
            </a:r>
            <a:r>
              <a:rPr lang="en-US"/>
              <a:t> y </a:t>
            </a:r>
            <a:r>
              <a:rPr lang="en-US" i="1" err="1"/>
              <a:t>sectores</a:t>
            </a:r>
            <a:r>
              <a:rPr lang="en-US"/>
              <a:t> </a:t>
            </a:r>
            <a:r>
              <a:rPr lang="en-US" err="1"/>
              <a:t>definidos</a:t>
            </a:r>
            <a:r>
              <a:rPr lang="en-US"/>
              <a:t> </a:t>
            </a:r>
            <a:r>
              <a:rPr lang="en-US" err="1"/>
              <a:t>por</a:t>
            </a:r>
            <a:r>
              <a:rPr lang="en-US"/>
              <a:t> </a:t>
            </a:r>
            <a:r>
              <a:rPr lang="en-US" err="1"/>
              <a:t>el</a:t>
            </a:r>
            <a:r>
              <a:rPr lang="en-US"/>
              <a:t> </a:t>
            </a:r>
            <a:r>
              <a:rPr lang="en-US" i="1"/>
              <a:t>hardware</a:t>
            </a:r>
            <a:r>
              <a:rPr lang="en-US"/>
              <a:t>.</a:t>
            </a:r>
            <a:endParaRPr lang="es-ES"/>
          </a:p>
          <a:p>
            <a:r>
              <a:rPr lang="en-US"/>
              <a:t>El </a:t>
            </a:r>
            <a:r>
              <a:rPr lang="en-US" b="1" err="1"/>
              <a:t>fichero</a:t>
            </a:r>
            <a:r>
              <a:rPr lang="en-US"/>
              <a:t>, </a:t>
            </a:r>
            <a:r>
              <a:rPr lang="en-US" err="1"/>
              <a:t>por</a:t>
            </a:r>
            <a:r>
              <a:rPr lang="en-US"/>
              <a:t> </a:t>
            </a:r>
            <a:r>
              <a:rPr lang="en-US" err="1"/>
              <a:t>su</a:t>
            </a:r>
            <a:r>
              <a:rPr lang="en-US"/>
              <a:t> </a:t>
            </a:r>
            <a:r>
              <a:rPr lang="en-US" err="1"/>
              <a:t>parte</a:t>
            </a:r>
            <a:r>
              <a:rPr lang="en-US"/>
              <a:t>, es un conjunto </a:t>
            </a:r>
            <a:r>
              <a:rPr lang="en-US" b="1" err="1"/>
              <a:t>lógico</a:t>
            </a:r>
            <a:r>
              <a:rPr lang="en-US"/>
              <a:t> de </a:t>
            </a:r>
            <a:r>
              <a:rPr lang="en-US" err="1"/>
              <a:t>datos</a:t>
            </a:r>
            <a:r>
              <a:rPr lang="en-US"/>
              <a:t> </a:t>
            </a:r>
            <a:r>
              <a:rPr lang="en-US" err="1"/>
              <a:t>donde</a:t>
            </a:r>
            <a:r>
              <a:rPr lang="en-US"/>
              <a:t> </a:t>
            </a:r>
            <a:r>
              <a:rPr lang="en-US" err="1"/>
              <a:t>el</a:t>
            </a:r>
            <a:r>
              <a:rPr lang="en-US"/>
              <a:t> </a:t>
            </a:r>
            <a:r>
              <a:rPr lang="en-US" err="1"/>
              <a:t>programa</a:t>
            </a:r>
            <a:r>
              <a:rPr lang="en-US"/>
              <a:t> que lo </a:t>
            </a:r>
            <a:r>
              <a:rPr lang="en-US" err="1"/>
              <a:t>crea</a:t>
            </a:r>
            <a:r>
              <a:rPr lang="en-US"/>
              <a:t> (con la </a:t>
            </a:r>
            <a:r>
              <a:rPr lang="en-US" err="1"/>
              <a:t>ayuda</a:t>
            </a:r>
            <a:r>
              <a:rPr lang="en-US"/>
              <a:t> indispensable del Sistema </a:t>
            </a:r>
            <a:r>
              <a:rPr lang="en-US" err="1"/>
              <a:t>Operativo</a:t>
            </a:r>
            <a:r>
              <a:rPr lang="en-US"/>
              <a:t>) </a:t>
            </a:r>
            <a:r>
              <a:rPr lang="en-US" i="1"/>
              <a:t>decide</a:t>
            </a:r>
            <a:r>
              <a:rPr lang="en-US"/>
              <a:t> </a:t>
            </a:r>
            <a:r>
              <a:rPr lang="en-US" err="1"/>
              <a:t>tratarlos</a:t>
            </a:r>
            <a:r>
              <a:rPr lang="en-US"/>
              <a:t> </a:t>
            </a:r>
            <a:r>
              <a:rPr lang="en-US" err="1"/>
              <a:t>como</a:t>
            </a:r>
            <a:r>
              <a:rPr lang="en-US"/>
              <a:t> </a:t>
            </a:r>
            <a:r>
              <a:rPr lang="en-US" err="1"/>
              <a:t>una</a:t>
            </a:r>
            <a:r>
              <a:rPr lang="en-US"/>
              <a:t> </a:t>
            </a:r>
            <a:r>
              <a:rPr lang="en-US" err="1"/>
              <a:t>unidad</a:t>
            </a:r>
            <a:r>
              <a:rPr lang="en-US"/>
              <a:t>. </a:t>
            </a:r>
            <a:r>
              <a:rPr lang="en-US" err="1"/>
              <a:t>Nótese</a:t>
            </a:r>
            <a:r>
              <a:rPr lang="en-US"/>
              <a:t> que, </a:t>
            </a:r>
            <a:r>
              <a:rPr lang="en-US" err="1"/>
              <a:t>en</a:t>
            </a:r>
            <a:r>
              <a:rPr lang="en-US"/>
              <a:t> </a:t>
            </a:r>
            <a:r>
              <a:rPr lang="en-US" err="1"/>
              <a:t>el</a:t>
            </a:r>
            <a:r>
              <a:rPr lang="en-US"/>
              <a:t> </a:t>
            </a:r>
            <a:r>
              <a:rPr lang="en-US" err="1"/>
              <a:t>nivel</a:t>
            </a:r>
            <a:r>
              <a:rPr lang="en-US"/>
              <a:t> hardware, </a:t>
            </a:r>
            <a:r>
              <a:rPr lang="en-US" err="1"/>
              <a:t>si</a:t>
            </a:r>
            <a:r>
              <a:rPr lang="en-US"/>
              <a:t> se </a:t>
            </a:r>
            <a:r>
              <a:rPr lang="en-US" err="1"/>
              <a:t>usa</a:t>
            </a:r>
            <a:r>
              <a:rPr lang="en-US"/>
              <a:t> un disco </a:t>
            </a:r>
            <a:r>
              <a:rPr lang="en-US" err="1"/>
              <a:t>duro</a:t>
            </a:r>
            <a:r>
              <a:rPr lang="en-US"/>
              <a:t> </a:t>
            </a:r>
            <a:r>
              <a:rPr lang="en-US" err="1"/>
              <a:t>como</a:t>
            </a:r>
            <a:r>
              <a:rPr lang="en-US"/>
              <a:t> </a:t>
            </a:r>
            <a:r>
              <a:rPr lang="en-US" err="1"/>
              <a:t>almacenamiento</a:t>
            </a:r>
            <a:r>
              <a:rPr lang="en-US"/>
              <a:t>, ese conjunto </a:t>
            </a:r>
            <a:r>
              <a:rPr lang="en-US" err="1"/>
              <a:t>lógico</a:t>
            </a:r>
            <a:r>
              <a:rPr lang="en-US"/>
              <a:t> </a:t>
            </a:r>
            <a:r>
              <a:rPr lang="en-US" err="1"/>
              <a:t>involucrará</a:t>
            </a:r>
            <a:r>
              <a:rPr lang="en-US"/>
              <a:t> a </a:t>
            </a:r>
            <a:r>
              <a:rPr lang="en-US" err="1"/>
              <a:t>múltiples</a:t>
            </a:r>
            <a:r>
              <a:rPr lang="en-US"/>
              <a:t> </a:t>
            </a:r>
            <a:r>
              <a:rPr lang="en-US" i="1" err="1"/>
              <a:t>cilindros</a:t>
            </a:r>
            <a:r>
              <a:rPr lang="en-US"/>
              <a:t> y </a:t>
            </a:r>
            <a:r>
              <a:rPr lang="en-US" i="1" err="1"/>
              <a:t>sectores</a:t>
            </a:r>
            <a:r>
              <a:rPr lang="en-US"/>
              <a:t>.</a:t>
            </a:r>
            <a:endParaRPr lang="es-ES"/>
          </a:p>
          <a:p>
            <a:endParaRPr lang="en-US">
              <a:ea typeface="Calibri"/>
              <a:cs typeface="Calibri"/>
            </a:endParaRPr>
          </a:p>
        </p:txBody>
      </p:sp>
      <p:sp>
        <p:nvSpPr>
          <p:cNvPr id="4" name="Marcador de número de diapositiva 3"/>
          <p:cNvSpPr>
            <a:spLocks noGrp="1"/>
          </p:cNvSpPr>
          <p:nvPr>
            <p:ph type="sldNum" sz="quarter" idx="5"/>
          </p:nvPr>
        </p:nvSpPr>
        <p:spPr/>
        <p:txBody>
          <a:bodyPr/>
          <a:lstStyle/>
          <a:p>
            <a:fld id="{205D2C39-5A7B-4168-8F8B-CE071D46F80C}" type="slidenum">
              <a:t>8</a:t>
            </a:fld>
            <a:endParaRPr lang="es-ES"/>
          </a:p>
        </p:txBody>
      </p:sp>
    </p:spTree>
    <p:extLst>
      <p:ext uri="{BB962C8B-B14F-4D97-AF65-F5344CB8AC3E}">
        <p14:creationId xmlns:p14="http://schemas.microsoft.com/office/powerpoint/2010/main" val="3435813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Es </a:t>
            </a:r>
            <a:r>
              <a:rPr lang="en-US" err="1"/>
              <a:t>muy</a:t>
            </a:r>
            <a:r>
              <a:rPr lang="en-US"/>
              <a:t> </a:t>
            </a:r>
            <a:r>
              <a:rPr lang="en-US" err="1"/>
              <a:t>importante</a:t>
            </a:r>
            <a:r>
              <a:rPr lang="en-US"/>
              <a:t> </a:t>
            </a:r>
            <a:r>
              <a:rPr lang="en-US" err="1"/>
              <a:t>darnos</a:t>
            </a:r>
            <a:r>
              <a:rPr lang="en-US"/>
              <a:t> </a:t>
            </a:r>
            <a:r>
              <a:rPr lang="en-US" err="1"/>
              <a:t>cuenta</a:t>
            </a:r>
            <a:r>
              <a:rPr lang="en-US"/>
              <a:t> de que </a:t>
            </a:r>
            <a:r>
              <a:rPr lang="en-US" err="1"/>
              <a:t>el</a:t>
            </a:r>
            <a:r>
              <a:rPr lang="en-US"/>
              <a:t> </a:t>
            </a:r>
            <a:r>
              <a:rPr lang="en-US" err="1"/>
              <a:t>éxito</a:t>
            </a:r>
            <a:r>
              <a:rPr lang="en-US"/>
              <a:t> </a:t>
            </a:r>
            <a:r>
              <a:rPr lang="en-US" err="1"/>
              <a:t>en</a:t>
            </a:r>
            <a:r>
              <a:rPr lang="en-US"/>
              <a:t> la </a:t>
            </a:r>
            <a:r>
              <a:rPr lang="en-US" err="1"/>
              <a:t>lectura</a:t>
            </a:r>
            <a:r>
              <a:rPr lang="en-US"/>
              <a:t> del </a:t>
            </a:r>
            <a:r>
              <a:rPr lang="en-US" err="1"/>
              <a:t>fichero</a:t>
            </a:r>
            <a:r>
              <a:rPr lang="en-US"/>
              <a:t> se </a:t>
            </a:r>
            <a:r>
              <a:rPr lang="en-US" err="1"/>
              <a:t>sustenta</a:t>
            </a:r>
            <a:r>
              <a:rPr lang="en-US"/>
              <a:t> </a:t>
            </a:r>
            <a:r>
              <a:rPr lang="en-US" err="1"/>
              <a:t>en</a:t>
            </a:r>
            <a:r>
              <a:rPr lang="en-US"/>
              <a:t> </a:t>
            </a:r>
            <a:r>
              <a:rPr lang="en-US" err="1"/>
              <a:t>el</a:t>
            </a:r>
            <a:r>
              <a:rPr lang="en-US"/>
              <a:t> </a:t>
            </a:r>
            <a:r>
              <a:rPr lang="en-US" err="1"/>
              <a:t>hecho</a:t>
            </a:r>
            <a:r>
              <a:rPr lang="en-US"/>
              <a:t> de que </a:t>
            </a:r>
            <a:r>
              <a:rPr lang="en-US" err="1"/>
              <a:t>conocemos</a:t>
            </a:r>
            <a:r>
              <a:rPr lang="en-US"/>
              <a:t> de </a:t>
            </a:r>
            <a:r>
              <a:rPr lang="en-US" err="1"/>
              <a:t>antemano</a:t>
            </a:r>
            <a:r>
              <a:rPr lang="en-US"/>
              <a:t> </a:t>
            </a:r>
            <a:r>
              <a:rPr lang="en-US" err="1"/>
              <a:t>su</a:t>
            </a:r>
            <a:r>
              <a:rPr lang="en-US"/>
              <a:t> </a:t>
            </a:r>
            <a:r>
              <a:rPr lang="en-US" b="1" err="1"/>
              <a:t>formato</a:t>
            </a:r>
            <a:r>
              <a:rPr lang="en-US"/>
              <a:t>. En </a:t>
            </a:r>
            <a:r>
              <a:rPr lang="en-US" err="1"/>
              <a:t>este</a:t>
            </a:r>
            <a:r>
              <a:rPr lang="en-US"/>
              <a:t> </a:t>
            </a:r>
            <a:r>
              <a:rPr lang="en-US" err="1"/>
              <a:t>caso</a:t>
            </a:r>
            <a:r>
              <a:rPr lang="en-US"/>
              <a:t>, que </a:t>
            </a:r>
            <a:r>
              <a:rPr lang="en-US" err="1"/>
              <a:t>el</a:t>
            </a:r>
            <a:r>
              <a:rPr lang="en-US"/>
              <a:t> </a:t>
            </a:r>
            <a:r>
              <a:rPr lang="en-US" err="1"/>
              <a:t>fichero</a:t>
            </a:r>
            <a:r>
              <a:rPr lang="en-US"/>
              <a:t> </a:t>
            </a:r>
            <a:r>
              <a:rPr lang="en-US" err="1"/>
              <a:t>está</a:t>
            </a:r>
            <a:r>
              <a:rPr lang="en-US"/>
              <a:t> </a:t>
            </a:r>
            <a:r>
              <a:rPr lang="en-US" err="1"/>
              <a:t>formado</a:t>
            </a:r>
            <a:r>
              <a:rPr lang="en-US"/>
              <a:t> </a:t>
            </a:r>
            <a:r>
              <a:rPr lang="en-US" err="1"/>
              <a:t>por</a:t>
            </a:r>
            <a:r>
              <a:rPr lang="en-US"/>
              <a:t> </a:t>
            </a:r>
            <a:r>
              <a:rPr lang="en-US" err="1"/>
              <a:t>líneas</a:t>
            </a:r>
            <a:r>
              <a:rPr lang="en-US"/>
              <a:t> </a:t>
            </a:r>
            <a:r>
              <a:rPr lang="en-US" err="1"/>
              <a:t>en</a:t>
            </a:r>
            <a:r>
              <a:rPr lang="en-US"/>
              <a:t> las </a:t>
            </a:r>
            <a:r>
              <a:rPr lang="en-US" err="1"/>
              <a:t>cuales</a:t>
            </a:r>
            <a:r>
              <a:rPr lang="en-US"/>
              <a:t> hay un </a:t>
            </a:r>
            <a:r>
              <a:rPr lang="en-US" err="1"/>
              <a:t>único</a:t>
            </a:r>
            <a:r>
              <a:rPr lang="en-US"/>
              <a:t> </a:t>
            </a:r>
            <a:r>
              <a:rPr lang="en-US" err="1"/>
              <a:t>número</a:t>
            </a:r>
            <a:r>
              <a:rPr lang="en-US"/>
              <a:t> </a:t>
            </a:r>
            <a:r>
              <a:rPr lang="en-US" err="1"/>
              <a:t>entero</a:t>
            </a:r>
            <a:r>
              <a:rPr lang="en-US"/>
              <a:t>. Si ese </a:t>
            </a:r>
            <a:r>
              <a:rPr lang="en-US" err="1"/>
              <a:t>formato</a:t>
            </a:r>
            <a:r>
              <a:rPr lang="en-US"/>
              <a:t> no se </a:t>
            </a:r>
            <a:r>
              <a:rPr lang="en-US" err="1"/>
              <a:t>cumple</a:t>
            </a:r>
            <a:r>
              <a:rPr lang="en-US"/>
              <a:t>, </a:t>
            </a:r>
            <a:r>
              <a:rPr lang="en-US" err="1"/>
              <a:t>tendremos</a:t>
            </a:r>
            <a:r>
              <a:rPr lang="en-US"/>
              <a:t> </a:t>
            </a:r>
            <a:r>
              <a:rPr lang="en-US" err="1"/>
              <a:t>problemas</a:t>
            </a:r>
            <a:r>
              <a:rPr lang="en-US"/>
              <a:t>.</a:t>
            </a:r>
            <a:endParaRPr lang="es-ES"/>
          </a:p>
          <a:p>
            <a:endParaRPr lang="en-US">
              <a:ea typeface="Calibri"/>
              <a:cs typeface="Calibri"/>
            </a:endParaRPr>
          </a:p>
        </p:txBody>
      </p:sp>
      <p:sp>
        <p:nvSpPr>
          <p:cNvPr id="4" name="Marcador de número de diapositiva 3"/>
          <p:cNvSpPr>
            <a:spLocks noGrp="1"/>
          </p:cNvSpPr>
          <p:nvPr>
            <p:ph type="sldNum" sz="quarter" idx="5"/>
          </p:nvPr>
        </p:nvSpPr>
        <p:spPr/>
        <p:txBody>
          <a:bodyPr/>
          <a:lstStyle/>
          <a:p>
            <a:fld id="{205D2C39-5A7B-4168-8F8B-CE071D46F80C}" type="slidenum">
              <a:rPr lang="es-ES"/>
              <a:t>19</a:t>
            </a:fld>
            <a:endParaRPr lang="es-ES"/>
          </a:p>
        </p:txBody>
      </p:sp>
    </p:spTree>
    <p:extLst>
      <p:ext uri="{BB962C8B-B14F-4D97-AF65-F5344CB8AC3E}">
        <p14:creationId xmlns:p14="http://schemas.microsoft.com/office/powerpoint/2010/main" val="3837411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8/17/2024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13600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8/17/2024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00442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8/17/2024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4070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8/17/2024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16669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8/17/2024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17615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8/17/2024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2059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8/17/2024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9398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8/17/2024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86693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8/17/2024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11847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8/17/2024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4181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8/17/2024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3966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8/17/2024</a:t>
            </a:fld>
            <a:endParaRPr lang="en-US"/>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a:p>
        </p:txBody>
      </p:sp>
    </p:spTree>
    <p:extLst>
      <p:ext uri="{BB962C8B-B14F-4D97-AF65-F5344CB8AC3E}">
        <p14:creationId xmlns:p14="http://schemas.microsoft.com/office/powerpoint/2010/main" val="253403136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python.readthedocs.io/en/stable/interactive/magic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195A83-AA4F-FE4B-AFEA-5A5576C39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la de archivos">
            <a:extLst>
              <a:ext uri="{FF2B5EF4-FFF2-40B4-BE49-F238E27FC236}">
                <a16:creationId xmlns:a16="http://schemas.microsoft.com/office/drawing/2014/main" id="{7A5A6F3A-FAED-7A56-05BB-61DDBC0D7EF3}"/>
              </a:ext>
            </a:extLst>
          </p:cNvPr>
          <p:cNvPicPr>
            <a:picLocks noChangeAspect="1"/>
          </p:cNvPicPr>
          <p:nvPr/>
        </p:nvPicPr>
        <p:blipFill>
          <a:blip r:embed="rId2"/>
          <a:srcRect t="14748" r="-2" b="978"/>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ctrTitle"/>
          </p:nvPr>
        </p:nvSpPr>
        <p:spPr>
          <a:xfrm>
            <a:off x="4521389" y="1826096"/>
            <a:ext cx="3149221" cy="2142699"/>
          </a:xfrm>
        </p:spPr>
        <p:txBody>
          <a:bodyPr anchor="b">
            <a:normAutofit/>
          </a:bodyPr>
          <a:lstStyle/>
          <a:p>
            <a:pPr algn="ctr"/>
            <a:r>
              <a:rPr lang="es-ES" sz="4000"/>
              <a:t>Trabajando con Ficheros</a:t>
            </a:r>
          </a:p>
        </p:txBody>
      </p:sp>
      <p:sp>
        <p:nvSpPr>
          <p:cNvPr id="13" name="Freeform: Shape 12">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6"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22C6D-C6D7-0BF7-6C62-4F79D9D4F3DA}"/>
              </a:ext>
            </a:extLst>
          </p:cNvPr>
          <p:cNvSpPr>
            <a:spLocks noGrp="1"/>
          </p:cNvSpPr>
          <p:nvPr>
            <p:ph type="title"/>
          </p:nvPr>
        </p:nvSpPr>
        <p:spPr/>
        <p:txBody>
          <a:bodyPr/>
          <a:lstStyle/>
          <a:p>
            <a:r>
              <a:rPr lang="es-ES" sz="1900" b="1"/>
              <a:t>Necesidad de cerrar el fichero</a:t>
            </a:r>
            <a:endParaRPr lang="es-ES"/>
          </a:p>
        </p:txBody>
      </p:sp>
      <p:sp>
        <p:nvSpPr>
          <p:cNvPr id="3" name="Marcador de contenido 2">
            <a:extLst>
              <a:ext uri="{FF2B5EF4-FFF2-40B4-BE49-F238E27FC236}">
                <a16:creationId xmlns:a16="http://schemas.microsoft.com/office/drawing/2014/main" id="{5B30BB6F-E764-1100-5362-1E69A7291F53}"/>
              </a:ext>
            </a:extLst>
          </p:cNvPr>
          <p:cNvSpPr>
            <a:spLocks noGrp="1"/>
          </p:cNvSpPr>
          <p:nvPr>
            <p:ph idx="1"/>
          </p:nvPr>
        </p:nvSpPr>
        <p:spPr/>
        <p:txBody>
          <a:bodyPr vert="horz" lIns="91440" tIns="45720" rIns="91440" bIns="45720" rtlCol="0" anchor="t">
            <a:normAutofit fontScale="92500" lnSpcReduction="10000"/>
          </a:bodyPr>
          <a:lstStyle/>
          <a:p>
            <a:r>
              <a:rPr lang="es-ES">
                <a:ea typeface="+mn-lt"/>
                <a:cs typeface="+mn-lt"/>
              </a:rPr>
              <a:t>Cuando nuestro programa ha terminado de utilizar el </a:t>
            </a:r>
            <a:r>
              <a:rPr lang="es-ES" b="1">
                <a:ea typeface="+mn-lt"/>
                <a:cs typeface="+mn-lt"/>
              </a:rPr>
              <a:t>fichero</a:t>
            </a:r>
            <a:r>
              <a:rPr lang="es-ES">
                <a:ea typeface="+mn-lt"/>
                <a:cs typeface="+mn-lt"/>
              </a:rPr>
              <a:t> debe </a:t>
            </a:r>
            <a:r>
              <a:rPr lang="es-ES" b="1">
                <a:ea typeface="+mn-lt"/>
                <a:cs typeface="+mn-lt"/>
              </a:rPr>
              <a:t>cerrarlo</a:t>
            </a:r>
            <a:r>
              <a:rPr lang="es-ES">
                <a:ea typeface="+mn-lt"/>
                <a:cs typeface="+mn-lt"/>
              </a:rPr>
              <a:t>. ¿Por qué es necesario cerrar el fichero?</a:t>
            </a:r>
            <a:endParaRPr lang="es-ES"/>
          </a:p>
          <a:p>
            <a:r>
              <a:rPr lang="es-ES">
                <a:ea typeface="+mn-lt"/>
                <a:cs typeface="+mn-lt"/>
              </a:rPr>
              <a:t>La escritura/lectura se realiza sobre los </a:t>
            </a:r>
            <a:r>
              <a:rPr lang="es-ES" i="1">
                <a:ea typeface="+mn-lt"/>
                <a:cs typeface="+mn-lt"/>
              </a:rPr>
              <a:t>búferes</a:t>
            </a:r>
            <a:r>
              <a:rPr lang="es-ES">
                <a:ea typeface="+mn-lt"/>
                <a:cs typeface="+mn-lt"/>
              </a:rPr>
              <a:t> y estos son eventualmente transferidos al medio físico. Cuando se </a:t>
            </a:r>
            <a:r>
              <a:rPr lang="es-ES" i="1">
                <a:ea typeface="+mn-lt"/>
                <a:cs typeface="+mn-lt"/>
              </a:rPr>
              <a:t>cierra</a:t>
            </a:r>
            <a:r>
              <a:rPr lang="es-ES">
                <a:ea typeface="+mn-lt"/>
                <a:cs typeface="+mn-lt"/>
              </a:rPr>
              <a:t> el fichero, se </a:t>
            </a:r>
            <a:r>
              <a:rPr lang="es-ES" b="1">
                <a:ea typeface="+mn-lt"/>
                <a:cs typeface="+mn-lt"/>
              </a:rPr>
              <a:t>fuerza</a:t>
            </a:r>
            <a:r>
              <a:rPr lang="es-ES">
                <a:ea typeface="+mn-lt"/>
                <a:cs typeface="+mn-lt"/>
              </a:rPr>
              <a:t> a realizar esa transferencia. De otro modo, se podría incurrir en pérdida de información.</a:t>
            </a:r>
            <a:endParaRPr lang="es-ES"/>
          </a:p>
          <a:p>
            <a:r>
              <a:rPr lang="es-ES">
                <a:ea typeface="+mn-lt"/>
                <a:cs typeface="+mn-lt"/>
              </a:rPr>
              <a:t>La utilización de un fichero comporta un consumo importante de memoria del ordenador (</a:t>
            </a:r>
            <a:r>
              <a:rPr lang="es-ES" i="1">
                <a:ea typeface="+mn-lt"/>
                <a:cs typeface="+mn-lt"/>
              </a:rPr>
              <a:t>búferes</a:t>
            </a:r>
            <a:r>
              <a:rPr lang="es-ES">
                <a:ea typeface="+mn-lt"/>
                <a:cs typeface="+mn-lt"/>
              </a:rPr>
              <a:t> y otros elementos). Si no se cierra el fichero, esa memoria resulta </a:t>
            </a:r>
            <a:r>
              <a:rPr lang="es-ES" i="1">
                <a:ea typeface="+mn-lt"/>
                <a:cs typeface="+mn-lt"/>
              </a:rPr>
              <a:t>inutilizada</a:t>
            </a:r>
            <a:r>
              <a:rPr lang="es-ES">
                <a:ea typeface="+mn-lt"/>
                <a:cs typeface="+mn-lt"/>
              </a:rPr>
              <a:t>.</a:t>
            </a:r>
            <a:endParaRPr lang="es-ES"/>
          </a:p>
          <a:p>
            <a:r>
              <a:rPr lang="es-ES">
                <a:ea typeface="+mn-lt"/>
                <a:cs typeface="+mn-lt"/>
              </a:rPr>
              <a:t>El Sistema Operativo establece un número máximo de ficheros que pueden estar </a:t>
            </a:r>
            <a:r>
              <a:rPr lang="es-ES" i="1">
                <a:ea typeface="+mn-lt"/>
                <a:cs typeface="+mn-lt"/>
              </a:rPr>
              <a:t>abiertos</a:t>
            </a:r>
            <a:r>
              <a:rPr lang="es-ES">
                <a:ea typeface="+mn-lt"/>
                <a:cs typeface="+mn-lt"/>
              </a:rPr>
              <a:t> simultáneamente. Si no </a:t>
            </a:r>
            <a:r>
              <a:rPr lang="es-ES" i="1">
                <a:ea typeface="+mn-lt"/>
                <a:cs typeface="+mn-lt"/>
              </a:rPr>
              <a:t>cerramos</a:t>
            </a:r>
            <a:r>
              <a:rPr lang="es-ES">
                <a:ea typeface="+mn-lt"/>
                <a:cs typeface="+mn-lt"/>
              </a:rPr>
              <a:t> los ficheros que, de momento, no estamos utilizando, puede que nuestro programa no pueda </a:t>
            </a:r>
            <a:r>
              <a:rPr lang="es-ES" i="1">
                <a:ea typeface="+mn-lt"/>
                <a:cs typeface="+mn-lt"/>
              </a:rPr>
              <a:t>abrir</a:t>
            </a:r>
            <a:r>
              <a:rPr lang="es-ES">
                <a:ea typeface="+mn-lt"/>
                <a:cs typeface="+mn-lt"/>
              </a:rPr>
              <a:t> otros que sí son necesarios.</a:t>
            </a:r>
            <a:endParaRPr lang="es-ES"/>
          </a:p>
          <a:p>
            <a:endParaRPr lang="es-ES"/>
          </a:p>
        </p:txBody>
      </p:sp>
    </p:spTree>
    <p:extLst>
      <p:ext uri="{BB962C8B-B14F-4D97-AF65-F5344CB8AC3E}">
        <p14:creationId xmlns:p14="http://schemas.microsoft.com/office/powerpoint/2010/main" val="342415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5BFCC03-617A-C535-236C-6C3B7FCA31DD}"/>
              </a:ext>
            </a:extLst>
          </p:cNvPr>
          <p:cNvSpPr>
            <a:spLocks noGrp="1"/>
          </p:cNvSpPr>
          <p:nvPr>
            <p:ph type="title"/>
          </p:nvPr>
        </p:nvSpPr>
        <p:spPr>
          <a:xfrm>
            <a:off x="960120" y="960030"/>
            <a:ext cx="4470832" cy="1507398"/>
          </a:xfrm>
        </p:spPr>
        <p:txBody>
          <a:bodyPr anchor="ctr">
            <a:normAutofit/>
          </a:bodyPr>
          <a:lstStyle/>
          <a:p>
            <a:r>
              <a:rPr lang="es-ES" sz="3700"/>
              <a:t>Lectura línea por línea de ficheros en Python</a:t>
            </a:r>
          </a:p>
        </p:txBody>
      </p:sp>
      <p:sp>
        <p:nvSpPr>
          <p:cNvPr id="3" name="Marcador de contenido 2">
            <a:extLst>
              <a:ext uri="{FF2B5EF4-FFF2-40B4-BE49-F238E27FC236}">
                <a16:creationId xmlns:a16="http://schemas.microsoft.com/office/drawing/2014/main" id="{8C72754F-52E6-7445-0ACB-96C5184F8FD7}"/>
              </a:ext>
            </a:extLst>
          </p:cNvPr>
          <p:cNvSpPr>
            <a:spLocks noGrp="1"/>
          </p:cNvSpPr>
          <p:nvPr>
            <p:ph idx="1"/>
          </p:nvPr>
        </p:nvSpPr>
        <p:spPr>
          <a:xfrm>
            <a:off x="952501" y="2844800"/>
            <a:ext cx="4470831" cy="3053170"/>
          </a:xfrm>
        </p:spPr>
        <p:txBody>
          <a:bodyPr vert="horz" lIns="91440" tIns="45720" rIns="91440" bIns="45720" rtlCol="0" anchor="t">
            <a:normAutofit/>
          </a:bodyPr>
          <a:lstStyle/>
          <a:p>
            <a:pPr>
              <a:lnSpc>
                <a:spcPct val="100000"/>
              </a:lnSpc>
            </a:pPr>
            <a:r>
              <a:rPr lang="es-ES" sz="1700">
                <a:latin typeface="Calibri"/>
                <a:ea typeface="Calibri"/>
                <a:cs typeface="Calibri"/>
              </a:rPr>
              <a:t>Para entender el manejo de ficheros en Python utilizaremos inicialmente un sencillo ejemplo. Para ello, utilizaremos un editor de textos con el que hemos creado un archivo llamado </a:t>
            </a:r>
            <a:r>
              <a:rPr lang="es-ES" sz="1700" i="1">
                <a:latin typeface="Calibri"/>
                <a:ea typeface="Calibri"/>
                <a:cs typeface="Calibri"/>
              </a:rPr>
              <a:t>valores_en_columna.txt</a:t>
            </a:r>
            <a:r>
              <a:rPr lang="es-ES" sz="1700">
                <a:latin typeface="Calibri"/>
                <a:ea typeface="Calibri"/>
                <a:cs typeface="Calibri"/>
              </a:rPr>
              <a:t>. El contenido es una secuencia de valores enteros fácil de recordar, para que las comprobaciones del buen funcionamiento del código sean sencillas de verificar.</a:t>
            </a:r>
            <a:endParaRPr lang="es-ES" sz="1700"/>
          </a:p>
        </p:txBody>
      </p:sp>
      <p:cxnSp>
        <p:nvCxnSpPr>
          <p:cNvPr id="11" name="Straight Connector 1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Imagen 3" descr="Interfaz de usuario gráfica, Texto, Aplicación&#10;&#10;Descripción generada automáticamente">
            <a:extLst>
              <a:ext uri="{FF2B5EF4-FFF2-40B4-BE49-F238E27FC236}">
                <a16:creationId xmlns:a16="http://schemas.microsoft.com/office/drawing/2014/main" id="{C1DD81A1-6030-C974-65B9-107A49E84F8E}"/>
              </a:ext>
            </a:extLst>
          </p:cNvPr>
          <p:cNvPicPr>
            <a:picLocks noChangeAspect="1"/>
          </p:cNvPicPr>
          <p:nvPr/>
        </p:nvPicPr>
        <p:blipFill>
          <a:blip r:embed="rId2"/>
          <a:stretch>
            <a:fillRect/>
          </a:stretch>
        </p:blipFill>
        <p:spPr>
          <a:xfrm>
            <a:off x="6768669" y="1792613"/>
            <a:ext cx="4848551" cy="3272773"/>
          </a:xfrm>
          <a:prstGeom prst="rect">
            <a:avLst/>
          </a:prstGeom>
        </p:spPr>
      </p:pic>
    </p:spTree>
    <p:extLst>
      <p:ext uri="{BB962C8B-B14F-4D97-AF65-F5344CB8AC3E}">
        <p14:creationId xmlns:p14="http://schemas.microsoft.com/office/powerpoint/2010/main" val="336607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D894D-1E78-85BA-E299-62D01FF6AD5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11562B56-CE89-C3AB-1000-DC45D3B75C23}"/>
              </a:ext>
            </a:extLst>
          </p:cNvPr>
          <p:cNvSpPr>
            <a:spLocks noGrp="1"/>
          </p:cNvSpPr>
          <p:nvPr>
            <p:ph idx="1"/>
          </p:nvPr>
        </p:nvSpPr>
        <p:spPr/>
        <p:txBody>
          <a:bodyPr vert="horz" lIns="91440" tIns="45720" rIns="91440" bIns="45720" rtlCol="0" anchor="t">
            <a:normAutofit/>
          </a:bodyPr>
          <a:lstStyle/>
          <a:p>
            <a:r>
              <a:rPr lang="es-ES">
                <a:ea typeface="+mn-lt"/>
                <a:cs typeface="+mn-lt"/>
              </a:rPr>
              <a:t>De momento, para simplificar la </a:t>
            </a:r>
            <a:r>
              <a:rPr lang="es-ES" b="1">
                <a:ea typeface="+mn-lt"/>
                <a:cs typeface="+mn-lt"/>
              </a:rPr>
              <a:t>ruta de acceso</a:t>
            </a:r>
            <a:r>
              <a:rPr lang="es-ES">
                <a:ea typeface="+mn-lt"/>
                <a:cs typeface="+mn-lt"/>
              </a:rPr>
              <a:t> al fichero, este archivo está situado al mismo nivel que este cuaderno. La extensión .</a:t>
            </a:r>
            <a:r>
              <a:rPr lang="es-ES" err="1">
                <a:ea typeface="+mn-lt"/>
                <a:cs typeface="+mn-lt"/>
              </a:rPr>
              <a:t>txt</a:t>
            </a:r>
            <a:r>
              <a:rPr lang="es-ES">
                <a:ea typeface="+mn-lt"/>
                <a:cs typeface="+mn-lt"/>
              </a:rPr>
              <a:t> es la habitual para </a:t>
            </a:r>
            <a:r>
              <a:rPr lang="es-ES" i="1">
                <a:ea typeface="+mn-lt"/>
                <a:cs typeface="+mn-lt"/>
              </a:rPr>
              <a:t>recalcar</a:t>
            </a:r>
            <a:r>
              <a:rPr lang="es-ES">
                <a:ea typeface="+mn-lt"/>
                <a:cs typeface="+mn-lt"/>
              </a:rPr>
              <a:t> que el fichero es de tipo texto, pero podemos usar cualquier extensión, preferentemente no utilizando aquellas habituales en aplicaciones estándar, tales como .</a:t>
            </a:r>
            <a:r>
              <a:rPr lang="es-ES" err="1">
                <a:ea typeface="+mn-lt"/>
                <a:cs typeface="+mn-lt"/>
              </a:rPr>
              <a:t>doc</a:t>
            </a:r>
            <a:r>
              <a:rPr lang="es-ES">
                <a:ea typeface="+mn-lt"/>
                <a:cs typeface="+mn-lt"/>
              </a:rPr>
              <a:t>, .exe, .</a:t>
            </a:r>
            <a:r>
              <a:rPr lang="es-ES" err="1">
                <a:ea typeface="+mn-lt"/>
                <a:cs typeface="+mn-lt"/>
              </a:rPr>
              <a:t>lib</a:t>
            </a:r>
            <a:r>
              <a:rPr lang="es-ES">
                <a:ea typeface="+mn-lt"/>
                <a:cs typeface="+mn-lt"/>
              </a:rPr>
              <a:t>, .</a:t>
            </a:r>
            <a:r>
              <a:rPr lang="es-ES" err="1">
                <a:ea typeface="+mn-lt"/>
                <a:cs typeface="+mn-lt"/>
              </a:rPr>
              <a:t>pdf</a:t>
            </a:r>
            <a:r>
              <a:rPr lang="es-ES">
                <a:ea typeface="+mn-lt"/>
                <a:cs typeface="+mn-lt"/>
              </a:rPr>
              <a:t>, etc.</a:t>
            </a:r>
            <a:endParaRPr lang="es-ES"/>
          </a:p>
          <a:p>
            <a:endParaRPr lang="es-ES"/>
          </a:p>
        </p:txBody>
      </p:sp>
    </p:spTree>
    <p:extLst>
      <p:ext uri="{BB962C8B-B14F-4D97-AF65-F5344CB8AC3E}">
        <p14:creationId xmlns:p14="http://schemas.microsoft.com/office/powerpoint/2010/main" val="426987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8B14-9393-7BA0-6F9B-C3612ECF9AE3}"/>
              </a:ext>
            </a:extLst>
          </p:cNvPr>
          <p:cNvSpPr>
            <a:spLocks noGrp="1"/>
          </p:cNvSpPr>
          <p:nvPr>
            <p:ph type="title"/>
          </p:nvPr>
        </p:nvSpPr>
        <p:spPr/>
        <p:txBody>
          <a:bodyPr/>
          <a:lstStyle/>
          <a:p>
            <a:r>
              <a:rPr lang="es-ES" b="1">
                <a:ea typeface="+mj-lt"/>
                <a:cs typeface="+mj-lt"/>
              </a:rPr>
              <a:t>La apertura y el cierre</a:t>
            </a:r>
            <a:endParaRPr lang="es-ES"/>
          </a:p>
          <a:p>
            <a:endParaRPr lang="es-ES"/>
          </a:p>
        </p:txBody>
      </p:sp>
      <p:sp>
        <p:nvSpPr>
          <p:cNvPr id="3" name="Marcador de contenido 2">
            <a:extLst>
              <a:ext uri="{FF2B5EF4-FFF2-40B4-BE49-F238E27FC236}">
                <a16:creationId xmlns:a16="http://schemas.microsoft.com/office/drawing/2014/main" id="{8A969475-DB0B-F2F8-E2B0-375D9BDF32CC}"/>
              </a:ext>
            </a:extLst>
          </p:cNvPr>
          <p:cNvSpPr>
            <a:spLocks noGrp="1"/>
          </p:cNvSpPr>
          <p:nvPr>
            <p:ph idx="1"/>
          </p:nvPr>
        </p:nvSpPr>
        <p:spPr/>
        <p:txBody>
          <a:bodyPr vert="horz" lIns="91440" tIns="45720" rIns="91440" bIns="45720" rtlCol="0" anchor="t">
            <a:normAutofit fontScale="92500" lnSpcReduction="10000"/>
          </a:bodyPr>
          <a:lstStyle/>
          <a:p>
            <a:r>
              <a:rPr lang="es-ES">
                <a:ea typeface="+mn-lt"/>
                <a:cs typeface="+mn-lt"/>
              </a:rPr>
              <a:t>Los ficheros no estándar deben ser abiertos antes de ser utilizados, y cerrados cuando se concluya (al menos provisionalmente) el trabajo con ellos.</a:t>
            </a:r>
            <a:endParaRPr lang="es-ES"/>
          </a:p>
          <a:p>
            <a:r>
              <a:rPr lang="es-ES">
                <a:ea typeface="+mn-lt"/>
                <a:cs typeface="+mn-lt"/>
              </a:rPr>
              <a:t>Para abrir un fichero debemos tener en cuenta:</a:t>
            </a:r>
            <a:endParaRPr lang="es-ES"/>
          </a:p>
          <a:p>
            <a:r>
              <a:rPr lang="es-ES">
                <a:ea typeface="+mn-lt"/>
                <a:cs typeface="+mn-lt"/>
              </a:rPr>
              <a:t>La localización del fichero: (Ej.: “</a:t>
            </a:r>
            <a:r>
              <a:rPr lang="es-ES" i="1">
                <a:ea typeface="+mn-lt"/>
                <a:cs typeface="+mn-lt"/>
              </a:rPr>
              <a:t>datos/temperaturas/Valladolid.dat</a:t>
            </a:r>
            <a:r>
              <a:rPr lang="es-ES">
                <a:ea typeface="+mn-lt"/>
                <a:cs typeface="+mn-lt"/>
              </a:rPr>
              <a:t>”)</a:t>
            </a:r>
            <a:endParaRPr lang="es-ES"/>
          </a:p>
          <a:p>
            <a:r>
              <a:rPr lang="es-ES">
                <a:ea typeface="+mn-lt"/>
                <a:cs typeface="+mn-lt"/>
              </a:rPr>
              <a:t>La declaración del </a:t>
            </a:r>
            <a:r>
              <a:rPr lang="es-ES" b="1">
                <a:ea typeface="+mn-lt"/>
                <a:cs typeface="+mn-lt"/>
              </a:rPr>
              <a:t>modo de apertura</a:t>
            </a:r>
            <a:r>
              <a:rPr lang="es-ES">
                <a:ea typeface="+mn-lt"/>
                <a:cs typeface="+mn-lt"/>
              </a:rPr>
              <a:t>, que es un parámetro que indica si, por ejemplo, queremos leer del fichero o escribir en el fichero:</a:t>
            </a:r>
            <a:endParaRPr lang="es-ES"/>
          </a:p>
          <a:p>
            <a:pPr lvl="1">
              <a:buFont typeface="Arial" panose="02020502050305020303" pitchFamily="18" charset="0"/>
              <a:buChar char="•"/>
            </a:pPr>
            <a:r>
              <a:rPr lang="es-ES">
                <a:ea typeface="+mn-lt"/>
                <a:cs typeface="+mn-lt"/>
              </a:rPr>
              <a:t>'w' para escritura,</a:t>
            </a:r>
            <a:endParaRPr lang="es-ES"/>
          </a:p>
          <a:p>
            <a:pPr lvl="1">
              <a:buFont typeface="Arial" panose="02020502050305020303" pitchFamily="18" charset="0"/>
              <a:buChar char="•"/>
            </a:pPr>
            <a:r>
              <a:rPr lang="es-ES">
                <a:ea typeface="+mn-lt"/>
                <a:cs typeface="+mn-lt"/>
              </a:rPr>
              <a:t>'r' para lectura</a:t>
            </a:r>
            <a:endParaRPr lang="es-ES"/>
          </a:p>
          <a:p>
            <a:r>
              <a:rPr lang="es-ES">
                <a:ea typeface="+mn-lt"/>
                <a:cs typeface="+mn-lt"/>
              </a:rPr>
              <a:t>La asignación de un nombre en el programa que a partir de ese momento representará al fichero (Ej.: </a:t>
            </a:r>
            <a:r>
              <a:rPr lang="es-ES" err="1">
                <a:ea typeface="+mn-lt"/>
                <a:cs typeface="+mn-lt"/>
              </a:rPr>
              <a:t>fich_sal</a:t>
            </a:r>
            <a:r>
              <a:rPr lang="es-ES">
                <a:ea typeface="+mn-lt"/>
                <a:cs typeface="+mn-lt"/>
              </a:rPr>
              <a:t>)</a:t>
            </a:r>
            <a:endParaRPr lang="es-ES"/>
          </a:p>
          <a:p>
            <a:endParaRPr lang="es-ES"/>
          </a:p>
        </p:txBody>
      </p:sp>
    </p:spTree>
    <p:extLst>
      <p:ext uri="{BB962C8B-B14F-4D97-AF65-F5344CB8AC3E}">
        <p14:creationId xmlns:p14="http://schemas.microsoft.com/office/powerpoint/2010/main" val="72178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8C72B-0018-91E4-A1FA-6147EF1960E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23A1484-6959-D328-5272-84CAD3D4AB77}"/>
              </a:ext>
            </a:extLst>
          </p:cNvPr>
          <p:cNvSpPr>
            <a:spLocks noGrp="1"/>
          </p:cNvSpPr>
          <p:nvPr>
            <p:ph idx="1"/>
          </p:nvPr>
        </p:nvSpPr>
        <p:spPr/>
        <p:txBody>
          <a:bodyPr vert="horz" lIns="91440" tIns="45720" rIns="91440" bIns="45720" rtlCol="0" anchor="t">
            <a:normAutofit/>
          </a:bodyPr>
          <a:lstStyle/>
          <a:p>
            <a:r>
              <a:rPr lang="es-ES">
                <a:ea typeface="+mn-lt"/>
                <a:cs typeface="+mn-lt"/>
              </a:rPr>
              <a:t>Para abrir un fichero disponemos de la función open(), que nos devuelve el </a:t>
            </a:r>
            <a:r>
              <a:rPr lang="es-ES" b="1">
                <a:ea typeface="+mn-lt"/>
                <a:cs typeface="+mn-lt"/>
              </a:rPr>
              <a:t>objeto</a:t>
            </a:r>
            <a:r>
              <a:rPr lang="es-ES">
                <a:ea typeface="+mn-lt"/>
                <a:cs typeface="+mn-lt"/>
              </a:rPr>
              <a:t> fichero con el que vamos a poder trabajar a partir de ese momento. En el ejemplo, se abre un fichero 'Valladolid.dat' especificando la ruta de acceso desde el </a:t>
            </a:r>
            <a:r>
              <a:rPr lang="es-ES" b="1">
                <a:ea typeface="+mn-lt"/>
                <a:cs typeface="+mn-lt"/>
              </a:rPr>
              <a:t>directorio de trabajo</a:t>
            </a:r>
            <a:r>
              <a:rPr lang="es-ES">
                <a:ea typeface="+mn-lt"/>
                <a:cs typeface="+mn-lt"/>
              </a:rPr>
              <a:t>, con la intención de escribir en él datos, ('w') y al que se referenciará con el nombre </a:t>
            </a:r>
            <a:r>
              <a:rPr lang="es-ES" err="1">
                <a:ea typeface="+mn-lt"/>
                <a:cs typeface="+mn-lt"/>
              </a:rPr>
              <a:t>fich_sal</a:t>
            </a:r>
            <a:r>
              <a:rPr lang="es-ES">
                <a:ea typeface="+mn-lt"/>
                <a:cs typeface="+mn-lt"/>
              </a:rPr>
              <a:t>.</a:t>
            </a:r>
            <a:endParaRPr lang="es-ES"/>
          </a:p>
          <a:p>
            <a:r>
              <a:rPr lang="es-ES" err="1">
                <a:ea typeface="+mn-lt"/>
                <a:cs typeface="+mn-lt"/>
              </a:rPr>
              <a:t>fich_sal</a:t>
            </a:r>
            <a:r>
              <a:rPr lang="es-ES">
                <a:ea typeface="+mn-lt"/>
                <a:cs typeface="+mn-lt"/>
              </a:rPr>
              <a:t> = open('datos/temperaturas/Valladolid.</a:t>
            </a:r>
            <a:r>
              <a:rPr lang="es-ES" err="1">
                <a:ea typeface="+mn-lt"/>
                <a:cs typeface="+mn-lt"/>
              </a:rPr>
              <a:t>dat</a:t>
            </a:r>
            <a:r>
              <a:rPr lang="es-ES">
                <a:ea typeface="+mn-lt"/>
                <a:cs typeface="+mn-lt"/>
              </a:rPr>
              <a:t>','w')</a:t>
            </a:r>
            <a:endParaRPr lang="es-ES"/>
          </a:p>
          <a:p>
            <a:r>
              <a:rPr lang="es-ES">
                <a:ea typeface="+mn-lt"/>
                <a:cs typeface="+mn-lt"/>
              </a:rPr>
              <a:t>En la siguiente tabla se muestran los diferentes </a:t>
            </a:r>
            <a:r>
              <a:rPr lang="es-ES" b="1">
                <a:ea typeface="+mn-lt"/>
                <a:cs typeface="+mn-lt"/>
              </a:rPr>
              <a:t>modos de apertura</a:t>
            </a:r>
            <a:r>
              <a:rPr lang="es-ES">
                <a:ea typeface="+mn-lt"/>
                <a:cs typeface="+mn-lt"/>
              </a:rPr>
              <a:t>. Con saber utilizar los modos 'w' y 'r' es más que suficiente para los objetivos del curso.</a:t>
            </a:r>
            <a:endParaRPr lang="es-ES"/>
          </a:p>
          <a:p>
            <a:pPr marL="0" indent="0">
              <a:buNone/>
            </a:pPr>
            <a:endParaRPr lang="es-ES"/>
          </a:p>
        </p:txBody>
      </p:sp>
    </p:spTree>
    <p:extLst>
      <p:ext uri="{BB962C8B-B14F-4D97-AF65-F5344CB8AC3E}">
        <p14:creationId xmlns:p14="http://schemas.microsoft.com/office/powerpoint/2010/main" val="3095815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2D5A55-E317-996C-80BC-FE0DE7B7030C}"/>
              </a:ext>
            </a:extLst>
          </p:cNvPr>
          <p:cNvSpPr>
            <a:spLocks noGrp="1"/>
          </p:cNvSpPr>
          <p:nvPr>
            <p:ph type="title"/>
          </p:nvPr>
        </p:nvSpPr>
        <p:spPr>
          <a:xfrm>
            <a:off x="959994" y="943705"/>
            <a:ext cx="10287000" cy="1279329"/>
          </a:xfrm>
        </p:spPr>
        <p:txBody>
          <a:bodyPr>
            <a:normAutofit fontScale="90000"/>
          </a:bodyPr>
          <a:lstStyle/>
          <a:p>
            <a:pPr algn="ctr"/>
            <a:r>
              <a:rPr lang="es-ES">
                <a:ea typeface="+mj-lt"/>
                <a:cs typeface="+mj-lt"/>
              </a:rPr>
              <a:t>En la siguiente tabla se muestran los diferentes </a:t>
            </a:r>
            <a:r>
              <a:rPr lang="es-ES" b="1">
                <a:ea typeface="+mj-lt"/>
                <a:cs typeface="+mj-lt"/>
              </a:rPr>
              <a:t>modos de apertura</a:t>
            </a:r>
            <a:r>
              <a:rPr lang="es-ES">
                <a:ea typeface="+mj-lt"/>
                <a:cs typeface="+mj-lt"/>
              </a:rPr>
              <a:t>. Con saber utilizar los modos 'w' y 'r' es más que suficiente para los objetivos del curso.</a:t>
            </a:r>
            <a:endParaRPr lang="es-ES"/>
          </a:p>
          <a:p>
            <a:pPr algn="ctr"/>
            <a:endParaRPr lang="es-ES"/>
          </a:p>
        </p:txBody>
      </p:sp>
      <p:cxnSp>
        <p:nvCxnSpPr>
          <p:cNvPr id="12" name="Straight Connector 11">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4">
            <a:extLst>
              <a:ext uri="{FF2B5EF4-FFF2-40B4-BE49-F238E27FC236}">
                <a16:creationId xmlns:a16="http://schemas.microsoft.com/office/drawing/2014/main" id="{51AA87DD-E2F3-0A8B-8290-676565B8EA57}"/>
              </a:ext>
            </a:extLst>
          </p:cNvPr>
          <p:cNvGraphicFramePr>
            <a:graphicFrameLocks noGrp="1"/>
          </p:cNvGraphicFramePr>
          <p:nvPr>
            <p:ph idx="1"/>
            <p:extLst>
              <p:ext uri="{D42A27DB-BD31-4B8C-83A1-F6EECF244321}">
                <p14:modId xmlns:p14="http://schemas.microsoft.com/office/powerpoint/2010/main" val="3747104130"/>
              </p:ext>
            </p:extLst>
          </p:nvPr>
        </p:nvGraphicFramePr>
        <p:xfrm>
          <a:off x="782876" y="2473890"/>
          <a:ext cx="11193392" cy="4321136"/>
        </p:xfrm>
        <a:graphic>
          <a:graphicData uri="http://schemas.openxmlformats.org/drawingml/2006/table">
            <a:tbl>
              <a:tblPr firstRow="1" firstCol="1" bandRow="1">
                <a:tableStyleId>{8799B23B-EC83-4686-B30A-512413B5E67A}</a:tableStyleId>
              </a:tblPr>
              <a:tblGrid>
                <a:gridCol w="3282511">
                  <a:extLst>
                    <a:ext uri="{9D8B030D-6E8A-4147-A177-3AD203B41FA5}">
                      <a16:colId xmlns:a16="http://schemas.microsoft.com/office/drawing/2014/main" val="4293175608"/>
                    </a:ext>
                  </a:extLst>
                </a:gridCol>
                <a:gridCol w="2729283">
                  <a:extLst>
                    <a:ext uri="{9D8B030D-6E8A-4147-A177-3AD203B41FA5}">
                      <a16:colId xmlns:a16="http://schemas.microsoft.com/office/drawing/2014/main" val="19517727"/>
                    </a:ext>
                  </a:extLst>
                </a:gridCol>
                <a:gridCol w="5181598">
                  <a:extLst>
                    <a:ext uri="{9D8B030D-6E8A-4147-A177-3AD203B41FA5}">
                      <a16:colId xmlns:a16="http://schemas.microsoft.com/office/drawing/2014/main" val="3814698824"/>
                    </a:ext>
                  </a:extLst>
                </a:gridCol>
              </a:tblGrid>
              <a:tr h="342268">
                <a:tc>
                  <a:txBody>
                    <a:bodyPr/>
                    <a:lstStyle/>
                    <a:p>
                      <a:r>
                        <a:rPr lang="es-ES" sz="1600" b="1">
                          <a:effectLst/>
                        </a:rPr>
                        <a:t>Modo de apertura</a:t>
                      </a:r>
                      <a:endParaRPr lang="es-ES" sz="1600">
                        <a:effectLst/>
                      </a:endParaRPr>
                    </a:p>
                  </a:txBody>
                  <a:tcPr marL="203492" marR="6359" marT="6359" marB="6359" anchor="ctr"/>
                </a:tc>
                <a:tc>
                  <a:txBody>
                    <a:bodyPr/>
                    <a:lstStyle/>
                    <a:p>
                      <a:r>
                        <a:rPr lang="es-ES" sz="1600" b="1">
                          <a:effectLst/>
                        </a:rPr>
                        <a:t>Descripción</a:t>
                      </a:r>
                      <a:endParaRPr lang="es-ES" sz="1600">
                        <a:effectLst/>
                      </a:endParaRPr>
                    </a:p>
                  </a:txBody>
                  <a:tcPr marL="203492" marR="6359" marT="6359" marB="6359" anchor="ctr"/>
                </a:tc>
                <a:tc>
                  <a:txBody>
                    <a:bodyPr/>
                    <a:lstStyle/>
                    <a:p>
                      <a:r>
                        <a:rPr lang="es-ES" sz="1600" b="1">
                          <a:effectLst/>
                        </a:rPr>
                        <a:t>Acción</a:t>
                      </a:r>
                      <a:endParaRPr lang="es-ES" sz="1600">
                        <a:effectLst/>
                      </a:endParaRPr>
                    </a:p>
                  </a:txBody>
                  <a:tcPr marL="203492" marR="6359" marT="6359" marB="6359" anchor="ctr"/>
                </a:tc>
                <a:extLst>
                  <a:ext uri="{0D108BD9-81ED-4DB2-BD59-A6C34878D82A}">
                    <a16:rowId xmlns:a16="http://schemas.microsoft.com/office/drawing/2014/main" val="3071512725"/>
                  </a:ext>
                </a:extLst>
              </a:tr>
              <a:tr h="342268">
                <a:tc>
                  <a:txBody>
                    <a:bodyPr/>
                    <a:lstStyle/>
                    <a:p>
                      <a:r>
                        <a:rPr lang="es-ES" sz="1600">
                          <a:effectLst/>
                        </a:rPr>
                        <a:t>'w'</a:t>
                      </a:r>
                    </a:p>
                  </a:txBody>
                  <a:tcPr marL="203492" marR="6359" marT="6359" marB="6359" anchor="ctr"/>
                </a:tc>
                <a:tc>
                  <a:txBody>
                    <a:bodyPr/>
                    <a:lstStyle/>
                    <a:p>
                      <a:r>
                        <a:rPr lang="es-ES" sz="1600">
                          <a:effectLst/>
                        </a:rPr>
                        <a:t>Escritura</a:t>
                      </a:r>
                    </a:p>
                  </a:txBody>
                  <a:tcPr marL="203492" marR="6359" marT="6359" marB="6359" anchor="ctr"/>
                </a:tc>
                <a:tc>
                  <a:txBody>
                    <a:bodyPr/>
                    <a:lstStyle/>
                    <a:p>
                      <a:r>
                        <a:rPr lang="es-ES" sz="1600">
                          <a:effectLst/>
                        </a:rPr>
                        <a:t>Si el fichero no existe lo crea. Si existe, borra su contenido</a:t>
                      </a:r>
                    </a:p>
                  </a:txBody>
                  <a:tcPr marL="203492" marR="6359" marT="6359" marB="6359" anchor="ctr"/>
                </a:tc>
                <a:extLst>
                  <a:ext uri="{0D108BD9-81ED-4DB2-BD59-A6C34878D82A}">
                    <a16:rowId xmlns:a16="http://schemas.microsoft.com/office/drawing/2014/main" val="586435491"/>
                  </a:ext>
                </a:extLst>
              </a:tr>
              <a:tr h="652449">
                <a:tc>
                  <a:txBody>
                    <a:bodyPr/>
                    <a:lstStyle/>
                    <a:p>
                      <a:r>
                        <a:rPr lang="es-ES" sz="1600">
                          <a:effectLst/>
                        </a:rPr>
                        <a:t>'r'</a:t>
                      </a:r>
                    </a:p>
                  </a:txBody>
                  <a:tcPr marL="203492" marR="6359" marT="6359" marB="6359" anchor="ctr"/>
                </a:tc>
                <a:tc>
                  <a:txBody>
                    <a:bodyPr/>
                    <a:lstStyle/>
                    <a:p>
                      <a:r>
                        <a:rPr lang="es-ES" sz="1600">
                          <a:effectLst/>
                        </a:rPr>
                        <a:t>Lectura</a:t>
                      </a:r>
                    </a:p>
                  </a:txBody>
                  <a:tcPr marL="203492" marR="6359" marT="6359" marB="6359" anchor="ctr"/>
                </a:tc>
                <a:tc>
                  <a:txBody>
                    <a:bodyPr/>
                    <a:lstStyle/>
                    <a:p>
                      <a:r>
                        <a:rPr lang="es-ES" sz="1600">
                          <a:effectLst/>
                        </a:rPr>
                        <a:t>Si existe fichero: lo abre. Si no existe: excepción </a:t>
                      </a:r>
                      <a:r>
                        <a:rPr lang="es-ES" sz="1600" err="1">
                          <a:effectLst/>
                        </a:rPr>
                        <a:t>FileNotFoundError</a:t>
                      </a:r>
                      <a:endParaRPr lang="es-ES" sz="1600">
                        <a:effectLst/>
                      </a:endParaRPr>
                    </a:p>
                  </a:txBody>
                  <a:tcPr marL="203492" marR="6359" marT="6359" marB="6359" anchor="ctr"/>
                </a:tc>
                <a:extLst>
                  <a:ext uri="{0D108BD9-81ED-4DB2-BD59-A6C34878D82A}">
                    <a16:rowId xmlns:a16="http://schemas.microsoft.com/office/drawing/2014/main" val="817801608"/>
                  </a:ext>
                </a:extLst>
              </a:tr>
              <a:tr h="652449">
                <a:tc>
                  <a:txBody>
                    <a:bodyPr/>
                    <a:lstStyle/>
                    <a:p>
                      <a:r>
                        <a:rPr lang="es-ES" sz="1600">
                          <a:effectLst/>
                        </a:rPr>
                        <a:t>'a'</a:t>
                      </a:r>
                    </a:p>
                  </a:txBody>
                  <a:tcPr marL="203492" marR="6359" marT="6359" marB="6359" anchor="ctr"/>
                </a:tc>
                <a:tc>
                  <a:txBody>
                    <a:bodyPr/>
                    <a:lstStyle/>
                    <a:p>
                      <a:r>
                        <a:rPr lang="es-ES" sz="1600">
                          <a:effectLst/>
                        </a:rPr>
                        <a:t>Añadir</a:t>
                      </a:r>
                    </a:p>
                  </a:txBody>
                  <a:tcPr marL="203492" marR="6359" marT="6359" marB="6359" anchor="ctr"/>
                </a:tc>
                <a:tc>
                  <a:txBody>
                    <a:bodyPr/>
                    <a:lstStyle/>
                    <a:p>
                      <a:r>
                        <a:rPr lang="es-ES" sz="1600">
                          <a:effectLst/>
                        </a:rPr>
                        <a:t>Si fichero no existe, lo crea para escritura. Si existe, añade al final</a:t>
                      </a:r>
                    </a:p>
                  </a:txBody>
                  <a:tcPr marL="203492" marR="6359" marT="6359" marB="6359" anchor="ctr"/>
                </a:tc>
                <a:extLst>
                  <a:ext uri="{0D108BD9-81ED-4DB2-BD59-A6C34878D82A}">
                    <a16:rowId xmlns:a16="http://schemas.microsoft.com/office/drawing/2014/main" val="401524637"/>
                  </a:ext>
                </a:extLst>
              </a:tr>
              <a:tr h="652449">
                <a:tc>
                  <a:txBody>
                    <a:bodyPr/>
                    <a:lstStyle/>
                    <a:p>
                      <a:r>
                        <a:rPr lang="es-ES" sz="1600">
                          <a:effectLst/>
                        </a:rPr>
                        <a:t>'w+'</a:t>
                      </a:r>
                    </a:p>
                  </a:txBody>
                  <a:tcPr marL="203492" marR="6359" marT="6359" marB="6359" anchor="ctr"/>
                </a:tc>
                <a:tc>
                  <a:txBody>
                    <a:bodyPr/>
                    <a:lstStyle/>
                    <a:p>
                      <a:r>
                        <a:rPr lang="es-ES" sz="1600">
                          <a:effectLst/>
                        </a:rPr>
                        <a:t>Actualizar</a:t>
                      </a:r>
                    </a:p>
                  </a:txBody>
                  <a:tcPr marL="203492" marR="6359" marT="6359" marB="6359" anchor="ctr"/>
                </a:tc>
                <a:tc>
                  <a:txBody>
                    <a:bodyPr/>
                    <a:lstStyle/>
                    <a:p>
                      <a:r>
                        <a:rPr lang="es-ES" sz="1600">
                          <a:effectLst/>
                        </a:rPr>
                        <a:t>Escritura/ lectura. Si el fichero no existe lo crea. Si existe: borra</a:t>
                      </a:r>
                    </a:p>
                  </a:txBody>
                  <a:tcPr marL="203492" marR="6359" marT="6359" marB="6359" anchor="ctr"/>
                </a:tc>
                <a:extLst>
                  <a:ext uri="{0D108BD9-81ED-4DB2-BD59-A6C34878D82A}">
                    <a16:rowId xmlns:a16="http://schemas.microsoft.com/office/drawing/2014/main" val="1962367896"/>
                  </a:ext>
                </a:extLst>
              </a:tr>
              <a:tr h="342268">
                <a:tc>
                  <a:txBody>
                    <a:bodyPr/>
                    <a:lstStyle/>
                    <a:p>
                      <a:r>
                        <a:rPr lang="es-ES" sz="1600">
                          <a:effectLst/>
                        </a:rPr>
                        <a:t>'r+'</a:t>
                      </a:r>
                    </a:p>
                  </a:txBody>
                  <a:tcPr marL="203492" marR="6359" marT="6359" marB="6359" anchor="ctr"/>
                </a:tc>
                <a:tc>
                  <a:txBody>
                    <a:bodyPr/>
                    <a:lstStyle/>
                    <a:p>
                      <a:r>
                        <a:rPr lang="es-ES" sz="1600">
                          <a:effectLst/>
                        </a:rPr>
                        <a:t>Actualizar</a:t>
                      </a:r>
                    </a:p>
                  </a:txBody>
                  <a:tcPr marL="203492" marR="6359" marT="6359" marB="6359" anchor="ctr"/>
                </a:tc>
                <a:tc>
                  <a:txBody>
                    <a:bodyPr/>
                    <a:lstStyle/>
                    <a:p>
                      <a:r>
                        <a:rPr lang="es-ES" sz="1600">
                          <a:effectLst/>
                        </a:rPr>
                        <a:t>Lectura/Escritura. Si no existe: excepción </a:t>
                      </a:r>
                      <a:r>
                        <a:rPr lang="es-ES" sz="1600" err="1">
                          <a:effectLst/>
                        </a:rPr>
                        <a:t>FileNotFoundError</a:t>
                      </a:r>
                      <a:endParaRPr lang="es-ES" sz="1600">
                        <a:effectLst/>
                      </a:endParaRPr>
                    </a:p>
                  </a:txBody>
                  <a:tcPr marL="203492" marR="6359" marT="6359" marB="6359" anchor="ctr"/>
                </a:tc>
                <a:extLst>
                  <a:ext uri="{0D108BD9-81ED-4DB2-BD59-A6C34878D82A}">
                    <a16:rowId xmlns:a16="http://schemas.microsoft.com/office/drawing/2014/main" val="4224026640"/>
                  </a:ext>
                </a:extLst>
              </a:tr>
              <a:tr h="342268">
                <a:tc>
                  <a:txBody>
                    <a:bodyPr/>
                    <a:lstStyle/>
                    <a:p>
                      <a:r>
                        <a:rPr lang="es-ES" sz="1600">
                          <a:effectLst/>
                        </a:rPr>
                        <a:t>'a+'</a:t>
                      </a:r>
                    </a:p>
                  </a:txBody>
                  <a:tcPr marL="203492" marR="6359" marT="6359" marB="6359" anchor="ctr"/>
                </a:tc>
                <a:tc>
                  <a:txBody>
                    <a:bodyPr/>
                    <a:lstStyle/>
                    <a:p>
                      <a:r>
                        <a:rPr lang="es-ES" sz="1600">
                          <a:effectLst/>
                        </a:rPr>
                        <a:t>Añadir</a:t>
                      </a:r>
                    </a:p>
                  </a:txBody>
                  <a:tcPr marL="203492" marR="6359" marT="6359" marB="6359" anchor="ctr"/>
                </a:tc>
                <a:tc>
                  <a:txBody>
                    <a:bodyPr/>
                    <a:lstStyle/>
                    <a:p>
                      <a:r>
                        <a:rPr lang="es-ES" sz="1600">
                          <a:effectLst/>
                        </a:rPr>
                        <a:t>Escritura/lectura. Si existe, añade al final.</a:t>
                      </a:r>
                    </a:p>
                  </a:txBody>
                  <a:tcPr marL="203492" marR="6359" marT="6359" marB="6359" anchor="ctr"/>
                </a:tc>
                <a:extLst>
                  <a:ext uri="{0D108BD9-81ED-4DB2-BD59-A6C34878D82A}">
                    <a16:rowId xmlns:a16="http://schemas.microsoft.com/office/drawing/2014/main" val="3008649272"/>
                  </a:ext>
                </a:extLst>
              </a:tr>
              <a:tr h="652449">
                <a:tc>
                  <a:txBody>
                    <a:bodyPr/>
                    <a:lstStyle/>
                    <a:p>
                      <a:r>
                        <a:rPr lang="es-ES" sz="1600">
                          <a:effectLst/>
                        </a:rPr>
                        <a:t>'b'</a:t>
                      </a:r>
                    </a:p>
                  </a:txBody>
                  <a:tcPr marL="203492" marR="6359" marT="6359" marB="6359" anchor="ctr"/>
                </a:tc>
                <a:tc>
                  <a:txBody>
                    <a:bodyPr/>
                    <a:lstStyle/>
                    <a:p>
                      <a:r>
                        <a:rPr lang="es-ES" sz="1600">
                          <a:effectLst/>
                        </a:rPr>
                        <a:t>Binario</a:t>
                      </a:r>
                    </a:p>
                  </a:txBody>
                  <a:tcPr marL="203492" marR="6359" marT="6359" marB="6359" anchor="ctr"/>
                </a:tc>
                <a:tc>
                  <a:txBody>
                    <a:bodyPr/>
                    <a:lstStyle/>
                    <a:p>
                      <a:r>
                        <a:rPr lang="es-ES" sz="1600">
                          <a:effectLst/>
                        </a:rPr>
                        <a:t>Abre en binario. Combinadas con otras banderas: establece modo</a:t>
                      </a:r>
                    </a:p>
                  </a:txBody>
                  <a:tcPr marL="203492" marR="6359" marT="6359" marB="6359" anchor="ctr"/>
                </a:tc>
                <a:extLst>
                  <a:ext uri="{0D108BD9-81ED-4DB2-BD59-A6C34878D82A}">
                    <a16:rowId xmlns:a16="http://schemas.microsoft.com/office/drawing/2014/main" val="2399516147"/>
                  </a:ext>
                </a:extLst>
              </a:tr>
              <a:tr h="342268">
                <a:tc>
                  <a:txBody>
                    <a:bodyPr/>
                    <a:lstStyle/>
                    <a:p>
                      <a:r>
                        <a:rPr lang="es-ES" sz="1600">
                          <a:effectLst/>
                        </a:rPr>
                        <a:t>'x'</a:t>
                      </a:r>
                    </a:p>
                  </a:txBody>
                  <a:tcPr marL="203492" marR="6359" marT="6359" marB="6359" anchor="ctr"/>
                </a:tc>
                <a:tc>
                  <a:txBody>
                    <a:bodyPr/>
                    <a:lstStyle/>
                    <a:p>
                      <a:r>
                        <a:rPr lang="es-ES" sz="1600">
                          <a:effectLst/>
                        </a:rPr>
                        <a:t>Creación</a:t>
                      </a:r>
                    </a:p>
                  </a:txBody>
                  <a:tcPr marL="203492" marR="6359" marT="6359" marB="6359" anchor="ctr"/>
                </a:tc>
                <a:tc>
                  <a:txBody>
                    <a:bodyPr/>
                    <a:lstStyle/>
                    <a:p>
                      <a:r>
                        <a:rPr lang="es-ES" sz="1600">
                          <a:effectLst/>
                        </a:rPr>
                        <a:t>Abre exclusivamente para crear fichero. Si ya existe, falla</a:t>
                      </a:r>
                    </a:p>
                  </a:txBody>
                  <a:tcPr marL="203492" marR="6359" marT="6359" marB="6359" anchor="ctr"/>
                </a:tc>
                <a:extLst>
                  <a:ext uri="{0D108BD9-81ED-4DB2-BD59-A6C34878D82A}">
                    <a16:rowId xmlns:a16="http://schemas.microsoft.com/office/drawing/2014/main" val="2405842733"/>
                  </a:ext>
                </a:extLst>
              </a:tr>
            </a:tbl>
          </a:graphicData>
        </a:graphic>
      </p:graphicFrame>
    </p:spTree>
    <p:extLst>
      <p:ext uri="{BB962C8B-B14F-4D97-AF65-F5344CB8AC3E}">
        <p14:creationId xmlns:p14="http://schemas.microsoft.com/office/powerpoint/2010/main" val="82451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DD63F4-9C03-0138-0E1C-7FB3A639B6C2}"/>
              </a:ext>
            </a:extLst>
          </p:cNvPr>
          <p:cNvSpPr>
            <a:spLocks noGrp="1"/>
          </p:cNvSpPr>
          <p:nvPr>
            <p:ph idx="1"/>
          </p:nvPr>
        </p:nvSpPr>
        <p:spPr>
          <a:xfrm>
            <a:off x="966744" y="851258"/>
            <a:ext cx="9076329" cy="5047154"/>
          </a:xfrm>
        </p:spPr>
        <p:txBody>
          <a:bodyPr vert="horz" lIns="91440" tIns="45720" rIns="91440" bIns="45720" rtlCol="0" anchor="t">
            <a:normAutofit/>
          </a:bodyPr>
          <a:lstStyle/>
          <a:p>
            <a:r>
              <a:rPr lang="es-ES" err="1">
                <a:ea typeface="+mn-lt"/>
                <a:cs typeface="+mn-lt"/>
              </a:rPr>
              <a:t>fich_sal</a:t>
            </a:r>
            <a:r>
              <a:rPr lang="es-ES">
                <a:ea typeface="+mn-lt"/>
                <a:cs typeface="+mn-lt"/>
              </a:rPr>
              <a:t> = open('datos/temperaturas/Valladolid.dat', 'w')</a:t>
            </a:r>
            <a:endParaRPr lang="es-ES"/>
          </a:p>
          <a:p>
            <a:r>
              <a:rPr lang="es-ES">
                <a:ea typeface="+mn-lt"/>
                <a:cs typeface="+mn-lt"/>
              </a:rPr>
              <a:t># Código de escritura en el fichero</a:t>
            </a:r>
            <a:endParaRPr lang="es-ES"/>
          </a:p>
          <a:p>
            <a:r>
              <a:rPr lang="es-ES">
                <a:ea typeface="+mn-lt"/>
                <a:cs typeface="+mn-lt"/>
              </a:rPr>
              <a:t># ...</a:t>
            </a:r>
            <a:endParaRPr lang="es-ES"/>
          </a:p>
          <a:p>
            <a:r>
              <a:rPr lang="es-ES" err="1">
                <a:ea typeface="+mn-lt"/>
                <a:cs typeface="+mn-lt"/>
              </a:rPr>
              <a:t>fich_sal.close</a:t>
            </a:r>
            <a:r>
              <a:rPr lang="es-ES">
                <a:ea typeface="+mn-lt"/>
                <a:cs typeface="+mn-lt"/>
              </a:rPr>
              <a:t>()  # Cerramos el fichero</a:t>
            </a:r>
            <a:endParaRPr lang="es-ES"/>
          </a:p>
          <a:p>
            <a:r>
              <a:rPr lang="es-ES">
                <a:ea typeface="+mn-lt"/>
                <a:cs typeface="+mn-lt"/>
              </a:rPr>
              <a:t>En algunas celdas que siguen a continuación vamos a utilizar el </a:t>
            </a:r>
            <a:r>
              <a:rPr lang="es-ES" b="1">
                <a:ea typeface="+mn-lt"/>
                <a:cs typeface="+mn-lt"/>
                <a:hlinkClick r:id="rId2"/>
              </a:rPr>
              <a:t>comando mágico</a:t>
            </a:r>
            <a:r>
              <a:rPr lang="es-ES">
                <a:ea typeface="+mn-lt"/>
                <a:cs typeface="+mn-lt"/>
              </a:rPr>
              <a:t> de </a:t>
            </a:r>
            <a:r>
              <a:rPr lang="es-ES" b="1" err="1">
                <a:ea typeface="+mn-lt"/>
                <a:cs typeface="+mn-lt"/>
              </a:rPr>
              <a:t>IPython</a:t>
            </a:r>
            <a:r>
              <a:rPr lang="es-ES">
                <a:ea typeface="+mn-lt"/>
                <a:cs typeface="+mn-lt"/>
              </a:rPr>
              <a:t> %</a:t>
            </a:r>
            <a:r>
              <a:rPr lang="es-ES" err="1">
                <a:ea typeface="+mn-lt"/>
                <a:cs typeface="+mn-lt"/>
              </a:rPr>
              <a:t>reset</a:t>
            </a:r>
            <a:r>
              <a:rPr lang="es-ES">
                <a:ea typeface="+mn-lt"/>
                <a:cs typeface="+mn-lt"/>
              </a:rPr>
              <a:t> -f para resetear las variables del espacio de nombres y que los resultados de una celda no influyan en las otras.</a:t>
            </a:r>
            <a:endParaRPr lang="es-ES"/>
          </a:p>
          <a:p>
            <a:endParaRPr lang="es-ES"/>
          </a:p>
        </p:txBody>
      </p:sp>
    </p:spTree>
    <p:extLst>
      <p:ext uri="{BB962C8B-B14F-4D97-AF65-F5344CB8AC3E}">
        <p14:creationId xmlns:p14="http://schemas.microsoft.com/office/powerpoint/2010/main" val="268496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3DAAC-4F5A-FEEA-7B95-967AA71A820F}"/>
              </a:ext>
            </a:extLst>
          </p:cNvPr>
          <p:cNvSpPr>
            <a:spLocks noGrp="1"/>
          </p:cNvSpPr>
          <p:nvPr>
            <p:ph type="title"/>
          </p:nvPr>
        </p:nvSpPr>
        <p:spPr/>
        <p:txBody>
          <a:bodyPr/>
          <a:lstStyle/>
          <a:p>
            <a:r>
              <a:rPr lang="es-ES" b="1">
                <a:ea typeface="+mj-lt"/>
                <a:cs typeface="+mj-lt"/>
              </a:rPr>
              <a:t>Lectura línea por línea</a:t>
            </a:r>
            <a:endParaRPr lang="es-ES">
              <a:ea typeface="+mj-lt"/>
              <a:cs typeface="+mj-lt"/>
            </a:endParaRPr>
          </a:p>
          <a:p>
            <a:endParaRPr lang="es-ES"/>
          </a:p>
        </p:txBody>
      </p:sp>
      <p:sp>
        <p:nvSpPr>
          <p:cNvPr id="3" name="Marcador de contenido 2">
            <a:extLst>
              <a:ext uri="{FF2B5EF4-FFF2-40B4-BE49-F238E27FC236}">
                <a16:creationId xmlns:a16="http://schemas.microsoft.com/office/drawing/2014/main" id="{6297880F-D754-3B9E-9BB6-FE524E5B15B3}"/>
              </a:ext>
            </a:extLst>
          </p:cNvPr>
          <p:cNvSpPr>
            <a:spLocks noGrp="1"/>
          </p:cNvSpPr>
          <p:nvPr>
            <p:ph idx="1"/>
          </p:nvPr>
        </p:nvSpPr>
        <p:spPr/>
        <p:txBody>
          <a:bodyPr vert="horz" lIns="91440" tIns="45720" rIns="91440" bIns="45720" rtlCol="0" anchor="t">
            <a:normAutofit/>
          </a:bodyPr>
          <a:lstStyle/>
          <a:p>
            <a:r>
              <a:rPr lang="es-ES">
                <a:ea typeface="+mn-lt"/>
                <a:cs typeface="+mn-lt"/>
              </a:rPr>
              <a:t>Tras abrir el fichero correspondiente, la forma básica de leer un fichero línea por línea es:</a:t>
            </a:r>
            <a:endParaRPr lang="es-ES"/>
          </a:p>
          <a:p>
            <a:r>
              <a:rPr lang="en-US" err="1">
                <a:ea typeface="+mn-lt"/>
                <a:cs typeface="+mn-lt"/>
              </a:rPr>
              <a:t>fich_ent</a:t>
            </a:r>
            <a:r>
              <a:rPr lang="en-US">
                <a:ea typeface="+mn-lt"/>
                <a:cs typeface="+mn-lt"/>
              </a:rPr>
              <a:t> = open('nombre_fichero.txt', 'r')</a:t>
            </a:r>
            <a:endParaRPr lang="es-ES"/>
          </a:p>
          <a:p>
            <a:r>
              <a:rPr lang="en-US">
                <a:ea typeface="+mn-lt"/>
                <a:cs typeface="+mn-lt"/>
              </a:rPr>
              <a:t>for </a:t>
            </a:r>
            <a:r>
              <a:rPr lang="en-US" err="1">
                <a:ea typeface="+mn-lt"/>
                <a:cs typeface="+mn-lt"/>
              </a:rPr>
              <a:t>linea</a:t>
            </a:r>
            <a:r>
              <a:rPr lang="en-US">
                <a:ea typeface="+mn-lt"/>
                <a:cs typeface="+mn-lt"/>
              </a:rPr>
              <a:t> in </a:t>
            </a:r>
            <a:r>
              <a:rPr lang="en-US" err="1">
                <a:ea typeface="+mn-lt"/>
                <a:cs typeface="+mn-lt"/>
              </a:rPr>
              <a:t>fich_ent</a:t>
            </a:r>
            <a:r>
              <a:rPr lang="en-US">
                <a:ea typeface="+mn-lt"/>
                <a:cs typeface="+mn-lt"/>
              </a:rPr>
              <a:t>:</a:t>
            </a:r>
            <a:endParaRPr lang="es-ES"/>
          </a:p>
          <a:p>
            <a:r>
              <a:rPr lang="en-US">
                <a:ea typeface="+mn-lt"/>
                <a:cs typeface="+mn-lt"/>
              </a:rPr>
              <a:t>    </a:t>
            </a:r>
            <a:r>
              <a:rPr lang="es-ES">
                <a:ea typeface="+mn-lt"/>
                <a:cs typeface="+mn-lt"/>
              </a:rPr>
              <a:t># Procesar la línea</a:t>
            </a:r>
            <a:endParaRPr lang="es-ES"/>
          </a:p>
          <a:p>
            <a:r>
              <a:rPr lang="es-ES" err="1">
                <a:ea typeface="+mn-lt"/>
                <a:cs typeface="+mn-lt"/>
              </a:rPr>
              <a:t>fich_ent.close</a:t>
            </a:r>
            <a:r>
              <a:rPr lang="es-ES">
                <a:ea typeface="+mn-lt"/>
                <a:cs typeface="+mn-lt"/>
              </a:rPr>
              <a:t>()</a:t>
            </a:r>
            <a:endParaRPr lang="es-ES"/>
          </a:p>
          <a:p>
            <a:endParaRPr lang="es-ES"/>
          </a:p>
        </p:txBody>
      </p:sp>
    </p:spTree>
    <p:extLst>
      <p:ext uri="{BB962C8B-B14F-4D97-AF65-F5344CB8AC3E}">
        <p14:creationId xmlns:p14="http://schemas.microsoft.com/office/powerpoint/2010/main" val="207019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B09C0-1120-2BCA-B8CF-2C8FEBF4C9B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E4A86766-3F57-4761-AFD4-D199A0D4C2E1}"/>
              </a:ext>
            </a:extLst>
          </p:cNvPr>
          <p:cNvSpPr>
            <a:spLocks noGrp="1"/>
          </p:cNvSpPr>
          <p:nvPr>
            <p:ph idx="1"/>
          </p:nvPr>
        </p:nvSpPr>
        <p:spPr/>
        <p:txBody>
          <a:bodyPr vert="horz" lIns="91440" tIns="45720" rIns="91440" bIns="45720" rtlCol="0" anchor="t">
            <a:normAutofit fontScale="92500" lnSpcReduction="20000"/>
          </a:bodyPr>
          <a:lstStyle/>
          <a:p>
            <a:r>
              <a:rPr lang="es-ES">
                <a:ea typeface="+mn-lt"/>
                <a:cs typeface="+mn-lt"/>
              </a:rPr>
              <a:t>La variable </a:t>
            </a:r>
            <a:r>
              <a:rPr lang="es-ES" err="1">
                <a:ea typeface="+mn-lt"/>
                <a:cs typeface="+mn-lt"/>
              </a:rPr>
              <a:t>linea</a:t>
            </a:r>
            <a:r>
              <a:rPr lang="es-ES">
                <a:ea typeface="+mn-lt"/>
                <a:cs typeface="+mn-lt"/>
              </a:rPr>
              <a:t> es una </a:t>
            </a:r>
            <a:r>
              <a:rPr lang="es-ES" b="1">
                <a:ea typeface="+mn-lt"/>
                <a:cs typeface="+mn-lt"/>
              </a:rPr>
              <a:t>cadena de caracteres</a:t>
            </a:r>
            <a:r>
              <a:rPr lang="es-ES">
                <a:ea typeface="+mn-lt"/>
                <a:cs typeface="+mn-lt"/>
              </a:rPr>
              <a:t> que va tomando secuencialmente las cadenas de caracteres correspondientes a cada una de las líneas del fichero, desde la primera a la última.</a:t>
            </a:r>
            <a:endParaRPr lang="es-ES"/>
          </a:p>
          <a:p>
            <a:r>
              <a:rPr lang="es-ES">
                <a:ea typeface="+mn-lt"/>
                <a:cs typeface="+mn-lt"/>
              </a:rPr>
              <a:t># Leyendo del fichero "valores_en_columna.txt" línea a línea</a:t>
            </a:r>
            <a:endParaRPr lang="es-ES"/>
          </a:p>
          <a:p>
            <a:r>
              <a:rPr lang="es-ES" err="1">
                <a:ea typeface="+mn-lt"/>
                <a:cs typeface="+mn-lt"/>
              </a:rPr>
              <a:t>fich_ent</a:t>
            </a:r>
            <a:r>
              <a:rPr lang="es-ES">
                <a:ea typeface="+mn-lt"/>
                <a:cs typeface="+mn-lt"/>
              </a:rPr>
              <a:t> = open('valores_en_columna.txt', 'r')  # Apertura</a:t>
            </a:r>
            <a:endParaRPr lang="es-ES"/>
          </a:p>
          <a:p>
            <a:endParaRPr lang="es-ES"/>
          </a:p>
          <a:p>
            <a:r>
              <a:rPr lang="en-US">
                <a:ea typeface="+mn-lt"/>
                <a:cs typeface="+mn-lt"/>
              </a:rPr>
              <a:t>for </a:t>
            </a:r>
            <a:r>
              <a:rPr lang="en-US" err="1">
                <a:ea typeface="+mn-lt"/>
                <a:cs typeface="+mn-lt"/>
              </a:rPr>
              <a:t>linea</a:t>
            </a:r>
            <a:r>
              <a:rPr lang="en-US">
                <a:ea typeface="+mn-lt"/>
                <a:cs typeface="+mn-lt"/>
              </a:rPr>
              <a:t> in </a:t>
            </a:r>
            <a:r>
              <a:rPr lang="en-US" err="1">
                <a:ea typeface="+mn-lt"/>
                <a:cs typeface="+mn-lt"/>
              </a:rPr>
              <a:t>fich_ent</a:t>
            </a:r>
            <a:r>
              <a:rPr lang="en-US">
                <a:ea typeface="+mn-lt"/>
                <a:cs typeface="+mn-lt"/>
              </a:rPr>
              <a:t>:</a:t>
            </a:r>
            <a:endParaRPr lang="es-ES"/>
          </a:p>
          <a:p>
            <a:r>
              <a:rPr lang="en-US">
                <a:ea typeface="+mn-lt"/>
                <a:cs typeface="+mn-lt"/>
              </a:rPr>
              <a:t>    print(</a:t>
            </a:r>
            <a:r>
              <a:rPr lang="en-US" err="1">
                <a:ea typeface="+mn-lt"/>
                <a:cs typeface="+mn-lt"/>
              </a:rPr>
              <a:t>linea</a:t>
            </a:r>
            <a:r>
              <a:rPr lang="en-US">
                <a:ea typeface="+mn-lt"/>
                <a:cs typeface="+mn-lt"/>
              </a:rPr>
              <a:t>)</a:t>
            </a:r>
            <a:endParaRPr lang="es-ES"/>
          </a:p>
          <a:p>
            <a:endParaRPr lang="es-ES"/>
          </a:p>
          <a:p>
            <a:r>
              <a:rPr lang="en-US" err="1">
                <a:ea typeface="+mn-lt"/>
                <a:cs typeface="+mn-lt"/>
              </a:rPr>
              <a:t>fich_ent.close</a:t>
            </a:r>
            <a:r>
              <a:rPr lang="en-US">
                <a:ea typeface="+mn-lt"/>
                <a:cs typeface="+mn-lt"/>
              </a:rPr>
              <a:t>()  # Cierre</a:t>
            </a:r>
            <a:endParaRPr lang="es-ES"/>
          </a:p>
        </p:txBody>
      </p:sp>
    </p:spTree>
    <p:extLst>
      <p:ext uri="{BB962C8B-B14F-4D97-AF65-F5344CB8AC3E}">
        <p14:creationId xmlns:p14="http://schemas.microsoft.com/office/powerpoint/2010/main" val="3554066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6D7E8C-6123-6520-2455-BC8EDB1E752C}"/>
              </a:ext>
            </a:extLst>
          </p:cNvPr>
          <p:cNvSpPr>
            <a:spLocks noGrp="1"/>
          </p:cNvSpPr>
          <p:nvPr>
            <p:ph idx="1"/>
          </p:nvPr>
        </p:nvSpPr>
        <p:spPr>
          <a:xfrm>
            <a:off x="966744" y="256667"/>
            <a:ext cx="10712896" cy="6273858"/>
          </a:xfrm>
        </p:spPr>
        <p:txBody>
          <a:bodyPr vert="horz" lIns="91440" tIns="45720" rIns="91440" bIns="45720" rtlCol="0" anchor="t">
            <a:normAutofit fontScale="85000" lnSpcReduction="20000"/>
          </a:bodyPr>
          <a:lstStyle/>
          <a:p>
            <a:r>
              <a:rPr lang="es-ES">
                <a:ea typeface="+mn-lt"/>
                <a:cs typeface="+mn-lt"/>
              </a:rPr>
              <a:t>Al ejecutar el código se observa que aparece una línea en blanco entre cada uno de los números. Esto es así porque cada línea en el fichero de texto tiene un carácter no imprimible nueva línea, el carácter \n. A eso se une el que por defecto introduce la función </a:t>
            </a:r>
            <a:r>
              <a:rPr lang="es-ES" err="1">
                <a:ea typeface="+mn-lt"/>
                <a:cs typeface="+mn-lt"/>
              </a:rPr>
              <a:t>print</a:t>
            </a:r>
            <a:r>
              <a:rPr lang="es-ES">
                <a:ea typeface="+mn-lt"/>
                <a:cs typeface="+mn-lt"/>
              </a:rPr>
              <a:t>().</a:t>
            </a:r>
            <a:endParaRPr lang="es-ES"/>
          </a:p>
          <a:p>
            <a:r>
              <a:rPr lang="es-ES">
                <a:ea typeface="+mn-lt"/>
                <a:cs typeface="+mn-lt"/>
              </a:rPr>
              <a:t>Este hecho debe recordarnos que, al igual que con la función de lectura estándar input(), lo que estamos leyendo son cadenas de caracteres, es decir, linea es un dato tipo str. Si el usuario sabe que cada línea corresponde a un valor entero, podemos recurrir a la función int().</a:t>
            </a:r>
            <a:endParaRPr lang="es-ES"/>
          </a:p>
          <a:p>
            <a:r>
              <a:rPr lang="es-ES">
                <a:ea typeface="+mn-lt"/>
                <a:cs typeface="+mn-lt"/>
              </a:rPr>
              <a:t>En el siguiente ejemplo, rehacemos el código para almacenar los valores enteros en una lista.</a:t>
            </a:r>
            <a:endParaRPr lang="es-ES"/>
          </a:p>
          <a:p>
            <a:r>
              <a:rPr lang="es-ES">
                <a:ea typeface="+mn-lt"/>
                <a:cs typeface="+mn-lt"/>
              </a:rPr>
              <a:t>%</a:t>
            </a:r>
            <a:r>
              <a:rPr lang="es-ES" err="1">
                <a:ea typeface="+mn-lt"/>
                <a:cs typeface="+mn-lt"/>
              </a:rPr>
              <a:t>reset</a:t>
            </a:r>
            <a:r>
              <a:rPr lang="es-ES">
                <a:ea typeface="+mn-lt"/>
                <a:cs typeface="+mn-lt"/>
              </a:rPr>
              <a:t> -f</a:t>
            </a:r>
            <a:endParaRPr lang="es-ES"/>
          </a:p>
          <a:p>
            <a:r>
              <a:rPr lang="es-ES">
                <a:ea typeface="+mn-lt"/>
                <a:cs typeface="+mn-lt"/>
              </a:rPr>
              <a:t># Leyendo del fichero "valores_en_columna.txt"  línea a línea</a:t>
            </a:r>
            <a:endParaRPr lang="es-ES"/>
          </a:p>
          <a:p>
            <a:r>
              <a:rPr lang="es-ES" err="1">
                <a:ea typeface="+mn-lt"/>
                <a:cs typeface="+mn-lt"/>
              </a:rPr>
              <a:t>fich_ent</a:t>
            </a:r>
            <a:r>
              <a:rPr lang="es-ES">
                <a:ea typeface="+mn-lt"/>
                <a:cs typeface="+mn-lt"/>
              </a:rPr>
              <a:t> = open('valores_en_columna.txt', 'r')  # Apertura</a:t>
            </a:r>
            <a:endParaRPr lang="es-ES"/>
          </a:p>
          <a:p>
            <a:endParaRPr lang="es-ES"/>
          </a:p>
          <a:p>
            <a:r>
              <a:rPr lang="es-ES" err="1">
                <a:ea typeface="+mn-lt"/>
                <a:cs typeface="+mn-lt"/>
              </a:rPr>
              <a:t>lista_enteros</a:t>
            </a:r>
            <a:r>
              <a:rPr lang="es-ES">
                <a:ea typeface="+mn-lt"/>
                <a:cs typeface="+mn-lt"/>
              </a:rPr>
              <a:t> = []</a:t>
            </a:r>
            <a:endParaRPr lang="es-ES"/>
          </a:p>
          <a:p>
            <a:r>
              <a:rPr lang="es-ES" err="1">
                <a:ea typeface="+mn-lt"/>
                <a:cs typeface="+mn-lt"/>
              </a:rPr>
              <a:t>for</a:t>
            </a:r>
            <a:r>
              <a:rPr lang="es-ES">
                <a:ea typeface="+mn-lt"/>
                <a:cs typeface="+mn-lt"/>
              </a:rPr>
              <a:t> </a:t>
            </a:r>
            <a:r>
              <a:rPr lang="es-ES" err="1">
                <a:ea typeface="+mn-lt"/>
                <a:cs typeface="+mn-lt"/>
              </a:rPr>
              <a:t>linea</a:t>
            </a:r>
            <a:r>
              <a:rPr lang="es-ES">
                <a:ea typeface="+mn-lt"/>
                <a:cs typeface="+mn-lt"/>
              </a:rPr>
              <a:t> in </a:t>
            </a:r>
            <a:r>
              <a:rPr lang="es-ES" err="1">
                <a:ea typeface="+mn-lt"/>
                <a:cs typeface="+mn-lt"/>
              </a:rPr>
              <a:t>fich_ent</a:t>
            </a:r>
            <a:r>
              <a:rPr lang="es-ES">
                <a:ea typeface="+mn-lt"/>
                <a:cs typeface="+mn-lt"/>
              </a:rPr>
              <a:t>:</a:t>
            </a:r>
            <a:endParaRPr lang="es-ES"/>
          </a:p>
          <a:p>
            <a:r>
              <a:rPr lang="es-ES">
                <a:ea typeface="+mn-lt"/>
                <a:cs typeface="+mn-lt"/>
              </a:rPr>
              <a:t>    </a:t>
            </a:r>
            <a:r>
              <a:rPr lang="es-ES" err="1">
                <a:ea typeface="+mn-lt"/>
                <a:cs typeface="+mn-lt"/>
              </a:rPr>
              <a:t>lista_enteros.append</a:t>
            </a:r>
            <a:r>
              <a:rPr lang="es-ES">
                <a:ea typeface="+mn-lt"/>
                <a:cs typeface="+mn-lt"/>
              </a:rPr>
              <a:t>(</a:t>
            </a:r>
            <a:r>
              <a:rPr lang="es-ES" err="1">
                <a:ea typeface="+mn-lt"/>
                <a:cs typeface="+mn-lt"/>
              </a:rPr>
              <a:t>int</a:t>
            </a:r>
            <a:r>
              <a:rPr lang="es-ES">
                <a:ea typeface="+mn-lt"/>
                <a:cs typeface="+mn-lt"/>
              </a:rPr>
              <a:t>(</a:t>
            </a:r>
            <a:r>
              <a:rPr lang="es-ES" err="1">
                <a:ea typeface="+mn-lt"/>
                <a:cs typeface="+mn-lt"/>
              </a:rPr>
              <a:t>linea</a:t>
            </a:r>
            <a:r>
              <a:rPr lang="es-ES">
                <a:ea typeface="+mn-lt"/>
                <a:cs typeface="+mn-lt"/>
              </a:rPr>
              <a:t>))</a:t>
            </a:r>
            <a:endParaRPr lang="es-ES"/>
          </a:p>
          <a:p>
            <a:endParaRPr lang="es-ES"/>
          </a:p>
          <a:p>
            <a:r>
              <a:rPr lang="es-ES" err="1">
                <a:ea typeface="+mn-lt"/>
                <a:cs typeface="+mn-lt"/>
              </a:rPr>
              <a:t>print</a:t>
            </a:r>
            <a:r>
              <a:rPr lang="es-ES">
                <a:ea typeface="+mn-lt"/>
                <a:cs typeface="+mn-lt"/>
              </a:rPr>
              <a:t>(</a:t>
            </a:r>
            <a:r>
              <a:rPr lang="es-ES" err="1">
                <a:ea typeface="+mn-lt"/>
                <a:cs typeface="+mn-lt"/>
              </a:rPr>
              <a:t>lista_enteros</a:t>
            </a:r>
            <a:r>
              <a:rPr lang="es-ES">
                <a:ea typeface="+mn-lt"/>
                <a:cs typeface="+mn-lt"/>
              </a:rPr>
              <a:t>)</a:t>
            </a:r>
            <a:endParaRPr lang="es-ES"/>
          </a:p>
          <a:p>
            <a:endParaRPr lang="es-ES"/>
          </a:p>
          <a:p>
            <a:r>
              <a:rPr lang="es-ES" err="1">
                <a:ea typeface="+mn-lt"/>
                <a:cs typeface="+mn-lt"/>
              </a:rPr>
              <a:t>fich_ent.close</a:t>
            </a:r>
            <a:r>
              <a:rPr lang="es-ES">
                <a:ea typeface="+mn-lt"/>
                <a:cs typeface="+mn-lt"/>
              </a:rPr>
              <a:t>()  # Cierre</a:t>
            </a:r>
            <a:endParaRPr lang="es-ES"/>
          </a:p>
          <a:p>
            <a:endParaRPr lang="es-ES"/>
          </a:p>
        </p:txBody>
      </p:sp>
    </p:spTree>
    <p:extLst>
      <p:ext uri="{BB962C8B-B14F-4D97-AF65-F5344CB8AC3E}">
        <p14:creationId xmlns:p14="http://schemas.microsoft.com/office/powerpoint/2010/main" val="153196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31ADD2-D789-4486-9B4C-80196D516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CC2163-1FF4-A5AC-29D4-E731CF05A658}"/>
              </a:ext>
            </a:extLst>
          </p:cNvPr>
          <p:cNvSpPr>
            <a:spLocks noGrp="1"/>
          </p:cNvSpPr>
          <p:nvPr>
            <p:ph type="title"/>
          </p:nvPr>
        </p:nvSpPr>
        <p:spPr>
          <a:xfrm>
            <a:off x="6096000" y="960120"/>
            <a:ext cx="5135416" cy="1508760"/>
          </a:xfrm>
        </p:spPr>
        <p:txBody>
          <a:bodyPr anchor="ctr">
            <a:normAutofit/>
          </a:bodyPr>
          <a:lstStyle/>
          <a:p>
            <a:pPr algn="r"/>
            <a:r>
              <a:rPr lang="es-ES">
                <a:ea typeface="+mj-lt"/>
                <a:cs typeface="+mj-lt"/>
              </a:rPr>
              <a:t>Concepto de fichero</a:t>
            </a:r>
            <a:endParaRPr lang="es-ES"/>
          </a:p>
          <a:p>
            <a:pPr algn="r"/>
            <a:endParaRPr lang="es-ES"/>
          </a:p>
        </p:txBody>
      </p:sp>
      <p:grpSp>
        <p:nvGrpSpPr>
          <p:cNvPr id="10" name="Group 9">
            <a:extLst>
              <a:ext uri="{FF2B5EF4-FFF2-40B4-BE49-F238E27FC236}">
                <a16:creationId xmlns:a16="http://schemas.microsoft.com/office/drawing/2014/main" id="{4FE6633D-E9A8-8245-8CE8-65C419D840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016945" cy="6858000"/>
            <a:chOff x="0" y="0"/>
            <a:chExt cx="4016945" cy="6858000"/>
          </a:xfrm>
        </p:grpSpPr>
        <p:sp>
          <p:nvSpPr>
            <p:cNvPr id="11" name="Freeform: Shape 16">
              <a:extLst>
                <a:ext uri="{FF2B5EF4-FFF2-40B4-BE49-F238E27FC236}">
                  <a16:creationId xmlns:a16="http://schemas.microsoft.com/office/drawing/2014/main" id="{822A44B6-636D-AD4C-9BD1-3F618E1E7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6867" y="0"/>
              <a:ext cx="3047936" cy="2062022"/>
            </a:xfrm>
            <a:custGeom>
              <a:avLst/>
              <a:gdLst>
                <a:gd name="connsiteX0" fmla="*/ 0 w 3047936"/>
                <a:gd name="connsiteY0" fmla="*/ 0 h 2062022"/>
                <a:gd name="connsiteX1" fmla="*/ 3047936 w 3047936"/>
                <a:gd name="connsiteY1" fmla="*/ 0 h 2062022"/>
                <a:gd name="connsiteX2" fmla="*/ 3047936 w 3047936"/>
                <a:gd name="connsiteY2" fmla="*/ 103159 h 2062022"/>
                <a:gd name="connsiteX3" fmla="*/ 3047936 w 3047936"/>
                <a:gd name="connsiteY3" fmla="*/ 387258 h 2062022"/>
                <a:gd name="connsiteX4" fmla="*/ 3047936 w 3047936"/>
                <a:gd name="connsiteY4" fmla="*/ 603876 h 2062022"/>
                <a:gd name="connsiteX5" fmla="*/ 2649871 w 3047936"/>
                <a:gd name="connsiteY5" fmla="*/ 1453152 h 2062022"/>
                <a:gd name="connsiteX6" fmla="*/ 1660164 w 3047936"/>
                <a:gd name="connsiteY6" fmla="*/ 1944802 h 2062022"/>
                <a:gd name="connsiteX7" fmla="*/ 1521470 w 3047936"/>
                <a:gd name="connsiteY7" fmla="*/ 2062022 h 2062022"/>
                <a:gd name="connsiteX8" fmla="*/ 1387771 w 3047936"/>
                <a:gd name="connsiteY8" fmla="*/ 1944802 h 2062022"/>
                <a:gd name="connsiteX9" fmla="*/ 398065 w 3047936"/>
                <a:gd name="connsiteY9" fmla="*/ 1453152 h 2062022"/>
                <a:gd name="connsiteX10" fmla="*/ 0 w 3047936"/>
                <a:gd name="connsiteY10" fmla="*/ 603876 h 2062022"/>
                <a:gd name="connsiteX11" fmla="*/ 0 w 3047936"/>
                <a:gd name="connsiteY11" fmla="*/ 387258 h 2062022"/>
                <a:gd name="connsiteX12" fmla="*/ 0 w 3047936"/>
                <a:gd name="connsiteY12" fmla="*/ 103159 h 206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47936" h="2062022">
                  <a:moveTo>
                    <a:pt x="0" y="0"/>
                  </a:moveTo>
                  <a:lnTo>
                    <a:pt x="3047936" y="0"/>
                  </a:lnTo>
                  <a:lnTo>
                    <a:pt x="3047936" y="103159"/>
                  </a:lnTo>
                  <a:lnTo>
                    <a:pt x="3047936" y="387258"/>
                  </a:lnTo>
                  <a:lnTo>
                    <a:pt x="3047936" y="603876"/>
                  </a:lnTo>
                  <a:cubicBezTo>
                    <a:pt x="3047936" y="1042331"/>
                    <a:pt x="2923541" y="1261792"/>
                    <a:pt x="2649871" y="1453152"/>
                  </a:cubicBezTo>
                  <a:cubicBezTo>
                    <a:pt x="2365260" y="1618044"/>
                    <a:pt x="1991682" y="1688612"/>
                    <a:pt x="1660164" y="1944802"/>
                  </a:cubicBezTo>
                  <a:lnTo>
                    <a:pt x="1521470" y="2062022"/>
                  </a:lnTo>
                  <a:lnTo>
                    <a:pt x="1387771" y="1944802"/>
                  </a:lnTo>
                  <a:cubicBezTo>
                    <a:pt x="1056252" y="1688612"/>
                    <a:pt x="682674" y="1618044"/>
                    <a:pt x="398065" y="1453152"/>
                  </a:cubicBezTo>
                  <a:cubicBezTo>
                    <a:pt x="124394" y="1261792"/>
                    <a:pt x="0" y="1042331"/>
                    <a:pt x="0" y="603876"/>
                  </a:cubicBezTo>
                  <a:lnTo>
                    <a:pt x="0" y="387258"/>
                  </a:lnTo>
                  <a:lnTo>
                    <a:pt x="0" y="103159"/>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3">
              <a:extLst>
                <a:ext uri="{FF2B5EF4-FFF2-40B4-BE49-F238E27FC236}">
                  <a16:creationId xmlns:a16="http://schemas.microsoft.com/office/drawing/2014/main" id="{16458209-755B-F445-94DC-5D6F4F281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01321"/>
              <a:ext cx="2304118" cy="4124044"/>
            </a:xfrm>
            <a:custGeom>
              <a:avLst/>
              <a:gdLst>
                <a:gd name="connsiteX0" fmla="*/ 782648 w 2304118"/>
                <a:gd name="connsiteY0" fmla="*/ 0 h 4124044"/>
                <a:gd name="connsiteX1" fmla="*/ 916348 w 2304118"/>
                <a:gd name="connsiteY1" fmla="*/ 117220 h 4124044"/>
                <a:gd name="connsiteX2" fmla="*/ 1906053 w 2304118"/>
                <a:gd name="connsiteY2" fmla="*/ 608871 h 4124044"/>
                <a:gd name="connsiteX3" fmla="*/ 2304118 w 2304118"/>
                <a:gd name="connsiteY3" fmla="*/ 1458146 h 4124044"/>
                <a:gd name="connsiteX4" fmla="*/ 2304118 w 2304118"/>
                <a:gd name="connsiteY4" fmla="*/ 1588054 h 4124044"/>
                <a:gd name="connsiteX5" fmla="*/ 2304118 w 2304118"/>
                <a:gd name="connsiteY5" fmla="*/ 1958864 h 4124044"/>
                <a:gd name="connsiteX6" fmla="*/ 2304118 w 2304118"/>
                <a:gd name="connsiteY6" fmla="*/ 2165181 h 4124044"/>
                <a:gd name="connsiteX7" fmla="*/ 2304118 w 2304118"/>
                <a:gd name="connsiteY7" fmla="*/ 2449280 h 4124044"/>
                <a:gd name="connsiteX8" fmla="*/ 2304118 w 2304118"/>
                <a:gd name="connsiteY8" fmla="*/ 2665898 h 4124044"/>
                <a:gd name="connsiteX9" fmla="*/ 1906053 w 2304118"/>
                <a:gd name="connsiteY9" fmla="*/ 3515174 h 4124044"/>
                <a:gd name="connsiteX10" fmla="*/ 916345 w 2304118"/>
                <a:gd name="connsiteY10" fmla="*/ 4006824 h 4124044"/>
                <a:gd name="connsiteX11" fmla="*/ 777652 w 2304118"/>
                <a:gd name="connsiteY11" fmla="*/ 4124044 h 4124044"/>
                <a:gd name="connsiteX12" fmla="*/ 643953 w 2304118"/>
                <a:gd name="connsiteY12" fmla="*/ 4006824 h 4124044"/>
                <a:gd name="connsiteX13" fmla="*/ 131509 w 2304118"/>
                <a:gd name="connsiteY13" fmla="*/ 3726762 h 4124044"/>
                <a:gd name="connsiteX14" fmla="*/ 0 w 2304118"/>
                <a:gd name="connsiteY14" fmla="*/ 3673334 h 4124044"/>
                <a:gd name="connsiteX15" fmla="*/ 0 w 2304118"/>
                <a:gd name="connsiteY15" fmla="*/ 450711 h 4124044"/>
                <a:gd name="connsiteX16" fmla="*/ 131510 w 2304118"/>
                <a:gd name="connsiteY16" fmla="*/ 397282 h 4124044"/>
                <a:gd name="connsiteX17" fmla="*/ 643955 w 2304118"/>
                <a:gd name="connsiteY17" fmla="*/ 117220 h 412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04118" h="4124044">
                  <a:moveTo>
                    <a:pt x="782648" y="0"/>
                  </a:moveTo>
                  <a:lnTo>
                    <a:pt x="916348" y="117220"/>
                  </a:lnTo>
                  <a:cubicBezTo>
                    <a:pt x="1247866" y="373410"/>
                    <a:pt x="1621444" y="443978"/>
                    <a:pt x="1906053" y="608871"/>
                  </a:cubicBezTo>
                  <a:cubicBezTo>
                    <a:pt x="2179725" y="800231"/>
                    <a:pt x="2304118" y="1019692"/>
                    <a:pt x="2304118" y="1458146"/>
                  </a:cubicBezTo>
                  <a:lnTo>
                    <a:pt x="2304118" y="1588054"/>
                  </a:lnTo>
                  <a:lnTo>
                    <a:pt x="2304118" y="1958864"/>
                  </a:lnTo>
                  <a:lnTo>
                    <a:pt x="2304118" y="2165181"/>
                  </a:lnTo>
                  <a:lnTo>
                    <a:pt x="2304118" y="2449280"/>
                  </a:lnTo>
                  <a:lnTo>
                    <a:pt x="2304118" y="2665898"/>
                  </a:lnTo>
                  <a:cubicBezTo>
                    <a:pt x="2304118" y="3104353"/>
                    <a:pt x="2179723" y="3323814"/>
                    <a:pt x="1906053" y="3515174"/>
                  </a:cubicBezTo>
                  <a:cubicBezTo>
                    <a:pt x="1621442" y="3680066"/>
                    <a:pt x="1247864" y="3750634"/>
                    <a:pt x="916345" y="4006824"/>
                  </a:cubicBezTo>
                  <a:lnTo>
                    <a:pt x="777652" y="4124044"/>
                  </a:lnTo>
                  <a:lnTo>
                    <a:pt x="643953" y="4006824"/>
                  </a:lnTo>
                  <a:cubicBezTo>
                    <a:pt x="478194" y="3878729"/>
                    <a:pt x="301919" y="3797040"/>
                    <a:pt x="131509" y="3726762"/>
                  </a:cubicBezTo>
                  <a:lnTo>
                    <a:pt x="0" y="3673334"/>
                  </a:lnTo>
                  <a:lnTo>
                    <a:pt x="0" y="450711"/>
                  </a:lnTo>
                  <a:lnTo>
                    <a:pt x="131510" y="397282"/>
                  </a:lnTo>
                  <a:cubicBezTo>
                    <a:pt x="301921" y="327005"/>
                    <a:pt x="478195" y="245315"/>
                    <a:pt x="643955" y="117220"/>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7">
              <a:extLst>
                <a:ext uri="{FF2B5EF4-FFF2-40B4-BE49-F238E27FC236}">
                  <a16:creationId xmlns:a16="http://schemas.microsoft.com/office/drawing/2014/main" id="{7D8108AC-449F-6747-AF86-1B3122445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2" y="1330770"/>
              <a:ext cx="2362696" cy="42830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045418 w 4282900"/>
                <a:gd name="connsiteY21" fmla="*/ 614159 h 5795027"/>
                <a:gd name="connsiteX22" fmla="*/ 1950071 w 4282900"/>
                <a:gd name="connsiteY22" fmla="*/ 164715 h 5795027"/>
                <a:gd name="connsiteX23" fmla="*/ 2144960 w 4282900"/>
                <a:gd name="connsiteY23" fmla="*/ 0 h 5795027"/>
                <a:gd name="connsiteX0" fmla="*/ 559354 w 4282900"/>
                <a:gd name="connsiteY0" fmla="*/ 855573 h 5795027"/>
                <a:gd name="connsiteX1" fmla="*/ 1045418 w 4282900"/>
                <a:gd name="connsiteY1" fmla="*/ 614159 h 5795027"/>
                <a:gd name="connsiteX2" fmla="*/ 1950071 w 4282900"/>
                <a:gd name="connsiteY2" fmla="*/ 164715 h 5795027"/>
                <a:gd name="connsiteX3" fmla="*/ 2144960 w 4282900"/>
                <a:gd name="connsiteY3" fmla="*/ 0 h 5795027"/>
                <a:gd name="connsiteX4" fmla="*/ 2332832 w 4282900"/>
                <a:gd name="connsiteY4" fmla="*/ 164715 h 5795027"/>
                <a:gd name="connsiteX5" fmla="*/ 3723546 w 4282900"/>
                <a:gd name="connsiteY5" fmla="*/ 855573 h 5795027"/>
                <a:gd name="connsiteX6" fmla="*/ 4282900 w 4282900"/>
                <a:gd name="connsiteY6" fmla="*/ 2048959 h 5795027"/>
                <a:gd name="connsiteX7" fmla="*/ 4282900 w 4282900"/>
                <a:gd name="connsiteY7" fmla="*/ 2231503 h 5795027"/>
                <a:gd name="connsiteX8" fmla="*/ 4282900 w 4282900"/>
                <a:gd name="connsiteY8" fmla="*/ 2752557 h 5795027"/>
                <a:gd name="connsiteX9" fmla="*/ 4282900 w 4282900"/>
                <a:gd name="connsiteY9" fmla="*/ 3042471 h 5795027"/>
                <a:gd name="connsiteX10" fmla="*/ 4282900 w 4282900"/>
                <a:gd name="connsiteY10" fmla="*/ 3441681 h 5795027"/>
                <a:gd name="connsiteX11" fmla="*/ 4282900 w 4282900"/>
                <a:gd name="connsiteY11" fmla="*/ 3746068 h 5795027"/>
                <a:gd name="connsiteX12" fmla="*/ 3723546 w 4282900"/>
                <a:gd name="connsiteY12" fmla="*/ 4939455 h 5795027"/>
                <a:gd name="connsiteX13" fmla="*/ 2332829 w 4282900"/>
                <a:gd name="connsiteY13" fmla="*/ 5630311 h 5795027"/>
                <a:gd name="connsiteX14" fmla="*/ 2137940 w 4282900"/>
                <a:gd name="connsiteY14" fmla="*/ 5795027 h 5795027"/>
                <a:gd name="connsiteX15" fmla="*/ 1950069 w 4282900"/>
                <a:gd name="connsiteY15" fmla="*/ 5630311 h 5795027"/>
                <a:gd name="connsiteX16" fmla="*/ 559353 w 4282900"/>
                <a:gd name="connsiteY16" fmla="*/ 4939455 h 5795027"/>
                <a:gd name="connsiteX17" fmla="*/ 0 w 4282900"/>
                <a:gd name="connsiteY17" fmla="*/ 3746068 h 5795027"/>
                <a:gd name="connsiteX18" fmla="*/ 0 w 4282900"/>
                <a:gd name="connsiteY18" fmla="*/ 3441681 h 5795027"/>
                <a:gd name="connsiteX19" fmla="*/ 0 w 4282900"/>
                <a:gd name="connsiteY19" fmla="*/ 3042471 h 5795027"/>
                <a:gd name="connsiteX20" fmla="*/ 0 w 4282900"/>
                <a:gd name="connsiteY20" fmla="*/ 2752557 h 5795027"/>
                <a:gd name="connsiteX21" fmla="*/ 0 w 4282900"/>
                <a:gd name="connsiteY21" fmla="*/ 2231503 h 5795027"/>
                <a:gd name="connsiteX22" fmla="*/ 0 w 4282900"/>
                <a:gd name="connsiteY22" fmla="*/ 2048959 h 5795027"/>
                <a:gd name="connsiteX23" fmla="*/ 683593 w 4282900"/>
                <a:gd name="connsiteY23"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22" fmla="*/ 683593 w 4282900"/>
                <a:gd name="connsiteY22"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22" fmla="*/ 683593 w 4282900"/>
                <a:gd name="connsiteY22"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0" fmla="*/ 486066 w 3723548"/>
                <a:gd name="connsiteY0" fmla="*/ 614159 h 5795027"/>
                <a:gd name="connsiteX1" fmla="*/ 1390719 w 3723548"/>
                <a:gd name="connsiteY1" fmla="*/ 164715 h 5795027"/>
                <a:gd name="connsiteX2" fmla="*/ 1585608 w 3723548"/>
                <a:gd name="connsiteY2" fmla="*/ 0 h 5795027"/>
                <a:gd name="connsiteX3" fmla="*/ 1773480 w 3723548"/>
                <a:gd name="connsiteY3" fmla="*/ 164715 h 5795027"/>
                <a:gd name="connsiteX4" fmla="*/ 3164194 w 3723548"/>
                <a:gd name="connsiteY4" fmla="*/ 855573 h 5795027"/>
                <a:gd name="connsiteX5" fmla="*/ 3723548 w 3723548"/>
                <a:gd name="connsiteY5" fmla="*/ 2048959 h 5795027"/>
                <a:gd name="connsiteX6" fmla="*/ 3723548 w 3723548"/>
                <a:gd name="connsiteY6" fmla="*/ 2231503 h 5795027"/>
                <a:gd name="connsiteX7" fmla="*/ 3723548 w 3723548"/>
                <a:gd name="connsiteY7" fmla="*/ 2752557 h 5795027"/>
                <a:gd name="connsiteX8" fmla="*/ 3723548 w 3723548"/>
                <a:gd name="connsiteY8" fmla="*/ 3042471 h 5795027"/>
                <a:gd name="connsiteX9" fmla="*/ 3723548 w 3723548"/>
                <a:gd name="connsiteY9" fmla="*/ 3441681 h 5795027"/>
                <a:gd name="connsiteX10" fmla="*/ 3723548 w 3723548"/>
                <a:gd name="connsiteY10" fmla="*/ 3746068 h 5795027"/>
                <a:gd name="connsiteX11" fmla="*/ 3164194 w 3723548"/>
                <a:gd name="connsiteY11" fmla="*/ 4939455 h 5795027"/>
                <a:gd name="connsiteX12" fmla="*/ 1773477 w 3723548"/>
                <a:gd name="connsiteY12" fmla="*/ 5630311 h 5795027"/>
                <a:gd name="connsiteX13" fmla="*/ 1578588 w 3723548"/>
                <a:gd name="connsiteY13" fmla="*/ 5795027 h 5795027"/>
                <a:gd name="connsiteX14" fmla="*/ 1390717 w 3723548"/>
                <a:gd name="connsiteY14" fmla="*/ 5630311 h 5795027"/>
                <a:gd name="connsiteX15" fmla="*/ 1 w 3723548"/>
                <a:gd name="connsiteY15"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2231503 h 5795027"/>
                <a:gd name="connsiteX7" fmla="*/ 3723547 w 3723547"/>
                <a:gd name="connsiteY7" fmla="*/ 2752557 h 5795027"/>
                <a:gd name="connsiteX8" fmla="*/ 3723547 w 3723547"/>
                <a:gd name="connsiteY8" fmla="*/ 3441681 h 5795027"/>
                <a:gd name="connsiteX9" fmla="*/ 3723547 w 3723547"/>
                <a:gd name="connsiteY9" fmla="*/ 3746068 h 5795027"/>
                <a:gd name="connsiteX10" fmla="*/ 3164193 w 3723547"/>
                <a:gd name="connsiteY10" fmla="*/ 4939455 h 5795027"/>
                <a:gd name="connsiteX11" fmla="*/ 1773476 w 3723547"/>
                <a:gd name="connsiteY11" fmla="*/ 5630311 h 5795027"/>
                <a:gd name="connsiteX12" fmla="*/ 1578587 w 3723547"/>
                <a:gd name="connsiteY12" fmla="*/ 5795027 h 5795027"/>
                <a:gd name="connsiteX13" fmla="*/ 1390716 w 3723547"/>
                <a:gd name="connsiteY13" fmla="*/ 5630311 h 5795027"/>
                <a:gd name="connsiteX14" fmla="*/ 0 w 3723547"/>
                <a:gd name="connsiteY14"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2231503 h 5795027"/>
                <a:gd name="connsiteX7" fmla="*/ 3723547 w 3723547"/>
                <a:gd name="connsiteY7" fmla="*/ 3441681 h 5795027"/>
                <a:gd name="connsiteX8" fmla="*/ 3723547 w 3723547"/>
                <a:gd name="connsiteY8" fmla="*/ 3746068 h 5795027"/>
                <a:gd name="connsiteX9" fmla="*/ 3164193 w 3723547"/>
                <a:gd name="connsiteY9" fmla="*/ 4939455 h 5795027"/>
                <a:gd name="connsiteX10" fmla="*/ 1773476 w 3723547"/>
                <a:gd name="connsiteY10" fmla="*/ 5630311 h 5795027"/>
                <a:gd name="connsiteX11" fmla="*/ 1578587 w 3723547"/>
                <a:gd name="connsiteY11" fmla="*/ 5795027 h 5795027"/>
                <a:gd name="connsiteX12" fmla="*/ 1390716 w 3723547"/>
                <a:gd name="connsiteY12" fmla="*/ 5630311 h 5795027"/>
                <a:gd name="connsiteX13" fmla="*/ 0 w 3723547"/>
                <a:gd name="connsiteY13"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441681 h 5795027"/>
                <a:gd name="connsiteX7" fmla="*/ 3723547 w 3723547"/>
                <a:gd name="connsiteY7" fmla="*/ 3746068 h 5795027"/>
                <a:gd name="connsiteX8" fmla="*/ 3164193 w 3723547"/>
                <a:gd name="connsiteY8" fmla="*/ 4939455 h 5795027"/>
                <a:gd name="connsiteX9" fmla="*/ 1773476 w 3723547"/>
                <a:gd name="connsiteY9" fmla="*/ 5630311 h 5795027"/>
                <a:gd name="connsiteX10" fmla="*/ 1578587 w 3723547"/>
                <a:gd name="connsiteY10" fmla="*/ 5795027 h 5795027"/>
                <a:gd name="connsiteX11" fmla="*/ 1390716 w 3723547"/>
                <a:gd name="connsiteY11" fmla="*/ 5630311 h 5795027"/>
                <a:gd name="connsiteX12" fmla="*/ 0 w 3723547"/>
                <a:gd name="connsiteY12"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0 w 3723547"/>
                <a:gd name="connsiteY11"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501691 w 3723547"/>
                <a:gd name="connsiteY11" fmla="*/ 5153961 h 5795027"/>
                <a:gd name="connsiteX12" fmla="*/ 0 w 3723547"/>
                <a:gd name="connsiteY12"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501691 w 3723547"/>
                <a:gd name="connsiteY11" fmla="*/ 5153961 h 5795027"/>
                <a:gd name="connsiteX12" fmla="*/ 0 w 3723547"/>
                <a:gd name="connsiteY12" fmla="*/ 4939455 h 5795027"/>
                <a:gd name="connsiteX0" fmla="*/ 0 w 3237482"/>
                <a:gd name="connsiteY0" fmla="*/ 614159 h 5795027"/>
                <a:gd name="connsiteX1" fmla="*/ 904653 w 3237482"/>
                <a:gd name="connsiteY1" fmla="*/ 164715 h 5795027"/>
                <a:gd name="connsiteX2" fmla="*/ 1099542 w 3237482"/>
                <a:gd name="connsiteY2" fmla="*/ 0 h 5795027"/>
                <a:gd name="connsiteX3" fmla="*/ 1287414 w 3237482"/>
                <a:gd name="connsiteY3" fmla="*/ 164715 h 5795027"/>
                <a:gd name="connsiteX4" fmla="*/ 2678128 w 3237482"/>
                <a:gd name="connsiteY4" fmla="*/ 855573 h 5795027"/>
                <a:gd name="connsiteX5" fmla="*/ 3237482 w 3237482"/>
                <a:gd name="connsiteY5" fmla="*/ 2048959 h 5795027"/>
                <a:gd name="connsiteX6" fmla="*/ 3237482 w 3237482"/>
                <a:gd name="connsiteY6" fmla="*/ 3746068 h 5795027"/>
                <a:gd name="connsiteX7" fmla="*/ 2678128 w 3237482"/>
                <a:gd name="connsiteY7" fmla="*/ 4939455 h 5795027"/>
                <a:gd name="connsiteX8" fmla="*/ 1287411 w 3237482"/>
                <a:gd name="connsiteY8" fmla="*/ 5630311 h 5795027"/>
                <a:gd name="connsiteX9" fmla="*/ 1092522 w 3237482"/>
                <a:gd name="connsiteY9" fmla="*/ 5795027 h 5795027"/>
                <a:gd name="connsiteX10" fmla="*/ 904651 w 3237482"/>
                <a:gd name="connsiteY10" fmla="*/ 5630311 h 5795027"/>
                <a:gd name="connsiteX11" fmla="*/ 15626 w 3237482"/>
                <a:gd name="connsiteY11" fmla="*/ 5153961 h 5795027"/>
                <a:gd name="connsiteX0" fmla="*/ 0 w 3237482"/>
                <a:gd name="connsiteY0" fmla="*/ 614159 h 5795027"/>
                <a:gd name="connsiteX1" fmla="*/ 904653 w 3237482"/>
                <a:gd name="connsiteY1" fmla="*/ 164715 h 5795027"/>
                <a:gd name="connsiteX2" fmla="*/ 1099542 w 3237482"/>
                <a:gd name="connsiteY2" fmla="*/ 0 h 5795027"/>
                <a:gd name="connsiteX3" fmla="*/ 1287414 w 3237482"/>
                <a:gd name="connsiteY3" fmla="*/ 164715 h 5795027"/>
                <a:gd name="connsiteX4" fmla="*/ 2678128 w 3237482"/>
                <a:gd name="connsiteY4" fmla="*/ 855573 h 5795027"/>
                <a:gd name="connsiteX5" fmla="*/ 3237482 w 3237482"/>
                <a:gd name="connsiteY5" fmla="*/ 2048959 h 5795027"/>
                <a:gd name="connsiteX6" fmla="*/ 3237482 w 3237482"/>
                <a:gd name="connsiteY6" fmla="*/ 3746068 h 5795027"/>
                <a:gd name="connsiteX7" fmla="*/ 2678128 w 3237482"/>
                <a:gd name="connsiteY7" fmla="*/ 4939455 h 5795027"/>
                <a:gd name="connsiteX8" fmla="*/ 1287411 w 3237482"/>
                <a:gd name="connsiteY8" fmla="*/ 5630311 h 5795027"/>
                <a:gd name="connsiteX9" fmla="*/ 1092522 w 3237482"/>
                <a:gd name="connsiteY9" fmla="*/ 5795027 h 5795027"/>
                <a:gd name="connsiteX10" fmla="*/ 904651 w 3237482"/>
                <a:gd name="connsiteY10" fmla="*/ 5630311 h 5795027"/>
                <a:gd name="connsiteX11" fmla="*/ 7812 w 3237482"/>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96839 w 3229670"/>
                <a:gd name="connsiteY10" fmla="*/ 5630311 h 5819388"/>
                <a:gd name="connsiteX11" fmla="*/ 0 w 3229670"/>
                <a:gd name="connsiteY11" fmla="*/ 5169589 h 5819388"/>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62734 w 3229670"/>
                <a:gd name="connsiteY10" fmla="*/ 5615695 h 5819388"/>
                <a:gd name="connsiteX11" fmla="*/ 0 w 3229670"/>
                <a:gd name="connsiteY11" fmla="*/ 5169589 h 5819388"/>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62734 w 3229670"/>
                <a:gd name="connsiteY10" fmla="*/ 5615695 h 5819388"/>
                <a:gd name="connsiteX11" fmla="*/ 0 w 3229670"/>
                <a:gd name="connsiteY11" fmla="*/ 5169589 h 5819388"/>
                <a:gd name="connsiteX0" fmla="*/ 1931 w 3210181"/>
                <a:gd name="connsiteY0" fmla="*/ 614159 h 5819388"/>
                <a:gd name="connsiteX1" fmla="*/ 877352 w 3210181"/>
                <a:gd name="connsiteY1" fmla="*/ 164715 h 5819388"/>
                <a:gd name="connsiteX2" fmla="*/ 1072241 w 3210181"/>
                <a:gd name="connsiteY2" fmla="*/ 0 h 5819388"/>
                <a:gd name="connsiteX3" fmla="*/ 1260113 w 3210181"/>
                <a:gd name="connsiteY3" fmla="*/ 164715 h 5819388"/>
                <a:gd name="connsiteX4" fmla="*/ 2650827 w 3210181"/>
                <a:gd name="connsiteY4" fmla="*/ 855573 h 5819388"/>
                <a:gd name="connsiteX5" fmla="*/ 3210181 w 3210181"/>
                <a:gd name="connsiteY5" fmla="*/ 2048959 h 5819388"/>
                <a:gd name="connsiteX6" fmla="*/ 3210181 w 3210181"/>
                <a:gd name="connsiteY6" fmla="*/ 3746068 h 5819388"/>
                <a:gd name="connsiteX7" fmla="*/ 2650827 w 3210181"/>
                <a:gd name="connsiteY7" fmla="*/ 4939455 h 5819388"/>
                <a:gd name="connsiteX8" fmla="*/ 1260110 w 3210181"/>
                <a:gd name="connsiteY8" fmla="*/ 5630311 h 5819388"/>
                <a:gd name="connsiteX9" fmla="*/ 1065222 w 3210181"/>
                <a:gd name="connsiteY9" fmla="*/ 5819388 h 5819388"/>
                <a:gd name="connsiteX10" fmla="*/ 843245 w 3210181"/>
                <a:gd name="connsiteY10" fmla="*/ 5615695 h 5819388"/>
                <a:gd name="connsiteX11" fmla="*/ 0 w 3210181"/>
                <a:gd name="connsiteY11" fmla="*/ 5189076 h 58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0181" h="5819388">
                  <a:moveTo>
                    <a:pt x="1931" y="614159"/>
                  </a:moveTo>
                  <a:cubicBezTo>
                    <a:pt x="423732" y="484493"/>
                    <a:pt x="694095" y="267075"/>
                    <a:pt x="877352" y="164715"/>
                  </a:cubicBezTo>
                  <a:lnTo>
                    <a:pt x="1072241" y="0"/>
                  </a:lnTo>
                  <a:lnTo>
                    <a:pt x="1260113" y="164715"/>
                  </a:lnTo>
                  <a:cubicBezTo>
                    <a:pt x="1725956" y="524709"/>
                    <a:pt x="2250901" y="623869"/>
                    <a:pt x="2650827" y="855573"/>
                  </a:cubicBezTo>
                  <a:cubicBezTo>
                    <a:pt x="3035386" y="1124469"/>
                    <a:pt x="3210181" y="1432851"/>
                    <a:pt x="3210181" y="2048959"/>
                  </a:cubicBezTo>
                  <a:lnTo>
                    <a:pt x="3210181" y="3746068"/>
                  </a:lnTo>
                  <a:cubicBezTo>
                    <a:pt x="3210181" y="4362177"/>
                    <a:pt x="3035384" y="4670559"/>
                    <a:pt x="2650827" y="4939455"/>
                  </a:cubicBezTo>
                  <a:cubicBezTo>
                    <a:pt x="2250898" y="5171158"/>
                    <a:pt x="1725953" y="5270318"/>
                    <a:pt x="1260110" y="5630311"/>
                  </a:cubicBezTo>
                  <a:lnTo>
                    <a:pt x="1065222" y="5819388"/>
                  </a:lnTo>
                  <a:lnTo>
                    <a:pt x="843245" y="5615695"/>
                  </a:lnTo>
                  <a:cubicBezTo>
                    <a:pt x="595552" y="5450387"/>
                    <a:pt x="325553" y="5280777"/>
                    <a:pt x="0" y="5189076"/>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8">
              <a:extLst>
                <a:ext uri="{FF2B5EF4-FFF2-40B4-BE49-F238E27FC236}">
                  <a16:creationId xmlns:a16="http://schemas.microsoft.com/office/drawing/2014/main" id="{83A0C058-A2BC-B04B-8EC0-A97A69852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6867" y="4859200"/>
              <a:ext cx="3047936" cy="1998800"/>
            </a:xfrm>
            <a:custGeom>
              <a:avLst/>
              <a:gdLst>
                <a:gd name="connsiteX0" fmla="*/ 1526466 w 3047936"/>
                <a:gd name="connsiteY0" fmla="*/ 0 h 1998800"/>
                <a:gd name="connsiteX1" fmla="*/ 1660166 w 3047936"/>
                <a:gd name="connsiteY1" fmla="*/ 117220 h 1998800"/>
                <a:gd name="connsiteX2" fmla="*/ 2649871 w 3047936"/>
                <a:gd name="connsiteY2" fmla="*/ 608871 h 1998800"/>
                <a:gd name="connsiteX3" fmla="*/ 3047936 w 3047936"/>
                <a:gd name="connsiteY3" fmla="*/ 1458146 h 1998800"/>
                <a:gd name="connsiteX4" fmla="*/ 3047936 w 3047936"/>
                <a:gd name="connsiteY4" fmla="*/ 1588054 h 1998800"/>
                <a:gd name="connsiteX5" fmla="*/ 3047936 w 3047936"/>
                <a:gd name="connsiteY5" fmla="*/ 1958864 h 1998800"/>
                <a:gd name="connsiteX6" fmla="*/ 3047936 w 3047936"/>
                <a:gd name="connsiteY6" fmla="*/ 1998800 h 1998800"/>
                <a:gd name="connsiteX7" fmla="*/ 0 w 3047936"/>
                <a:gd name="connsiteY7" fmla="*/ 1998800 h 1998800"/>
                <a:gd name="connsiteX8" fmla="*/ 0 w 3047936"/>
                <a:gd name="connsiteY8" fmla="*/ 1958864 h 1998800"/>
                <a:gd name="connsiteX9" fmla="*/ 0 w 3047936"/>
                <a:gd name="connsiteY9" fmla="*/ 1588054 h 1998800"/>
                <a:gd name="connsiteX10" fmla="*/ 0 w 3047936"/>
                <a:gd name="connsiteY10" fmla="*/ 1458146 h 1998800"/>
                <a:gd name="connsiteX11" fmla="*/ 398066 w 3047936"/>
                <a:gd name="connsiteY11" fmla="*/ 608871 h 1998800"/>
                <a:gd name="connsiteX12" fmla="*/ 1387773 w 3047936"/>
                <a:gd name="connsiteY12" fmla="*/ 117220 h 19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47936" h="1998800">
                  <a:moveTo>
                    <a:pt x="1526466" y="0"/>
                  </a:moveTo>
                  <a:lnTo>
                    <a:pt x="1660166" y="117220"/>
                  </a:lnTo>
                  <a:cubicBezTo>
                    <a:pt x="1991684" y="373411"/>
                    <a:pt x="2365262" y="443978"/>
                    <a:pt x="2649871" y="608871"/>
                  </a:cubicBezTo>
                  <a:cubicBezTo>
                    <a:pt x="2923543" y="800231"/>
                    <a:pt x="3047936" y="1019692"/>
                    <a:pt x="3047936" y="1458146"/>
                  </a:cubicBezTo>
                  <a:lnTo>
                    <a:pt x="3047936" y="1588054"/>
                  </a:lnTo>
                  <a:lnTo>
                    <a:pt x="3047936" y="1958864"/>
                  </a:lnTo>
                  <a:lnTo>
                    <a:pt x="3047936" y="1998800"/>
                  </a:lnTo>
                  <a:lnTo>
                    <a:pt x="0" y="1998800"/>
                  </a:lnTo>
                  <a:lnTo>
                    <a:pt x="0" y="1958864"/>
                  </a:lnTo>
                  <a:lnTo>
                    <a:pt x="0" y="1588054"/>
                  </a:lnTo>
                  <a:lnTo>
                    <a:pt x="0" y="1458146"/>
                  </a:lnTo>
                  <a:cubicBezTo>
                    <a:pt x="0" y="1019692"/>
                    <a:pt x="124395" y="800231"/>
                    <a:pt x="398066" y="608871"/>
                  </a:cubicBezTo>
                  <a:cubicBezTo>
                    <a:pt x="682676" y="443978"/>
                    <a:pt x="1056254" y="373411"/>
                    <a:pt x="1387773" y="117220"/>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5">
              <a:extLst>
                <a:ext uri="{FF2B5EF4-FFF2-40B4-BE49-F238E27FC236}">
                  <a16:creationId xmlns:a16="http://schemas.microsoft.com/office/drawing/2014/main" id="{160BD044-B6E7-5447-8BCC-0165E0028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4726" y="0"/>
              <a:ext cx="3152219" cy="2132573"/>
            </a:xfrm>
            <a:custGeom>
              <a:avLst/>
              <a:gdLst>
                <a:gd name="connsiteX0" fmla="*/ 0 w 3152219"/>
                <a:gd name="connsiteY0" fmla="*/ 0 h 2132573"/>
                <a:gd name="connsiteX1" fmla="*/ 3152219 w 3152219"/>
                <a:gd name="connsiteY1" fmla="*/ 0 h 2132573"/>
                <a:gd name="connsiteX2" fmla="*/ 3152219 w 3152219"/>
                <a:gd name="connsiteY2" fmla="*/ 106689 h 2132573"/>
                <a:gd name="connsiteX3" fmla="*/ 3152219 w 3152219"/>
                <a:gd name="connsiteY3" fmla="*/ 400508 h 2132573"/>
                <a:gd name="connsiteX4" fmla="*/ 3152219 w 3152219"/>
                <a:gd name="connsiteY4" fmla="*/ 624537 h 2132573"/>
                <a:gd name="connsiteX5" fmla="*/ 2740534 w 3152219"/>
                <a:gd name="connsiteY5" fmla="*/ 1502871 h 2132573"/>
                <a:gd name="connsiteX6" fmla="*/ 1716965 w 3152219"/>
                <a:gd name="connsiteY6" fmla="*/ 2011342 h 2132573"/>
                <a:gd name="connsiteX7" fmla="*/ 1573526 w 3152219"/>
                <a:gd name="connsiteY7" fmla="*/ 2132573 h 2132573"/>
                <a:gd name="connsiteX8" fmla="*/ 1435253 w 3152219"/>
                <a:gd name="connsiteY8" fmla="*/ 2011342 h 2132573"/>
                <a:gd name="connsiteX9" fmla="*/ 411685 w 3152219"/>
                <a:gd name="connsiteY9" fmla="*/ 1502871 h 2132573"/>
                <a:gd name="connsiteX10" fmla="*/ 0 w 3152219"/>
                <a:gd name="connsiteY10" fmla="*/ 624537 h 2132573"/>
                <a:gd name="connsiteX11" fmla="*/ 0 w 3152219"/>
                <a:gd name="connsiteY11" fmla="*/ 400508 h 2132573"/>
                <a:gd name="connsiteX12" fmla="*/ 0 w 3152219"/>
                <a:gd name="connsiteY12" fmla="*/ 106689 h 2132573"/>
                <a:gd name="connsiteX0" fmla="*/ 0 w 3152219"/>
                <a:gd name="connsiteY0" fmla="*/ 0 h 2132573"/>
                <a:gd name="connsiteX1" fmla="*/ 3152219 w 3152219"/>
                <a:gd name="connsiteY1" fmla="*/ 0 h 2132573"/>
                <a:gd name="connsiteX2" fmla="*/ 3152219 w 3152219"/>
                <a:gd name="connsiteY2" fmla="*/ 106689 h 2132573"/>
                <a:gd name="connsiteX3" fmla="*/ 3152219 w 3152219"/>
                <a:gd name="connsiteY3" fmla="*/ 400508 h 2132573"/>
                <a:gd name="connsiteX4" fmla="*/ 3152219 w 3152219"/>
                <a:gd name="connsiteY4" fmla="*/ 624537 h 2132573"/>
                <a:gd name="connsiteX5" fmla="*/ 2740534 w 3152219"/>
                <a:gd name="connsiteY5" fmla="*/ 1502871 h 2132573"/>
                <a:gd name="connsiteX6" fmla="*/ 1716965 w 3152219"/>
                <a:gd name="connsiteY6" fmla="*/ 2011342 h 2132573"/>
                <a:gd name="connsiteX7" fmla="*/ 1573526 w 3152219"/>
                <a:gd name="connsiteY7" fmla="*/ 2132573 h 2132573"/>
                <a:gd name="connsiteX8" fmla="*/ 1435253 w 3152219"/>
                <a:gd name="connsiteY8" fmla="*/ 2011342 h 2132573"/>
                <a:gd name="connsiteX9" fmla="*/ 411685 w 3152219"/>
                <a:gd name="connsiteY9" fmla="*/ 1502871 h 2132573"/>
                <a:gd name="connsiteX10" fmla="*/ 0 w 3152219"/>
                <a:gd name="connsiteY10" fmla="*/ 624537 h 2132573"/>
                <a:gd name="connsiteX11" fmla="*/ 0 w 3152219"/>
                <a:gd name="connsiteY11" fmla="*/ 400508 h 2132573"/>
                <a:gd name="connsiteX12" fmla="*/ 0 w 3152219"/>
                <a:gd name="connsiteY12" fmla="*/ 106689 h 2132573"/>
                <a:gd name="connsiteX13" fmla="*/ 91440 w 3152219"/>
                <a:gd name="connsiteY13" fmla="*/ 91440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91440 w 3152219"/>
                <a:gd name="connsiteY12" fmla="*/ 91440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10849 w 3152219"/>
                <a:gd name="connsiteY12" fmla="*/ 17048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4650 w 3152219"/>
                <a:gd name="connsiteY12" fmla="*/ 4649 h 213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219" h="2132573">
                  <a:moveTo>
                    <a:pt x="3152219" y="0"/>
                  </a:moveTo>
                  <a:lnTo>
                    <a:pt x="3152219" y="106689"/>
                  </a:lnTo>
                  <a:lnTo>
                    <a:pt x="3152219" y="400508"/>
                  </a:lnTo>
                  <a:lnTo>
                    <a:pt x="3152219" y="624537"/>
                  </a:lnTo>
                  <a:cubicBezTo>
                    <a:pt x="3152219" y="1077994"/>
                    <a:pt x="3023568" y="1304963"/>
                    <a:pt x="2740534" y="1502871"/>
                  </a:cubicBezTo>
                  <a:cubicBezTo>
                    <a:pt x="2446186" y="1673405"/>
                    <a:pt x="2059826" y="1746387"/>
                    <a:pt x="1716965" y="2011342"/>
                  </a:cubicBezTo>
                  <a:lnTo>
                    <a:pt x="1573526" y="2132573"/>
                  </a:lnTo>
                  <a:lnTo>
                    <a:pt x="1435253" y="2011342"/>
                  </a:lnTo>
                  <a:cubicBezTo>
                    <a:pt x="1092391" y="1746387"/>
                    <a:pt x="706031" y="1673405"/>
                    <a:pt x="411685" y="1502871"/>
                  </a:cubicBezTo>
                  <a:cubicBezTo>
                    <a:pt x="128650" y="1304963"/>
                    <a:pt x="0" y="1077994"/>
                    <a:pt x="0" y="624537"/>
                  </a:cubicBezTo>
                  <a:lnTo>
                    <a:pt x="0" y="400508"/>
                  </a:lnTo>
                  <a:lnTo>
                    <a:pt x="0" y="106689"/>
                  </a:lnTo>
                  <a:cubicBezTo>
                    <a:pt x="0" y="71126"/>
                    <a:pt x="4650" y="4649"/>
                    <a:pt x="4650" y="4649"/>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21">
              <a:extLst>
                <a:ext uri="{FF2B5EF4-FFF2-40B4-BE49-F238E27FC236}">
                  <a16:creationId xmlns:a16="http://schemas.microsoft.com/office/drawing/2014/main" id="{621A86B8-B6AC-A541-8F61-CEC27DF1E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4726" y="4788649"/>
              <a:ext cx="3152219" cy="2069351"/>
            </a:xfrm>
            <a:custGeom>
              <a:avLst/>
              <a:gdLst>
                <a:gd name="connsiteX0" fmla="*/ 1578693 w 3152219"/>
                <a:gd name="connsiteY0" fmla="*/ 0 h 2069351"/>
                <a:gd name="connsiteX1" fmla="*/ 1716967 w 3152219"/>
                <a:gd name="connsiteY1" fmla="*/ 121231 h 2069351"/>
                <a:gd name="connsiteX2" fmla="*/ 2740534 w 3152219"/>
                <a:gd name="connsiteY2" fmla="*/ 629703 h 2069351"/>
                <a:gd name="connsiteX3" fmla="*/ 3152219 w 3152219"/>
                <a:gd name="connsiteY3" fmla="*/ 1508036 h 2069351"/>
                <a:gd name="connsiteX4" fmla="*/ 3152219 w 3152219"/>
                <a:gd name="connsiteY4" fmla="*/ 1642389 h 2069351"/>
                <a:gd name="connsiteX5" fmla="*/ 3152219 w 3152219"/>
                <a:gd name="connsiteY5" fmla="*/ 2025885 h 2069351"/>
                <a:gd name="connsiteX6" fmla="*/ 3152219 w 3152219"/>
                <a:gd name="connsiteY6" fmla="*/ 2069351 h 2069351"/>
                <a:gd name="connsiteX7" fmla="*/ 0 w 3152219"/>
                <a:gd name="connsiteY7" fmla="*/ 2069351 h 2069351"/>
                <a:gd name="connsiteX8" fmla="*/ 0 w 3152219"/>
                <a:gd name="connsiteY8" fmla="*/ 2025885 h 2069351"/>
                <a:gd name="connsiteX9" fmla="*/ 0 w 3152219"/>
                <a:gd name="connsiteY9" fmla="*/ 1642389 h 2069351"/>
                <a:gd name="connsiteX10" fmla="*/ 0 w 3152219"/>
                <a:gd name="connsiteY10" fmla="*/ 1508036 h 2069351"/>
                <a:gd name="connsiteX11" fmla="*/ 411685 w 3152219"/>
                <a:gd name="connsiteY11" fmla="*/ 629703 h 2069351"/>
                <a:gd name="connsiteX12" fmla="*/ 1435255 w 3152219"/>
                <a:gd name="connsiteY12" fmla="*/ 121231 h 2069351"/>
                <a:gd name="connsiteX0" fmla="*/ 3152219 w 3243659"/>
                <a:gd name="connsiteY0" fmla="*/ 2069351 h 2160791"/>
                <a:gd name="connsiteX1" fmla="*/ 0 w 3243659"/>
                <a:gd name="connsiteY1" fmla="*/ 2069351 h 2160791"/>
                <a:gd name="connsiteX2" fmla="*/ 0 w 3243659"/>
                <a:gd name="connsiteY2" fmla="*/ 2025885 h 2160791"/>
                <a:gd name="connsiteX3" fmla="*/ 0 w 3243659"/>
                <a:gd name="connsiteY3" fmla="*/ 1642389 h 2160791"/>
                <a:gd name="connsiteX4" fmla="*/ 0 w 3243659"/>
                <a:gd name="connsiteY4" fmla="*/ 1508036 h 2160791"/>
                <a:gd name="connsiteX5" fmla="*/ 411685 w 3243659"/>
                <a:gd name="connsiteY5" fmla="*/ 629703 h 2160791"/>
                <a:gd name="connsiteX6" fmla="*/ 1435255 w 3243659"/>
                <a:gd name="connsiteY6" fmla="*/ 121231 h 2160791"/>
                <a:gd name="connsiteX7" fmla="*/ 1578693 w 3243659"/>
                <a:gd name="connsiteY7" fmla="*/ 0 h 2160791"/>
                <a:gd name="connsiteX8" fmla="*/ 1716967 w 3243659"/>
                <a:gd name="connsiteY8" fmla="*/ 121231 h 2160791"/>
                <a:gd name="connsiteX9" fmla="*/ 2740534 w 3243659"/>
                <a:gd name="connsiteY9" fmla="*/ 629703 h 2160791"/>
                <a:gd name="connsiteX10" fmla="*/ 3152219 w 3243659"/>
                <a:gd name="connsiteY10" fmla="*/ 1508036 h 2160791"/>
                <a:gd name="connsiteX11" fmla="*/ 3152219 w 3243659"/>
                <a:gd name="connsiteY11" fmla="*/ 1642389 h 2160791"/>
                <a:gd name="connsiteX12" fmla="*/ 3152219 w 3243659"/>
                <a:gd name="connsiteY12" fmla="*/ 2025885 h 2160791"/>
                <a:gd name="connsiteX13" fmla="*/ 3243659 w 3243659"/>
                <a:gd name="connsiteY13" fmla="*/ 2160791 h 2160791"/>
                <a:gd name="connsiteX0" fmla="*/ 0 w 3243659"/>
                <a:gd name="connsiteY0" fmla="*/ 2069351 h 2160791"/>
                <a:gd name="connsiteX1" fmla="*/ 0 w 3243659"/>
                <a:gd name="connsiteY1" fmla="*/ 2025885 h 2160791"/>
                <a:gd name="connsiteX2" fmla="*/ 0 w 3243659"/>
                <a:gd name="connsiteY2" fmla="*/ 1642389 h 2160791"/>
                <a:gd name="connsiteX3" fmla="*/ 0 w 3243659"/>
                <a:gd name="connsiteY3" fmla="*/ 1508036 h 2160791"/>
                <a:gd name="connsiteX4" fmla="*/ 411685 w 3243659"/>
                <a:gd name="connsiteY4" fmla="*/ 629703 h 2160791"/>
                <a:gd name="connsiteX5" fmla="*/ 1435255 w 3243659"/>
                <a:gd name="connsiteY5" fmla="*/ 121231 h 2160791"/>
                <a:gd name="connsiteX6" fmla="*/ 1578693 w 3243659"/>
                <a:gd name="connsiteY6" fmla="*/ 0 h 2160791"/>
                <a:gd name="connsiteX7" fmla="*/ 1716967 w 3243659"/>
                <a:gd name="connsiteY7" fmla="*/ 121231 h 2160791"/>
                <a:gd name="connsiteX8" fmla="*/ 2740534 w 3243659"/>
                <a:gd name="connsiteY8" fmla="*/ 629703 h 2160791"/>
                <a:gd name="connsiteX9" fmla="*/ 3152219 w 3243659"/>
                <a:gd name="connsiteY9" fmla="*/ 1508036 h 2160791"/>
                <a:gd name="connsiteX10" fmla="*/ 3152219 w 3243659"/>
                <a:gd name="connsiteY10" fmla="*/ 1642389 h 2160791"/>
                <a:gd name="connsiteX11" fmla="*/ 3152219 w 3243659"/>
                <a:gd name="connsiteY11" fmla="*/ 2025885 h 2160791"/>
                <a:gd name="connsiteX12" fmla="*/ 3243659 w 3243659"/>
                <a:gd name="connsiteY12" fmla="*/ 2160791 h 2160791"/>
                <a:gd name="connsiteX0" fmla="*/ 0 w 3152219"/>
                <a:gd name="connsiteY0" fmla="*/ 2069351 h 2069351"/>
                <a:gd name="connsiteX1" fmla="*/ 0 w 3152219"/>
                <a:gd name="connsiteY1" fmla="*/ 2025885 h 2069351"/>
                <a:gd name="connsiteX2" fmla="*/ 0 w 3152219"/>
                <a:gd name="connsiteY2" fmla="*/ 1642389 h 2069351"/>
                <a:gd name="connsiteX3" fmla="*/ 0 w 3152219"/>
                <a:gd name="connsiteY3" fmla="*/ 1508036 h 2069351"/>
                <a:gd name="connsiteX4" fmla="*/ 411685 w 3152219"/>
                <a:gd name="connsiteY4" fmla="*/ 629703 h 2069351"/>
                <a:gd name="connsiteX5" fmla="*/ 1435255 w 3152219"/>
                <a:gd name="connsiteY5" fmla="*/ 121231 h 2069351"/>
                <a:gd name="connsiteX6" fmla="*/ 1578693 w 3152219"/>
                <a:gd name="connsiteY6" fmla="*/ 0 h 2069351"/>
                <a:gd name="connsiteX7" fmla="*/ 1716967 w 3152219"/>
                <a:gd name="connsiteY7" fmla="*/ 121231 h 2069351"/>
                <a:gd name="connsiteX8" fmla="*/ 2740534 w 3152219"/>
                <a:gd name="connsiteY8" fmla="*/ 629703 h 2069351"/>
                <a:gd name="connsiteX9" fmla="*/ 3152219 w 3152219"/>
                <a:gd name="connsiteY9" fmla="*/ 1508036 h 2069351"/>
                <a:gd name="connsiteX10" fmla="*/ 3152219 w 3152219"/>
                <a:gd name="connsiteY10" fmla="*/ 1642389 h 2069351"/>
                <a:gd name="connsiteX11" fmla="*/ 3152219 w 3152219"/>
                <a:gd name="connsiteY11" fmla="*/ 2025885 h 2069351"/>
                <a:gd name="connsiteX0" fmla="*/ 0 w 3152219"/>
                <a:gd name="connsiteY0" fmla="*/ 2069351 h 2069351"/>
                <a:gd name="connsiteX1" fmla="*/ 0 w 3152219"/>
                <a:gd name="connsiteY1" fmla="*/ 2025885 h 2069351"/>
                <a:gd name="connsiteX2" fmla="*/ 0 w 3152219"/>
                <a:gd name="connsiteY2" fmla="*/ 1642389 h 2069351"/>
                <a:gd name="connsiteX3" fmla="*/ 0 w 3152219"/>
                <a:gd name="connsiteY3" fmla="*/ 1508036 h 2069351"/>
                <a:gd name="connsiteX4" fmla="*/ 411685 w 3152219"/>
                <a:gd name="connsiteY4" fmla="*/ 629703 h 2069351"/>
                <a:gd name="connsiteX5" fmla="*/ 1435255 w 3152219"/>
                <a:gd name="connsiteY5" fmla="*/ 121231 h 2069351"/>
                <a:gd name="connsiteX6" fmla="*/ 1578693 w 3152219"/>
                <a:gd name="connsiteY6" fmla="*/ 0 h 2069351"/>
                <a:gd name="connsiteX7" fmla="*/ 1716967 w 3152219"/>
                <a:gd name="connsiteY7" fmla="*/ 121231 h 2069351"/>
                <a:gd name="connsiteX8" fmla="*/ 2740534 w 3152219"/>
                <a:gd name="connsiteY8" fmla="*/ 629703 h 2069351"/>
                <a:gd name="connsiteX9" fmla="*/ 3152219 w 3152219"/>
                <a:gd name="connsiteY9" fmla="*/ 1508036 h 2069351"/>
                <a:gd name="connsiteX10" fmla="*/ 3152219 w 3152219"/>
                <a:gd name="connsiteY10" fmla="*/ 1642389 h 2069351"/>
                <a:gd name="connsiteX11" fmla="*/ 3152219 w 3152219"/>
                <a:gd name="connsiteY11" fmla="*/ 2063080 h 2069351"/>
                <a:gd name="connsiteX0" fmla="*/ 0 w 3152219"/>
                <a:gd name="connsiteY0" fmla="*/ 2069351 h 2069351"/>
                <a:gd name="connsiteX1" fmla="*/ 0 w 3152219"/>
                <a:gd name="connsiteY1" fmla="*/ 1642389 h 2069351"/>
                <a:gd name="connsiteX2" fmla="*/ 0 w 3152219"/>
                <a:gd name="connsiteY2" fmla="*/ 1508036 h 2069351"/>
                <a:gd name="connsiteX3" fmla="*/ 411685 w 3152219"/>
                <a:gd name="connsiteY3" fmla="*/ 629703 h 2069351"/>
                <a:gd name="connsiteX4" fmla="*/ 1435255 w 3152219"/>
                <a:gd name="connsiteY4" fmla="*/ 121231 h 2069351"/>
                <a:gd name="connsiteX5" fmla="*/ 1578693 w 3152219"/>
                <a:gd name="connsiteY5" fmla="*/ 0 h 2069351"/>
                <a:gd name="connsiteX6" fmla="*/ 1716967 w 3152219"/>
                <a:gd name="connsiteY6" fmla="*/ 121231 h 2069351"/>
                <a:gd name="connsiteX7" fmla="*/ 2740534 w 3152219"/>
                <a:gd name="connsiteY7" fmla="*/ 629703 h 2069351"/>
                <a:gd name="connsiteX8" fmla="*/ 3152219 w 3152219"/>
                <a:gd name="connsiteY8" fmla="*/ 1508036 h 2069351"/>
                <a:gd name="connsiteX9" fmla="*/ 3152219 w 3152219"/>
                <a:gd name="connsiteY9" fmla="*/ 1642389 h 2069351"/>
                <a:gd name="connsiteX10" fmla="*/ 3152219 w 3152219"/>
                <a:gd name="connsiteY10" fmla="*/ 2063080 h 2069351"/>
                <a:gd name="connsiteX0" fmla="*/ 0 w 3152219"/>
                <a:gd name="connsiteY0" fmla="*/ 2069351 h 2069351"/>
                <a:gd name="connsiteX1" fmla="*/ 0 w 3152219"/>
                <a:gd name="connsiteY1" fmla="*/ 1508036 h 2069351"/>
                <a:gd name="connsiteX2" fmla="*/ 411685 w 3152219"/>
                <a:gd name="connsiteY2" fmla="*/ 629703 h 2069351"/>
                <a:gd name="connsiteX3" fmla="*/ 1435255 w 3152219"/>
                <a:gd name="connsiteY3" fmla="*/ 121231 h 2069351"/>
                <a:gd name="connsiteX4" fmla="*/ 1578693 w 3152219"/>
                <a:gd name="connsiteY4" fmla="*/ 0 h 2069351"/>
                <a:gd name="connsiteX5" fmla="*/ 1716967 w 3152219"/>
                <a:gd name="connsiteY5" fmla="*/ 121231 h 2069351"/>
                <a:gd name="connsiteX6" fmla="*/ 2740534 w 3152219"/>
                <a:gd name="connsiteY6" fmla="*/ 629703 h 2069351"/>
                <a:gd name="connsiteX7" fmla="*/ 3152219 w 3152219"/>
                <a:gd name="connsiteY7" fmla="*/ 1508036 h 2069351"/>
                <a:gd name="connsiteX8" fmla="*/ 3152219 w 3152219"/>
                <a:gd name="connsiteY8" fmla="*/ 1642389 h 2069351"/>
                <a:gd name="connsiteX9" fmla="*/ 3152219 w 3152219"/>
                <a:gd name="connsiteY9" fmla="*/ 2063080 h 206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2219" h="2069351">
                  <a:moveTo>
                    <a:pt x="0" y="2069351"/>
                  </a:moveTo>
                  <a:lnTo>
                    <a:pt x="0" y="1508036"/>
                  </a:lnTo>
                  <a:cubicBezTo>
                    <a:pt x="0" y="1054580"/>
                    <a:pt x="128651" y="827611"/>
                    <a:pt x="411685" y="629703"/>
                  </a:cubicBezTo>
                  <a:cubicBezTo>
                    <a:pt x="706033" y="459168"/>
                    <a:pt x="1092393" y="386187"/>
                    <a:pt x="1435255" y="121231"/>
                  </a:cubicBezTo>
                  <a:lnTo>
                    <a:pt x="1578693" y="0"/>
                  </a:lnTo>
                  <a:lnTo>
                    <a:pt x="1716967" y="121231"/>
                  </a:lnTo>
                  <a:cubicBezTo>
                    <a:pt x="2059828" y="386187"/>
                    <a:pt x="2446188" y="459168"/>
                    <a:pt x="2740534" y="629703"/>
                  </a:cubicBezTo>
                  <a:cubicBezTo>
                    <a:pt x="3023570" y="827611"/>
                    <a:pt x="3152219" y="1054580"/>
                    <a:pt x="3152219" y="1508036"/>
                  </a:cubicBezTo>
                  <a:lnTo>
                    <a:pt x="3152219" y="1642389"/>
                  </a:lnTo>
                  <a:lnTo>
                    <a:pt x="3152219" y="206308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Marcador de contenido 2">
            <a:extLst>
              <a:ext uri="{FF2B5EF4-FFF2-40B4-BE49-F238E27FC236}">
                <a16:creationId xmlns:a16="http://schemas.microsoft.com/office/drawing/2014/main" id="{2EF0F8F5-F117-986D-A2BF-FEAF6C5750BD}"/>
              </a:ext>
            </a:extLst>
          </p:cNvPr>
          <p:cNvSpPr>
            <a:spLocks noGrp="1"/>
          </p:cNvSpPr>
          <p:nvPr>
            <p:ph idx="1"/>
          </p:nvPr>
        </p:nvSpPr>
        <p:spPr>
          <a:xfrm>
            <a:off x="4868719" y="2620868"/>
            <a:ext cx="6362699" cy="3284633"/>
          </a:xfrm>
        </p:spPr>
        <p:txBody>
          <a:bodyPr vert="horz" lIns="91440" tIns="45720" rIns="91440" bIns="45720" rtlCol="0" anchor="b">
            <a:normAutofit/>
          </a:bodyPr>
          <a:lstStyle/>
          <a:p>
            <a:pPr>
              <a:lnSpc>
                <a:spcPct val="100000"/>
              </a:lnSpc>
            </a:pPr>
            <a:r>
              <a:rPr lang="es-ES" sz="1700" b="1">
                <a:ea typeface="+mn-lt"/>
                <a:cs typeface="+mn-lt"/>
              </a:rPr>
              <a:t>Un fichero es un conjunto de datos relacionados entre sí</a:t>
            </a:r>
            <a:r>
              <a:rPr lang="es-ES" sz="1700">
                <a:ea typeface="+mn-lt"/>
                <a:cs typeface="+mn-lt"/>
              </a:rPr>
              <a:t>, que son almacenados de forma </a:t>
            </a:r>
            <a:r>
              <a:rPr lang="es-ES" sz="1700" b="1">
                <a:ea typeface="+mn-lt"/>
                <a:cs typeface="+mn-lt"/>
              </a:rPr>
              <a:t>permanente</a:t>
            </a:r>
            <a:r>
              <a:rPr lang="es-ES" sz="1700">
                <a:ea typeface="+mn-lt"/>
                <a:cs typeface="+mn-lt"/>
              </a:rPr>
              <a:t> en dispositivos tales como discos duros, memorias </a:t>
            </a:r>
            <a:r>
              <a:rPr lang="es-ES" sz="1700" i="1">
                <a:ea typeface="+mn-lt"/>
                <a:cs typeface="+mn-lt"/>
              </a:rPr>
              <a:t>flash</a:t>
            </a:r>
            <a:r>
              <a:rPr lang="es-ES" sz="1700">
                <a:ea typeface="+mn-lt"/>
                <a:cs typeface="+mn-lt"/>
              </a:rPr>
              <a:t>, etc. y que pueden ser tratados, hasta cierto punto, como una unidad.</a:t>
            </a:r>
            <a:endParaRPr lang="es-ES" sz="1700"/>
          </a:p>
          <a:p>
            <a:pPr>
              <a:lnSpc>
                <a:spcPct val="100000"/>
              </a:lnSpc>
            </a:pPr>
            <a:endParaRPr lang="es-ES" sz="1700"/>
          </a:p>
          <a:p>
            <a:pPr>
              <a:lnSpc>
                <a:spcPct val="100000"/>
              </a:lnSpc>
            </a:pPr>
            <a:r>
              <a:rPr lang="es-ES" sz="1700">
                <a:ea typeface="+mn-lt"/>
                <a:cs typeface="+mn-lt"/>
              </a:rPr>
              <a:t>En este contexto, </a:t>
            </a:r>
            <a:r>
              <a:rPr lang="es-ES" sz="1700" b="1">
                <a:ea typeface="+mn-lt"/>
                <a:cs typeface="+mn-lt"/>
              </a:rPr>
              <a:t>permanente</a:t>
            </a:r>
            <a:r>
              <a:rPr lang="es-ES" sz="1700">
                <a:ea typeface="+mn-lt"/>
                <a:cs typeface="+mn-lt"/>
              </a:rPr>
              <a:t> quiere decir que, salvo fallos catastróficos o hasta que sean borrados a propósito, estos datos permanecen en el medio en que se almacenan (medios magnéticos o de otro tipo) y continúan existiendo después de que el programa que los creó deja de ejecutarse, incluso después de apagar el ordenador.</a:t>
            </a:r>
            <a:endParaRPr lang="es-ES" sz="1700"/>
          </a:p>
          <a:p>
            <a:pPr>
              <a:lnSpc>
                <a:spcPct val="100000"/>
              </a:lnSpc>
            </a:pPr>
            <a:endParaRPr lang="es-ES" sz="1700"/>
          </a:p>
        </p:txBody>
      </p:sp>
    </p:spTree>
    <p:extLst>
      <p:ext uri="{BB962C8B-B14F-4D97-AF65-F5344CB8AC3E}">
        <p14:creationId xmlns:p14="http://schemas.microsoft.com/office/powerpoint/2010/main" val="127968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69669-266D-3627-8F92-FF30C74A64A7}"/>
              </a:ext>
            </a:extLst>
          </p:cNvPr>
          <p:cNvSpPr>
            <a:spLocks noGrp="1"/>
          </p:cNvSpPr>
          <p:nvPr>
            <p:ph type="title"/>
          </p:nvPr>
        </p:nvSpPr>
        <p:spPr/>
        <p:txBody>
          <a:bodyPr/>
          <a:lstStyle/>
          <a:p>
            <a:r>
              <a:rPr lang="es-ES"/>
              <a:t>Valores en columna</a:t>
            </a:r>
          </a:p>
        </p:txBody>
      </p:sp>
      <p:sp>
        <p:nvSpPr>
          <p:cNvPr id="3" name="Marcador de contenido 2">
            <a:extLst>
              <a:ext uri="{FF2B5EF4-FFF2-40B4-BE49-F238E27FC236}">
                <a16:creationId xmlns:a16="http://schemas.microsoft.com/office/drawing/2014/main" id="{05F72132-120E-E3AA-56C9-561135964BFD}"/>
              </a:ext>
            </a:extLst>
          </p:cNvPr>
          <p:cNvSpPr>
            <a:spLocks noGrp="1"/>
          </p:cNvSpPr>
          <p:nvPr>
            <p:ph idx="1"/>
          </p:nvPr>
        </p:nvSpPr>
        <p:spPr/>
        <p:txBody>
          <a:bodyPr vert="horz" lIns="91440" tIns="45720" rIns="91440" bIns="45720" rtlCol="0" anchor="t">
            <a:normAutofit fontScale="85000" lnSpcReduction="20000"/>
          </a:bodyPr>
          <a:lstStyle/>
          <a:p>
            <a:r>
              <a:rPr lang="es-ES">
                <a:ea typeface="+mn-lt"/>
                <a:cs typeface="+mn-lt"/>
              </a:rPr>
              <a:t># Leyendo del fichero "valores_en_columna.txt"  línea a línea</a:t>
            </a:r>
            <a:endParaRPr lang="es-ES"/>
          </a:p>
          <a:p>
            <a:r>
              <a:rPr lang="es-ES" err="1">
                <a:ea typeface="+mn-lt"/>
                <a:cs typeface="+mn-lt"/>
              </a:rPr>
              <a:t>fich_ent</a:t>
            </a:r>
            <a:r>
              <a:rPr lang="es-ES">
                <a:ea typeface="+mn-lt"/>
                <a:cs typeface="+mn-lt"/>
              </a:rPr>
              <a:t> = open('valores_en_columna.txt', 'r')  # Apertura</a:t>
            </a:r>
            <a:endParaRPr lang="es-ES"/>
          </a:p>
          <a:p>
            <a:endParaRPr lang="es-ES"/>
          </a:p>
          <a:p>
            <a:r>
              <a:rPr lang="es-ES" err="1">
                <a:ea typeface="+mn-lt"/>
                <a:cs typeface="+mn-lt"/>
              </a:rPr>
              <a:t>lista_enteros</a:t>
            </a:r>
            <a:r>
              <a:rPr lang="es-ES">
                <a:ea typeface="+mn-lt"/>
                <a:cs typeface="+mn-lt"/>
              </a:rPr>
              <a:t> = []</a:t>
            </a:r>
            <a:endParaRPr lang="es-ES"/>
          </a:p>
          <a:p>
            <a:r>
              <a:rPr lang="es-ES" err="1">
                <a:ea typeface="+mn-lt"/>
                <a:cs typeface="+mn-lt"/>
              </a:rPr>
              <a:t>for</a:t>
            </a:r>
            <a:r>
              <a:rPr lang="es-ES">
                <a:ea typeface="+mn-lt"/>
                <a:cs typeface="+mn-lt"/>
              </a:rPr>
              <a:t> </a:t>
            </a:r>
            <a:r>
              <a:rPr lang="es-ES" err="1">
                <a:ea typeface="+mn-lt"/>
                <a:cs typeface="+mn-lt"/>
              </a:rPr>
              <a:t>linea</a:t>
            </a:r>
            <a:r>
              <a:rPr lang="es-ES">
                <a:ea typeface="+mn-lt"/>
                <a:cs typeface="+mn-lt"/>
              </a:rPr>
              <a:t> in </a:t>
            </a:r>
            <a:r>
              <a:rPr lang="es-ES" err="1">
                <a:ea typeface="+mn-lt"/>
                <a:cs typeface="+mn-lt"/>
              </a:rPr>
              <a:t>fich_ent</a:t>
            </a:r>
            <a:r>
              <a:rPr lang="es-ES">
                <a:ea typeface="+mn-lt"/>
                <a:cs typeface="+mn-lt"/>
              </a:rPr>
              <a:t>:</a:t>
            </a:r>
            <a:endParaRPr lang="es-ES"/>
          </a:p>
          <a:p>
            <a:r>
              <a:rPr lang="es-ES">
                <a:ea typeface="+mn-lt"/>
                <a:cs typeface="+mn-lt"/>
              </a:rPr>
              <a:t>    </a:t>
            </a:r>
            <a:r>
              <a:rPr lang="es-ES" err="1">
                <a:ea typeface="+mn-lt"/>
                <a:cs typeface="+mn-lt"/>
              </a:rPr>
              <a:t>lista_enteros.append</a:t>
            </a:r>
            <a:r>
              <a:rPr lang="es-ES">
                <a:ea typeface="+mn-lt"/>
                <a:cs typeface="+mn-lt"/>
              </a:rPr>
              <a:t>(</a:t>
            </a:r>
            <a:r>
              <a:rPr lang="es-ES" err="1">
                <a:ea typeface="+mn-lt"/>
                <a:cs typeface="+mn-lt"/>
              </a:rPr>
              <a:t>int</a:t>
            </a:r>
            <a:r>
              <a:rPr lang="es-ES">
                <a:ea typeface="+mn-lt"/>
                <a:cs typeface="+mn-lt"/>
              </a:rPr>
              <a:t>(</a:t>
            </a:r>
            <a:r>
              <a:rPr lang="es-ES" err="1">
                <a:ea typeface="+mn-lt"/>
                <a:cs typeface="+mn-lt"/>
              </a:rPr>
              <a:t>linea</a:t>
            </a:r>
            <a:r>
              <a:rPr lang="es-ES">
                <a:ea typeface="+mn-lt"/>
                <a:cs typeface="+mn-lt"/>
              </a:rPr>
              <a:t>))</a:t>
            </a:r>
            <a:endParaRPr lang="es-ES"/>
          </a:p>
          <a:p>
            <a:endParaRPr lang="es-ES"/>
          </a:p>
          <a:p>
            <a:r>
              <a:rPr lang="es-ES" err="1">
                <a:ea typeface="+mn-lt"/>
                <a:cs typeface="+mn-lt"/>
              </a:rPr>
              <a:t>print</a:t>
            </a:r>
            <a:r>
              <a:rPr lang="es-ES">
                <a:ea typeface="+mn-lt"/>
                <a:cs typeface="+mn-lt"/>
              </a:rPr>
              <a:t>(</a:t>
            </a:r>
            <a:r>
              <a:rPr lang="es-ES" err="1">
                <a:ea typeface="+mn-lt"/>
                <a:cs typeface="+mn-lt"/>
              </a:rPr>
              <a:t>lista_enteros</a:t>
            </a:r>
            <a:r>
              <a:rPr lang="es-ES">
                <a:ea typeface="+mn-lt"/>
                <a:cs typeface="+mn-lt"/>
              </a:rPr>
              <a:t>)</a:t>
            </a:r>
            <a:endParaRPr lang="es-ES"/>
          </a:p>
          <a:p>
            <a:endParaRPr lang="es-ES"/>
          </a:p>
          <a:p>
            <a:r>
              <a:rPr lang="es-ES" err="1">
                <a:ea typeface="+mn-lt"/>
                <a:cs typeface="+mn-lt"/>
              </a:rPr>
              <a:t>fich_ent.close</a:t>
            </a:r>
            <a:r>
              <a:rPr lang="es-ES">
                <a:ea typeface="+mn-lt"/>
                <a:cs typeface="+mn-lt"/>
              </a:rPr>
              <a:t>()  # Cierre</a:t>
            </a:r>
            <a:endParaRPr lang="es-ES"/>
          </a:p>
          <a:p>
            <a:endParaRPr lang="es-ES"/>
          </a:p>
        </p:txBody>
      </p:sp>
    </p:spTree>
    <p:extLst>
      <p:ext uri="{BB962C8B-B14F-4D97-AF65-F5344CB8AC3E}">
        <p14:creationId xmlns:p14="http://schemas.microsoft.com/office/powerpoint/2010/main" val="3781289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D13205-C59B-4137-0D55-BE603BC55BFF}"/>
              </a:ext>
            </a:extLst>
          </p:cNvPr>
          <p:cNvSpPr>
            <a:spLocks noGrp="1"/>
          </p:cNvSpPr>
          <p:nvPr>
            <p:ph type="title"/>
          </p:nvPr>
        </p:nvSpPr>
        <p:spPr>
          <a:xfrm>
            <a:off x="1029374" y="322847"/>
            <a:ext cx="9076329" cy="1064277"/>
          </a:xfrm>
        </p:spPr>
        <p:txBody>
          <a:bodyPr>
            <a:normAutofit/>
          </a:bodyPr>
          <a:lstStyle/>
          <a:p>
            <a:r>
              <a:rPr lang="es-ES">
                <a:ea typeface="+mj-lt"/>
                <a:cs typeface="+mj-lt"/>
              </a:rPr>
              <a:t>El administrador de contextos </a:t>
            </a:r>
            <a:r>
              <a:rPr lang="es-ES" err="1">
                <a:ea typeface="+mj-lt"/>
                <a:cs typeface="+mj-lt"/>
              </a:rPr>
              <a:t>with</a:t>
            </a:r>
            <a:endParaRPr lang="es-ES" err="1"/>
          </a:p>
        </p:txBody>
      </p:sp>
      <p:graphicFrame>
        <p:nvGraphicFramePr>
          <p:cNvPr id="20" name="Marcador de contenido 2">
            <a:extLst>
              <a:ext uri="{FF2B5EF4-FFF2-40B4-BE49-F238E27FC236}">
                <a16:creationId xmlns:a16="http://schemas.microsoft.com/office/drawing/2014/main" id="{1B59A7B6-AD1B-C60E-9156-CB9D93B28C12}"/>
              </a:ext>
            </a:extLst>
          </p:cNvPr>
          <p:cNvGraphicFramePr>
            <a:graphicFrameLocks noGrp="1"/>
          </p:cNvGraphicFramePr>
          <p:nvPr>
            <p:ph idx="1"/>
            <p:extLst>
              <p:ext uri="{D42A27DB-BD31-4B8C-83A1-F6EECF244321}">
                <p14:modId xmlns:p14="http://schemas.microsoft.com/office/powerpoint/2010/main" val="2257162576"/>
              </p:ext>
            </p:extLst>
          </p:nvPr>
        </p:nvGraphicFramePr>
        <p:xfrm>
          <a:off x="-934" y="1185457"/>
          <a:ext cx="12047436" cy="5668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5258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CCD18B6-9BEF-15F9-3061-1EC5E7A61011}"/>
              </a:ext>
            </a:extLst>
          </p:cNvPr>
          <p:cNvSpPr>
            <a:spLocks noGrp="1"/>
          </p:cNvSpPr>
          <p:nvPr>
            <p:ph idx="1"/>
          </p:nvPr>
        </p:nvSpPr>
        <p:spPr>
          <a:xfrm>
            <a:off x="952501" y="2844800"/>
            <a:ext cx="4470831" cy="3053170"/>
          </a:xfrm>
        </p:spPr>
        <p:txBody>
          <a:bodyPr vert="horz" lIns="91440" tIns="45720" rIns="91440" bIns="45720" rtlCol="0" anchor="t">
            <a:normAutofit/>
          </a:bodyPr>
          <a:lstStyle/>
          <a:p>
            <a:pPr>
              <a:lnSpc>
                <a:spcPct val="100000"/>
              </a:lnSpc>
            </a:pPr>
            <a:r>
              <a:rPr lang="es-ES" sz="1900">
                <a:ea typeface="+mn-lt"/>
                <a:cs typeface="+mn-lt"/>
              </a:rPr>
              <a:t># Leyendo del fichero "valores_en_columna.txt"  línea a línea</a:t>
            </a:r>
            <a:endParaRPr lang="es-ES" sz="1900"/>
          </a:p>
          <a:p>
            <a:pPr>
              <a:lnSpc>
                <a:spcPct val="100000"/>
              </a:lnSpc>
            </a:pPr>
            <a:r>
              <a:rPr lang="en-US" sz="1900">
                <a:ea typeface="+mn-lt"/>
                <a:cs typeface="+mn-lt"/>
              </a:rPr>
              <a:t>with open('valores_en_columna.txt', 'r') as fich_ent:</a:t>
            </a:r>
            <a:endParaRPr lang="es-ES" sz="1900"/>
          </a:p>
          <a:p>
            <a:pPr>
              <a:lnSpc>
                <a:spcPct val="100000"/>
              </a:lnSpc>
            </a:pPr>
            <a:r>
              <a:rPr lang="en-US" sz="1900">
                <a:ea typeface="+mn-lt"/>
                <a:cs typeface="+mn-lt"/>
              </a:rPr>
              <a:t>    </a:t>
            </a:r>
            <a:r>
              <a:rPr lang="es-ES" sz="1900">
                <a:ea typeface="+mn-lt"/>
                <a:cs typeface="+mn-lt"/>
              </a:rPr>
              <a:t>lista_enteros = []</a:t>
            </a:r>
            <a:endParaRPr lang="es-ES" sz="1900"/>
          </a:p>
          <a:p>
            <a:pPr>
              <a:lnSpc>
                <a:spcPct val="100000"/>
              </a:lnSpc>
            </a:pPr>
            <a:r>
              <a:rPr lang="es-ES" sz="1900">
                <a:ea typeface="+mn-lt"/>
                <a:cs typeface="+mn-lt"/>
              </a:rPr>
              <a:t>    for linea in fich_ent:</a:t>
            </a:r>
            <a:endParaRPr lang="es-ES" sz="1900"/>
          </a:p>
          <a:p>
            <a:pPr>
              <a:lnSpc>
                <a:spcPct val="100000"/>
              </a:lnSpc>
            </a:pPr>
            <a:r>
              <a:rPr lang="es-ES" sz="1900">
                <a:ea typeface="+mn-lt"/>
                <a:cs typeface="+mn-lt"/>
              </a:rPr>
              <a:t>        lista_enteros.append(int(linea))</a:t>
            </a:r>
            <a:endParaRPr lang="es-ES" sz="1900"/>
          </a:p>
          <a:p>
            <a:pPr>
              <a:lnSpc>
                <a:spcPct val="100000"/>
              </a:lnSpc>
            </a:pPr>
            <a:r>
              <a:rPr lang="es-ES" sz="1900">
                <a:ea typeface="+mn-lt"/>
                <a:cs typeface="+mn-lt"/>
              </a:rPr>
              <a:t>print(lista_enteros)</a:t>
            </a:r>
            <a:endParaRPr lang="es-ES" sz="1900"/>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7" name="Graphic 6" descr="Libros">
            <a:extLst>
              <a:ext uri="{FF2B5EF4-FFF2-40B4-BE49-F238E27FC236}">
                <a16:creationId xmlns:a16="http://schemas.microsoft.com/office/drawing/2014/main" id="{C8A94C71-26C8-6F8A-9A6E-AAAEB698FF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8669" y="1004724"/>
            <a:ext cx="4848551" cy="4848551"/>
          </a:xfrm>
          <a:prstGeom prst="rect">
            <a:avLst/>
          </a:prstGeom>
        </p:spPr>
      </p:pic>
    </p:spTree>
    <p:extLst>
      <p:ext uri="{BB962C8B-B14F-4D97-AF65-F5344CB8AC3E}">
        <p14:creationId xmlns:p14="http://schemas.microsoft.com/office/powerpoint/2010/main" val="101953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82CE45-61C5-4799-9D0D-AC196F312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FF46929-7F95-46F3-B891-8310D4743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7A422482-9F2F-4692-885F-7B632C26E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5A0B324-EEC8-62BA-8BC8-8A12113B3BFA}"/>
              </a:ext>
            </a:extLst>
          </p:cNvPr>
          <p:cNvSpPr>
            <a:spLocks noGrp="1"/>
          </p:cNvSpPr>
          <p:nvPr>
            <p:ph type="title"/>
          </p:nvPr>
        </p:nvSpPr>
        <p:spPr>
          <a:xfrm>
            <a:off x="1533525" y="1821657"/>
            <a:ext cx="3028950" cy="3200400"/>
          </a:xfrm>
        </p:spPr>
        <p:txBody>
          <a:bodyPr>
            <a:normAutofit/>
          </a:bodyPr>
          <a:lstStyle/>
          <a:p>
            <a:pPr algn="ctr"/>
            <a:r>
              <a:rPr lang="es-ES"/>
              <a:t>Utilidad</a:t>
            </a:r>
          </a:p>
        </p:txBody>
      </p:sp>
      <p:sp>
        <p:nvSpPr>
          <p:cNvPr id="3" name="Marcador de contenido 2">
            <a:extLst>
              <a:ext uri="{FF2B5EF4-FFF2-40B4-BE49-F238E27FC236}">
                <a16:creationId xmlns:a16="http://schemas.microsoft.com/office/drawing/2014/main" id="{9D626A8E-17E9-03A6-664C-FD5D6FFF04D5}"/>
              </a:ext>
            </a:extLst>
          </p:cNvPr>
          <p:cNvSpPr>
            <a:spLocks noGrp="1"/>
          </p:cNvSpPr>
          <p:nvPr>
            <p:ph idx="1"/>
          </p:nvPr>
        </p:nvSpPr>
        <p:spPr>
          <a:xfrm>
            <a:off x="6095999" y="876300"/>
            <a:ext cx="5143501" cy="5029201"/>
          </a:xfrm>
        </p:spPr>
        <p:txBody>
          <a:bodyPr vert="horz" lIns="91440" tIns="45720" rIns="91440" bIns="45720" rtlCol="0" anchor="ctr">
            <a:normAutofit/>
          </a:bodyPr>
          <a:lstStyle/>
          <a:p>
            <a:pPr>
              <a:lnSpc>
                <a:spcPct val="100000"/>
              </a:lnSpc>
            </a:pPr>
            <a:r>
              <a:rPr lang="es-ES" sz="1700">
                <a:ea typeface="+mn-lt"/>
                <a:cs typeface="+mn-lt"/>
              </a:rPr>
              <a:t>El concepto de fichero es una </a:t>
            </a:r>
            <a:r>
              <a:rPr lang="es-ES" sz="1700" b="1">
                <a:ea typeface="+mn-lt"/>
                <a:cs typeface="+mn-lt"/>
              </a:rPr>
              <a:t>abstracción</a:t>
            </a:r>
            <a:r>
              <a:rPr lang="es-ES" sz="1700">
                <a:ea typeface="+mn-lt"/>
                <a:cs typeface="+mn-lt"/>
              </a:rPr>
              <a:t> del </a:t>
            </a:r>
            <a:r>
              <a:rPr lang="es-ES" sz="1700" b="1">
                <a:ea typeface="+mn-lt"/>
                <a:cs typeface="+mn-lt"/>
              </a:rPr>
              <a:t>Sistema Operativo</a:t>
            </a:r>
            <a:r>
              <a:rPr lang="es-ES" sz="1700">
                <a:ea typeface="+mn-lt"/>
                <a:cs typeface="+mn-lt"/>
              </a:rPr>
              <a:t> (</a:t>
            </a:r>
            <a:r>
              <a:rPr lang="es-ES" sz="1700" b="1">
                <a:ea typeface="+mn-lt"/>
                <a:cs typeface="+mn-lt"/>
              </a:rPr>
              <a:t>S.O.</a:t>
            </a:r>
            <a:r>
              <a:rPr lang="es-ES" sz="1700">
                <a:ea typeface="+mn-lt"/>
                <a:cs typeface="+mn-lt"/>
              </a:rPr>
              <a:t>) que, de forma transparente al programador, utiliza los recursos del </a:t>
            </a:r>
            <a:r>
              <a:rPr lang="es-ES" sz="1700" i="1">
                <a:ea typeface="+mn-lt"/>
                <a:cs typeface="+mn-lt"/>
              </a:rPr>
              <a:t>hardware</a:t>
            </a:r>
            <a:r>
              <a:rPr lang="es-ES" sz="1700">
                <a:ea typeface="+mn-lt"/>
                <a:cs typeface="+mn-lt"/>
              </a:rPr>
              <a:t> creando sobre ellos una estructura lógica para representarlos, facilitando a los lenguajes de programación el uso de interfaces de usuario simples y versátiles.</a:t>
            </a:r>
            <a:endParaRPr lang="es-ES" sz="1700"/>
          </a:p>
          <a:p>
            <a:pPr>
              <a:lnSpc>
                <a:spcPct val="100000"/>
              </a:lnSpc>
            </a:pPr>
            <a:r>
              <a:rPr lang="es-ES" sz="1700">
                <a:ea typeface="+mn-lt"/>
                <a:cs typeface="+mn-lt"/>
              </a:rPr>
              <a:t>Los ficheros son enormemente importantes en programación. No solo debido al hecho evidente de que brindan el soporte que permite la mera existencia de las aplicaciones en el disco duro. Si no existieran los ficheros, por ejemplo, toda la interacción del usuario con una aplicación concreta, como la introducción y la obtención de resultados parciales, tendría que ser laboriosamente recreada cada vez que se ejecutara el programa. La existencia del fichero hace posible que, al terminar una sesión de trabajo, se almacenen los datos y resultados en el disco, para poder retomar la tarea en una sesión posterior.</a:t>
            </a:r>
            <a:endParaRPr lang="es-ES" sz="1700"/>
          </a:p>
          <a:p>
            <a:pPr>
              <a:lnSpc>
                <a:spcPct val="100000"/>
              </a:lnSpc>
            </a:pPr>
            <a:endParaRPr lang="es-ES" sz="1700"/>
          </a:p>
          <a:p>
            <a:pPr>
              <a:lnSpc>
                <a:spcPct val="100000"/>
              </a:lnSpc>
            </a:pPr>
            <a:endParaRPr lang="es-ES" sz="1700"/>
          </a:p>
        </p:txBody>
      </p:sp>
    </p:spTree>
    <p:extLst>
      <p:ext uri="{BB962C8B-B14F-4D97-AF65-F5344CB8AC3E}">
        <p14:creationId xmlns:p14="http://schemas.microsoft.com/office/powerpoint/2010/main" val="221052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FEEFC-3314-6F0D-A694-63880E68CD95}"/>
              </a:ext>
            </a:extLst>
          </p:cNvPr>
          <p:cNvSpPr>
            <a:spLocks noGrp="1"/>
          </p:cNvSpPr>
          <p:nvPr>
            <p:ph type="title"/>
          </p:nvPr>
        </p:nvSpPr>
        <p:spPr/>
        <p:txBody>
          <a:bodyPr/>
          <a:lstStyle/>
          <a:p>
            <a:r>
              <a:rPr lang="es-ES">
                <a:ea typeface="+mj-lt"/>
                <a:cs typeface="+mj-lt"/>
              </a:rPr>
              <a:t>Tipos de ficheros</a:t>
            </a:r>
            <a:endParaRPr lang="es-ES"/>
          </a:p>
          <a:p>
            <a:endParaRPr lang="es-ES"/>
          </a:p>
        </p:txBody>
      </p:sp>
      <p:graphicFrame>
        <p:nvGraphicFramePr>
          <p:cNvPr id="5" name="Marcador de contenido 2">
            <a:extLst>
              <a:ext uri="{FF2B5EF4-FFF2-40B4-BE49-F238E27FC236}">
                <a16:creationId xmlns:a16="http://schemas.microsoft.com/office/drawing/2014/main" id="{144DC451-C5B3-FFFF-82DD-A7DDD4C48FE3}"/>
              </a:ext>
            </a:extLst>
          </p:cNvPr>
          <p:cNvGraphicFramePr>
            <a:graphicFrameLocks noGrp="1"/>
          </p:cNvGraphicFramePr>
          <p:nvPr>
            <p:ph idx="1"/>
          </p:nvPr>
        </p:nvGraphicFramePr>
        <p:xfrm>
          <a:off x="966744" y="2248257"/>
          <a:ext cx="9076329" cy="3650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96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713F72-818B-4F0B-9C9E-0E2040532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7">
            <a:extLst>
              <a:ext uri="{FF2B5EF4-FFF2-40B4-BE49-F238E27FC236}">
                <a16:creationId xmlns:a16="http://schemas.microsoft.com/office/drawing/2014/main" id="{C81CA074-528B-9446-8F9B-B3323E2A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98485" y="1906522"/>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8">
            <a:extLst>
              <a:ext uri="{FF2B5EF4-FFF2-40B4-BE49-F238E27FC236}">
                <a16:creationId xmlns:a16="http://schemas.microsoft.com/office/drawing/2014/main" id="{60542418-803A-3843-BC1B-6611DBBBA7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7281" y="1823709"/>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22">
            <a:extLst>
              <a:ext uri="{FF2B5EF4-FFF2-40B4-BE49-F238E27FC236}">
                <a16:creationId xmlns:a16="http://schemas.microsoft.com/office/drawing/2014/main" id="{71EAD082-6796-254A-BD64-9755295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563255"/>
            <a:ext cx="1607328" cy="2294745"/>
          </a:xfrm>
          <a:custGeom>
            <a:avLst/>
            <a:gdLst>
              <a:gd name="connsiteX0" fmla="*/ 49162 w 1607328"/>
              <a:gd name="connsiteY0" fmla="*/ 0 h 2294745"/>
              <a:gd name="connsiteX1" fmla="*/ 1607328 w 1607328"/>
              <a:gd name="connsiteY1" fmla="*/ 0 h 2294745"/>
              <a:gd name="connsiteX2" fmla="*/ 1607328 w 1607328"/>
              <a:gd name="connsiteY2" fmla="*/ 2000018 h 2294745"/>
              <a:gd name="connsiteX3" fmla="*/ 1603693 w 1607328"/>
              <a:gd name="connsiteY3" fmla="*/ 2001495 h 2294745"/>
              <a:gd name="connsiteX4" fmla="*/ 1225436 w 1607328"/>
              <a:gd name="connsiteY4" fmla="*/ 2208220 h 2294745"/>
              <a:gd name="connsiteX5" fmla="*/ 1123061 w 1607328"/>
              <a:gd name="connsiteY5" fmla="*/ 2294745 h 2294745"/>
              <a:gd name="connsiteX6" fmla="*/ 1024372 w 1607328"/>
              <a:gd name="connsiteY6" fmla="*/ 2208220 h 2294745"/>
              <a:gd name="connsiteX7" fmla="*/ 293828 w 1607328"/>
              <a:gd name="connsiteY7" fmla="*/ 1845313 h 2294745"/>
              <a:gd name="connsiteX8" fmla="*/ 0 w 1607328"/>
              <a:gd name="connsiteY8" fmla="*/ 1218426 h 2294745"/>
              <a:gd name="connsiteX9" fmla="*/ 0 w 1607328"/>
              <a:gd name="connsiteY9" fmla="*/ 1058531 h 2294745"/>
              <a:gd name="connsiteX10" fmla="*/ 0 w 1607328"/>
              <a:gd name="connsiteY10" fmla="*/ 848826 h 2294745"/>
              <a:gd name="connsiteX11" fmla="*/ 0 w 1607328"/>
              <a:gd name="connsiteY11" fmla="*/ 696534 h 2294745"/>
              <a:gd name="connsiteX12" fmla="*/ 0 w 1607328"/>
              <a:gd name="connsiteY12" fmla="*/ 422824 h 2294745"/>
              <a:gd name="connsiteX13" fmla="*/ 0 w 1607328"/>
              <a:gd name="connsiteY13" fmla="*/ 326933 h 2294745"/>
              <a:gd name="connsiteX14" fmla="*/ 39706 w 1607328"/>
              <a:gd name="connsiteY14"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7328" h="2294745">
                <a:moveTo>
                  <a:pt x="49162" y="0"/>
                </a:moveTo>
                <a:lnTo>
                  <a:pt x="1607328" y="0"/>
                </a:lnTo>
                <a:lnTo>
                  <a:pt x="1607328" y="2000018"/>
                </a:lnTo>
                <a:lnTo>
                  <a:pt x="1603693" y="2001495"/>
                </a:lnTo>
                <a:cubicBezTo>
                  <a:pt x="1477906" y="2053369"/>
                  <a:pt x="1347790" y="2113667"/>
                  <a:pt x="1225436"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3"/>
                </a:lnTo>
                <a:cubicBezTo>
                  <a:pt x="0" y="205568"/>
                  <a:pt x="12912" y="106934"/>
                  <a:pt x="39706"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4">
            <a:extLst>
              <a:ext uri="{FF2B5EF4-FFF2-40B4-BE49-F238E27FC236}">
                <a16:creationId xmlns:a16="http://schemas.microsoft.com/office/drawing/2014/main" id="{2D604126-DEA7-8D4B-86D7-C7F906DC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591" y="4480441"/>
            <a:ext cx="1664941" cy="2367505"/>
          </a:xfrm>
          <a:custGeom>
            <a:avLst/>
            <a:gdLst>
              <a:gd name="connsiteX0" fmla="*/ 37572 w 1664941"/>
              <a:gd name="connsiteY0" fmla="*/ 0 h 2377558"/>
              <a:gd name="connsiteX1" fmla="*/ 1664941 w 1664941"/>
              <a:gd name="connsiteY1" fmla="*/ 0 h 2377558"/>
              <a:gd name="connsiteX2" fmla="*/ 1664941 w 1664941"/>
              <a:gd name="connsiteY2" fmla="*/ 2079550 h 2377558"/>
              <a:gd name="connsiteX3" fmla="*/ 1590818 w 1664941"/>
              <a:gd name="connsiteY3" fmla="*/ 2111466 h 2377558"/>
              <a:gd name="connsiteX4" fmla="*/ 1292111 w 1664941"/>
              <a:gd name="connsiteY4" fmla="*/ 2286325 h 2377558"/>
              <a:gd name="connsiteX5" fmla="*/ 1184165 w 1664941"/>
              <a:gd name="connsiteY5" fmla="*/ 2377558 h 2377558"/>
              <a:gd name="connsiteX6" fmla="*/ 1080107 w 1664941"/>
              <a:gd name="connsiteY6" fmla="*/ 2286325 h 2377558"/>
              <a:gd name="connsiteX7" fmla="*/ 309815 w 1664941"/>
              <a:gd name="connsiteY7" fmla="*/ 1903673 h 2377558"/>
              <a:gd name="connsiteX8" fmla="*/ 0 w 1664941"/>
              <a:gd name="connsiteY8" fmla="*/ 1242678 h 2377558"/>
              <a:gd name="connsiteX9" fmla="*/ 0 w 1664941"/>
              <a:gd name="connsiteY9" fmla="*/ 1074083 h 2377558"/>
              <a:gd name="connsiteX10" fmla="*/ 0 w 1664941"/>
              <a:gd name="connsiteY10" fmla="*/ 852968 h 2377558"/>
              <a:gd name="connsiteX11" fmla="*/ 0 w 1664941"/>
              <a:gd name="connsiteY11" fmla="*/ 692390 h 2377558"/>
              <a:gd name="connsiteX12" fmla="*/ 0 w 1664941"/>
              <a:gd name="connsiteY12" fmla="*/ 403788 h 2377558"/>
              <a:gd name="connsiteX13" fmla="*/ 0 w 1664941"/>
              <a:gd name="connsiteY13" fmla="*/ 302680 h 2377558"/>
              <a:gd name="connsiteX14" fmla="*/ 18456 w 1664941"/>
              <a:gd name="connsiteY14" fmla="*/ 76379 h 2377558"/>
              <a:gd name="connsiteX0" fmla="*/ 37572 w 1664941"/>
              <a:gd name="connsiteY0" fmla="*/ 0 h 2377558"/>
              <a:gd name="connsiteX1" fmla="*/ 1664941 w 1664941"/>
              <a:gd name="connsiteY1" fmla="*/ 0 h 2377558"/>
              <a:gd name="connsiteX2" fmla="*/ 1664941 w 1664941"/>
              <a:gd name="connsiteY2" fmla="*/ 2079550 h 2377558"/>
              <a:gd name="connsiteX3" fmla="*/ 1590818 w 1664941"/>
              <a:gd name="connsiteY3" fmla="*/ 2111466 h 2377558"/>
              <a:gd name="connsiteX4" fmla="*/ 1292111 w 1664941"/>
              <a:gd name="connsiteY4" fmla="*/ 2286325 h 2377558"/>
              <a:gd name="connsiteX5" fmla="*/ 1184165 w 1664941"/>
              <a:gd name="connsiteY5" fmla="*/ 2377558 h 2377558"/>
              <a:gd name="connsiteX6" fmla="*/ 1080107 w 1664941"/>
              <a:gd name="connsiteY6" fmla="*/ 2286325 h 2377558"/>
              <a:gd name="connsiteX7" fmla="*/ 309815 w 1664941"/>
              <a:gd name="connsiteY7" fmla="*/ 1903673 h 2377558"/>
              <a:gd name="connsiteX8" fmla="*/ 0 w 1664941"/>
              <a:gd name="connsiteY8" fmla="*/ 1242678 h 2377558"/>
              <a:gd name="connsiteX9" fmla="*/ 0 w 1664941"/>
              <a:gd name="connsiteY9" fmla="*/ 1074083 h 2377558"/>
              <a:gd name="connsiteX10" fmla="*/ 0 w 1664941"/>
              <a:gd name="connsiteY10" fmla="*/ 852968 h 2377558"/>
              <a:gd name="connsiteX11" fmla="*/ 0 w 1664941"/>
              <a:gd name="connsiteY11" fmla="*/ 692390 h 2377558"/>
              <a:gd name="connsiteX12" fmla="*/ 0 w 1664941"/>
              <a:gd name="connsiteY12" fmla="*/ 403788 h 2377558"/>
              <a:gd name="connsiteX13" fmla="*/ 0 w 1664941"/>
              <a:gd name="connsiteY13" fmla="*/ 302680 h 2377558"/>
              <a:gd name="connsiteX14" fmla="*/ 18456 w 1664941"/>
              <a:gd name="connsiteY14" fmla="*/ 76379 h 2377558"/>
              <a:gd name="connsiteX15" fmla="*/ 129012 w 1664941"/>
              <a:gd name="connsiteY15" fmla="*/ 91440 h 2377558"/>
              <a:gd name="connsiteX0" fmla="*/ 1664941 w 1664941"/>
              <a:gd name="connsiteY0" fmla="*/ 0 h 2377558"/>
              <a:gd name="connsiteX1" fmla="*/ 1664941 w 1664941"/>
              <a:gd name="connsiteY1" fmla="*/ 2079550 h 2377558"/>
              <a:gd name="connsiteX2" fmla="*/ 1590818 w 1664941"/>
              <a:gd name="connsiteY2" fmla="*/ 2111466 h 2377558"/>
              <a:gd name="connsiteX3" fmla="*/ 1292111 w 1664941"/>
              <a:gd name="connsiteY3" fmla="*/ 2286325 h 2377558"/>
              <a:gd name="connsiteX4" fmla="*/ 1184165 w 1664941"/>
              <a:gd name="connsiteY4" fmla="*/ 2377558 h 2377558"/>
              <a:gd name="connsiteX5" fmla="*/ 1080107 w 1664941"/>
              <a:gd name="connsiteY5" fmla="*/ 2286325 h 2377558"/>
              <a:gd name="connsiteX6" fmla="*/ 309815 w 1664941"/>
              <a:gd name="connsiteY6" fmla="*/ 1903673 h 2377558"/>
              <a:gd name="connsiteX7" fmla="*/ 0 w 1664941"/>
              <a:gd name="connsiteY7" fmla="*/ 1242678 h 2377558"/>
              <a:gd name="connsiteX8" fmla="*/ 0 w 1664941"/>
              <a:gd name="connsiteY8" fmla="*/ 1074083 h 2377558"/>
              <a:gd name="connsiteX9" fmla="*/ 0 w 1664941"/>
              <a:gd name="connsiteY9" fmla="*/ 852968 h 2377558"/>
              <a:gd name="connsiteX10" fmla="*/ 0 w 1664941"/>
              <a:gd name="connsiteY10" fmla="*/ 692390 h 2377558"/>
              <a:gd name="connsiteX11" fmla="*/ 0 w 1664941"/>
              <a:gd name="connsiteY11" fmla="*/ 403788 h 2377558"/>
              <a:gd name="connsiteX12" fmla="*/ 0 w 1664941"/>
              <a:gd name="connsiteY12" fmla="*/ 302680 h 2377558"/>
              <a:gd name="connsiteX13" fmla="*/ 18456 w 1664941"/>
              <a:gd name="connsiteY13" fmla="*/ 76379 h 2377558"/>
              <a:gd name="connsiteX14" fmla="*/ 129012 w 1664941"/>
              <a:gd name="connsiteY14" fmla="*/ 91440 h 2377558"/>
              <a:gd name="connsiteX0" fmla="*/ 1664941 w 1664941"/>
              <a:gd name="connsiteY0" fmla="*/ 0 h 2377558"/>
              <a:gd name="connsiteX1" fmla="*/ 1664941 w 1664941"/>
              <a:gd name="connsiteY1" fmla="*/ 2079550 h 2377558"/>
              <a:gd name="connsiteX2" fmla="*/ 1590818 w 1664941"/>
              <a:gd name="connsiteY2" fmla="*/ 2111466 h 2377558"/>
              <a:gd name="connsiteX3" fmla="*/ 1292111 w 1664941"/>
              <a:gd name="connsiteY3" fmla="*/ 2286325 h 2377558"/>
              <a:gd name="connsiteX4" fmla="*/ 1184165 w 1664941"/>
              <a:gd name="connsiteY4" fmla="*/ 2377558 h 2377558"/>
              <a:gd name="connsiteX5" fmla="*/ 1080107 w 1664941"/>
              <a:gd name="connsiteY5" fmla="*/ 2286325 h 2377558"/>
              <a:gd name="connsiteX6" fmla="*/ 309815 w 1664941"/>
              <a:gd name="connsiteY6" fmla="*/ 1903673 h 2377558"/>
              <a:gd name="connsiteX7" fmla="*/ 0 w 1664941"/>
              <a:gd name="connsiteY7" fmla="*/ 1242678 h 2377558"/>
              <a:gd name="connsiteX8" fmla="*/ 0 w 1664941"/>
              <a:gd name="connsiteY8" fmla="*/ 1074083 h 2377558"/>
              <a:gd name="connsiteX9" fmla="*/ 0 w 1664941"/>
              <a:gd name="connsiteY9" fmla="*/ 852968 h 2377558"/>
              <a:gd name="connsiteX10" fmla="*/ 0 w 1664941"/>
              <a:gd name="connsiteY10" fmla="*/ 692390 h 2377558"/>
              <a:gd name="connsiteX11" fmla="*/ 0 w 1664941"/>
              <a:gd name="connsiteY11" fmla="*/ 403788 h 2377558"/>
              <a:gd name="connsiteX12" fmla="*/ 0 w 1664941"/>
              <a:gd name="connsiteY12" fmla="*/ 302680 h 2377558"/>
              <a:gd name="connsiteX13" fmla="*/ 18456 w 1664941"/>
              <a:gd name="connsiteY13" fmla="*/ 76379 h 2377558"/>
              <a:gd name="connsiteX14" fmla="*/ 33263 w 1664941"/>
              <a:gd name="connsiteY14" fmla="*/ 10053 h 2377558"/>
              <a:gd name="connsiteX0" fmla="*/ 1664941 w 1664941"/>
              <a:gd name="connsiteY0" fmla="*/ 0 h 2377558"/>
              <a:gd name="connsiteX1" fmla="*/ 1664941 w 1664941"/>
              <a:gd name="connsiteY1" fmla="*/ 2079550 h 2377558"/>
              <a:gd name="connsiteX2" fmla="*/ 1590818 w 1664941"/>
              <a:gd name="connsiteY2" fmla="*/ 2111466 h 2377558"/>
              <a:gd name="connsiteX3" fmla="*/ 1292111 w 1664941"/>
              <a:gd name="connsiteY3" fmla="*/ 2286325 h 2377558"/>
              <a:gd name="connsiteX4" fmla="*/ 1184165 w 1664941"/>
              <a:gd name="connsiteY4" fmla="*/ 2377558 h 2377558"/>
              <a:gd name="connsiteX5" fmla="*/ 1080107 w 1664941"/>
              <a:gd name="connsiteY5" fmla="*/ 2286325 h 2377558"/>
              <a:gd name="connsiteX6" fmla="*/ 309815 w 1664941"/>
              <a:gd name="connsiteY6" fmla="*/ 1903673 h 2377558"/>
              <a:gd name="connsiteX7" fmla="*/ 0 w 1664941"/>
              <a:gd name="connsiteY7" fmla="*/ 1242678 h 2377558"/>
              <a:gd name="connsiteX8" fmla="*/ 0 w 1664941"/>
              <a:gd name="connsiteY8" fmla="*/ 1074083 h 2377558"/>
              <a:gd name="connsiteX9" fmla="*/ 0 w 1664941"/>
              <a:gd name="connsiteY9" fmla="*/ 852968 h 2377558"/>
              <a:gd name="connsiteX10" fmla="*/ 0 w 1664941"/>
              <a:gd name="connsiteY10" fmla="*/ 692390 h 2377558"/>
              <a:gd name="connsiteX11" fmla="*/ 0 w 1664941"/>
              <a:gd name="connsiteY11" fmla="*/ 302680 h 2377558"/>
              <a:gd name="connsiteX12" fmla="*/ 18456 w 1664941"/>
              <a:gd name="connsiteY12" fmla="*/ 76379 h 2377558"/>
              <a:gd name="connsiteX13" fmla="*/ 33263 w 1664941"/>
              <a:gd name="connsiteY13" fmla="*/ 10053 h 2377558"/>
              <a:gd name="connsiteX0" fmla="*/ 1664941 w 1664941"/>
              <a:gd name="connsiteY0" fmla="*/ 0 h 2377558"/>
              <a:gd name="connsiteX1" fmla="*/ 1664941 w 1664941"/>
              <a:gd name="connsiteY1" fmla="*/ 2079550 h 2377558"/>
              <a:gd name="connsiteX2" fmla="*/ 1590818 w 1664941"/>
              <a:gd name="connsiteY2" fmla="*/ 2111466 h 2377558"/>
              <a:gd name="connsiteX3" fmla="*/ 1292111 w 1664941"/>
              <a:gd name="connsiteY3" fmla="*/ 2286325 h 2377558"/>
              <a:gd name="connsiteX4" fmla="*/ 1184165 w 1664941"/>
              <a:gd name="connsiteY4" fmla="*/ 2377558 h 2377558"/>
              <a:gd name="connsiteX5" fmla="*/ 1080107 w 1664941"/>
              <a:gd name="connsiteY5" fmla="*/ 2286325 h 2377558"/>
              <a:gd name="connsiteX6" fmla="*/ 309815 w 1664941"/>
              <a:gd name="connsiteY6" fmla="*/ 1903673 h 2377558"/>
              <a:gd name="connsiteX7" fmla="*/ 0 w 1664941"/>
              <a:gd name="connsiteY7" fmla="*/ 1242678 h 2377558"/>
              <a:gd name="connsiteX8" fmla="*/ 0 w 1664941"/>
              <a:gd name="connsiteY8" fmla="*/ 1074083 h 2377558"/>
              <a:gd name="connsiteX9" fmla="*/ 0 w 1664941"/>
              <a:gd name="connsiteY9" fmla="*/ 852968 h 2377558"/>
              <a:gd name="connsiteX10" fmla="*/ 0 w 1664941"/>
              <a:gd name="connsiteY10" fmla="*/ 302680 h 2377558"/>
              <a:gd name="connsiteX11" fmla="*/ 18456 w 1664941"/>
              <a:gd name="connsiteY11" fmla="*/ 76379 h 2377558"/>
              <a:gd name="connsiteX12" fmla="*/ 33263 w 1664941"/>
              <a:gd name="connsiteY12" fmla="*/ 10053 h 2377558"/>
              <a:gd name="connsiteX0" fmla="*/ 1664941 w 1664941"/>
              <a:gd name="connsiteY0" fmla="*/ 0 h 2377558"/>
              <a:gd name="connsiteX1" fmla="*/ 1664941 w 1664941"/>
              <a:gd name="connsiteY1" fmla="*/ 2079550 h 2377558"/>
              <a:gd name="connsiteX2" fmla="*/ 1590818 w 1664941"/>
              <a:gd name="connsiteY2" fmla="*/ 2111466 h 2377558"/>
              <a:gd name="connsiteX3" fmla="*/ 1292111 w 1664941"/>
              <a:gd name="connsiteY3" fmla="*/ 2286325 h 2377558"/>
              <a:gd name="connsiteX4" fmla="*/ 1184165 w 1664941"/>
              <a:gd name="connsiteY4" fmla="*/ 2377558 h 2377558"/>
              <a:gd name="connsiteX5" fmla="*/ 1080107 w 1664941"/>
              <a:gd name="connsiteY5" fmla="*/ 2286325 h 2377558"/>
              <a:gd name="connsiteX6" fmla="*/ 309815 w 1664941"/>
              <a:gd name="connsiteY6" fmla="*/ 1903673 h 2377558"/>
              <a:gd name="connsiteX7" fmla="*/ 0 w 1664941"/>
              <a:gd name="connsiteY7" fmla="*/ 1242678 h 2377558"/>
              <a:gd name="connsiteX8" fmla="*/ 0 w 1664941"/>
              <a:gd name="connsiteY8" fmla="*/ 1074083 h 2377558"/>
              <a:gd name="connsiteX9" fmla="*/ 0 w 1664941"/>
              <a:gd name="connsiteY9" fmla="*/ 302680 h 2377558"/>
              <a:gd name="connsiteX10" fmla="*/ 18456 w 1664941"/>
              <a:gd name="connsiteY10" fmla="*/ 76379 h 2377558"/>
              <a:gd name="connsiteX11" fmla="*/ 33263 w 1664941"/>
              <a:gd name="connsiteY11" fmla="*/ 10053 h 2377558"/>
              <a:gd name="connsiteX0" fmla="*/ 1664941 w 1664941"/>
              <a:gd name="connsiteY0" fmla="*/ 0 h 2377558"/>
              <a:gd name="connsiteX1" fmla="*/ 1664941 w 1664941"/>
              <a:gd name="connsiteY1" fmla="*/ 2079550 h 2377558"/>
              <a:gd name="connsiteX2" fmla="*/ 1590818 w 1664941"/>
              <a:gd name="connsiteY2" fmla="*/ 2111466 h 2377558"/>
              <a:gd name="connsiteX3" fmla="*/ 1292111 w 1664941"/>
              <a:gd name="connsiteY3" fmla="*/ 2286325 h 2377558"/>
              <a:gd name="connsiteX4" fmla="*/ 1184165 w 1664941"/>
              <a:gd name="connsiteY4" fmla="*/ 2377558 h 2377558"/>
              <a:gd name="connsiteX5" fmla="*/ 1080107 w 1664941"/>
              <a:gd name="connsiteY5" fmla="*/ 2286325 h 2377558"/>
              <a:gd name="connsiteX6" fmla="*/ 309815 w 1664941"/>
              <a:gd name="connsiteY6" fmla="*/ 1903673 h 2377558"/>
              <a:gd name="connsiteX7" fmla="*/ 0 w 1664941"/>
              <a:gd name="connsiteY7" fmla="*/ 1242678 h 2377558"/>
              <a:gd name="connsiteX8" fmla="*/ 0 w 1664941"/>
              <a:gd name="connsiteY8" fmla="*/ 302680 h 2377558"/>
              <a:gd name="connsiteX9" fmla="*/ 18456 w 1664941"/>
              <a:gd name="connsiteY9" fmla="*/ 76379 h 2377558"/>
              <a:gd name="connsiteX10" fmla="*/ 33263 w 1664941"/>
              <a:gd name="connsiteY10" fmla="*/ 10053 h 2377558"/>
              <a:gd name="connsiteX0" fmla="*/ 1664941 w 1664941"/>
              <a:gd name="connsiteY0" fmla="*/ 2069497 h 2367505"/>
              <a:gd name="connsiteX1" fmla="*/ 1590818 w 1664941"/>
              <a:gd name="connsiteY1" fmla="*/ 2101413 h 2367505"/>
              <a:gd name="connsiteX2" fmla="*/ 1292111 w 1664941"/>
              <a:gd name="connsiteY2" fmla="*/ 2276272 h 2367505"/>
              <a:gd name="connsiteX3" fmla="*/ 1184165 w 1664941"/>
              <a:gd name="connsiteY3" fmla="*/ 2367505 h 2367505"/>
              <a:gd name="connsiteX4" fmla="*/ 1080107 w 1664941"/>
              <a:gd name="connsiteY4" fmla="*/ 2276272 h 2367505"/>
              <a:gd name="connsiteX5" fmla="*/ 309815 w 1664941"/>
              <a:gd name="connsiteY5" fmla="*/ 1893620 h 2367505"/>
              <a:gd name="connsiteX6" fmla="*/ 0 w 1664941"/>
              <a:gd name="connsiteY6" fmla="*/ 1232625 h 2367505"/>
              <a:gd name="connsiteX7" fmla="*/ 0 w 1664941"/>
              <a:gd name="connsiteY7" fmla="*/ 292627 h 2367505"/>
              <a:gd name="connsiteX8" fmla="*/ 18456 w 1664941"/>
              <a:gd name="connsiteY8" fmla="*/ 66326 h 2367505"/>
              <a:gd name="connsiteX9" fmla="*/ 33263 w 1664941"/>
              <a:gd name="connsiteY9" fmla="*/ 0 h 236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4941" h="2367505">
                <a:moveTo>
                  <a:pt x="1664941" y="2069497"/>
                </a:moveTo>
                <a:lnTo>
                  <a:pt x="1590818" y="2101413"/>
                </a:lnTo>
                <a:cubicBezTo>
                  <a:pt x="1490231" y="2147043"/>
                  <a:pt x="1388869" y="2201499"/>
                  <a:pt x="1292111" y="2276272"/>
                </a:cubicBezTo>
                <a:lnTo>
                  <a:pt x="1184165" y="2367505"/>
                </a:lnTo>
                <a:lnTo>
                  <a:pt x="1080107" y="2276272"/>
                </a:lnTo>
                <a:cubicBezTo>
                  <a:pt x="822085" y="2076879"/>
                  <a:pt x="531327" y="2021956"/>
                  <a:pt x="309815" y="1893620"/>
                </a:cubicBezTo>
                <a:cubicBezTo>
                  <a:pt x="96816" y="1744683"/>
                  <a:pt x="0" y="1573876"/>
                  <a:pt x="0" y="1232625"/>
                </a:cubicBezTo>
                <a:lnTo>
                  <a:pt x="0" y="292627"/>
                </a:lnTo>
                <a:cubicBezTo>
                  <a:pt x="0" y="207315"/>
                  <a:pt x="6051" y="132655"/>
                  <a:pt x="18456" y="66326"/>
                </a:cubicBezTo>
                <a:cubicBezTo>
                  <a:pt x="24828" y="40866"/>
                  <a:pt x="33263" y="0"/>
                  <a:pt x="33263" y="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6">
            <a:extLst>
              <a:ext uri="{FF2B5EF4-FFF2-40B4-BE49-F238E27FC236}">
                <a16:creationId xmlns:a16="http://schemas.microsoft.com/office/drawing/2014/main" id="{337C5661-0EE2-DA40-9054-F1F7BEB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57647" y="4563255"/>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3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9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3 h 2294745"/>
              <a:gd name="connsiteX20" fmla="*/ 39706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3"/>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9" y="1845313"/>
                </a:cubicBezTo>
                <a:cubicBezTo>
                  <a:pt x="91821" y="1704061"/>
                  <a:pt x="0" y="1542068"/>
                  <a:pt x="0" y="1218426"/>
                </a:cubicBezTo>
                <a:lnTo>
                  <a:pt x="0" y="1058531"/>
                </a:lnTo>
                <a:lnTo>
                  <a:pt x="0" y="848826"/>
                </a:lnTo>
                <a:lnTo>
                  <a:pt x="0" y="696534"/>
                </a:lnTo>
                <a:lnTo>
                  <a:pt x="0" y="422824"/>
                </a:lnTo>
                <a:lnTo>
                  <a:pt x="0" y="326933"/>
                </a:lnTo>
                <a:cubicBezTo>
                  <a:pt x="0" y="205568"/>
                  <a:pt x="12913" y="106934"/>
                  <a:pt x="39706"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20">
            <a:extLst>
              <a:ext uri="{FF2B5EF4-FFF2-40B4-BE49-F238E27FC236}">
                <a16:creationId xmlns:a16="http://schemas.microsoft.com/office/drawing/2014/main" id="{5DE2FFCE-6D51-4244-A3F8-A804519F3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96442" y="4480442"/>
            <a:ext cx="2372219" cy="2377558"/>
          </a:xfrm>
          <a:custGeom>
            <a:avLst/>
            <a:gdLst>
              <a:gd name="connsiteX0" fmla="*/ 37572 w 2372219"/>
              <a:gd name="connsiteY0" fmla="*/ 0 h 2377558"/>
              <a:gd name="connsiteX1" fmla="*/ 2334647 w 2372219"/>
              <a:gd name="connsiteY1" fmla="*/ 0 h 2377558"/>
              <a:gd name="connsiteX2" fmla="*/ 2353763 w 2372219"/>
              <a:gd name="connsiteY2" fmla="*/ 76379 h 2377558"/>
              <a:gd name="connsiteX3" fmla="*/ 2372219 w 2372219"/>
              <a:gd name="connsiteY3" fmla="*/ 302680 h 2377558"/>
              <a:gd name="connsiteX4" fmla="*/ 2372219 w 2372219"/>
              <a:gd name="connsiteY4" fmla="*/ 403788 h 2377558"/>
              <a:gd name="connsiteX5" fmla="*/ 2372219 w 2372219"/>
              <a:gd name="connsiteY5" fmla="*/ 692390 h 2377558"/>
              <a:gd name="connsiteX6" fmla="*/ 2372219 w 2372219"/>
              <a:gd name="connsiteY6" fmla="*/ 852968 h 2377558"/>
              <a:gd name="connsiteX7" fmla="*/ 2372219 w 2372219"/>
              <a:gd name="connsiteY7" fmla="*/ 1074083 h 2377558"/>
              <a:gd name="connsiteX8" fmla="*/ 2372219 w 2372219"/>
              <a:gd name="connsiteY8" fmla="*/ 1242678 h 2377558"/>
              <a:gd name="connsiteX9" fmla="*/ 2062403 w 2372219"/>
              <a:gd name="connsiteY9" fmla="*/ 1903673 h 2377558"/>
              <a:gd name="connsiteX10" fmla="*/ 1292111 w 2372219"/>
              <a:gd name="connsiteY10" fmla="*/ 2286325 h 2377558"/>
              <a:gd name="connsiteX11" fmla="*/ 1184165 w 2372219"/>
              <a:gd name="connsiteY11" fmla="*/ 2377558 h 2377558"/>
              <a:gd name="connsiteX12" fmla="*/ 1080107 w 2372219"/>
              <a:gd name="connsiteY12" fmla="*/ 2286325 h 2377558"/>
              <a:gd name="connsiteX13" fmla="*/ 309816 w 2372219"/>
              <a:gd name="connsiteY13" fmla="*/ 1903673 h 2377558"/>
              <a:gd name="connsiteX14" fmla="*/ 0 w 2372219"/>
              <a:gd name="connsiteY14" fmla="*/ 1242678 h 2377558"/>
              <a:gd name="connsiteX15" fmla="*/ 0 w 2372219"/>
              <a:gd name="connsiteY15" fmla="*/ 1074083 h 2377558"/>
              <a:gd name="connsiteX16" fmla="*/ 0 w 2372219"/>
              <a:gd name="connsiteY16" fmla="*/ 852968 h 2377558"/>
              <a:gd name="connsiteX17" fmla="*/ 0 w 2372219"/>
              <a:gd name="connsiteY17" fmla="*/ 692390 h 2377558"/>
              <a:gd name="connsiteX18" fmla="*/ 0 w 2372219"/>
              <a:gd name="connsiteY18" fmla="*/ 403788 h 2377558"/>
              <a:gd name="connsiteX19" fmla="*/ 0 w 2372219"/>
              <a:gd name="connsiteY19" fmla="*/ 302680 h 2377558"/>
              <a:gd name="connsiteX20" fmla="*/ 18456 w 2372219"/>
              <a:gd name="connsiteY20" fmla="*/ 76379 h 2377558"/>
              <a:gd name="connsiteX0" fmla="*/ 2334647 w 2426087"/>
              <a:gd name="connsiteY0" fmla="*/ 0 h 2377558"/>
              <a:gd name="connsiteX1" fmla="*/ 2353763 w 2426087"/>
              <a:gd name="connsiteY1" fmla="*/ 76379 h 2377558"/>
              <a:gd name="connsiteX2" fmla="*/ 2372219 w 2426087"/>
              <a:gd name="connsiteY2" fmla="*/ 302680 h 2377558"/>
              <a:gd name="connsiteX3" fmla="*/ 2372219 w 2426087"/>
              <a:gd name="connsiteY3" fmla="*/ 403788 h 2377558"/>
              <a:gd name="connsiteX4" fmla="*/ 2372219 w 2426087"/>
              <a:gd name="connsiteY4" fmla="*/ 692390 h 2377558"/>
              <a:gd name="connsiteX5" fmla="*/ 2372219 w 2426087"/>
              <a:gd name="connsiteY5" fmla="*/ 852968 h 2377558"/>
              <a:gd name="connsiteX6" fmla="*/ 2372219 w 2426087"/>
              <a:gd name="connsiteY6" fmla="*/ 1074083 h 2377558"/>
              <a:gd name="connsiteX7" fmla="*/ 2372219 w 2426087"/>
              <a:gd name="connsiteY7" fmla="*/ 1242678 h 2377558"/>
              <a:gd name="connsiteX8" fmla="*/ 2062403 w 2426087"/>
              <a:gd name="connsiteY8" fmla="*/ 1903673 h 2377558"/>
              <a:gd name="connsiteX9" fmla="*/ 1292111 w 2426087"/>
              <a:gd name="connsiteY9" fmla="*/ 2286325 h 2377558"/>
              <a:gd name="connsiteX10" fmla="*/ 1184165 w 2426087"/>
              <a:gd name="connsiteY10" fmla="*/ 2377558 h 2377558"/>
              <a:gd name="connsiteX11" fmla="*/ 1080107 w 2426087"/>
              <a:gd name="connsiteY11" fmla="*/ 2286325 h 2377558"/>
              <a:gd name="connsiteX12" fmla="*/ 309816 w 2426087"/>
              <a:gd name="connsiteY12" fmla="*/ 1903673 h 2377558"/>
              <a:gd name="connsiteX13" fmla="*/ 0 w 2426087"/>
              <a:gd name="connsiteY13" fmla="*/ 1242678 h 2377558"/>
              <a:gd name="connsiteX14" fmla="*/ 0 w 2426087"/>
              <a:gd name="connsiteY14" fmla="*/ 1074083 h 2377558"/>
              <a:gd name="connsiteX15" fmla="*/ 0 w 2426087"/>
              <a:gd name="connsiteY15" fmla="*/ 852968 h 2377558"/>
              <a:gd name="connsiteX16" fmla="*/ 0 w 2426087"/>
              <a:gd name="connsiteY16" fmla="*/ 692390 h 2377558"/>
              <a:gd name="connsiteX17" fmla="*/ 0 w 2426087"/>
              <a:gd name="connsiteY17" fmla="*/ 403788 h 2377558"/>
              <a:gd name="connsiteX18" fmla="*/ 0 w 2426087"/>
              <a:gd name="connsiteY18" fmla="*/ 302680 h 2377558"/>
              <a:gd name="connsiteX19" fmla="*/ 18456 w 2426087"/>
              <a:gd name="connsiteY19" fmla="*/ 76379 h 2377558"/>
              <a:gd name="connsiteX20" fmla="*/ 37572 w 2426087"/>
              <a:gd name="connsiteY20" fmla="*/ 0 h 2377558"/>
              <a:gd name="connsiteX21" fmla="*/ 2426087 w 2426087"/>
              <a:gd name="connsiteY21" fmla="*/ 9144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692390 h 2377558"/>
              <a:gd name="connsiteX17" fmla="*/ 0 w 2372219"/>
              <a:gd name="connsiteY17" fmla="*/ 403788 h 2377558"/>
              <a:gd name="connsiteX18" fmla="*/ 0 w 2372219"/>
              <a:gd name="connsiteY18" fmla="*/ 302680 h 2377558"/>
              <a:gd name="connsiteX19" fmla="*/ 18456 w 2372219"/>
              <a:gd name="connsiteY19" fmla="*/ 76379 h 2377558"/>
              <a:gd name="connsiteX20" fmla="*/ 37572 w 2372219"/>
              <a:gd name="connsiteY20"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403788 h 2377558"/>
              <a:gd name="connsiteX17" fmla="*/ 0 w 2372219"/>
              <a:gd name="connsiteY17" fmla="*/ 302680 h 2377558"/>
              <a:gd name="connsiteX18" fmla="*/ 18456 w 2372219"/>
              <a:gd name="connsiteY18" fmla="*/ 76379 h 2377558"/>
              <a:gd name="connsiteX19" fmla="*/ 37572 w 2372219"/>
              <a:gd name="connsiteY19"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403788 h 2377558"/>
              <a:gd name="connsiteX16" fmla="*/ 0 w 2372219"/>
              <a:gd name="connsiteY16" fmla="*/ 302680 h 2377558"/>
              <a:gd name="connsiteX17" fmla="*/ 18456 w 2372219"/>
              <a:gd name="connsiteY17" fmla="*/ 76379 h 2377558"/>
              <a:gd name="connsiteX18" fmla="*/ 37572 w 2372219"/>
              <a:gd name="connsiteY18"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852968 h 2377558"/>
              <a:gd name="connsiteX5" fmla="*/ 2372219 w 2372219"/>
              <a:gd name="connsiteY5" fmla="*/ 1074083 h 2377558"/>
              <a:gd name="connsiteX6" fmla="*/ 2372219 w 2372219"/>
              <a:gd name="connsiteY6" fmla="*/ 1242678 h 2377558"/>
              <a:gd name="connsiteX7" fmla="*/ 2062403 w 2372219"/>
              <a:gd name="connsiteY7" fmla="*/ 1903673 h 2377558"/>
              <a:gd name="connsiteX8" fmla="*/ 1292111 w 2372219"/>
              <a:gd name="connsiteY8" fmla="*/ 2286325 h 2377558"/>
              <a:gd name="connsiteX9" fmla="*/ 1184165 w 2372219"/>
              <a:gd name="connsiteY9" fmla="*/ 2377558 h 2377558"/>
              <a:gd name="connsiteX10" fmla="*/ 1080107 w 2372219"/>
              <a:gd name="connsiteY10" fmla="*/ 2286325 h 2377558"/>
              <a:gd name="connsiteX11" fmla="*/ 309816 w 2372219"/>
              <a:gd name="connsiteY11" fmla="*/ 1903673 h 2377558"/>
              <a:gd name="connsiteX12" fmla="*/ 0 w 2372219"/>
              <a:gd name="connsiteY12" fmla="*/ 1242678 h 2377558"/>
              <a:gd name="connsiteX13" fmla="*/ 0 w 2372219"/>
              <a:gd name="connsiteY13" fmla="*/ 1074083 h 2377558"/>
              <a:gd name="connsiteX14" fmla="*/ 0 w 2372219"/>
              <a:gd name="connsiteY14" fmla="*/ 403788 h 2377558"/>
              <a:gd name="connsiteX15" fmla="*/ 0 w 2372219"/>
              <a:gd name="connsiteY15" fmla="*/ 302680 h 2377558"/>
              <a:gd name="connsiteX16" fmla="*/ 18456 w 2372219"/>
              <a:gd name="connsiteY16" fmla="*/ 76379 h 2377558"/>
              <a:gd name="connsiteX17" fmla="*/ 37572 w 2372219"/>
              <a:gd name="connsiteY17"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1074083 h 2377558"/>
              <a:gd name="connsiteX5" fmla="*/ 2372219 w 2372219"/>
              <a:gd name="connsiteY5" fmla="*/ 1242678 h 2377558"/>
              <a:gd name="connsiteX6" fmla="*/ 2062403 w 2372219"/>
              <a:gd name="connsiteY6" fmla="*/ 1903673 h 2377558"/>
              <a:gd name="connsiteX7" fmla="*/ 1292111 w 2372219"/>
              <a:gd name="connsiteY7" fmla="*/ 2286325 h 2377558"/>
              <a:gd name="connsiteX8" fmla="*/ 1184165 w 2372219"/>
              <a:gd name="connsiteY8" fmla="*/ 2377558 h 2377558"/>
              <a:gd name="connsiteX9" fmla="*/ 1080107 w 2372219"/>
              <a:gd name="connsiteY9" fmla="*/ 2286325 h 2377558"/>
              <a:gd name="connsiteX10" fmla="*/ 309816 w 2372219"/>
              <a:gd name="connsiteY10" fmla="*/ 1903673 h 2377558"/>
              <a:gd name="connsiteX11" fmla="*/ 0 w 2372219"/>
              <a:gd name="connsiteY11" fmla="*/ 1242678 h 2377558"/>
              <a:gd name="connsiteX12" fmla="*/ 0 w 2372219"/>
              <a:gd name="connsiteY12" fmla="*/ 1074083 h 2377558"/>
              <a:gd name="connsiteX13" fmla="*/ 0 w 2372219"/>
              <a:gd name="connsiteY13" fmla="*/ 403788 h 2377558"/>
              <a:gd name="connsiteX14" fmla="*/ 0 w 2372219"/>
              <a:gd name="connsiteY14" fmla="*/ 302680 h 2377558"/>
              <a:gd name="connsiteX15" fmla="*/ 18456 w 2372219"/>
              <a:gd name="connsiteY15" fmla="*/ 76379 h 2377558"/>
              <a:gd name="connsiteX16" fmla="*/ 37572 w 2372219"/>
              <a:gd name="connsiteY16"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1242678 h 2377558"/>
              <a:gd name="connsiteX5" fmla="*/ 2062403 w 2372219"/>
              <a:gd name="connsiteY5" fmla="*/ 1903673 h 2377558"/>
              <a:gd name="connsiteX6" fmla="*/ 1292111 w 2372219"/>
              <a:gd name="connsiteY6" fmla="*/ 2286325 h 2377558"/>
              <a:gd name="connsiteX7" fmla="*/ 1184165 w 2372219"/>
              <a:gd name="connsiteY7" fmla="*/ 2377558 h 2377558"/>
              <a:gd name="connsiteX8" fmla="*/ 1080107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403788 h 2377558"/>
              <a:gd name="connsiteX13" fmla="*/ 0 w 2372219"/>
              <a:gd name="connsiteY13" fmla="*/ 302680 h 2377558"/>
              <a:gd name="connsiteX14" fmla="*/ 18456 w 2372219"/>
              <a:gd name="connsiteY14" fmla="*/ 76379 h 2377558"/>
              <a:gd name="connsiteX15" fmla="*/ 37572 w 2372219"/>
              <a:gd name="connsiteY15"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1242678 h 2377558"/>
              <a:gd name="connsiteX5" fmla="*/ 2062403 w 2372219"/>
              <a:gd name="connsiteY5" fmla="*/ 1903673 h 2377558"/>
              <a:gd name="connsiteX6" fmla="*/ 1292111 w 2372219"/>
              <a:gd name="connsiteY6" fmla="*/ 2286325 h 2377558"/>
              <a:gd name="connsiteX7" fmla="*/ 1184165 w 2372219"/>
              <a:gd name="connsiteY7" fmla="*/ 2377558 h 2377558"/>
              <a:gd name="connsiteX8" fmla="*/ 1080107 w 2372219"/>
              <a:gd name="connsiteY8" fmla="*/ 2286325 h 2377558"/>
              <a:gd name="connsiteX9" fmla="*/ 309816 w 2372219"/>
              <a:gd name="connsiteY9" fmla="*/ 1903673 h 2377558"/>
              <a:gd name="connsiteX10" fmla="*/ 0 w 2372219"/>
              <a:gd name="connsiteY10" fmla="*/ 1242678 h 2377558"/>
              <a:gd name="connsiteX11" fmla="*/ 0 w 2372219"/>
              <a:gd name="connsiteY11" fmla="*/ 403788 h 2377558"/>
              <a:gd name="connsiteX12" fmla="*/ 0 w 2372219"/>
              <a:gd name="connsiteY12" fmla="*/ 302680 h 2377558"/>
              <a:gd name="connsiteX13" fmla="*/ 18456 w 2372219"/>
              <a:gd name="connsiteY13" fmla="*/ 76379 h 2377558"/>
              <a:gd name="connsiteX14" fmla="*/ 37572 w 2372219"/>
              <a:gd name="connsiteY14"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1242678 h 2377558"/>
              <a:gd name="connsiteX5" fmla="*/ 2062403 w 2372219"/>
              <a:gd name="connsiteY5" fmla="*/ 1903673 h 2377558"/>
              <a:gd name="connsiteX6" fmla="*/ 1292111 w 2372219"/>
              <a:gd name="connsiteY6" fmla="*/ 2286325 h 2377558"/>
              <a:gd name="connsiteX7" fmla="*/ 1184165 w 2372219"/>
              <a:gd name="connsiteY7" fmla="*/ 2377558 h 2377558"/>
              <a:gd name="connsiteX8" fmla="*/ 1080107 w 2372219"/>
              <a:gd name="connsiteY8" fmla="*/ 2286325 h 2377558"/>
              <a:gd name="connsiteX9" fmla="*/ 309816 w 2372219"/>
              <a:gd name="connsiteY9" fmla="*/ 1903673 h 2377558"/>
              <a:gd name="connsiteX10" fmla="*/ 0 w 2372219"/>
              <a:gd name="connsiteY10" fmla="*/ 1242678 h 2377558"/>
              <a:gd name="connsiteX11" fmla="*/ 0 w 2372219"/>
              <a:gd name="connsiteY11" fmla="*/ 302680 h 2377558"/>
              <a:gd name="connsiteX12" fmla="*/ 18456 w 2372219"/>
              <a:gd name="connsiteY12" fmla="*/ 76379 h 2377558"/>
              <a:gd name="connsiteX13" fmla="*/ 37572 w 2372219"/>
              <a:gd name="connsiteY13" fmla="*/ 0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77558">
                <a:moveTo>
                  <a:pt x="2334647" y="0"/>
                </a:moveTo>
                <a:lnTo>
                  <a:pt x="2353763" y="76379"/>
                </a:lnTo>
                <a:cubicBezTo>
                  <a:pt x="2366168" y="142708"/>
                  <a:pt x="2372219" y="217368"/>
                  <a:pt x="2372219" y="302680"/>
                </a:cubicBezTo>
                <a:lnTo>
                  <a:pt x="2372219" y="403788"/>
                </a:lnTo>
                <a:lnTo>
                  <a:pt x="2372219" y="1242678"/>
                </a:lnTo>
                <a:cubicBezTo>
                  <a:pt x="2372219" y="1583929"/>
                  <a:pt x="2275402" y="1754736"/>
                  <a:pt x="2062403" y="1903673"/>
                </a:cubicBezTo>
                <a:cubicBezTo>
                  <a:pt x="1840890" y="2032009"/>
                  <a:pt x="1550133" y="2086932"/>
                  <a:pt x="1292111" y="2286325"/>
                </a:cubicBezTo>
                <a:lnTo>
                  <a:pt x="1184165" y="2377558"/>
                </a:lnTo>
                <a:lnTo>
                  <a:pt x="1080107" y="2286325"/>
                </a:lnTo>
                <a:cubicBezTo>
                  <a:pt x="822085" y="2086932"/>
                  <a:pt x="531327" y="2032009"/>
                  <a:pt x="309816" y="1903673"/>
                </a:cubicBezTo>
                <a:cubicBezTo>
                  <a:pt x="96817" y="1754736"/>
                  <a:pt x="0" y="1583929"/>
                  <a:pt x="0" y="1242678"/>
                </a:cubicBezTo>
                <a:lnTo>
                  <a:pt x="0" y="302680"/>
                </a:lnTo>
                <a:cubicBezTo>
                  <a:pt x="0" y="217368"/>
                  <a:pt x="6051" y="142708"/>
                  <a:pt x="18456" y="76379"/>
                </a:cubicBezTo>
                <a:lnTo>
                  <a:pt x="37572"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Marcador de contenido 2">
            <a:extLst>
              <a:ext uri="{FF2B5EF4-FFF2-40B4-BE49-F238E27FC236}">
                <a16:creationId xmlns:a16="http://schemas.microsoft.com/office/drawing/2014/main" id="{640E451E-89D2-6311-F3AD-E50E307AFC46}"/>
              </a:ext>
            </a:extLst>
          </p:cNvPr>
          <p:cNvSpPr>
            <a:spLocks noGrp="1"/>
          </p:cNvSpPr>
          <p:nvPr>
            <p:ph idx="1"/>
          </p:nvPr>
        </p:nvSpPr>
        <p:spPr>
          <a:xfrm>
            <a:off x="6096000" y="570041"/>
            <a:ext cx="5143500" cy="5335459"/>
          </a:xfrm>
        </p:spPr>
        <p:txBody>
          <a:bodyPr vert="horz" lIns="91440" tIns="45720" rIns="91440" bIns="45720" rtlCol="0" anchor="b">
            <a:normAutofit/>
          </a:bodyPr>
          <a:lstStyle/>
          <a:p>
            <a:pPr>
              <a:lnSpc>
                <a:spcPct val="100000"/>
              </a:lnSpc>
            </a:pPr>
            <a:r>
              <a:rPr lang="es-ES" sz="1400">
                <a:ea typeface="+mn-lt"/>
                <a:cs typeface="+mn-lt"/>
              </a:rPr>
              <a:t>Elementos básicos de programación con ficheros</a:t>
            </a:r>
            <a:endParaRPr lang="es-ES" sz="1400"/>
          </a:p>
          <a:p>
            <a:pPr>
              <a:lnSpc>
                <a:spcPct val="100000"/>
              </a:lnSpc>
            </a:pPr>
            <a:r>
              <a:rPr lang="es-ES" sz="1400">
                <a:ea typeface="+mn-lt"/>
                <a:cs typeface="+mn-lt"/>
              </a:rPr>
              <a:t>La </a:t>
            </a:r>
            <a:r>
              <a:rPr lang="es-ES" sz="1400" b="1">
                <a:ea typeface="+mn-lt"/>
                <a:cs typeface="+mn-lt"/>
              </a:rPr>
              <a:t>equivalencia</a:t>
            </a:r>
            <a:r>
              <a:rPr lang="es-ES" sz="1400">
                <a:ea typeface="+mn-lt"/>
                <a:cs typeface="+mn-lt"/>
              </a:rPr>
              <a:t> entre entrada/salida a través de teclado y pantalla y la utilización de ficheros es muy profunda. Los S.O. actuales hacen un tratamiento unificado de estos recursos y tratan, por ejemplo, a la pantalla y al teclado como ficheros de salida y de entrada respectivamente, </a:t>
            </a:r>
            <a:r>
              <a:rPr lang="es-ES" sz="1400" i="1">
                <a:ea typeface="+mn-lt"/>
                <a:cs typeface="+mn-lt"/>
              </a:rPr>
              <a:t>ficheros</a:t>
            </a:r>
            <a:r>
              <a:rPr lang="es-ES" sz="1400">
                <a:ea typeface="+mn-lt"/>
                <a:cs typeface="+mn-lt"/>
              </a:rPr>
              <a:t> que están siempre </a:t>
            </a:r>
            <a:r>
              <a:rPr lang="es-ES" sz="1400" i="1">
                <a:ea typeface="+mn-lt"/>
                <a:cs typeface="+mn-lt"/>
              </a:rPr>
              <a:t>listos</a:t>
            </a:r>
            <a:r>
              <a:rPr lang="es-ES" sz="1400">
                <a:ea typeface="+mn-lt"/>
                <a:cs typeface="+mn-lt"/>
              </a:rPr>
              <a:t> para ser utilizados. Es una muestra más del mecanismo de abstracción mencionado más arriba.</a:t>
            </a:r>
            <a:endParaRPr lang="es-ES" sz="1400"/>
          </a:p>
          <a:p>
            <a:pPr>
              <a:lnSpc>
                <a:spcPct val="100000"/>
              </a:lnSpc>
            </a:pPr>
            <a:r>
              <a:rPr lang="es-ES" sz="1400">
                <a:ea typeface="+mn-lt"/>
                <a:cs typeface="+mn-lt"/>
              </a:rPr>
              <a:t>Recalquemos que cuando en Python usamos print(), estamos escribiendo datos en el fichero </a:t>
            </a:r>
            <a:r>
              <a:rPr lang="es-ES" sz="1400" i="1">
                <a:ea typeface="+mn-lt"/>
                <a:cs typeface="+mn-lt"/>
              </a:rPr>
              <a:t>por defecto</a:t>
            </a:r>
            <a:r>
              <a:rPr lang="es-ES" sz="1400">
                <a:ea typeface="+mn-lt"/>
                <a:cs typeface="+mn-lt"/>
              </a:rPr>
              <a:t> o </a:t>
            </a:r>
            <a:r>
              <a:rPr lang="es-ES" sz="1400" i="1">
                <a:ea typeface="+mn-lt"/>
                <a:cs typeface="+mn-lt"/>
              </a:rPr>
              <a:t>estándar</a:t>
            </a:r>
            <a:r>
              <a:rPr lang="es-ES" sz="1400">
                <a:ea typeface="+mn-lt"/>
                <a:cs typeface="+mn-lt"/>
              </a:rPr>
              <a:t>, la pantalla, y que cuando empleamos input(), estamos leyendo datos del fichero </a:t>
            </a:r>
            <a:r>
              <a:rPr lang="es-ES" sz="1400" i="1">
                <a:ea typeface="+mn-lt"/>
                <a:cs typeface="+mn-lt"/>
              </a:rPr>
              <a:t>por defecto</a:t>
            </a:r>
            <a:r>
              <a:rPr lang="es-ES" sz="1400">
                <a:ea typeface="+mn-lt"/>
                <a:cs typeface="+mn-lt"/>
              </a:rPr>
              <a:t> o </a:t>
            </a:r>
            <a:r>
              <a:rPr lang="es-ES" sz="1400" i="1">
                <a:ea typeface="+mn-lt"/>
                <a:cs typeface="+mn-lt"/>
              </a:rPr>
              <a:t>estándar</a:t>
            </a:r>
            <a:r>
              <a:rPr lang="es-ES" sz="1400">
                <a:ea typeface="+mn-lt"/>
                <a:cs typeface="+mn-lt"/>
              </a:rPr>
              <a:t>, el teclado.</a:t>
            </a:r>
            <a:endParaRPr lang="es-ES" sz="1400"/>
          </a:p>
          <a:p>
            <a:pPr>
              <a:lnSpc>
                <a:spcPct val="100000"/>
              </a:lnSpc>
            </a:pPr>
            <a:endParaRPr lang="es-ES" sz="1400"/>
          </a:p>
        </p:txBody>
      </p:sp>
    </p:spTree>
    <p:extLst>
      <p:ext uri="{BB962C8B-B14F-4D97-AF65-F5344CB8AC3E}">
        <p14:creationId xmlns:p14="http://schemas.microsoft.com/office/powerpoint/2010/main" val="291472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558EDF-0369-554A-6FBB-898399197158}"/>
              </a:ext>
            </a:extLst>
          </p:cNvPr>
          <p:cNvSpPr>
            <a:spLocks noGrp="1"/>
          </p:cNvSpPr>
          <p:nvPr>
            <p:ph idx="1"/>
          </p:nvPr>
        </p:nvSpPr>
        <p:spPr/>
        <p:txBody>
          <a:bodyPr vert="horz" lIns="91440" tIns="45720" rIns="91440" bIns="45720" rtlCol="0" anchor="t">
            <a:normAutofit/>
          </a:bodyPr>
          <a:lstStyle/>
          <a:p>
            <a:r>
              <a:rPr lang="es-ES">
                <a:ea typeface="+mn-lt"/>
                <a:cs typeface="+mn-lt"/>
              </a:rPr>
              <a:t>Cuando no usamos los </a:t>
            </a:r>
            <a:r>
              <a:rPr lang="es-ES" i="1">
                <a:ea typeface="+mn-lt"/>
                <a:cs typeface="+mn-lt"/>
              </a:rPr>
              <a:t>ficheros estándar</a:t>
            </a:r>
            <a:r>
              <a:rPr lang="es-ES">
                <a:ea typeface="+mn-lt"/>
                <a:cs typeface="+mn-lt"/>
              </a:rPr>
              <a:t>, tanto en Python como en cualquier otro lenguaje de programación, debemos realizar algunas tareas </a:t>
            </a:r>
            <a:r>
              <a:rPr lang="es-ES" i="1">
                <a:ea typeface="+mn-lt"/>
                <a:cs typeface="+mn-lt"/>
              </a:rPr>
              <a:t>adicionales</a:t>
            </a:r>
            <a:r>
              <a:rPr lang="es-ES">
                <a:ea typeface="+mn-lt"/>
                <a:cs typeface="+mn-lt"/>
              </a:rPr>
              <a:t>:</a:t>
            </a:r>
            <a:endParaRPr lang="es-ES"/>
          </a:p>
          <a:p>
            <a:r>
              <a:rPr lang="es-ES" b="1">
                <a:ea typeface="+mn-lt"/>
                <a:cs typeface="+mn-lt"/>
              </a:rPr>
              <a:t>Abrir el fichero</a:t>
            </a:r>
            <a:r>
              <a:rPr lang="es-ES">
                <a:ea typeface="+mn-lt"/>
                <a:cs typeface="+mn-lt"/>
              </a:rPr>
              <a:t>: hay que asociar el fichero (definido a nivel del S.O.) con un </a:t>
            </a:r>
            <a:r>
              <a:rPr lang="es-ES" i="1">
                <a:ea typeface="+mn-lt"/>
                <a:cs typeface="+mn-lt"/>
              </a:rPr>
              <a:t>objeto</a:t>
            </a:r>
            <a:r>
              <a:rPr lang="es-ES">
                <a:ea typeface="+mn-lt"/>
                <a:cs typeface="+mn-lt"/>
              </a:rPr>
              <a:t> que provea la fuente de datos y definir si se va utilizar para entrada o para salida de datos, es decir, para leer o para escribir.</a:t>
            </a:r>
            <a:endParaRPr lang="es-ES"/>
          </a:p>
          <a:p>
            <a:r>
              <a:rPr lang="es-ES" b="1">
                <a:ea typeface="+mn-lt"/>
                <a:cs typeface="+mn-lt"/>
              </a:rPr>
              <a:t>Cerrar el fichero</a:t>
            </a:r>
            <a:r>
              <a:rPr lang="es-ES">
                <a:ea typeface="+mn-lt"/>
                <a:cs typeface="+mn-lt"/>
              </a:rPr>
              <a:t>: Una vez finalizada la interacción con el </a:t>
            </a:r>
            <a:r>
              <a:rPr lang="es-ES" i="1">
                <a:ea typeface="+mn-lt"/>
                <a:cs typeface="+mn-lt"/>
              </a:rPr>
              <a:t>objeto</a:t>
            </a:r>
            <a:r>
              <a:rPr lang="es-ES">
                <a:ea typeface="+mn-lt"/>
                <a:cs typeface="+mn-lt"/>
              </a:rPr>
              <a:t> que representa el fichero, este hecho debe ser informado al S.O. mediante los métodos apropiados. Así, el S.O. podrá realizar las acciones requeridas para garantizar que el fichero queda en un estado consistente y seguro.</a:t>
            </a:r>
            <a:endParaRPr lang="es-ES"/>
          </a:p>
          <a:p>
            <a:endParaRPr lang="es-ES"/>
          </a:p>
        </p:txBody>
      </p:sp>
    </p:spTree>
    <p:extLst>
      <p:ext uri="{BB962C8B-B14F-4D97-AF65-F5344CB8AC3E}">
        <p14:creationId xmlns:p14="http://schemas.microsoft.com/office/powerpoint/2010/main" val="3834225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B8E07-51E7-FA5B-6095-FCE3EB0A64D0}"/>
              </a:ext>
            </a:extLst>
          </p:cNvPr>
          <p:cNvSpPr>
            <a:spLocks noGrp="1"/>
          </p:cNvSpPr>
          <p:nvPr>
            <p:ph type="title"/>
          </p:nvPr>
        </p:nvSpPr>
        <p:spPr/>
        <p:txBody>
          <a:bodyPr/>
          <a:lstStyle/>
          <a:p>
            <a:r>
              <a:rPr lang="es-ES" sz="2000" b="1"/>
              <a:t>El concepto de flujo de datos (</a:t>
            </a:r>
            <a:r>
              <a:rPr lang="es-ES" sz="2000" b="1" err="1"/>
              <a:t>stream</a:t>
            </a:r>
            <a:r>
              <a:rPr lang="es-ES" sz="2000" b="1"/>
              <a:t>)</a:t>
            </a:r>
            <a:endParaRPr lang="es-ES"/>
          </a:p>
        </p:txBody>
      </p:sp>
      <p:sp>
        <p:nvSpPr>
          <p:cNvPr id="3" name="Marcador de contenido 2">
            <a:extLst>
              <a:ext uri="{FF2B5EF4-FFF2-40B4-BE49-F238E27FC236}">
                <a16:creationId xmlns:a16="http://schemas.microsoft.com/office/drawing/2014/main" id="{ABA3E48B-D28E-B332-14D3-70F2020F424A}"/>
              </a:ext>
            </a:extLst>
          </p:cNvPr>
          <p:cNvSpPr>
            <a:spLocks noGrp="1"/>
          </p:cNvSpPr>
          <p:nvPr>
            <p:ph idx="1"/>
          </p:nvPr>
        </p:nvSpPr>
        <p:spPr/>
        <p:txBody>
          <a:bodyPr vert="horz" lIns="91440" tIns="45720" rIns="91440" bIns="45720" rtlCol="0" anchor="t">
            <a:normAutofit/>
          </a:bodyPr>
          <a:lstStyle/>
          <a:p>
            <a:r>
              <a:rPr lang="es-ES"/>
              <a:t>Las operaciones de lectura/escritura hacen uso del concepto de </a:t>
            </a:r>
            <a:r>
              <a:rPr lang="es-ES" b="1"/>
              <a:t>flujo</a:t>
            </a:r>
            <a:r>
              <a:rPr lang="es-ES"/>
              <a:t> o </a:t>
            </a:r>
            <a:r>
              <a:rPr lang="es-ES" b="1"/>
              <a:t>corriente</a:t>
            </a:r>
            <a:r>
              <a:rPr lang="es-ES"/>
              <a:t> de datos (</a:t>
            </a:r>
            <a:r>
              <a:rPr lang="es-ES" b="1" err="1"/>
              <a:t>stream</a:t>
            </a:r>
            <a:r>
              <a:rPr lang="es-ES"/>
              <a:t>). El símil se basa en el hecho de interpretar la entrada/salida como una corriente o río de datos, donde estos son representados por la aparición </a:t>
            </a:r>
            <a:r>
              <a:rPr lang="es-ES" b="1"/>
              <a:t>en serie</a:t>
            </a:r>
            <a:r>
              <a:rPr lang="es-ES"/>
              <a:t>, uno tras otro, de los </a:t>
            </a:r>
            <a:r>
              <a:rPr lang="es-ES" b="1"/>
              <a:t>bytes</a:t>
            </a:r>
            <a:r>
              <a:rPr lang="es-ES"/>
              <a:t> que representan cada uno de los valores transferidos.</a:t>
            </a:r>
          </a:p>
          <a:p>
            <a:r>
              <a:rPr lang="es-ES"/>
              <a:t>El concepto de transferencia de datos en serie es clave. Si desde el teclado queremos introducir el número 543, es evidente que antes de escribir el 3, debemos escribir el 4 y antes el 5. En el caso de los ficheros se utiliza el mismo paradigma, se escribe un dato siempre a continuación del anterior.</a:t>
            </a:r>
          </a:p>
        </p:txBody>
      </p:sp>
    </p:spTree>
    <p:extLst>
      <p:ext uri="{BB962C8B-B14F-4D97-AF65-F5344CB8AC3E}">
        <p14:creationId xmlns:p14="http://schemas.microsoft.com/office/powerpoint/2010/main" val="258571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C80B9C-CCB9-42D2-B7D6-BDA09F3EA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descr="Diagrama&#10;&#10;Descripción generada automáticamente">
            <a:extLst>
              <a:ext uri="{FF2B5EF4-FFF2-40B4-BE49-F238E27FC236}">
                <a16:creationId xmlns:a16="http://schemas.microsoft.com/office/drawing/2014/main" id="{26CEE4DA-B99D-E85F-E0F7-89C208F45850}"/>
              </a:ext>
            </a:extLst>
          </p:cNvPr>
          <p:cNvPicPr>
            <a:picLocks noGrp="1" noChangeAspect="1"/>
          </p:cNvPicPr>
          <p:nvPr>
            <p:ph idx="1"/>
          </p:nvPr>
        </p:nvPicPr>
        <p:blipFill>
          <a:blip r:embed="rId3"/>
          <a:srcRect b="5462"/>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488A89DC-5202-3042-84C5-A3E7FC129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504" y="133734"/>
            <a:ext cx="11922826" cy="6590532"/>
          </a:xfrm>
          <a:prstGeom prst="rect">
            <a:avLst/>
          </a:prstGeom>
          <a:noFill/>
          <a:ln w="25400" cap="rnd">
            <a:solidFill>
              <a:schemeClr val="bg2">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138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C6211D-1544-3A6F-ABB2-87929E6A5364}"/>
              </a:ext>
            </a:extLst>
          </p:cNvPr>
          <p:cNvSpPr>
            <a:spLocks noGrp="1"/>
          </p:cNvSpPr>
          <p:nvPr>
            <p:ph type="title"/>
          </p:nvPr>
        </p:nvSpPr>
        <p:spPr/>
        <p:txBody>
          <a:bodyPr/>
          <a:lstStyle/>
          <a:p>
            <a:r>
              <a:rPr lang="es-ES" sz="2000" b="1"/>
              <a:t>Memoria intermedia (buffers)</a:t>
            </a:r>
            <a:endParaRPr lang="es-ES"/>
          </a:p>
        </p:txBody>
      </p:sp>
      <p:sp>
        <p:nvSpPr>
          <p:cNvPr id="3" name="Marcador de contenido 2">
            <a:extLst>
              <a:ext uri="{FF2B5EF4-FFF2-40B4-BE49-F238E27FC236}">
                <a16:creationId xmlns:a16="http://schemas.microsoft.com/office/drawing/2014/main" id="{FBCFF388-6B2C-6FBE-4ACC-8C401FFF23B0}"/>
              </a:ext>
            </a:extLst>
          </p:cNvPr>
          <p:cNvSpPr>
            <a:spLocks noGrp="1"/>
          </p:cNvSpPr>
          <p:nvPr>
            <p:ph idx="1"/>
          </p:nvPr>
        </p:nvSpPr>
        <p:spPr/>
        <p:txBody>
          <a:bodyPr vert="horz" lIns="91440" tIns="45720" rIns="91440" bIns="45720" rtlCol="0" anchor="t">
            <a:normAutofit/>
          </a:bodyPr>
          <a:lstStyle/>
          <a:p>
            <a:r>
              <a:rPr lang="es-ES">
                <a:ea typeface="+mn-lt"/>
                <a:cs typeface="+mn-lt"/>
              </a:rPr>
              <a:t>La entrada/salida desde/hacia </a:t>
            </a:r>
            <a:r>
              <a:rPr lang="es-ES" b="1">
                <a:ea typeface="+mn-lt"/>
                <a:cs typeface="+mn-lt"/>
              </a:rPr>
              <a:t>ficheros</a:t>
            </a:r>
            <a:r>
              <a:rPr lang="es-ES">
                <a:ea typeface="+mn-lt"/>
                <a:cs typeface="+mn-lt"/>
              </a:rPr>
              <a:t> está mediada, de forma transparente al programador, por memoria auxiliar o búferes (</a:t>
            </a:r>
            <a:r>
              <a:rPr lang="es-ES" b="1">
                <a:ea typeface="+mn-lt"/>
                <a:cs typeface="+mn-lt"/>
              </a:rPr>
              <a:t>buffers</a:t>
            </a:r>
            <a:r>
              <a:rPr lang="es-ES">
                <a:ea typeface="+mn-lt"/>
                <a:cs typeface="+mn-lt"/>
              </a:rPr>
              <a:t>).</a:t>
            </a:r>
            <a:endParaRPr lang="es-ES"/>
          </a:p>
          <a:p>
            <a:r>
              <a:rPr lang="es-ES">
                <a:ea typeface="+mn-lt"/>
                <a:cs typeface="+mn-lt"/>
              </a:rPr>
              <a:t>Los </a:t>
            </a:r>
            <a:r>
              <a:rPr lang="es-ES" b="1">
                <a:ea typeface="+mn-lt"/>
                <a:cs typeface="+mn-lt"/>
              </a:rPr>
              <a:t>búferes</a:t>
            </a:r>
            <a:r>
              <a:rPr lang="es-ES">
                <a:ea typeface="+mn-lt"/>
                <a:cs typeface="+mn-lt"/>
              </a:rPr>
              <a:t> cumplen distintos cometidos, pero el fundamental es el de servir como </a:t>
            </a:r>
            <a:r>
              <a:rPr lang="es-ES" b="1">
                <a:ea typeface="+mn-lt"/>
                <a:cs typeface="+mn-lt"/>
              </a:rPr>
              <a:t>pulmón</a:t>
            </a:r>
            <a:r>
              <a:rPr lang="es-ES">
                <a:ea typeface="+mn-lt"/>
                <a:cs typeface="+mn-lt"/>
              </a:rPr>
              <a:t> de la CPU. Dado que los procesos de lectura/escritura en los dispositivos son mucho más lentos que los realizados en la RAM, los datos son temporalmente leídos/escritos en búferes. De esta forma, los accesos a un dispositivo lento no ralentizan las aplicaciones.</a:t>
            </a:r>
            <a:endParaRPr lang="es-ES"/>
          </a:p>
          <a:p>
            <a:endParaRPr lang="es-ES"/>
          </a:p>
        </p:txBody>
      </p:sp>
    </p:spTree>
    <p:extLst>
      <p:ext uri="{BB962C8B-B14F-4D97-AF65-F5344CB8AC3E}">
        <p14:creationId xmlns:p14="http://schemas.microsoft.com/office/powerpoint/2010/main" val="2993690723"/>
      </p:ext>
    </p:extLst>
  </p:cSld>
  <p:clrMapOvr>
    <a:masterClrMapping/>
  </p:clrMapOvr>
</p:sld>
</file>

<file path=ppt/theme/theme1.xml><?xml version="1.0" encoding="utf-8"?>
<a:theme xmlns:a="http://schemas.openxmlformats.org/drawingml/2006/main" name="MarrakeshVTI">
  <a:themeElements>
    <a:clrScheme name="AnalogousFromDarkSeed_2SEEDS">
      <a:dk1>
        <a:srgbClr val="000000"/>
      </a:dk1>
      <a:lt1>
        <a:srgbClr val="FFFFFF"/>
      </a:lt1>
      <a:dk2>
        <a:srgbClr val="413024"/>
      </a:dk2>
      <a:lt2>
        <a:srgbClr val="E2E5E8"/>
      </a:lt2>
      <a:accent1>
        <a:srgbClr val="B16E3B"/>
      </a:accent1>
      <a:accent2>
        <a:srgbClr val="C34E4D"/>
      </a:accent2>
      <a:accent3>
        <a:srgbClr val="B4A347"/>
      </a:accent3>
      <a:accent4>
        <a:srgbClr val="74B13B"/>
      </a:accent4>
      <a:accent5>
        <a:srgbClr val="4FB648"/>
      </a:accent5>
      <a:accent6>
        <a:srgbClr val="3BB164"/>
      </a:accent6>
      <a:hlink>
        <a:srgbClr val="389531"/>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2</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MarrakeshVTI</vt:lpstr>
      <vt:lpstr>Trabajando con Ficheros</vt:lpstr>
      <vt:lpstr>Concepto de fichero </vt:lpstr>
      <vt:lpstr>Utilidad</vt:lpstr>
      <vt:lpstr>Tipos de ficheros </vt:lpstr>
      <vt:lpstr>PowerPoint Presentation</vt:lpstr>
      <vt:lpstr>PowerPoint Presentation</vt:lpstr>
      <vt:lpstr>El concepto de flujo de datos (stream)</vt:lpstr>
      <vt:lpstr>PowerPoint Presentation</vt:lpstr>
      <vt:lpstr>Memoria intermedia (buffers)</vt:lpstr>
      <vt:lpstr>Necesidad de cerrar el fichero</vt:lpstr>
      <vt:lpstr>Lectura línea por línea de ficheros en Python</vt:lpstr>
      <vt:lpstr>PowerPoint Presentation</vt:lpstr>
      <vt:lpstr>La apertura y el cierre </vt:lpstr>
      <vt:lpstr>PowerPoint Presentation</vt:lpstr>
      <vt:lpstr>En la siguiente tabla se muestran los diferentes modos de apertura. Con saber utilizar los modos 'w' y 'r' es más que suficiente para los objetivos del curso. </vt:lpstr>
      <vt:lpstr>PowerPoint Presentation</vt:lpstr>
      <vt:lpstr>Lectura línea por línea </vt:lpstr>
      <vt:lpstr>PowerPoint Presentation</vt:lpstr>
      <vt:lpstr>PowerPoint Presentation</vt:lpstr>
      <vt:lpstr>Valores en columna</vt:lpstr>
      <vt:lpstr>El administrador de contextos with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2</cp:revision>
  <dcterms:created xsi:type="dcterms:W3CDTF">2024-08-03T16:37:45Z</dcterms:created>
  <dcterms:modified xsi:type="dcterms:W3CDTF">2024-08-17T15:39:42Z</dcterms:modified>
</cp:coreProperties>
</file>