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60" r:id="rId13"/>
    <p:sldId id="271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DDF"/>
    <a:srgbClr val="FFA5D9"/>
    <a:srgbClr val="9679D0"/>
    <a:srgbClr val="91DDEC"/>
    <a:srgbClr val="7FB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napToGrid="0">
      <p:cViewPr>
        <p:scale>
          <a:sx n="100" d="100"/>
          <a:sy n="100" d="100"/>
        </p:scale>
        <p:origin x="19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725C173-444B-48F2-AF88-B6DF4F832DD3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06/06/2021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6E1E4B8-F45B-4C48-85D4-2529B61ACAB7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Brush Stroke PNG Free Image | PNG All"/>
          <p:cNvPicPr/>
          <p:nvPr/>
        </p:nvPicPr>
        <p:blipFill>
          <a:blip r:embed="rId2">
            <a:alphaModFix amt="20000"/>
          </a:blip>
          <a:stretch/>
        </p:blipFill>
        <p:spPr>
          <a:xfrm rot="988800" flipH="1">
            <a:off x="-4312800" y="-2279520"/>
            <a:ext cx="7716600" cy="45968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792960" y="0"/>
            <a:ext cx="8398440" cy="6857640"/>
          </a:xfrm>
          <a:custGeom>
            <a:avLst/>
            <a:gdLst/>
            <a:ahLst/>
            <a:cxnLst/>
            <a:rect l="l" t="t" r="r" b="b"/>
            <a:pathLst>
              <a:path w="34462" h="30085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521B93"/>
          </a:solidFill>
          <a:ln>
            <a:noFill/>
          </a:ln>
          <a:effectLst>
            <a:outerShdw blurRad="50800" dist="37674" dir="13500000" algn="br" rotWithShape="0">
              <a:srgbClr val="000000">
                <a:alpha val="2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184520" y="1515960"/>
            <a:ext cx="5007240" cy="5341680"/>
          </a:xfrm>
          <a:custGeom>
            <a:avLst/>
            <a:gdLst/>
            <a:ahLst/>
            <a:cxnLst/>
            <a:rect l="l" t="t" r="r" b="b"/>
            <a:pathLst>
              <a:path w="20547" h="23435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BD9D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9369360" y="5162760"/>
            <a:ext cx="2822400" cy="1694880"/>
          </a:xfrm>
          <a:custGeom>
            <a:avLst/>
            <a:gdLst/>
            <a:ahLst/>
            <a:cxnLst/>
            <a:rect l="l" t="t" r="r" b="b"/>
            <a:pathLst>
              <a:path w="11582" h="7437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9679D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187272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9679D0"/>
                </a:solidFill>
                <a:latin typeface="Effra"/>
              </a:rPr>
              <a:t>TÓPICO 1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362268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BD9DE0"/>
                </a:solidFill>
                <a:latin typeface="Effra"/>
              </a:rPr>
              <a:t>TÓPICO 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537264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A5D9"/>
                </a:solidFill>
                <a:latin typeface="Effra"/>
              </a:rPr>
              <a:t>TÓPICO 3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712260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91DDEC"/>
                </a:solidFill>
                <a:latin typeface="Effra"/>
              </a:rPr>
              <a:t>TÓPICO 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887256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7FB8DC"/>
                </a:solidFill>
                <a:latin typeface="Effra"/>
              </a:rPr>
              <a:t>TÓPICO 5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504000" y="421920"/>
            <a:ext cx="534888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spc="-1" dirty="0">
                <a:solidFill>
                  <a:srgbClr val="521B93"/>
                </a:solidFill>
                <a:latin typeface="Bebas Neue"/>
              </a:rPr>
              <a:t>Sistema de </a:t>
            </a:r>
            <a:endParaRPr lang="pt-BR" sz="6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 dirty="0">
                <a:solidFill>
                  <a:srgbClr val="521B93"/>
                </a:solidFill>
                <a:latin typeface="Bebas Neue"/>
              </a:rPr>
              <a:t>Aluguéis de </a:t>
            </a:r>
            <a:endParaRPr lang="pt-BR" sz="6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 dirty="0">
                <a:solidFill>
                  <a:srgbClr val="521B93"/>
                </a:solidFill>
                <a:latin typeface="Bebas Neue"/>
              </a:rPr>
              <a:t>Imóveis</a:t>
            </a:r>
            <a:endParaRPr lang="pt-BR" sz="6600" b="0" strike="noStrike" spc="-1" dirty="0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 flipH="1">
            <a:off x="377280" y="3476160"/>
            <a:ext cx="661536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BD9DE0"/>
                </a:solidFill>
                <a:latin typeface="Effra"/>
              </a:rPr>
              <a:t>Técnicas Avançdas de Programação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BD9DE0"/>
                </a:solidFill>
                <a:latin typeface="Effra"/>
              </a:rPr>
              <a:t>Trabalho Prático 1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378360" y="4627800"/>
            <a:ext cx="22856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9679D0"/>
                </a:solidFill>
                <a:latin typeface="Livvic"/>
              </a:rPr>
              <a:t>Erlon Pereira Bié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9679D0"/>
                </a:solidFill>
                <a:latin typeface="Livvic"/>
              </a:rPr>
              <a:t>21953823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8C210AC1-D4C3-48CC-86F9-E44D8B7C9277}"/>
              </a:ext>
            </a:extLst>
          </p:cNvPr>
          <p:cNvSpPr/>
          <p:nvPr/>
        </p:nvSpPr>
        <p:spPr>
          <a:xfrm>
            <a:off x="3615721" y="81910"/>
            <a:ext cx="553065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Relatório dos imóveis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4" name="Imagem 3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6DD56E31-DB66-4C13-AE9E-A17A95DE3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841827"/>
            <a:ext cx="6764669" cy="472916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6162FC-D7EF-4099-A921-112E5C3604E4}"/>
              </a:ext>
            </a:extLst>
          </p:cNvPr>
          <p:cNvSpPr txBox="1"/>
          <p:nvPr/>
        </p:nvSpPr>
        <p:spPr>
          <a:xfrm>
            <a:off x="8012512" y="1893167"/>
            <a:ext cx="3648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apertar o botão               , é listado todos os imóveis com suas devidas características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F3F8A0-ACE5-43C5-946E-436D7708B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13" y="1927552"/>
            <a:ext cx="907335" cy="29830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885B597D-542D-4F22-AB5A-A602BFED5353}"/>
              </a:ext>
            </a:extLst>
          </p:cNvPr>
          <p:cNvSpPr/>
          <p:nvPr/>
        </p:nvSpPr>
        <p:spPr>
          <a:xfrm>
            <a:off x="961212" y="6219825"/>
            <a:ext cx="715549" cy="2581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752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8C210AC1-D4C3-48CC-86F9-E44D8B7C9277}"/>
              </a:ext>
            </a:extLst>
          </p:cNvPr>
          <p:cNvSpPr/>
          <p:nvPr/>
        </p:nvSpPr>
        <p:spPr>
          <a:xfrm>
            <a:off x="3123731" y="81910"/>
            <a:ext cx="5944297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Removendo um imóvel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4" name="Imagem 3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6DD56E31-DB66-4C13-AE9E-A17A95DE3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841827"/>
            <a:ext cx="6764669" cy="472916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6162FC-D7EF-4099-A921-112E5C3604E4}"/>
              </a:ext>
            </a:extLst>
          </p:cNvPr>
          <p:cNvSpPr txBox="1"/>
          <p:nvPr/>
        </p:nvSpPr>
        <p:spPr>
          <a:xfrm>
            <a:off x="8012512" y="1893167"/>
            <a:ext cx="3648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apertar o botão               , é listado todos os imóveis com suas devidas características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85B597D-542D-4F22-AB5A-A602BFED5353}"/>
              </a:ext>
            </a:extLst>
          </p:cNvPr>
          <p:cNvSpPr/>
          <p:nvPr/>
        </p:nvSpPr>
        <p:spPr>
          <a:xfrm>
            <a:off x="2447112" y="6238875"/>
            <a:ext cx="715549" cy="2581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E1B9C8-9261-4270-B2B8-A5D371FF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41" y="1962151"/>
            <a:ext cx="827888" cy="2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3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20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CEE34408-41C8-48AC-9E88-411B4562B52F}"/>
              </a:ext>
            </a:extLst>
          </p:cNvPr>
          <p:cNvSpPr/>
          <p:nvPr/>
        </p:nvSpPr>
        <p:spPr>
          <a:xfrm>
            <a:off x="2524647" y="0"/>
            <a:ext cx="676375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Tela de Alugueis e Clientes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022D350-924F-4A25-B2F4-B83C5049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95" y="2088739"/>
            <a:ext cx="8757449" cy="4057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20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CEE34408-41C8-48AC-9E88-411B4562B52F}"/>
              </a:ext>
            </a:extLst>
          </p:cNvPr>
          <p:cNvSpPr/>
          <p:nvPr/>
        </p:nvSpPr>
        <p:spPr>
          <a:xfrm>
            <a:off x="3241230" y="0"/>
            <a:ext cx="5330603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9679D0"/>
                </a:solidFill>
                <a:latin typeface="Bebas Neue"/>
              </a:rPr>
              <a:t>Alugando um Imóvel</a:t>
            </a:r>
            <a:endParaRPr lang="pt-BR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930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826320" y="647700"/>
            <a:ext cx="1660320" cy="7285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8D638927-5536-4732-B284-443C976A2CE0}"/>
              </a:ext>
            </a:extLst>
          </p:cNvPr>
          <p:cNvSpPr/>
          <p:nvPr/>
        </p:nvSpPr>
        <p:spPr>
          <a:xfrm>
            <a:off x="1576440" y="0"/>
            <a:ext cx="8900811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Sistema de Alugueis de Imóveis</a:t>
            </a:r>
            <a:endParaRPr lang="pt-BR" sz="4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8576280" y="285751"/>
            <a:ext cx="1660320" cy="109053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Picture 2" descr="Brush Stroke PNG Free Image | PNG All"/>
          <p:cNvPicPr/>
          <p:nvPr/>
        </p:nvPicPr>
        <p:blipFill>
          <a:blip r:embed="rId2">
            <a:alphaModFix amt="20000"/>
          </a:blip>
          <a:stretch/>
        </p:blipFill>
        <p:spPr>
          <a:xfrm rot="988800" flipH="1">
            <a:off x="-6838200" y="-3346200"/>
            <a:ext cx="7716600" cy="4596840"/>
          </a:xfrm>
          <a:prstGeom prst="rect">
            <a:avLst/>
          </a:prstGeom>
          <a:ln>
            <a:noFill/>
          </a:ln>
        </p:spPr>
      </p:pic>
      <p:sp>
        <p:nvSpPr>
          <p:cNvPr id="10" name="CustomShape 7">
            <a:extLst>
              <a:ext uri="{FF2B5EF4-FFF2-40B4-BE49-F238E27FC236}">
                <a16:creationId xmlns:a16="http://schemas.microsoft.com/office/drawing/2014/main" id="{B364A061-A935-47B0-AD67-37C00A9193DB}"/>
              </a:ext>
            </a:extLst>
          </p:cNvPr>
          <p:cNvSpPr/>
          <p:nvPr/>
        </p:nvSpPr>
        <p:spPr>
          <a:xfrm>
            <a:off x="188878" y="81910"/>
            <a:ext cx="8342582" cy="783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500" spc="-1" dirty="0">
                <a:solidFill>
                  <a:srgbClr val="9679D0"/>
                </a:solidFill>
                <a:latin typeface="Bebas Neue"/>
              </a:rPr>
              <a:t>Sistema de Alugueis de Imóveis</a:t>
            </a:r>
            <a:endParaRPr lang="pt-BR" sz="45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Brush Stroke PNG Free Image | PNG All"/>
          <p:cNvPicPr/>
          <p:nvPr/>
        </p:nvPicPr>
        <p:blipFill>
          <a:blip r:embed="rId2">
            <a:alphaModFix amt="20000"/>
          </a:blip>
          <a:stretch/>
        </p:blipFill>
        <p:spPr>
          <a:xfrm rot="988800" flipH="1">
            <a:off x="-4312800" y="-2279520"/>
            <a:ext cx="7716600" cy="45968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3792960" y="0"/>
            <a:ext cx="8398440" cy="6857640"/>
          </a:xfrm>
          <a:custGeom>
            <a:avLst/>
            <a:gdLst/>
            <a:ahLst/>
            <a:cxnLst/>
            <a:rect l="l" t="t" r="r" b="b"/>
            <a:pathLst>
              <a:path w="34462" h="30085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521B93"/>
          </a:solidFill>
          <a:ln>
            <a:noFill/>
          </a:ln>
          <a:effectLst>
            <a:outerShdw blurRad="50800" dist="37674" dir="13500000" algn="br" rotWithShape="0">
              <a:srgbClr val="000000">
                <a:alpha val="2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184520" y="1515960"/>
            <a:ext cx="5007240" cy="5341680"/>
          </a:xfrm>
          <a:custGeom>
            <a:avLst/>
            <a:gdLst/>
            <a:ahLst/>
            <a:cxnLst/>
            <a:rect l="l" t="t" r="r" b="b"/>
            <a:pathLst>
              <a:path w="20547" h="23435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BD9D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9369360" y="5162760"/>
            <a:ext cx="2822400" cy="1694880"/>
          </a:xfrm>
          <a:custGeom>
            <a:avLst/>
            <a:gdLst/>
            <a:ahLst/>
            <a:cxnLst/>
            <a:rect l="l" t="t" r="r" b="b"/>
            <a:pathLst>
              <a:path w="11582" h="7437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9679D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187272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9679D0"/>
                </a:solidFill>
                <a:latin typeface="Effra"/>
              </a:rPr>
              <a:t>TÓPICO 1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62268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BD9DE0"/>
                </a:solidFill>
                <a:latin typeface="Effra"/>
              </a:rPr>
              <a:t>TÓPICO 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537264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FFA5D9"/>
                </a:solidFill>
                <a:latin typeface="Effra"/>
              </a:rPr>
              <a:t>TÓPICO 3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712260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91DDEC"/>
                </a:solidFill>
                <a:latin typeface="Effra"/>
              </a:rPr>
              <a:t>TÓPICO 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8872560" y="630108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7FB8DC"/>
                </a:solidFill>
                <a:latin typeface="Effra"/>
              </a:rPr>
              <a:t>TÓPICO 5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151948" y="1851840"/>
            <a:ext cx="6400383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0" b="0" strike="noStrike" spc="-1" dirty="0">
                <a:solidFill>
                  <a:srgbClr val="521B93"/>
                </a:solidFill>
                <a:latin typeface="Bebas Neue"/>
              </a:rPr>
              <a:t>OBRIGADO</a:t>
            </a:r>
            <a:endParaRPr lang="pt-BR" sz="9000" b="0" strike="noStrike" spc="-1" dirty="0"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1073520" y="3202920"/>
            <a:ext cx="49741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BD9DE0"/>
                </a:solidFill>
                <a:latin typeface="Effra"/>
              </a:rPr>
              <a:t>Subtítulo aqui aqui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1238400" y="4307400"/>
            <a:ext cx="42274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9679D0"/>
                </a:solidFill>
                <a:latin typeface="Livvic"/>
              </a:rPr>
              <a:t>Slide final para agradecimentos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9679D0"/>
                </a:solidFill>
                <a:latin typeface="Livvic"/>
              </a:rPr>
              <a:t>Coloque aqui infos de contato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Brush Stroke PNG Free Image | PNG All"/>
          <p:cNvPicPr/>
          <p:nvPr/>
        </p:nvPicPr>
        <p:blipFill>
          <a:blip r:embed="rId2">
            <a:alphaModFix amt="20000"/>
          </a:blip>
          <a:stretch/>
        </p:blipFill>
        <p:spPr>
          <a:xfrm rot="988800" flipH="1">
            <a:off x="2618280" y="-898560"/>
            <a:ext cx="7716600" cy="459684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1872720" y="2311560"/>
            <a:ext cx="1660320" cy="4546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Effra"/>
              </a:rPr>
              <a:t>Tela Inicial </a:t>
            </a:r>
            <a:r>
              <a:rPr lang="pt-BR" sz="2400" b="1" strike="noStrike" spc="-1">
                <a:solidFill>
                  <a:srgbClr val="9679D0"/>
                </a:solidFill>
                <a:latin typeface="Effra"/>
              </a:rPr>
              <a:t>1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622680" y="3868920"/>
            <a:ext cx="1660320" cy="298872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300" b="1" strike="noStrike" spc="-1">
                <a:solidFill>
                  <a:srgbClr val="FFFFFF"/>
                </a:solidFill>
                <a:latin typeface="Effra"/>
              </a:rPr>
              <a:t>Imóveis</a:t>
            </a:r>
            <a:r>
              <a:rPr lang="pt-BR" sz="2400" b="1" strike="noStrike" spc="-1">
                <a:solidFill>
                  <a:srgbClr val="FFFFFF"/>
                </a:solidFill>
                <a:latin typeface="Effra"/>
              </a:rPr>
              <a:t> </a:t>
            </a:r>
            <a:r>
              <a:rPr lang="pt-BR" sz="2400" b="1" strike="noStrike" spc="-1">
                <a:solidFill>
                  <a:srgbClr val="BD9DDF"/>
                </a:solidFill>
                <a:latin typeface="Effra"/>
              </a:rPr>
              <a:t>2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5372640" y="3021480"/>
            <a:ext cx="1660320" cy="38361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24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7122600" y="1981080"/>
            <a:ext cx="1660320" cy="487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8872560" y="3251160"/>
            <a:ext cx="1660320" cy="3606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3377160" y="216000"/>
            <a:ext cx="41227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spc="599">
                <a:solidFill>
                  <a:srgbClr val="521B93"/>
                </a:solidFill>
                <a:latin typeface="Bebas Neue"/>
              </a:rPr>
              <a:t>Sumário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2028600" y="736560"/>
            <a:ext cx="1348560" cy="1396800"/>
          </a:xfrm>
          <a:prstGeom prst="ellipse">
            <a:avLst/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FFFFFF"/>
                </a:solidFill>
                <a:latin typeface="Effra"/>
              </a:rPr>
              <a:t>1</a:t>
            </a:r>
            <a:endParaRPr lang="pt-BR" sz="8000" b="0" strike="noStrike" spc="-1">
              <a:latin typeface="Arial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778560" y="2380680"/>
            <a:ext cx="1348560" cy="1396800"/>
          </a:xfrm>
          <a:prstGeom prst="ellipse">
            <a:avLst/>
          </a:prstGeom>
          <a:solidFill>
            <a:srgbClr val="BD9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FFFFFF"/>
                </a:solidFill>
                <a:latin typeface="Effra"/>
              </a:rPr>
              <a:t>2</a:t>
            </a:r>
            <a:endParaRPr lang="pt-BR" sz="8000" b="0" strike="noStrike" spc="-1">
              <a:latin typeface="Arial"/>
            </a:endParaRPr>
          </a:p>
        </p:txBody>
      </p:sp>
      <p:sp>
        <p:nvSpPr>
          <p:cNvPr id="62" name="CustomShape 9"/>
          <p:cNvSpPr/>
          <p:nvPr/>
        </p:nvSpPr>
        <p:spPr>
          <a:xfrm>
            <a:off x="5610240" y="1528200"/>
            <a:ext cx="1348560" cy="1396800"/>
          </a:xfrm>
          <a:prstGeom prst="ellipse">
            <a:avLst/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FFFFFF"/>
                </a:solidFill>
                <a:latin typeface="Effra"/>
              </a:rPr>
              <a:t>3</a:t>
            </a:r>
            <a:endParaRPr lang="pt-BR" sz="80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7337160" y="461520"/>
            <a:ext cx="1348560" cy="1396800"/>
          </a:xfrm>
          <a:prstGeom prst="ellipse">
            <a:avLst/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FFFFFF"/>
                </a:solidFill>
                <a:latin typeface="Effra"/>
              </a:rPr>
              <a:t>4</a:t>
            </a:r>
            <a:endParaRPr lang="pt-BR" sz="8000" b="0" strike="noStrike" spc="-1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9022680" y="1809000"/>
            <a:ext cx="1348560" cy="1396800"/>
          </a:xfrm>
          <a:prstGeom prst="ellipse">
            <a:avLst/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FFFFFF"/>
                </a:solidFill>
                <a:latin typeface="Effra"/>
              </a:rPr>
              <a:t>5</a:t>
            </a:r>
            <a:endParaRPr lang="pt-BR" sz="8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24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6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1576440" y="81910"/>
            <a:ext cx="8900811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Sistema de Alugueis de Imóveis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72" name="Picture 2" descr="Brush Stroke PNG Free Image | PNG All"/>
          <p:cNvPicPr/>
          <p:nvPr/>
        </p:nvPicPr>
        <p:blipFill>
          <a:blip r:embed="rId2">
            <a:alphaModFix amt="20000"/>
          </a:blip>
          <a:stretch/>
        </p:blipFill>
        <p:spPr>
          <a:xfrm rot="988800" flipH="1">
            <a:off x="-4972680" y="6481080"/>
            <a:ext cx="7716600" cy="4596840"/>
          </a:xfrm>
          <a:prstGeom prst="rect">
            <a:avLst/>
          </a:prstGeom>
          <a:ln>
            <a:noFill/>
          </a:ln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FA83307-4DA6-417F-8AB8-2C447C367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55" y="2557722"/>
            <a:ext cx="4286250" cy="28575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CF1B5EC-2F06-45E7-A1F3-2AB36BE72909}"/>
              </a:ext>
            </a:extLst>
          </p:cNvPr>
          <p:cNvSpPr/>
          <p:nvPr/>
        </p:nvSpPr>
        <p:spPr>
          <a:xfrm>
            <a:off x="1323856" y="3057525"/>
            <a:ext cx="971670" cy="4286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B70379-1593-49B1-B81B-AB281E8C723E}"/>
              </a:ext>
            </a:extLst>
          </p:cNvPr>
          <p:cNvSpPr/>
          <p:nvPr/>
        </p:nvSpPr>
        <p:spPr>
          <a:xfrm>
            <a:off x="1323854" y="3645821"/>
            <a:ext cx="1819395" cy="4286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8CE8189A-1B43-48B7-82EA-6345CAC0BCF6}"/>
              </a:ext>
            </a:extLst>
          </p:cNvPr>
          <p:cNvCxnSpPr>
            <a:stCxn id="4" idx="0"/>
            <a:endCxn id="66" idx="1"/>
          </p:cNvCxnSpPr>
          <p:nvPr/>
        </p:nvCxnSpPr>
        <p:spPr>
          <a:xfrm rot="5400000" flipH="1" flipV="1">
            <a:off x="2142503" y="1043469"/>
            <a:ext cx="1681245" cy="2346869"/>
          </a:xfrm>
          <a:prstGeom prst="bentConnector3">
            <a:avLst/>
          </a:prstGeom>
          <a:ln w="38100">
            <a:solidFill>
              <a:srgbClr val="BD9D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003A0EF6-704F-4A8D-BCFE-D1957359FAC1}"/>
              </a:ext>
            </a:extLst>
          </p:cNvPr>
          <p:cNvCxnSpPr>
            <a:cxnSpLocks/>
            <a:stCxn id="13" idx="2"/>
            <a:endCxn id="70" idx="3"/>
          </p:cNvCxnSpPr>
          <p:nvPr/>
        </p:nvCxnSpPr>
        <p:spPr>
          <a:xfrm rot="5400000" flipH="1" flipV="1">
            <a:off x="2815993" y="794559"/>
            <a:ext cx="2697446" cy="3862328"/>
          </a:xfrm>
          <a:prstGeom prst="bentConnector5">
            <a:avLst>
              <a:gd name="adj1" fmla="val -4238"/>
              <a:gd name="adj2" fmla="val 100737"/>
              <a:gd name="adj3" fmla="val 96469"/>
            </a:avLst>
          </a:prstGeom>
          <a:ln w="38100">
            <a:solidFill>
              <a:srgbClr val="FFA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72809061-CB85-4FAC-9F28-103380239230}"/>
              </a:ext>
            </a:extLst>
          </p:cNvPr>
          <p:cNvSpPr/>
          <p:nvPr/>
        </p:nvSpPr>
        <p:spPr>
          <a:xfrm>
            <a:off x="4080984" y="3057525"/>
            <a:ext cx="971670" cy="4286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89344B-7FE2-4268-80F0-3128AA0CFD93}"/>
              </a:ext>
            </a:extLst>
          </p:cNvPr>
          <p:cNvSpPr/>
          <p:nvPr/>
        </p:nvSpPr>
        <p:spPr>
          <a:xfrm>
            <a:off x="4076160" y="3638550"/>
            <a:ext cx="971670" cy="4286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D607F57A-4FF0-42FE-B11D-0D3DDFCEBC7B}"/>
              </a:ext>
            </a:extLst>
          </p:cNvPr>
          <p:cNvCxnSpPr>
            <a:endCxn id="68" idx="1"/>
          </p:cNvCxnSpPr>
          <p:nvPr/>
        </p:nvCxnSpPr>
        <p:spPr>
          <a:xfrm flipV="1">
            <a:off x="5076360" y="1376280"/>
            <a:ext cx="2580120" cy="1895557"/>
          </a:xfrm>
          <a:prstGeom prst="bentConnector2">
            <a:avLst/>
          </a:prstGeom>
          <a:ln w="38100">
            <a:solidFill>
              <a:srgbClr val="91DD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AB842BFF-8B53-41B1-BA59-C47D5979F0E0}"/>
              </a:ext>
            </a:extLst>
          </p:cNvPr>
          <p:cNvCxnSpPr>
            <a:stCxn id="33" idx="3"/>
            <a:endCxn id="69" idx="1"/>
          </p:cNvCxnSpPr>
          <p:nvPr/>
        </p:nvCxnSpPr>
        <p:spPr>
          <a:xfrm flipV="1">
            <a:off x="5047830" y="1376280"/>
            <a:ext cx="4358610" cy="2476583"/>
          </a:xfrm>
          <a:prstGeom prst="bentConnector2">
            <a:avLst/>
          </a:prstGeom>
          <a:ln w="38100">
            <a:solidFill>
              <a:srgbClr val="7FB8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6A7C36-CBCC-4ABA-AE46-04DB413DD451}"/>
              </a:ext>
            </a:extLst>
          </p:cNvPr>
          <p:cNvSpPr txBox="1"/>
          <p:nvPr/>
        </p:nvSpPr>
        <p:spPr>
          <a:xfrm>
            <a:off x="7033170" y="4589559"/>
            <a:ext cx="20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5 telas totais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8C210AC1-D4C3-48CC-86F9-E44D8B7C9277}"/>
              </a:ext>
            </a:extLst>
          </p:cNvPr>
          <p:cNvSpPr/>
          <p:nvPr/>
        </p:nvSpPr>
        <p:spPr>
          <a:xfrm>
            <a:off x="3961648" y="81910"/>
            <a:ext cx="400530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Tela de Imóveis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3B2B0CB-30B0-4C0F-B921-4D97C0613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73" y="1919426"/>
            <a:ext cx="6269814" cy="4395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8C210AC1-D4C3-48CC-86F9-E44D8B7C9277}"/>
              </a:ext>
            </a:extLst>
          </p:cNvPr>
          <p:cNvSpPr/>
          <p:nvPr/>
        </p:nvSpPr>
        <p:spPr>
          <a:xfrm>
            <a:off x="3961648" y="81910"/>
            <a:ext cx="608702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Adicionando um imóvel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B066BCB-6A0F-4BE1-B56F-0407E23DC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30" y="2019300"/>
            <a:ext cx="6288436" cy="438626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9E5BD5-823D-459D-945A-56F6ADA35B4C}"/>
              </a:ext>
            </a:extLst>
          </p:cNvPr>
          <p:cNvSpPr txBox="1"/>
          <p:nvPr/>
        </p:nvSpPr>
        <p:spPr>
          <a:xfrm>
            <a:off x="7447875" y="2216044"/>
            <a:ext cx="4439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Preencher os campos: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Endereço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Custo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Área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Categoria (tipo de residência)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F6677E-9FD5-4FFB-ABF8-D37E17E988A3}"/>
              </a:ext>
            </a:extLst>
          </p:cNvPr>
          <p:cNvSpPr/>
          <p:nvPr/>
        </p:nvSpPr>
        <p:spPr>
          <a:xfrm rot="5400000">
            <a:off x="4597489" y="2705003"/>
            <a:ext cx="642999" cy="31474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4D3A0B-17ED-4CDA-8E73-A1A70DBFB8EE}"/>
              </a:ext>
            </a:extLst>
          </p:cNvPr>
          <p:cNvSpPr txBox="1"/>
          <p:nvPr/>
        </p:nvSpPr>
        <p:spPr>
          <a:xfrm>
            <a:off x="5441199" y="2677708"/>
            <a:ext cx="15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desativados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0EAC417-9F32-4828-A343-C576F820A074}"/>
              </a:ext>
            </a:extLst>
          </p:cNvPr>
          <p:cNvCxnSpPr>
            <a:stCxn id="13" idx="0"/>
            <a:endCxn id="14" idx="1"/>
          </p:cNvCxnSpPr>
          <p:nvPr/>
        </p:nvCxnSpPr>
        <p:spPr>
          <a:xfrm flipV="1">
            <a:off x="5076360" y="2862374"/>
            <a:ext cx="364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C565862-EACB-4995-A8A3-273504DF8A66}"/>
              </a:ext>
            </a:extLst>
          </p:cNvPr>
          <p:cNvCxnSpPr/>
          <p:nvPr/>
        </p:nvCxnSpPr>
        <p:spPr>
          <a:xfrm flipV="1">
            <a:off x="2743200" y="3114675"/>
            <a:ext cx="2018417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494E380-5912-4F56-8E1D-C63DA1E70616}"/>
              </a:ext>
            </a:extLst>
          </p:cNvPr>
          <p:cNvSpPr txBox="1"/>
          <p:nvPr/>
        </p:nvSpPr>
        <p:spPr>
          <a:xfrm>
            <a:off x="7429150" y="4701070"/>
            <a:ext cx="443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Kitchenettes possuem apenas 1 quarto/suíte/vaga de estacionamento.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Todas outras categorias são editáveis</a:t>
            </a:r>
          </a:p>
        </p:txBody>
      </p:sp>
    </p:spTree>
    <p:extLst>
      <p:ext uri="{BB962C8B-B14F-4D97-AF65-F5344CB8AC3E}">
        <p14:creationId xmlns:p14="http://schemas.microsoft.com/office/powerpoint/2010/main" val="2177395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8C210AC1-D4C3-48CC-86F9-E44D8B7C9277}"/>
              </a:ext>
            </a:extLst>
          </p:cNvPr>
          <p:cNvSpPr/>
          <p:nvPr/>
        </p:nvSpPr>
        <p:spPr>
          <a:xfrm>
            <a:off x="3961648" y="81910"/>
            <a:ext cx="608702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Adicionando um imóvel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8C75D40-74A2-429A-9ED5-0F881F59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62" y="1931332"/>
            <a:ext cx="6545036" cy="4581525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0B738D7-BA1C-4EEA-97F0-44F255E47139}"/>
              </a:ext>
            </a:extLst>
          </p:cNvPr>
          <p:cNvCxnSpPr/>
          <p:nvPr/>
        </p:nvCxnSpPr>
        <p:spPr>
          <a:xfrm flipV="1">
            <a:off x="4156560" y="4943475"/>
            <a:ext cx="1453665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281F2E51-5970-4BAA-A5A2-044121BDF272}"/>
              </a:ext>
            </a:extLst>
          </p:cNvPr>
          <p:cNvSpPr/>
          <p:nvPr/>
        </p:nvSpPr>
        <p:spPr>
          <a:xfrm>
            <a:off x="3628213" y="6175384"/>
            <a:ext cx="724712" cy="30255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518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8C210AC1-D4C3-48CC-86F9-E44D8B7C9277}"/>
              </a:ext>
            </a:extLst>
          </p:cNvPr>
          <p:cNvSpPr/>
          <p:nvPr/>
        </p:nvSpPr>
        <p:spPr>
          <a:xfrm>
            <a:off x="3961648" y="81910"/>
            <a:ext cx="608702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Adicionando um imóvel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10CA05A-D597-456C-A1BC-28308CB43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7229"/>
            <a:ext cx="6905625" cy="481322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C7709B9-3159-4597-BDB0-CCBEEC979AE2}"/>
              </a:ext>
            </a:extLst>
          </p:cNvPr>
          <p:cNvCxnSpPr/>
          <p:nvPr/>
        </p:nvCxnSpPr>
        <p:spPr>
          <a:xfrm flipV="1">
            <a:off x="7258050" y="4213839"/>
            <a:ext cx="2266950" cy="21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DC81BB-2510-433E-89AF-0B04CF7896E6}"/>
              </a:ext>
            </a:extLst>
          </p:cNvPr>
          <p:cNvSpPr txBox="1"/>
          <p:nvPr/>
        </p:nvSpPr>
        <p:spPr>
          <a:xfrm>
            <a:off x="9520117" y="4028813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Imóvel adicionado</a:t>
            </a:r>
          </a:p>
        </p:txBody>
      </p:sp>
    </p:spTree>
    <p:extLst>
      <p:ext uri="{BB962C8B-B14F-4D97-AF65-F5344CB8AC3E}">
        <p14:creationId xmlns:p14="http://schemas.microsoft.com/office/powerpoint/2010/main" val="2415938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8C210AC1-D4C3-48CC-86F9-E44D8B7C9277}"/>
              </a:ext>
            </a:extLst>
          </p:cNvPr>
          <p:cNvSpPr/>
          <p:nvPr/>
        </p:nvSpPr>
        <p:spPr>
          <a:xfrm>
            <a:off x="3961648" y="81910"/>
            <a:ext cx="517318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Editando um imóvel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A6A8FB3-39CD-4FB7-B235-74BE969B0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1841827"/>
            <a:ext cx="6834188" cy="4757198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194EDAD6-67FC-407D-9E66-3800BC89642A}"/>
              </a:ext>
            </a:extLst>
          </p:cNvPr>
          <p:cNvSpPr/>
          <p:nvPr/>
        </p:nvSpPr>
        <p:spPr>
          <a:xfrm>
            <a:off x="3390088" y="6276975"/>
            <a:ext cx="533460" cy="2581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B2DD9B-802A-414F-BD6B-D6FC44B27AE5}"/>
              </a:ext>
            </a:extLst>
          </p:cNvPr>
          <p:cNvSpPr txBox="1"/>
          <p:nvPr/>
        </p:nvSpPr>
        <p:spPr>
          <a:xfrm>
            <a:off x="8000999" y="2019038"/>
            <a:ext cx="3648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vez que o botão de editar é selecionado, todos os outros 3 botões são desabilitados.</a:t>
            </a:r>
          </a:p>
          <a:p>
            <a:endParaRPr lang="pt-BR" dirty="0"/>
          </a:p>
          <a:p>
            <a:r>
              <a:rPr lang="pt-BR" dirty="0"/>
              <a:t>As informações a respeito do imóvel selecionado são preenchidas nos seus devidos campos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B22F43-F50F-4CD2-A8DF-BDC5BF277EFC}"/>
              </a:ext>
            </a:extLst>
          </p:cNvPr>
          <p:cNvSpPr/>
          <p:nvPr/>
        </p:nvSpPr>
        <p:spPr>
          <a:xfrm>
            <a:off x="2874926" y="3429000"/>
            <a:ext cx="925549" cy="2581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73A455C-527C-441F-8E32-8C86EE9429C7}"/>
              </a:ext>
            </a:extLst>
          </p:cNvPr>
          <p:cNvSpPr/>
          <p:nvPr/>
        </p:nvSpPr>
        <p:spPr>
          <a:xfrm>
            <a:off x="4156559" y="6276975"/>
            <a:ext cx="615465" cy="2581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A60B880-A66C-439B-802F-3CD36ADC8976}"/>
              </a:ext>
            </a:extLst>
          </p:cNvPr>
          <p:cNvSpPr/>
          <p:nvPr/>
        </p:nvSpPr>
        <p:spPr>
          <a:xfrm>
            <a:off x="2731269" y="2210140"/>
            <a:ext cx="831081" cy="2581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8967BB9-E286-42A0-8AD7-B3171BDA3118}"/>
              </a:ext>
            </a:extLst>
          </p:cNvPr>
          <p:cNvSpPr/>
          <p:nvPr/>
        </p:nvSpPr>
        <p:spPr>
          <a:xfrm>
            <a:off x="4772024" y="6268731"/>
            <a:ext cx="923926" cy="2581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0529E50-EDC0-4322-B944-C4406ED3CD53}"/>
              </a:ext>
            </a:extLst>
          </p:cNvPr>
          <p:cNvSpPr/>
          <p:nvPr/>
        </p:nvSpPr>
        <p:spPr>
          <a:xfrm rot="5400000">
            <a:off x="5101111" y="2561151"/>
            <a:ext cx="702022" cy="2581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126FA2B-727F-4BB1-9685-7E66BA8843AF}"/>
              </a:ext>
            </a:extLst>
          </p:cNvPr>
          <p:cNvSpPr/>
          <p:nvPr/>
        </p:nvSpPr>
        <p:spPr>
          <a:xfrm>
            <a:off x="6190067" y="6268731"/>
            <a:ext cx="354359" cy="2581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32285C-CCCD-425C-AAED-4D833174E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063" y="2067245"/>
            <a:ext cx="92396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48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7644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67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ffra" panose="02000506080000020004" pitchFamily="2" charset="77"/>
              </a:rPr>
              <a:t>Tela inicial</a:t>
            </a:r>
            <a:endParaRPr lang="pt-BR" sz="1800" b="1" dirty="0">
              <a:solidFill>
                <a:srgbClr val="9679D0"/>
              </a:solidFill>
              <a:latin typeface="Effra" panose="02000506080000020004" pitchFamily="2" charset="77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2640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spc="-1" dirty="0">
                <a:solidFill>
                  <a:srgbClr val="FFFFFF"/>
                </a:solidFill>
                <a:latin typeface="Effra"/>
              </a:rPr>
              <a:t>Imóveis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507636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A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Aluguéis e Clientes </a:t>
            </a:r>
            <a:r>
              <a:rPr lang="pt-BR" sz="1800" b="1" strike="noStrike" spc="-1" dirty="0">
                <a:solidFill>
                  <a:srgbClr val="FFA5D9"/>
                </a:solidFill>
                <a:latin typeface="Effra"/>
              </a:rPr>
              <a:t>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682632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91D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Imóveis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8576280" y="819720"/>
            <a:ext cx="1660320" cy="5565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FB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FF"/>
                </a:solidFill>
                <a:latin typeface="Effra"/>
              </a:rPr>
              <a:t>Sobre Aluguéis e Clientes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0" y="1377000"/>
            <a:ext cx="12191760" cy="54806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D9DDF"/>
          </a:solidFill>
          <a:ln>
            <a:noFill/>
          </a:ln>
          <a:effectLst>
            <a:outerShdw blurRad="50800" dist="37674" dir="2700000" sx="101000" sy="101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8C210AC1-D4C3-48CC-86F9-E44D8B7C9277}"/>
              </a:ext>
            </a:extLst>
          </p:cNvPr>
          <p:cNvSpPr/>
          <p:nvPr/>
        </p:nvSpPr>
        <p:spPr>
          <a:xfrm>
            <a:off x="3961648" y="81910"/>
            <a:ext cx="517318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800" spc="-1" dirty="0">
                <a:solidFill>
                  <a:srgbClr val="9679D0"/>
                </a:solidFill>
                <a:latin typeface="Bebas Neue"/>
              </a:rPr>
              <a:t>Editando um imóvel</a:t>
            </a:r>
            <a:endParaRPr lang="pt-BR" sz="4800" b="0" strike="noStrike" spc="-1" dirty="0">
              <a:latin typeface="Arial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2F534D0-491F-45C7-8117-50CD02E4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88" y="1841827"/>
            <a:ext cx="6729413" cy="4719329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84AFD1F5-5DE4-43D5-832F-ADC1FA86C210}"/>
              </a:ext>
            </a:extLst>
          </p:cNvPr>
          <p:cNvSpPr/>
          <p:nvPr/>
        </p:nvSpPr>
        <p:spPr>
          <a:xfrm>
            <a:off x="7285812" y="6229350"/>
            <a:ext cx="715549" cy="2581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8DD9CC3-2844-47FB-AA04-0DB8A5F53F9A}"/>
              </a:ext>
            </a:extLst>
          </p:cNvPr>
          <p:cNvSpPr txBox="1"/>
          <p:nvPr/>
        </p:nvSpPr>
        <p:spPr>
          <a:xfrm>
            <a:off x="8412562" y="1893167"/>
            <a:ext cx="364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apertar o botão               , os dados são atualizados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151846-60E2-469F-99CD-03DAE347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077" y="2028813"/>
            <a:ext cx="685896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1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394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Bebas Neue</vt:lpstr>
      <vt:lpstr>Calibri</vt:lpstr>
      <vt:lpstr>Calibri Light</vt:lpstr>
      <vt:lpstr>Effra</vt:lpstr>
      <vt:lpstr>Livvic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CAMILA VERONICA SOUZA FREIRE</dc:creator>
  <dc:description/>
  <cp:lastModifiedBy>Erlon Bié</cp:lastModifiedBy>
  <cp:revision>16</cp:revision>
  <dcterms:created xsi:type="dcterms:W3CDTF">2021-03-10T01:31:51Z</dcterms:created>
  <dcterms:modified xsi:type="dcterms:W3CDTF">2021-06-06T20:41:45Z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