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187C2B-F604-469D-82D0-394FE404201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280" cy="40086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C4D893-189A-43EC-9359-07256C650B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582560" y="302400"/>
            <a:ext cx="826488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582560" y="302400"/>
            <a:ext cx="826488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82560" y="302400"/>
            <a:ext cx="826488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582560" y="302400"/>
            <a:ext cx="826488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98920" y="-898920"/>
            <a:ext cx="1805400" cy="18054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>
              <a:alpha val="33000"/>
            </a:srgbClr>
          </a:solidFill>
          <a:ln w="3240">
            <a:solidFill>
              <a:srgbClr val="d1c3a0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5760" y="23400"/>
            <a:ext cx="1875600" cy="18756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  <a:effectLst>
            <a:outerShdw dir="5400000" dist="25560">
              <a:srgbClr val="afa68f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201600" y="1162440"/>
            <a:ext cx="1240560" cy="121464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lin ang="0"/>
          </a:gradFill>
          <a:ln w="7200">
            <a:solidFill>
              <a:srgbClr val="c6b792"/>
            </a:solidFill>
            <a:round/>
          </a:ln>
          <a:effectLst>
            <a:outerShdw dir="4557825" dist="14843">
              <a:srgbClr val="595343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16360" y="0"/>
            <a:ext cx="896256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18520" y="0"/>
            <a:ext cx="7992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10800000" dist="38160">
              <a:srgbClr val="736e62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15920" y="1558080"/>
            <a:ext cx="230760" cy="23112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lin ang="0"/>
          </a:gradFill>
          <a:ln w="2160">
            <a:solidFill>
              <a:srgbClr val="308da4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275120" y="1482480"/>
            <a:ext cx="69840" cy="69840"/>
          </a:xfrm>
          <a:prstGeom prst="ellipse">
            <a:avLst/>
          </a:prstGeom>
          <a:noFill/>
          <a:ln w="12600">
            <a:solidFill>
              <a:srgbClr val="317f93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898920" y="-898920"/>
            <a:ext cx="1805400" cy="18054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>
              <a:alpha val="33000"/>
            </a:srgbClr>
          </a:solidFill>
          <a:ln w="3240">
            <a:solidFill>
              <a:srgbClr val="d1c3a0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85760" y="23400"/>
            <a:ext cx="1875600" cy="18756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  <a:effectLst>
            <a:outerShdw dir="5400000" dist="25560">
              <a:srgbClr val="afa68f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2315400">
            <a:off x="201600" y="1162440"/>
            <a:ext cx="1240560" cy="121464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lin ang="0"/>
          </a:gradFill>
          <a:ln w="7200">
            <a:solidFill>
              <a:srgbClr val="c6b792"/>
            </a:solidFill>
            <a:round/>
          </a:ln>
          <a:effectLst>
            <a:outerShdw dir="4557825" dist="14843">
              <a:srgbClr val="595343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1116360" y="0"/>
            <a:ext cx="896256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1118520" y="0"/>
            <a:ext cx="7992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10800000" dist="38160">
              <a:srgbClr val="736e62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898920" y="-898920"/>
            <a:ext cx="1805400" cy="18054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>
              <a:alpha val="33000"/>
            </a:srgbClr>
          </a:solidFill>
          <a:ln w="3240">
            <a:solidFill>
              <a:srgbClr val="d1c3a0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85760" y="23400"/>
            <a:ext cx="1875600" cy="18756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  <a:effectLst>
            <a:outerShdw dir="5400000" dist="25560">
              <a:srgbClr val="afa68f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rot="2315400">
            <a:off x="201600" y="1162440"/>
            <a:ext cx="1240560" cy="121464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lin ang="0"/>
          </a:gradFill>
          <a:ln w="7200">
            <a:solidFill>
              <a:srgbClr val="c6b792"/>
            </a:solidFill>
            <a:round/>
          </a:ln>
          <a:effectLst>
            <a:outerShdw dir="4557825" dist="14843">
              <a:srgbClr val="595343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1116360" y="0"/>
            <a:ext cx="896256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118520" y="0"/>
            <a:ext cx="7992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10800000" dist="38160">
              <a:srgbClr val="736e62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898920" y="-898920"/>
            <a:ext cx="1805400" cy="18054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>
              <a:alpha val="33000"/>
            </a:srgbClr>
          </a:solidFill>
          <a:ln w="3240">
            <a:solidFill>
              <a:srgbClr val="d1c3a0"/>
            </a:solidFill>
            <a:round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85760" y="23400"/>
            <a:ext cx="1875600" cy="18756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  <a:effectLst>
            <a:outerShdw dir="5400000" dist="25560">
              <a:srgbClr val="afa68f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 rot="2315400">
            <a:off x="201600" y="1162440"/>
            <a:ext cx="1240560" cy="121464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lin ang="0"/>
          </a:gradFill>
          <a:ln w="7200">
            <a:solidFill>
              <a:srgbClr val="c6b792"/>
            </a:solidFill>
            <a:round/>
          </a:ln>
          <a:effectLst>
            <a:outerShdw dir="4557825" dist="14843">
              <a:srgbClr val="595343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1116360" y="0"/>
            <a:ext cx="896256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5400000" dist="25560">
              <a:srgbClr val="000000">
                <a:alpha val="4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1118520" y="0"/>
            <a:ext cx="79920" cy="755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r="10800000" dist="38160">
              <a:srgbClr val="736e62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1582560" y="302400"/>
            <a:ext cx="8264880" cy="125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78960" y="396720"/>
            <a:ext cx="816408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Выпускная квалификационная работа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578960" y="2183760"/>
            <a:ext cx="8164080" cy="17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Тема: Проектирование системы IP-телефонии</a:t>
            </a:r>
            <a:endParaRPr b="0" lang="ru-RU" sz="20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016000" y="5795640"/>
            <a:ext cx="3275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Чернов М.Н.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Группа 69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131880" y="5795640"/>
            <a:ext cx="3947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Руководитель выпускной квалификационной работы: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Яковлев В.П.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12000" y="3024000"/>
            <a:ext cx="82648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300" spc="-1" strike="noStrike">
                <a:solidFill>
                  <a:srgbClr val="572314"/>
                </a:solidFill>
                <a:latin typeface="Gill Sans MT"/>
              </a:rPr>
              <a:t>СПАСИБО ЗА ВНИМАНИЕ!</a:t>
            </a:r>
            <a:endParaRPr b="0" lang="ru-RU" sz="43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82560" y="302760"/>
            <a:ext cx="82648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72314"/>
                </a:solidFill>
                <a:latin typeface="Times New Roman"/>
              </a:rPr>
              <a:t>Актуальность, цель, задачи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582560" y="1595880"/>
            <a:ext cx="8264880" cy="52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Актуальность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 работы связана с тем, что в настоящее время использование технологии VoIP позволяет снизить затраты на телефонную связь для любой компании.</a:t>
            </a:r>
            <a:endParaRPr b="0" lang="ru-RU" sz="3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Целью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 выпускной квалификационной работы является Разработка системы IP-телефонии на предприятии на примере ООО “Ракурс”</a:t>
            </a:r>
            <a:br/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Основными </a:t>
            </a: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задачами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 работы являются:</a:t>
            </a:r>
            <a:endParaRPr b="0" lang="ru-RU" sz="3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1. Обзор технологии IP телефонии и ее применения;</a:t>
            </a:r>
            <a:endParaRPr b="0" lang="ru-RU" sz="3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2. Выбор оборудования для разработки системы IP телефонии;</a:t>
            </a:r>
            <a:endParaRPr b="0" lang="ru-RU" sz="3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3. Оценка стоимости разработки системы IP -телефонии.</a:t>
            </a: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3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582560" y="302760"/>
            <a:ext cx="82648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572314"/>
                </a:solidFill>
                <a:latin typeface="Times New Roman"/>
              </a:rPr>
              <a:t>Объект и предмет исследования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582560" y="1595880"/>
            <a:ext cx="8264880" cy="52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Объектом выпускной квалификационной работы является ООО “Ракурс”</a:t>
            </a:r>
            <a:endParaRPr b="0" lang="ru-RU" sz="26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Предметом дипломной работы является   использование VoIP на предприятии.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724920" y="5015520"/>
            <a:ext cx="3618720" cy="240624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1582560" y="302400"/>
            <a:ext cx="8264880" cy="8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300" spc="-1" strike="noStrike">
                <a:solidFill>
                  <a:srgbClr val="572314"/>
                </a:solidFill>
                <a:latin typeface="Gill Sans MT"/>
              </a:rPr>
              <a:t>IP- телефония</a:t>
            </a:r>
            <a:endParaRPr b="0" lang="ru-RU" sz="43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679760" y="1512000"/>
            <a:ext cx="7979040" cy="34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IP-телефония - это технология, позволяющая использовать Интернет или любую другую IP-сеть для ведения телефонных разговоров и передачи факсов в режиме реального времени. Использование данной технологии для осуществления международных и междугородных телефонных разговоров или для создания распределенных корпоративных телефонных сетей.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95880" y="923760"/>
            <a:ext cx="8264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3100" spc="-1" strike="noStrike">
                <a:solidFill>
                  <a:srgbClr val="572314"/>
                </a:solidFill>
                <a:latin typeface="Times New Roman"/>
              </a:rPr>
              <a:t>Преимущества  реализации IP-телефонии в масштабах предприятия</a:t>
            </a:r>
            <a:br/>
            <a:endParaRPr b="0" lang="ru-RU" sz="3100" spc="-1" strike="noStrike">
              <a:latin typeface="Arial"/>
            </a:endParaRPr>
          </a:p>
        </p:txBody>
      </p:sp>
      <p:graphicFrame>
        <p:nvGraphicFramePr>
          <p:cNvPr id="193" name="Table 2"/>
          <p:cNvGraphicFramePr/>
          <p:nvPr/>
        </p:nvGraphicFramePr>
        <p:xfrm>
          <a:off x="1427760" y="1763640"/>
          <a:ext cx="8315280" cy="5291280"/>
        </p:xfrm>
        <a:graphic>
          <a:graphicData uri="http://schemas.openxmlformats.org/drawingml/2006/table">
            <a:tbl>
              <a:tblPr/>
              <a:tblGrid>
                <a:gridCol w="4157280"/>
                <a:gridCol w="4158360"/>
              </a:tblGrid>
              <a:tr h="388440">
                <a:tc>
                  <a:txBody>
                    <a:bodyPr lIns="64800" rIns="64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Преимущества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Характеристика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34080"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Использование существующей сетевой инфраструктуры для предоставления услуг телефонии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Позволяет достичь экономии, не устанавливая дополнительное оборудование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34080"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Объединение телефонных сетей удаленных офисов и филиалов через сеть интернет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Позволяет достичь экономии на междугородней связи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1080"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Предоставление пользователям различных сервисов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Позволяет устанавливать конференции, голосовую почту.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1080"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Единое комплексное решение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Позволяет создать резервные каналы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2880"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Масштабируемость и гибкость управления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800" rIns="64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Позволяет решить проблему «Узких мест»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4800" marR="648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679760" y="504000"/>
            <a:ext cx="8097120" cy="15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300" spc="-1" strike="noStrike">
                <a:solidFill>
                  <a:srgbClr val="572314"/>
                </a:solidFill>
                <a:latin typeface="Gill Sans MT"/>
              </a:rPr>
              <a:t>	</a:t>
            </a:r>
            <a:r>
              <a:rPr b="1" lang="ru-RU" sz="3600" spc="-1" strike="noStrike">
                <a:solidFill>
                  <a:srgbClr val="572314"/>
                </a:solidFill>
                <a:latin typeface="Times New Roman"/>
              </a:rPr>
              <a:t>Затраты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2798640" y="2264760"/>
          <a:ext cx="6119640" cy="303840"/>
        </p:xfrm>
        <a:graphic>
          <a:graphicData uri="http://schemas.openxmlformats.org/drawingml/2006/table">
            <a:tbl>
              <a:tblPr/>
              <a:tblGrid>
                <a:gridCol w="1223640"/>
                <a:gridCol w="1223640"/>
                <a:gridCol w="1224360"/>
                <a:gridCol w="1223640"/>
                <a:gridCol w="1224720"/>
              </a:tblGrid>
              <a:tr h="345600">
                <a:tc rowSpan="2"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Наименование затрат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Единица измерения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Количество единиц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Сметная стоимость, тыс.руб.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9940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единицы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общая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IP-ATC Yeastar MyPBX 400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шт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11,17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11,17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00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Итого 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11,17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6860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Накладные расходы от затрат на оборудование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%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1,117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Итого: капитальные затраты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12,287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96000" y="144000"/>
            <a:ext cx="82648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</a:pPr>
            <a:r>
              <a:rPr b="1" lang="ru-RU" sz="3600" spc="-1" strike="noStrike">
                <a:solidFill>
                  <a:srgbClr val="572314"/>
                </a:solidFill>
                <a:latin typeface="Times New Roman"/>
                <a:ea typeface="Times New Roman"/>
              </a:rPr>
              <a:t>Затраты на производство услуг связи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97" name="Table 2"/>
          <p:cNvGraphicFramePr/>
          <p:nvPr/>
        </p:nvGraphicFramePr>
        <p:xfrm>
          <a:off x="1675080" y="2088000"/>
          <a:ext cx="7612560" cy="2735640"/>
        </p:xfrm>
        <a:graphic>
          <a:graphicData uri="http://schemas.openxmlformats.org/drawingml/2006/table">
            <a:tbl>
              <a:tblPr/>
              <a:tblGrid>
                <a:gridCol w="5025240"/>
                <a:gridCol w="2587680"/>
              </a:tblGrid>
              <a:tr h="4536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Наименование статей затрат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Сумма затрат, тыс. руб.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36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Амортизационные отчисления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0,688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36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Затраты на электроэнергию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0,591 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36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Затраты на материалы и запчасти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0,127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36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Прочие 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0,112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8000"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Всего: эксплуатационные расходы (</a:t>
                      </a:r>
                      <a:r>
                        <a:rPr b="0" i="1" lang="ru-RU" sz="1200" spc="-1" strike="noStrike">
                          <a:latin typeface="Times New Roman"/>
                          <a:ea typeface="Times New Roman"/>
                        </a:rPr>
                        <a:t>С</a:t>
                      </a:r>
                      <a:r>
                        <a:rPr b="0" i="1" lang="ru-RU" sz="1200" spc="-1" strike="noStrike" baseline="-14000">
                          <a:latin typeface="Times New Roman"/>
                          <a:ea typeface="Times New Roman"/>
                        </a:rPr>
                        <a:t>э</a:t>
                      </a: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ru-RU" sz="1200" spc="-1" strike="noStrike">
                          <a:latin typeface="Times New Roman"/>
                          <a:ea typeface="Times New Roman"/>
                        </a:rPr>
                        <a:t>1,518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82560" y="302400"/>
            <a:ext cx="82648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572314"/>
                </a:solidFill>
                <a:latin typeface="Times New Roman"/>
              </a:rPr>
              <a:t>Расчет окупаемости</a:t>
            </a:r>
            <a:br/>
            <a:endParaRPr b="0" lang="ru-R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27760" y="2649960"/>
            <a:ext cx="8315280" cy="307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Проведенный нами анализ экономического и социального эффекта от внедрения данного проекта показывает, что его применение достаточно эффективно.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Оплата за междугородние и международные переговоры снижается на 760 рублей в месяц и окупается в среднем за 17 месяцев</a:t>
            </a:r>
            <a:endParaRPr b="0" lang="ru-RU" sz="2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82560" y="83880"/>
            <a:ext cx="82648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572314"/>
                </a:solidFill>
                <a:latin typeface="Times New Roman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01" name="Group 2"/>
          <p:cNvGrpSpPr/>
          <p:nvPr/>
        </p:nvGrpSpPr>
        <p:grpSpPr>
          <a:xfrm>
            <a:off x="1164600" y="2376000"/>
            <a:ext cx="8483040" cy="4751640"/>
            <a:chOff x="1164600" y="2376000"/>
            <a:chExt cx="8483040" cy="4751640"/>
          </a:xfrm>
        </p:grpSpPr>
        <p:sp>
          <p:nvSpPr>
            <p:cNvPr id="202" name="CustomShape 3"/>
            <p:cNvSpPr/>
            <p:nvPr/>
          </p:nvSpPr>
          <p:spPr>
            <a:xfrm>
              <a:off x="1164600" y="2376000"/>
              <a:ext cx="8483040" cy="2650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just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В ходе разработки проекта были выделены основные характеристики экономического обоснования внедрения данного проекта:</a:t>
              </a:r>
              <a:endParaRPr b="0" lang="ru-RU" sz="24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ru-RU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-  Экономия на междугородных и международных телефонных разговорах</a:t>
              </a:r>
              <a:endParaRPr b="0" lang="ru-RU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-</a:t>
              </a:r>
              <a:r>
                <a:rPr b="0" lang="ru-RU" sz="1800" spc="-1" strike="noStrike">
                  <a:solidFill>
                    <a:srgbClr val="000000"/>
                  </a:solidFill>
                  <a:latin typeface="Gill Sans MT"/>
                  <a:ea typeface="Times New Roman"/>
                </a:rPr>
                <a:t> </a:t>
              </a:r>
              <a:r>
                <a:rPr b="0" lang="ru-RU" sz="2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Сокращение затрат на администрирование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203" name="CustomShape 4"/>
            <p:cNvSpPr/>
            <p:nvPr/>
          </p:nvSpPr>
          <p:spPr>
            <a:xfrm>
              <a:off x="2038680" y="5298120"/>
              <a:ext cx="57952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1752840" y="6306120"/>
              <a:ext cx="5039280" cy="82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2020-02-16T19:03:42Z</dcterms:created>
  <dc:creator/>
  <dc:description/>
  <dc:language>ru-RU</dc:language>
  <cp:lastModifiedBy/>
  <dcterms:modified xsi:type="dcterms:W3CDTF">2020-02-18T09:52:52Z</dcterms:modified>
  <cp:revision>4</cp:revision>
  <dc:subject/>
  <dc:title>Blue Curve</dc:title>
</cp:coreProperties>
</file>