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5" r:id="rId8"/>
    <p:sldId id="264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6" autoAdjust="0"/>
    <p:restoredTop sz="94660"/>
  </p:normalViewPr>
  <p:slideViewPr>
    <p:cSldViewPr snapToGrid="0">
      <p:cViewPr>
        <p:scale>
          <a:sx n="66" d="100"/>
          <a:sy n="66" d="100"/>
        </p:scale>
        <p:origin x="192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98D77F-9B05-4A8F-B8F0-F16D942F3A83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54A6C42-E743-41A1-8276-3446A4369969}">
      <dgm:prSet/>
      <dgm:spPr/>
      <dgm:t>
        <a:bodyPr/>
        <a:lstStyle/>
        <a:p>
          <a:r>
            <a:rPr lang="en-US" dirty="0"/>
            <a:t>GCT: Sentence reductions for positive inmate behavior.</a:t>
          </a:r>
        </a:p>
      </dgm:t>
    </dgm:pt>
    <dgm:pt modelId="{B1BFD486-1979-49B2-8134-BA6440EC1525}" type="parTrans" cxnId="{4EBCC86D-B0E4-40B5-AACD-2A990353E0EC}">
      <dgm:prSet/>
      <dgm:spPr/>
      <dgm:t>
        <a:bodyPr/>
        <a:lstStyle/>
        <a:p>
          <a:endParaRPr lang="en-US"/>
        </a:p>
      </dgm:t>
    </dgm:pt>
    <dgm:pt modelId="{19DF7F9D-607C-4617-824C-2EC0C1B2B7C0}" type="sibTrans" cxnId="{4EBCC86D-B0E4-40B5-AACD-2A990353E0EC}">
      <dgm:prSet/>
      <dgm:spPr/>
      <dgm:t>
        <a:bodyPr/>
        <a:lstStyle/>
        <a:p>
          <a:endParaRPr lang="en-US"/>
        </a:p>
      </dgm:t>
    </dgm:pt>
    <dgm:pt modelId="{99CCE967-10E1-4EA2-9F4B-CA01E7CB86A8}">
      <dgm:prSet/>
      <dgm:spPr/>
      <dgm:t>
        <a:bodyPr/>
        <a:lstStyle/>
        <a:p>
          <a:r>
            <a:rPr lang="en-US"/>
            <a:t>Current Limit: 15% reduction (First Step Act of 2018)</a:t>
          </a:r>
        </a:p>
      </dgm:t>
    </dgm:pt>
    <dgm:pt modelId="{187D0E4C-074A-426F-9DF3-270163C9159F}" type="parTrans" cxnId="{C6B7452A-017A-4B32-9CEF-3540F2DE5318}">
      <dgm:prSet/>
      <dgm:spPr/>
      <dgm:t>
        <a:bodyPr/>
        <a:lstStyle/>
        <a:p>
          <a:endParaRPr lang="en-US"/>
        </a:p>
      </dgm:t>
    </dgm:pt>
    <dgm:pt modelId="{4076E493-D321-4D65-BD54-764FFA20F04C}" type="sibTrans" cxnId="{C6B7452A-017A-4B32-9CEF-3540F2DE5318}">
      <dgm:prSet/>
      <dgm:spPr/>
      <dgm:t>
        <a:bodyPr/>
        <a:lstStyle/>
        <a:p>
          <a:endParaRPr lang="en-US"/>
        </a:p>
      </dgm:t>
    </dgm:pt>
    <dgm:pt modelId="{303EF94F-8C84-4D6A-BD30-7B57754042B3}">
      <dgm:prSet/>
      <dgm:spPr/>
      <dgm:t>
        <a:bodyPr/>
        <a:lstStyle/>
        <a:p>
          <a:r>
            <a:rPr lang="en-US"/>
            <a:t>Eligibility: Low risk, non-violent, first-time offender.</a:t>
          </a:r>
        </a:p>
      </dgm:t>
    </dgm:pt>
    <dgm:pt modelId="{45B74AF0-A8C3-4412-A38D-9140EF474D75}" type="parTrans" cxnId="{53F3F6FF-9FA5-4382-9884-E42FB1074276}">
      <dgm:prSet/>
      <dgm:spPr/>
      <dgm:t>
        <a:bodyPr/>
        <a:lstStyle/>
        <a:p>
          <a:endParaRPr lang="en-US"/>
        </a:p>
      </dgm:t>
    </dgm:pt>
    <dgm:pt modelId="{4DDD0BDC-3746-464C-8D6D-42EA9026B7DA}" type="sibTrans" cxnId="{53F3F6FF-9FA5-4382-9884-E42FB1074276}">
      <dgm:prSet/>
      <dgm:spPr/>
      <dgm:t>
        <a:bodyPr/>
        <a:lstStyle/>
        <a:p>
          <a:endParaRPr lang="en-US"/>
        </a:p>
      </dgm:t>
    </dgm:pt>
    <dgm:pt modelId="{A199DB14-B574-49C7-9D76-1012130576D7}">
      <dgm:prSet/>
      <dgm:spPr/>
      <dgm:t>
        <a:bodyPr/>
        <a:lstStyle/>
        <a:p>
          <a:r>
            <a:rPr lang="en-US"/>
            <a:t>Incentive for rehabilitation and positive behavior. </a:t>
          </a:r>
        </a:p>
      </dgm:t>
    </dgm:pt>
    <dgm:pt modelId="{16E2D6CA-AB12-43CA-9E68-181655A681A6}" type="parTrans" cxnId="{4C04C0C0-A92A-45C2-A0AB-8E978C3206CD}">
      <dgm:prSet/>
      <dgm:spPr/>
      <dgm:t>
        <a:bodyPr/>
        <a:lstStyle/>
        <a:p>
          <a:endParaRPr lang="en-US"/>
        </a:p>
      </dgm:t>
    </dgm:pt>
    <dgm:pt modelId="{E0D93802-8678-4639-B658-D0AB75467CB5}" type="sibTrans" cxnId="{4C04C0C0-A92A-45C2-A0AB-8E978C3206CD}">
      <dgm:prSet/>
      <dgm:spPr/>
      <dgm:t>
        <a:bodyPr/>
        <a:lstStyle/>
        <a:p>
          <a:endParaRPr lang="en-US"/>
        </a:p>
      </dgm:t>
    </dgm:pt>
    <dgm:pt modelId="{A0FE9BB7-DF10-491D-9390-89452E548B76}" type="pres">
      <dgm:prSet presAssocID="{CE98D77F-9B05-4A8F-B8F0-F16D942F3A83}" presName="outerComposite" presStyleCnt="0">
        <dgm:presLayoutVars>
          <dgm:chMax val="5"/>
          <dgm:dir/>
          <dgm:resizeHandles val="exact"/>
        </dgm:presLayoutVars>
      </dgm:prSet>
      <dgm:spPr/>
    </dgm:pt>
    <dgm:pt modelId="{B8D69EC9-5D40-4756-ABBB-7AA2CDBD2C75}" type="pres">
      <dgm:prSet presAssocID="{CE98D77F-9B05-4A8F-B8F0-F16D942F3A83}" presName="dummyMaxCanvas" presStyleCnt="0">
        <dgm:presLayoutVars/>
      </dgm:prSet>
      <dgm:spPr/>
    </dgm:pt>
    <dgm:pt modelId="{111F4D60-A72C-4B05-820B-B8D6D5673B26}" type="pres">
      <dgm:prSet presAssocID="{CE98D77F-9B05-4A8F-B8F0-F16D942F3A83}" presName="FourNodes_1" presStyleLbl="node1" presStyleIdx="0" presStyleCnt="4">
        <dgm:presLayoutVars>
          <dgm:bulletEnabled val="1"/>
        </dgm:presLayoutVars>
      </dgm:prSet>
      <dgm:spPr/>
    </dgm:pt>
    <dgm:pt modelId="{97BEB57E-FFCB-4F10-AA9F-AC31A528B08D}" type="pres">
      <dgm:prSet presAssocID="{CE98D77F-9B05-4A8F-B8F0-F16D942F3A83}" presName="FourNodes_2" presStyleLbl="node1" presStyleIdx="1" presStyleCnt="4">
        <dgm:presLayoutVars>
          <dgm:bulletEnabled val="1"/>
        </dgm:presLayoutVars>
      </dgm:prSet>
      <dgm:spPr/>
    </dgm:pt>
    <dgm:pt modelId="{6EA43FA2-89C9-43E9-BD7E-4B6AABF19042}" type="pres">
      <dgm:prSet presAssocID="{CE98D77F-9B05-4A8F-B8F0-F16D942F3A83}" presName="FourNodes_3" presStyleLbl="node1" presStyleIdx="2" presStyleCnt="4">
        <dgm:presLayoutVars>
          <dgm:bulletEnabled val="1"/>
        </dgm:presLayoutVars>
      </dgm:prSet>
      <dgm:spPr/>
    </dgm:pt>
    <dgm:pt modelId="{54CF9E7D-7DAA-4E0A-8D4B-1D6027FA7C7D}" type="pres">
      <dgm:prSet presAssocID="{CE98D77F-9B05-4A8F-B8F0-F16D942F3A83}" presName="FourNodes_4" presStyleLbl="node1" presStyleIdx="3" presStyleCnt="4">
        <dgm:presLayoutVars>
          <dgm:bulletEnabled val="1"/>
        </dgm:presLayoutVars>
      </dgm:prSet>
      <dgm:spPr/>
    </dgm:pt>
    <dgm:pt modelId="{742240FB-AC3D-48D6-8BCE-78A25CEBB440}" type="pres">
      <dgm:prSet presAssocID="{CE98D77F-9B05-4A8F-B8F0-F16D942F3A83}" presName="FourConn_1-2" presStyleLbl="fgAccFollowNode1" presStyleIdx="0" presStyleCnt="3">
        <dgm:presLayoutVars>
          <dgm:bulletEnabled val="1"/>
        </dgm:presLayoutVars>
      </dgm:prSet>
      <dgm:spPr/>
    </dgm:pt>
    <dgm:pt modelId="{C0AC8776-8207-4306-8CAA-7670F463B73B}" type="pres">
      <dgm:prSet presAssocID="{CE98D77F-9B05-4A8F-B8F0-F16D942F3A83}" presName="FourConn_2-3" presStyleLbl="fgAccFollowNode1" presStyleIdx="1" presStyleCnt="3">
        <dgm:presLayoutVars>
          <dgm:bulletEnabled val="1"/>
        </dgm:presLayoutVars>
      </dgm:prSet>
      <dgm:spPr/>
    </dgm:pt>
    <dgm:pt modelId="{2DDB563C-CF62-48B4-94C2-69E684587ADF}" type="pres">
      <dgm:prSet presAssocID="{CE98D77F-9B05-4A8F-B8F0-F16D942F3A83}" presName="FourConn_3-4" presStyleLbl="fgAccFollowNode1" presStyleIdx="2" presStyleCnt="3">
        <dgm:presLayoutVars>
          <dgm:bulletEnabled val="1"/>
        </dgm:presLayoutVars>
      </dgm:prSet>
      <dgm:spPr/>
    </dgm:pt>
    <dgm:pt modelId="{2D483077-78F1-4055-915C-C314A0C3503C}" type="pres">
      <dgm:prSet presAssocID="{CE98D77F-9B05-4A8F-B8F0-F16D942F3A83}" presName="FourNodes_1_text" presStyleLbl="node1" presStyleIdx="3" presStyleCnt="4">
        <dgm:presLayoutVars>
          <dgm:bulletEnabled val="1"/>
        </dgm:presLayoutVars>
      </dgm:prSet>
      <dgm:spPr/>
    </dgm:pt>
    <dgm:pt modelId="{52AE24F5-44C0-404B-97F9-01FED165B3EE}" type="pres">
      <dgm:prSet presAssocID="{CE98D77F-9B05-4A8F-B8F0-F16D942F3A83}" presName="FourNodes_2_text" presStyleLbl="node1" presStyleIdx="3" presStyleCnt="4">
        <dgm:presLayoutVars>
          <dgm:bulletEnabled val="1"/>
        </dgm:presLayoutVars>
      </dgm:prSet>
      <dgm:spPr/>
    </dgm:pt>
    <dgm:pt modelId="{4D320124-55E4-443E-872D-56D2795AD382}" type="pres">
      <dgm:prSet presAssocID="{CE98D77F-9B05-4A8F-B8F0-F16D942F3A83}" presName="FourNodes_3_text" presStyleLbl="node1" presStyleIdx="3" presStyleCnt="4">
        <dgm:presLayoutVars>
          <dgm:bulletEnabled val="1"/>
        </dgm:presLayoutVars>
      </dgm:prSet>
      <dgm:spPr/>
    </dgm:pt>
    <dgm:pt modelId="{A38172A3-3187-47B7-92D8-4245F5A5F858}" type="pres">
      <dgm:prSet presAssocID="{CE98D77F-9B05-4A8F-B8F0-F16D942F3A83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D85D1103-914E-4D11-A670-55CFE5E3FDC9}" type="presOf" srcId="{B54A6C42-E743-41A1-8276-3446A4369969}" destId="{111F4D60-A72C-4B05-820B-B8D6D5673B26}" srcOrd="0" destOrd="0" presId="urn:microsoft.com/office/officeart/2005/8/layout/vProcess5"/>
    <dgm:cxn modelId="{0F22800C-D150-467A-B91B-E08480C1ED77}" type="presOf" srcId="{19DF7F9D-607C-4617-824C-2EC0C1B2B7C0}" destId="{742240FB-AC3D-48D6-8BCE-78A25CEBB440}" srcOrd="0" destOrd="0" presId="urn:microsoft.com/office/officeart/2005/8/layout/vProcess5"/>
    <dgm:cxn modelId="{F68BF70E-25FC-4514-B740-315B90C54249}" type="presOf" srcId="{303EF94F-8C84-4D6A-BD30-7B57754042B3}" destId="{6EA43FA2-89C9-43E9-BD7E-4B6AABF19042}" srcOrd="0" destOrd="0" presId="urn:microsoft.com/office/officeart/2005/8/layout/vProcess5"/>
    <dgm:cxn modelId="{C416E712-5CCB-46FE-8016-8DC8A8BAEEBF}" type="presOf" srcId="{4DDD0BDC-3746-464C-8D6D-42EA9026B7DA}" destId="{2DDB563C-CF62-48B4-94C2-69E684587ADF}" srcOrd="0" destOrd="0" presId="urn:microsoft.com/office/officeart/2005/8/layout/vProcess5"/>
    <dgm:cxn modelId="{C6B7452A-017A-4B32-9CEF-3540F2DE5318}" srcId="{CE98D77F-9B05-4A8F-B8F0-F16D942F3A83}" destId="{99CCE967-10E1-4EA2-9F4B-CA01E7CB86A8}" srcOrd="1" destOrd="0" parTransId="{187D0E4C-074A-426F-9DF3-270163C9159F}" sibTransId="{4076E493-D321-4D65-BD54-764FFA20F04C}"/>
    <dgm:cxn modelId="{8059555D-2724-4734-A815-F0914CF390A1}" type="presOf" srcId="{B54A6C42-E743-41A1-8276-3446A4369969}" destId="{2D483077-78F1-4055-915C-C314A0C3503C}" srcOrd="1" destOrd="0" presId="urn:microsoft.com/office/officeart/2005/8/layout/vProcess5"/>
    <dgm:cxn modelId="{CD955542-A114-42D7-A354-3A6EDE6A00B0}" type="presOf" srcId="{A199DB14-B574-49C7-9D76-1012130576D7}" destId="{A38172A3-3187-47B7-92D8-4245F5A5F858}" srcOrd="1" destOrd="0" presId="urn:microsoft.com/office/officeart/2005/8/layout/vProcess5"/>
    <dgm:cxn modelId="{779D2363-6751-4736-BB7D-9AA3DD482669}" type="presOf" srcId="{303EF94F-8C84-4D6A-BD30-7B57754042B3}" destId="{4D320124-55E4-443E-872D-56D2795AD382}" srcOrd="1" destOrd="0" presId="urn:microsoft.com/office/officeart/2005/8/layout/vProcess5"/>
    <dgm:cxn modelId="{4EBCC86D-B0E4-40B5-AACD-2A990353E0EC}" srcId="{CE98D77F-9B05-4A8F-B8F0-F16D942F3A83}" destId="{B54A6C42-E743-41A1-8276-3446A4369969}" srcOrd="0" destOrd="0" parTransId="{B1BFD486-1979-49B2-8134-BA6440EC1525}" sibTransId="{19DF7F9D-607C-4617-824C-2EC0C1B2B7C0}"/>
    <dgm:cxn modelId="{FDDA9E7C-22EE-44E8-8469-8416B05B755F}" type="presOf" srcId="{99CCE967-10E1-4EA2-9F4B-CA01E7CB86A8}" destId="{97BEB57E-FFCB-4F10-AA9F-AC31A528B08D}" srcOrd="0" destOrd="0" presId="urn:microsoft.com/office/officeart/2005/8/layout/vProcess5"/>
    <dgm:cxn modelId="{A51C998C-B02C-4635-91EC-F44EA6E3E875}" type="presOf" srcId="{4076E493-D321-4D65-BD54-764FFA20F04C}" destId="{C0AC8776-8207-4306-8CAA-7670F463B73B}" srcOrd="0" destOrd="0" presId="urn:microsoft.com/office/officeart/2005/8/layout/vProcess5"/>
    <dgm:cxn modelId="{4C04C0C0-A92A-45C2-A0AB-8E978C3206CD}" srcId="{CE98D77F-9B05-4A8F-B8F0-F16D942F3A83}" destId="{A199DB14-B574-49C7-9D76-1012130576D7}" srcOrd="3" destOrd="0" parTransId="{16E2D6CA-AB12-43CA-9E68-181655A681A6}" sibTransId="{E0D93802-8678-4639-B658-D0AB75467CB5}"/>
    <dgm:cxn modelId="{E620E4C1-0B3A-4951-8E4A-BB3A6DB00444}" type="presOf" srcId="{CE98D77F-9B05-4A8F-B8F0-F16D942F3A83}" destId="{A0FE9BB7-DF10-491D-9390-89452E548B76}" srcOrd="0" destOrd="0" presId="urn:microsoft.com/office/officeart/2005/8/layout/vProcess5"/>
    <dgm:cxn modelId="{972C34D0-98F7-42D4-BAC5-688B9A141956}" type="presOf" srcId="{A199DB14-B574-49C7-9D76-1012130576D7}" destId="{54CF9E7D-7DAA-4E0A-8D4B-1D6027FA7C7D}" srcOrd="0" destOrd="0" presId="urn:microsoft.com/office/officeart/2005/8/layout/vProcess5"/>
    <dgm:cxn modelId="{DEDAD3F3-0E9A-4C85-98B9-F39770AE5EB7}" type="presOf" srcId="{99CCE967-10E1-4EA2-9F4B-CA01E7CB86A8}" destId="{52AE24F5-44C0-404B-97F9-01FED165B3EE}" srcOrd="1" destOrd="0" presId="urn:microsoft.com/office/officeart/2005/8/layout/vProcess5"/>
    <dgm:cxn modelId="{53F3F6FF-9FA5-4382-9884-E42FB1074276}" srcId="{CE98D77F-9B05-4A8F-B8F0-F16D942F3A83}" destId="{303EF94F-8C84-4D6A-BD30-7B57754042B3}" srcOrd="2" destOrd="0" parTransId="{45B74AF0-A8C3-4412-A38D-9140EF474D75}" sibTransId="{4DDD0BDC-3746-464C-8D6D-42EA9026B7DA}"/>
    <dgm:cxn modelId="{8206AE90-C471-43BA-80CA-6A3F548A6BEC}" type="presParOf" srcId="{A0FE9BB7-DF10-491D-9390-89452E548B76}" destId="{B8D69EC9-5D40-4756-ABBB-7AA2CDBD2C75}" srcOrd="0" destOrd="0" presId="urn:microsoft.com/office/officeart/2005/8/layout/vProcess5"/>
    <dgm:cxn modelId="{DD0E1B9B-5701-4745-9DEA-233F6920D6E0}" type="presParOf" srcId="{A0FE9BB7-DF10-491D-9390-89452E548B76}" destId="{111F4D60-A72C-4B05-820B-B8D6D5673B26}" srcOrd="1" destOrd="0" presId="urn:microsoft.com/office/officeart/2005/8/layout/vProcess5"/>
    <dgm:cxn modelId="{039B70CF-3D34-4ECA-9CD8-3FA8BF4DA8B4}" type="presParOf" srcId="{A0FE9BB7-DF10-491D-9390-89452E548B76}" destId="{97BEB57E-FFCB-4F10-AA9F-AC31A528B08D}" srcOrd="2" destOrd="0" presId="urn:microsoft.com/office/officeart/2005/8/layout/vProcess5"/>
    <dgm:cxn modelId="{53690058-6600-4299-BB9F-448538D6E6E8}" type="presParOf" srcId="{A0FE9BB7-DF10-491D-9390-89452E548B76}" destId="{6EA43FA2-89C9-43E9-BD7E-4B6AABF19042}" srcOrd="3" destOrd="0" presId="urn:microsoft.com/office/officeart/2005/8/layout/vProcess5"/>
    <dgm:cxn modelId="{C6C9D1F6-40AF-4A0D-8721-E72F00692D4F}" type="presParOf" srcId="{A0FE9BB7-DF10-491D-9390-89452E548B76}" destId="{54CF9E7D-7DAA-4E0A-8D4B-1D6027FA7C7D}" srcOrd="4" destOrd="0" presId="urn:microsoft.com/office/officeart/2005/8/layout/vProcess5"/>
    <dgm:cxn modelId="{C6E83539-B792-4456-B8C6-7DFE18E9DB57}" type="presParOf" srcId="{A0FE9BB7-DF10-491D-9390-89452E548B76}" destId="{742240FB-AC3D-48D6-8BCE-78A25CEBB440}" srcOrd="5" destOrd="0" presId="urn:microsoft.com/office/officeart/2005/8/layout/vProcess5"/>
    <dgm:cxn modelId="{21444BC5-098C-4EAC-9B4A-4ACF8DF734A3}" type="presParOf" srcId="{A0FE9BB7-DF10-491D-9390-89452E548B76}" destId="{C0AC8776-8207-4306-8CAA-7670F463B73B}" srcOrd="6" destOrd="0" presId="urn:microsoft.com/office/officeart/2005/8/layout/vProcess5"/>
    <dgm:cxn modelId="{81CD13A8-3F76-45F1-8A33-0B422F1574DB}" type="presParOf" srcId="{A0FE9BB7-DF10-491D-9390-89452E548B76}" destId="{2DDB563C-CF62-48B4-94C2-69E684587ADF}" srcOrd="7" destOrd="0" presId="urn:microsoft.com/office/officeart/2005/8/layout/vProcess5"/>
    <dgm:cxn modelId="{459FFCD5-DD7B-4C13-851A-2C228D62F9F4}" type="presParOf" srcId="{A0FE9BB7-DF10-491D-9390-89452E548B76}" destId="{2D483077-78F1-4055-915C-C314A0C3503C}" srcOrd="8" destOrd="0" presId="urn:microsoft.com/office/officeart/2005/8/layout/vProcess5"/>
    <dgm:cxn modelId="{7F04802C-46EE-42C3-8257-4F7F0B62F977}" type="presParOf" srcId="{A0FE9BB7-DF10-491D-9390-89452E548B76}" destId="{52AE24F5-44C0-404B-97F9-01FED165B3EE}" srcOrd="9" destOrd="0" presId="urn:microsoft.com/office/officeart/2005/8/layout/vProcess5"/>
    <dgm:cxn modelId="{5B0F0C4B-3146-4005-B637-4DEC0D6CD019}" type="presParOf" srcId="{A0FE9BB7-DF10-491D-9390-89452E548B76}" destId="{4D320124-55E4-443E-872D-56D2795AD382}" srcOrd="10" destOrd="0" presId="urn:microsoft.com/office/officeart/2005/8/layout/vProcess5"/>
    <dgm:cxn modelId="{0BAFE524-27F9-44B1-A692-12C91CE7AB9E}" type="presParOf" srcId="{A0FE9BB7-DF10-491D-9390-89452E548B76}" destId="{A38172A3-3187-47B7-92D8-4245F5A5F858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1F4D60-A72C-4B05-820B-B8D6D5673B26}">
      <dsp:nvSpPr>
        <dsp:cNvPr id="0" name=""/>
        <dsp:cNvSpPr/>
      </dsp:nvSpPr>
      <dsp:spPr>
        <a:xfrm>
          <a:off x="0" y="0"/>
          <a:ext cx="4989887" cy="100458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GCT: Sentence reductions for positive inmate behavior.</a:t>
          </a:r>
        </a:p>
      </dsp:txBody>
      <dsp:txXfrm>
        <a:off x="29423" y="29423"/>
        <a:ext cx="3820975" cy="945738"/>
      </dsp:txXfrm>
    </dsp:sp>
    <dsp:sp modelId="{97BEB57E-FFCB-4F10-AA9F-AC31A528B08D}">
      <dsp:nvSpPr>
        <dsp:cNvPr id="0" name=""/>
        <dsp:cNvSpPr/>
      </dsp:nvSpPr>
      <dsp:spPr>
        <a:xfrm>
          <a:off x="417903" y="1187235"/>
          <a:ext cx="4989887" cy="100458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Current Limit: 15% reduction (First Step Act of 2018)</a:t>
          </a:r>
        </a:p>
      </dsp:txBody>
      <dsp:txXfrm>
        <a:off x="447326" y="1216658"/>
        <a:ext cx="3860158" cy="945738"/>
      </dsp:txXfrm>
    </dsp:sp>
    <dsp:sp modelId="{6EA43FA2-89C9-43E9-BD7E-4B6AABF19042}">
      <dsp:nvSpPr>
        <dsp:cNvPr id="0" name=""/>
        <dsp:cNvSpPr/>
      </dsp:nvSpPr>
      <dsp:spPr>
        <a:xfrm>
          <a:off x="829568" y="2374471"/>
          <a:ext cx="4989887" cy="100458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Eligibility: Low risk, non-violent, first-time offender.</a:t>
          </a:r>
        </a:p>
      </dsp:txBody>
      <dsp:txXfrm>
        <a:off x="858991" y="2403894"/>
        <a:ext cx="3866395" cy="945738"/>
      </dsp:txXfrm>
    </dsp:sp>
    <dsp:sp modelId="{54CF9E7D-7DAA-4E0A-8D4B-1D6027FA7C7D}">
      <dsp:nvSpPr>
        <dsp:cNvPr id="0" name=""/>
        <dsp:cNvSpPr/>
      </dsp:nvSpPr>
      <dsp:spPr>
        <a:xfrm>
          <a:off x="1247471" y="3561706"/>
          <a:ext cx="4989887" cy="100458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Incentive for rehabilitation and positive behavior. </a:t>
          </a:r>
        </a:p>
      </dsp:txBody>
      <dsp:txXfrm>
        <a:off x="1276894" y="3591129"/>
        <a:ext cx="3860158" cy="945738"/>
      </dsp:txXfrm>
    </dsp:sp>
    <dsp:sp modelId="{742240FB-AC3D-48D6-8BCE-78A25CEBB440}">
      <dsp:nvSpPr>
        <dsp:cNvPr id="0" name=""/>
        <dsp:cNvSpPr/>
      </dsp:nvSpPr>
      <dsp:spPr>
        <a:xfrm>
          <a:off x="4336907" y="769420"/>
          <a:ext cx="652979" cy="65297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4483827" y="769420"/>
        <a:ext cx="359139" cy="491367"/>
      </dsp:txXfrm>
    </dsp:sp>
    <dsp:sp modelId="{C0AC8776-8207-4306-8CAA-7670F463B73B}">
      <dsp:nvSpPr>
        <dsp:cNvPr id="0" name=""/>
        <dsp:cNvSpPr/>
      </dsp:nvSpPr>
      <dsp:spPr>
        <a:xfrm>
          <a:off x="4754810" y="1956655"/>
          <a:ext cx="652979" cy="652979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4901730" y="1956655"/>
        <a:ext cx="359139" cy="491367"/>
      </dsp:txXfrm>
    </dsp:sp>
    <dsp:sp modelId="{2DDB563C-CF62-48B4-94C2-69E684587ADF}">
      <dsp:nvSpPr>
        <dsp:cNvPr id="0" name=""/>
        <dsp:cNvSpPr/>
      </dsp:nvSpPr>
      <dsp:spPr>
        <a:xfrm>
          <a:off x="5166476" y="3143891"/>
          <a:ext cx="652979" cy="652979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5313396" y="3143891"/>
        <a:ext cx="359139" cy="4913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07A3B-A848-4733-828C-1C848DE772FE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7415E-35B0-4B07-8F06-A778AEBCB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387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07A3B-A848-4733-828C-1C848DE772FE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7415E-35B0-4B07-8F06-A778AEBCB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899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07A3B-A848-4733-828C-1C848DE772FE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7415E-35B0-4B07-8F06-A778AEBCB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7601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07A3B-A848-4733-828C-1C848DE772FE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7415E-35B0-4B07-8F06-A778AEBCB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7006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07A3B-A848-4733-828C-1C848DE772FE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7415E-35B0-4B07-8F06-A778AEBCB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557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07A3B-A848-4733-828C-1C848DE772FE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7415E-35B0-4B07-8F06-A778AEBCB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1114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07A3B-A848-4733-828C-1C848DE772FE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7415E-35B0-4B07-8F06-A778AEBCB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7073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07A3B-A848-4733-828C-1C848DE772FE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7415E-35B0-4B07-8F06-A778AEBCB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5720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07A3B-A848-4733-828C-1C848DE772FE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7415E-35B0-4B07-8F06-A778AEBCB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897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07A3B-A848-4733-828C-1C848DE772FE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147415E-35B0-4B07-8F06-A778AEBCB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953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07A3B-A848-4733-828C-1C848DE772FE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7415E-35B0-4B07-8F06-A778AEBCB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870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07A3B-A848-4733-828C-1C848DE772FE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7415E-35B0-4B07-8F06-A778AEBCB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764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07A3B-A848-4733-828C-1C848DE772FE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7415E-35B0-4B07-8F06-A778AEBCB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347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07A3B-A848-4733-828C-1C848DE772FE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7415E-35B0-4B07-8F06-A778AEBCB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932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07A3B-A848-4733-828C-1C848DE772FE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7415E-35B0-4B07-8F06-A778AEBCB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536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07A3B-A848-4733-828C-1C848DE772FE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7415E-35B0-4B07-8F06-A778AEBCB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510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07A3B-A848-4733-828C-1C848DE772FE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7415E-35B0-4B07-8F06-A778AEBCB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729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6107A3B-A848-4733-828C-1C848DE772FE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147415E-35B0-4B07-8F06-A778AEBCB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5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thaienews.blogspot.com/2017/06/incarceration-of-women-is-growing.html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reativecommons.org/licenses/by/3.0/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supreme.justia.com/cases/federal/us/515/472/" TargetMode="External"/><Relationship Id="rId3" Type="http://schemas.openxmlformats.org/officeDocument/2006/relationships/hyperlink" Target="https://doi.org/10.1111/jan.15235" TargetMode="External"/><Relationship Id="rId7" Type="http://schemas.openxmlformats.org/officeDocument/2006/relationships/hyperlink" Target="https://doi.org/10.3390/ijerph18147642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bop.gov/resources/fsa/time_credits_disqualifying_offenses.jsp" TargetMode="External"/><Relationship Id="rId5" Type="http://schemas.openxmlformats.org/officeDocument/2006/relationships/hyperlink" Target="https://www.federalregister.gov/documents/2022/02/11/2022-02876/good-conduct-time-credit-under-the-first-step-act" TargetMode="External"/><Relationship Id="rId4" Type="http://schemas.openxmlformats.org/officeDocument/2006/relationships/hyperlink" Target="https://doi.org/10.1111/j.1751-9020.2009.00198.x" TargetMode="External"/><Relationship Id="rId9" Type="http://schemas.openxmlformats.org/officeDocument/2006/relationships/hyperlink" Target="https://supreme.justia.com/cases/federal/us/418/539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openoregon.pressbooks.pub/ccj230/chapter/9-13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id="{08F94D66-27EC-4CB8-8226-D7F41C161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1A53964C-7D93-4C48-A4A6-C4C2C393C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7">
              <a:extLst>
                <a:ext uri="{FF2B5EF4-FFF2-40B4-BE49-F238E27FC236}">
                  <a16:creationId xmlns:a16="http://schemas.microsoft.com/office/drawing/2014/main" id="{9C944EEC-539E-4389-8785-58E65D04E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9">
              <a:extLst>
                <a:ext uri="{FF2B5EF4-FFF2-40B4-BE49-F238E27FC236}">
                  <a16:creationId xmlns:a16="http://schemas.microsoft.com/office/drawing/2014/main" id="{7836EB7E-895C-4D68-B92E-312B371CB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10">
              <a:extLst>
                <a:ext uri="{FF2B5EF4-FFF2-40B4-BE49-F238E27FC236}">
                  <a16:creationId xmlns:a16="http://schemas.microsoft.com/office/drawing/2014/main" id="{0F29242B-8CE7-4636-B326-4BEE42EB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11">
              <a:extLst>
                <a:ext uri="{FF2B5EF4-FFF2-40B4-BE49-F238E27FC236}">
                  <a16:creationId xmlns:a16="http://schemas.microsoft.com/office/drawing/2014/main" id="{4D0B8E9A-7727-4AD9-974E-8815F0B20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12">
              <a:extLst>
                <a:ext uri="{FF2B5EF4-FFF2-40B4-BE49-F238E27FC236}">
                  <a16:creationId xmlns:a16="http://schemas.microsoft.com/office/drawing/2014/main" id="{1CD6C65C-71BE-4549-926A-1C1135FD0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6" name="Picture 15" descr="Several people in a room&#10;&#10;AI-generated content may be incorrect.">
            <a:extLst>
              <a:ext uri="{FF2B5EF4-FFF2-40B4-BE49-F238E27FC236}">
                <a16:creationId xmlns:a16="http://schemas.microsoft.com/office/drawing/2014/main" id="{2BBE4FC0-030E-4C1C-06C2-D3447AE3CAA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4681" b="10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C090579-B124-06AF-A775-33E3D4E81320}"/>
              </a:ext>
            </a:extLst>
          </p:cNvPr>
          <p:cNvSpPr/>
          <p:nvPr/>
        </p:nvSpPr>
        <p:spPr>
          <a:xfrm>
            <a:off x="2928401" y="1380068"/>
            <a:ext cx="8574622" cy="26161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6000" b="1">
                <a:ln w="3175" cmpd="sng">
                  <a:noFill/>
                </a:ln>
                <a:latin typeface="+mj-lt"/>
                <a:ea typeface="+mj-ea"/>
                <a:cs typeface="+mj-cs"/>
              </a:rPr>
              <a:t>First Step Act of 2018: </a:t>
            </a:r>
          </a:p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6000" b="1">
                <a:ln w="3175" cmpd="sng">
                  <a:noFill/>
                </a:ln>
                <a:latin typeface="+mj-lt"/>
                <a:ea typeface="+mj-ea"/>
                <a:cs typeface="+mj-cs"/>
              </a:rPr>
              <a:t>Mass Incarceration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C3B9EB-63CB-BCE1-DEF2-7730FD65E63E}"/>
              </a:ext>
            </a:extLst>
          </p:cNvPr>
          <p:cNvSpPr/>
          <p:nvPr/>
        </p:nvSpPr>
        <p:spPr>
          <a:xfrm>
            <a:off x="4515377" y="3996267"/>
            <a:ext cx="6987645" cy="13885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r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</a:pPr>
            <a:r>
              <a:rPr lang="en-US" sz="2100" b="1" spc="50">
                <a:ln w="9525" cmpd="sng">
                  <a:solidFill>
                    <a:schemeClr val="accent1"/>
                  </a:solidFill>
                  <a:prstDash val="solid"/>
                </a:ln>
              </a:rPr>
              <a:t>Erik R. Lopez | April 05, 2025 | erlopez95@gmail.com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0A3EF779-83DD-4EB0-9F4C-7304381A2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41" name="Freeform 6">
              <a:extLst>
                <a:ext uri="{FF2B5EF4-FFF2-40B4-BE49-F238E27FC236}">
                  <a16:creationId xmlns:a16="http://schemas.microsoft.com/office/drawing/2014/main" id="{772C8C0C-10E0-4305-95B6-F0A11F0AD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rgbClr val="30ACEC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7">
              <a:extLst>
                <a:ext uri="{FF2B5EF4-FFF2-40B4-BE49-F238E27FC236}">
                  <a16:creationId xmlns:a16="http://schemas.microsoft.com/office/drawing/2014/main" id="{ED6F480D-2F2A-4E97-B196-39B35C4BF8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ysClr val="windowText" lastClr="000000">
                <a:lumMod val="65000"/>
                <a:lumOff val="35000"/>
              </a:sys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65ACA5CB-4926-4AA1-8B0D-0A8C294D3A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Text" lastClr="000000">
                <a:lumMod val="85000"/>
                <a:lumOff val="15000"/>
              </a:sys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10">
              <a:extLst>
                <a:ext uri="{FF2B5EF4-FFF2-40B4-BE49-F238E27FC236}">
                  <a16:creationId xmlns:a16="http://schemas.microsoft.com/office/drawing/2014/main" id="{1FC1EC6E-AED1-4539-B157-052264991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rgbClr val="30ACEC">
                <a:lumMod val="50000"/>
              </a:srgb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11">
              <a:extLst>
                <a:ext uri="{FF2B5EF4-FFF2-40B4-BE49-F238E27FC236}">
                  <a16:creationId xmlns:a16="http://schemas.microsoft.com/office/drawing/2014/main" id="{F5C22045-92BD-4CA1-A655-5ADD00283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ACEC">
                <a:lumMod val="75000"/>
              </a:srgb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12">
              <a:extLst>
                <a:ext uri="{FF2B5EF4-FFF2-40B4-BE49-F238E27FC236}">
                  <a16:creationId xmlns:a16="http://schemas.microsoft.com/office/drawing/2014/main" id="{F130A56D-449A-4985-94CD-B749D51FF8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ysClr val="windowText" lastClr="000000">
                <a:lumMod val="75000"/>
                <a:lumOff val="25000"/>
              </a:sys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35E4F632-01FF-62CB-AC2E-4BDA77A9EFF1}"/>
              </a:ext>
            </a:extLst>
          </p:cNvPr>
          <p:cNvSpPr txBox="1"/>
          <p:nvPr/>
        </p:nvSpPr>
        <p:spPr>
          <a:xfrm>
            <a:off x="9961902" y="6657945"/>
            <a:ext cx="2230098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 dirty="0">
                <a:solidFill>
                  <a:srgbClr val="FFFFFF"/>
                </a:solidFill>
                <a:hlinkClick r:id="rId3" tooltip="http://thaienews.blogspot.com/2017/06/incarceration-of-women-is-growing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 dirty="0">
                <a:solidFill>
                  <a:srgbClr val="FFFFFF"/>
                </a:solidFill>
              </a:rPr>
              <a:t> by Unknown Author is licensed under </a:t>
            </a:r>
            <a:r>
              <a:rPr lang="en-US" sz="700" dirty="0">
                <a:solidFill>
                  <a:srgbClr val="FFFFFF"/>
                </a:solidFill>
                <a:hlinkClick r:id="rId4" tooltip="https://creativecommons.org/licenses/by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</a:t>
            </a:r>
            <a:endParaRPr lang="en-US" sz="7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73353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3F1527C3-06F4-4F4D-B364-8E97266450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BF1C23D2-D74F-4456-AD7B-904A6E28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578577AD-563A-4936-9ACB-FDCF298412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1C9F3743-BFAB-4636-81C7-ACD99C694B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FC58029E-BC15-45E4-AA28-CC80C96A3F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41CBB721-7EDD-4FEA-9D6B-A3656D9F45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4C945CDA-4F14-4FA0-B272-B1E25B4FA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03BF673-8C68-4092-BF1B-53C57EFEC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47">
            <a:extLst>
              <a:ext uri="{FF2B5EF4-FFF2-40B4-BE49-F238E27FC236}">
                <a16:creationId xmlns:a16="http://schemas.microsoft.com/office/drawing/2014/main" id="{08751D95-C333-4DEB-90B4-1EAC9A91DC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4062127" y="-15832"/>
            <a:ext cx="8129873" cy="6889518"/>
          </a:xfrm>
          <a:custGeom>
            <a:avLst/>
            <a:gdLst>
              <a:gd name="connsiteX0" fmla="*/ 0 w 8129873"/>
              <a:gd name="connsiteY0" fmla="*/ 0 h 6889518"/>
              <a:gd name="connsiteX1" fmla="*/ 0 w 8129873"/>
              <a:gd name="connsiteY1" fmla="*/ 6889518 h 6889518"/>
              <a:gd name="connsiteX2" fmla="*/ 6207942 w 8129873"/>
              <a:gd name="connsiteY2" fmla="*/ 6882299 h 6889518"/>
              <a:gd name="connsiteX3" fmla="*/ 8129873 w 8129873"/>
              <a:gd name="connsiteY3" fmla="*/ 5349831 h 6889518"/>
              <a:gd name="connsiteX4" fmla="*/ 7291674 w 8129873"/>
              <a:gd name="connsiteY4" fmla="*/ 7365 h 6889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9873" h="6889518">
                <a:moveTo>
                  <a:pt x="0" y="0"/>
                </a:moveTo>
                <a:lnTo>
                  <a:pt x="0" y="6889518"/>
                </a:lnTo>
                <a:lnTo>
                  <a:pt x="6207942" y="6882299"/>
                </a:lnTo>
                <a:lnTo>
                  <a:pt x="8129873" y="5349831"/>
                </a:lnTo>
                <a:lnTo>
                  <a:pt x="7291674" y="7365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BBA7535-3851-431E-BDA9-B4F6C1201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413893" y="0"/>
            <a:ext cx="2436813" cy="6858001"/>
            <a:chOff x="1320800" y="0"/>
            <a:chExt cx="2436813" cy="6858001"/>
          </a:xfrm>
        </p:grpSpPr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2F07680B-461A-4AFC-808F-93216679AA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8C864A04-25C0-4A5F-B6D4-F3859450A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5F596D75-78C8-47A8-9225-7C64A66747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128D8641-4FEB-4878-B029-6CC4922EB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BB339737-0E88-4165-A752-9E204068D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633AF255-B0DD-4D23-A3F2-DDB221BB1B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87F8A01B-9BE0-DADD-5075-CBAE9FA1EBD9}"/>
              </a:ext>
            </a:extLst>
          </p:cNvPr>
          <p:cNvSpPr/>
          <p:nvPr/>
        </p:nvSpPr>
        <p:spPr>
          <a:xfrm>
            <a:off x="412025" y="1072609"/>
            <a:ext cx="3041557" cy="452264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200" b="0" spc="0">
                <a:ln w="3175" cmpd="sng">
                  <a:noFill/>
                </a:ln>
                <a:latin typeface="+mj-lt"/>
                <a:ea typeface="+mj-ea"/>
                <a:cs typeface="+mj-cs"/>
              </a:rPr>
              <a:t>References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CD60B7-291C-8B2C-60E5-C335FDE64CC1}"/>
              </a:ext>
            </a:extLst>
          </p:cNvPr>
          <p:cNvSpPr txBox="1"/>
          <p:nvPr/>
        </p:nvSpPr>
        <p:spPr>
          <a:xfrm>
            <a:off x="5149032" y="1072609"/>
            <a:ext cx="6652441" cy="45226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1100" b="0" i="0">
                <a:solidFill>
                  <a:schemeClr val="bg1"/>
                </a:solidFill>
              </a:rPr>
              <a:t>Addison, H. A., Richmond, T. S., Lewis, L. M., &amp; Jacoby, S. (2022). Mental health outcomes in formerly incarcerated black men: A systematic mixed studies review. Journal of Advanced Nursing. </a:t>
            </a:r>
            <a:r>
              <a:rPr lang="en-US" sz="1100" b="0" i="0" u="sng">
                <a:solidFill>
                  <a:schemeClr val="bg1"/>
                </a:solidFill>
                <a:hlinkClick r:id="rId3"/>
              </a:rPr>
              <a:t>https://doi.org/10.1111/jan.15235</a:t>
            </a:r>
            <a:endParaRPr lang="en-US" sz="1100" b="0" i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1100" b="0" i="0">
                <a:solidFill>
                  <a:schemeClr val="bg1"/>
                </a:solidFill>
              </a:rPr>
              <a:t>Anderson-Facile, D. (2009). Basic challenges to prisoner reentry. Sociology Compass. </a:t>
            </a:r>
            <a:r>
              <a:rPr lang="en-US" sz="1100" b="0" i="0" u="sng">
                <a:solidFill>
                  <a:schemeClr val="bg1"/>
                </a:solidFill>
                <a:hlinkClick r:id="rId4"/>
              </a:rPr>
              <a:t>https://doi.org/10.1111/j.1751-9020.2009.00198.x</a:t>
            </a:r>
            <a:endParaRPr lang="en-US" sz="1100" b="0" i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1100" b="0" i="0">
                <a:solidFill>
                  <a:schemeClr val="bg1"/>
                </a:solidFill>
              </a:rPr>
              <a:t>Bureau of Prisons. (2022). Good conduct time credit under the First Step Act. Federal Register. </a:t>
            </a:r>
            <a:r>
              <a:rPr lang="en-US" sz="1100" b="0" i="0" u="sng">
                <a:solidFill>
                  <a:schemeClr val="bg1"/>
                </a:solidFill>
                <a:hlinkClick r:id="rId5"/>
              </a:rPr>
              <a:t>https://www.federalregister.gov/documents/2022/02/11/2022-02876/good-conduct-time-credit-under-the-first-step-act</a:t>
            </a:r>
            <a:endParaRPr lang="en-US" sz="1100" b="0" i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1100" b="0" i="0">
                <a:solidFill>
                  <a:schemeClr val="bg1"/>
                </a:solidFill>
              </a:rPr>
              <a:t>Federal Bureau of Prisons. (n.d.). Disqualifying offenses. Federal Bureau of Prisons. </a:t>
            </a:r>
            <a:r>
              <a:rPr lang="en-US" sz="1100" b="0" i="0" u="sng">
                <a:solidFill>
                  <a:schemeClr val="bg1"/>
                </a:solidFill>
                <a:hlinkClick r:id="rId6"/>
              </a:rPr>
              <a:t>https://www.bop.gov/resources/fsa/time_credits_disqualifying_offenses.jsp</a:t>
            </a:r>
            <a:endParaRPr lang="en-US" sz="1100" b="0" i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1100" b="0" i="0">
                <a:solidFill>
                  <a:schemeClr val="bg1"/>
                </a:solidFill>
              </a:rPr>
              <a:t>Gau, J. M. (2019). Criminal justice policy: Origins and effectiveness. New York, NY: Oxford University Press.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1100" b="0" i="0">
                <a:solidFill>
                  <a:schemeClr val="bg1"/>
                </a:solidFill>
              </a:rPr>
              <a:t>James, N. (2019). The FIRST STEP ACT OF 2018: An overview. Congressional Research Service Journal.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1100" b="0" i="0">
                <a:solidFill>
                  <a:schemeClr val="bg1"/>
                </a:solidFill>
              </a:rPr>
              <a:t>Pękala-Wojciechowska, A., Kacprzak, A., Pękala, K., Chomczyńska, M., Chomczyński, P., Marczak, M., Kozłowski, R., Timler, D., Lipert, A., Ogonowska, A., &amp; Rasmus, P. (2021). Mental and physical health problems as conditions of ex-prisoner re-entry. International Journal of Environmental Research and Public Health. </a:t>
            </a:r>
            <a:r>
              <a:rPr lang="en-US" sz="1100" b="0" i="0" u="sng">
                <a:solidFill>
                  <a:schemeClr val="bg1"/>
                </a:solidFill>
                <a:hlinkClick r:id="rId7"/>
              </a:rPr>
              <a:t>https://doi.org/10.3390/ijerph18147642</a:t>
            </a:r>
            <a:endParaRPr lang="en-US" sz="1100" b="0" i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1100" b="0" i="0">
                <a:solidFill>
                  <a:schemeClr val="bg1"/>
                </a:solidFill>
              </a:rPr>
              <a:t>Sandin v. Conner, 515 U.S. 472 (1995). </a:t>
            </a:r>
            <a:r>
              <a:rPr lang="en-US" sz="1100" b="0" i="0" u="sng">
                <a:solidFill>
                  <a:schemeClr val="bg1"/>
                </a:solidFill>
                <a:hlinkClick r:id="rId8"/>
              </a:rPr>
              <a:t>https://supreme.justia.com/cases/federal/us/515/472/</a:t>
            </a:r>
            <a:endParaRPr lang="en-US" sz="1100" b="0" i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1100" b="0" i="0">
                <a:solidFill>
                  <a:schemeClr val="bg1"/>
                </a:solidFill>
              </a:rPr>
              <a:t>Wolf v. McDonnell, 418 U.S. 539 (1974). </a:t>
            </a:r>
            <a:r>
              <a:rPr lang="en-US" sz="1100" b="0" i="0" u="sng">
                <a:solidFill>
                  <a:schemeClr val="bg1"/>
                </a:solidFill>
                <a:hlinkClick r:id="rId9"/>
              </a:rPr>
              <a:t>https://supreme.justia.com/cases/federal/us/418/539/</a:t>
            </a:r>
            <a:endParaRPr lang="en-US" sz="1100" b="0" i="0">
              <a:solidFill>
                <a:schemeClr val="bg1"/>
              </a:solidFill>
            </a:endParaRP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endParaRPr lang="en-US" sz="11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63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9D059B6-ADD8-488A-B346-63289E90D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F69B42B4-BC82-4495-A6F9-A28167B56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83CC168C-2AD4-4FFB-9F25-420ED6514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6C9F369A-6158-4AE8-BA04-138A9DFF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FC7B1DF4-AD98-42A8-820F-667A3DCC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61C58B74-3656-4FD5-AC47-EE3A59EBB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B349A01-D803-4A18-B608-47BFCED4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5655827-B42D-4180-88D3-D83F25E4B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4ACCB06-563C-4ADE-B4D6-1FE9F723C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955594"/>
            <a:ext cx="1828958" cy="2902407"/>
          </a:xfrm>
          <a:custGeom>
            <a:avLst/>
            <a:gdLst>
              <a:gd name="connsiteX0" fmla="*/ 0 w 1828958"/>
              <a:gd name="connsiteY0" fmla="*/ 0 h 2902407"/>
              <a:gd name="connsiteX1" fmla="*/ 1828958 w 1828958"/>
              <a:gd name="connsiteY1" fmla="*/ 2902407 h 2902407"/>
              <a:gd name="connsiteX2" fmla="*/ 1709896 w 1828958"/>
              <a:gd name="connsiteY2" fmla="*/ 2902407 h 2902407"/>
              <a:gd name="connsiteX3" fmla="*/ 0 w 1828958"/>
              <a:gd name="connsiteY3" fmla="*/ 63474 h 2902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958" h="2902407">
                <a:moveTo>
                  <a:pt x="0" y="0"/>
                </a:moveTo>
                <a:lnTo>
                  <a:pt x="1828958" y="2902407"/>
                </a:lnTo>
                <a:lnTo>
                  <a:pt x="1709896" y="2902407"/>
                </a:lnTo>
                <a:lnTo>
                  <a:pt x="0" y="63474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0761ECD-D92B-46AE-82CA-640023D28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3220098"/>
            <a:ext cx="2910045" cy="3637903"/>
          </a:xfrm>
          <a:custGeom>
            <a:avLst/>
            <a:gdLst>
              <a:gd name="connsiteX0" fmla="*/ 0 w 2910045"/>
              <a:gd name="connsiteY0" fmla="*/ 0 h 3637903"/>
              <a:gd name="connsiteX1" fmla="*/ 2910045 w 2910045"/>
              <a:gd name="connsiteY1" fmla="*/ 3637903 h 3637903"/>
              <a:gd name="connsiteX2" fmla="*/ 2786220 w 2910045"/>
              <a:gd name="connsiteY2" fmla="*/ 3637903 h 3637903"/>
              <a:gd name="connsiteX3" fmla="*/ 0 w 2910045"/>
              <a:gd name="connsiteY3" fmla="*/ 20366 h 3637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0045" h="3637903">
                <a:moveTo>
                  <a:pt x="0" y="0"/>
                </a:moveTo>
                <a:lnTo>
                  <a:pt x="2910045" y="3637903"/>
                </a:lnTo>
                <a:lnTo>
                  <a:pt x="2786220" y="3637903"/>
                </a:lnTo>
                <a:lnTo>
                  <a:pt x="0" y="2036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A928607-C55C-40FD-B2DF-6CD6A7226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2845509"/>
            <a:ext cx="4149883" cy="4012491"/>
          </a:xfrm>
          <a:custGeom>
            <a:avLst/>
            <a:gdLst>
              <a:gd name="connsiteX0" fmla="*/ 0 w 4149883"/>
              <a:gd name="connsiteY0" fmla="*/ 0 h 4012491"/>
              <a:gd name="connsiteX1" fmla="*/ 4149883 w 4149883"/>
              <a:gd name="connsiteY1" fmla="*/ 4012491 h 4012491"/>
              <a:gd name="connsiteX2" fmla="*/ 2910046 w 4149883"/>
              <a:gd name="connsiteY2" fmla="*/ 4012491 h 4012491"/>
              <a:gd name="connsiteX3" fmla="*/ 0 w 4149883"/>
              <a:gd name="connsiteY3" fmla="*/ 374587 h 401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49883" h="4012491">
                <a:moveTo>
                  <a:pt x="0" y="0"/>
                </a:moveTo>
                <a:lnTo>
                  <a:pt x="4149883" y="4012491"/>
                </a:lnTo>
                <a:lnTo>
                  <a:pt x="2910046" y="4012491"/>
                </a:lnTo>
                <a:lnTo>
                  <a:pt x="0" y="3745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00A20C1-29A4-43E0-AB15-7931F76F8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332410"/>
            <a:ext cx="2719546" cy="3525590"/>
          </a:xfrm>
          <a:custGeom>
            <a:avLst/>
            <a:gdLst>
              <a:gd name="connsiteX0" fmla="*/ 0 w 2719546"/>
              <a:gd name="connsiteY0" fmla="*/ 0 h 3525590"/>
              <a:gd name="connsiteX1" fmla="*/ 2719546 w 2719546"/>
              <a:gd name="connsiteY1" fmla="*/ 3525590 h 3525590"/>
              <a:gd name="connsiteX2" fmla="*/ 1828959 w 2719546"/>
              <a:gd name="connsiteY2" fmla="*/ 3525590 h 3525590"/>
              <a:gd name="connsiteX3" fmla="*/ 0 w 2719546"/>
              <a:gd name="connsiteY3" fmla="*/ 623183 h 3525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9546" h="3525590">
                <a:moveTo>
                  <a:pt x="0" y="0"/>
                </a:moveTo>
                <a:lnTo>
                  <a:pt x="2719546" y="3525590"/>
                </a:lnTo>
                <a:lnTo>
                  <a:pt x="1828959" y="3525590"/>
                </a:lnTo>
                <a:lnTo>
                  <a:pt x="0" y="623183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EA9A01-5896-DD49-0024-676960D55844}"/>
              </a:ext>
            </a:extLst>
          </p:cNvPr>
          <p:cNvSpPr/>
          <p:nvPr/>
        </p:nvSpPr>
        <p:spPr>
          <a:xfrm>
            <a:off x="1524000" y="643468"/>
            <a:ext cx="9144000" cy="36188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7200" b="0" spc="0">
                <a:ln w="3175" cmpd="sng">
                  <a:noFill/>
                </a:ln>
                <a:latin typeface="+mj-lt"/>
                <a:ea typeface="+mj-ea"/>
                <a:cs typeface="+mj-cs"/>
              </a:rPr>
              <a:t>Any Questions?!</a:t>
            </a:r>
          </a:p>
        </p:txBody>
      </p:sp>
    </p:spTree>
    <p:extLst>
      <p:ext uri="{BB962C8B-B14F-4D97-AF65-F5344CB8AC3E}">
        <p14:creationId xmlns:p14="http://schemas.microsoft.com/office/powerpoint/2010/main" val="3682036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15FF890B-3CE7-403A-AECE-2DE04FC7AF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99A4E160-6CFD-4514-9E20-CA6692CCD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3DCD16F5-8D15-45FD-BA62-ADAC08183A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E7CFAF28-6FDA-4C2C-BE51-123D1115F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1FD12703-0627-4991-B2A4-F96519F908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A5758E0B-DF61-40A8-B765-BC6841906A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3E063A1F-9566-4436-B4E3-2890FBBC2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8A4A409-9242-444A-AC1F-809866828B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30" name="Freeform 6">
              <a:extLst>
                <a:ext uri="{FF2B5EF4-FFF2-40B4-BE49-F238E27FC236}">
                  <a16:creationId xmlns:a16="http://schemas.microsoft.com/office/drawing/2014/main" id="{ABF65108-5AB6-40BD-BCAF-526D8E309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7">
              <a:extLst>
                <a:ext uri="{FF2B5EF4-FFF2-40B4-BE49-F238E27FC236}">
                  <a16:creationId xmlns:a16="http://schemas.microsoft.com/office/drawing/2014/main" id="{C77C904B-BC3A-472F-BB70-8750D41E41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8">
              <a:extLst>
                <a:ext uri="{FF2B5EF4-FFF2-40B4-BE49-F238E27FC236}">
                  <a16:creationId xmlns:a16="http://schemas.microsoft.com/office/drawing/2014/main" id="{E910D569-2CFD-4010-B886-2F31BB8EC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9">
              <a:extLst>
                <a:ext uri="{FF2B5EF4-FFF2-40B4-BE49-F238E27FC236}">
                  <a16:creationId xmlns:a16="http://schemas.microsoft.com/office/drawing/2014/main" id="{5A816932-FBAD-46C0-AA92-336589A5A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3D914BDD-E5E0-4DFB-8072-5B498F94A6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11">
              <a:extLst>
                <a:ext uri="{FF2B5EF4-FFF2-40B4-BE49-F238E27FC236}">
                  <a16:creationId xmlns:a16="http://schemas.microsoft.com/office/drawing/2014/main" id="{ED9E392E-46C2-4B84-A121-9B2BC452F0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2316F26E-2A1B-8015-1EB9-2D2E9AE06DBB}"/>
              </a:ext>
            </a:extLst>
          </p:cNvPr>
          <p:cNvSpPr/>
          <p:nvPr/>
        </p:nvSpPr>
        <p:spPr>
          <a:xfrm>
            <a:off x="1484312" y="685800"/>
            <a:ext cx="2812385" cy="1752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3200" b="0" spc="0">
                <a:ln w="3175" cmpd="sng">
                  <a:noFill/>
                </a:ln>
                <a:latin typeface="+mj-lt"/>
                <a:ea typeface="+mj-ea"/>
                <a:cs typeface="+mj-cs"/>
              </a:rPr>
              <a:t>The Problem: Mass Incarceration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8D25D3-8E86-EFBC-A069-9EE1FC74BCEE}"/>
              </a:ext>
            </a:extLst>
          </p:cNvPr>
          <p:cNvSpPr txBox="1"/>
          <p:nvPr/>
        </p:nvSpPr>
        <p:spPr>
          <a:xfrm>
            <a:off x="1484310" y="2666999"/>
            <a:ext cx="2812387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1700"/>
              <a:t>Mass incarceration has led to severe prison overcrowding.</a:t>
            </a: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1700"/>
              <a:t>Existing policies are insufficient to address the problem.</a:t>
            </a: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1700"/>
              <a:t>High recidivism rate (52&amp; within 3 years).</a:t>
            </a: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1700"/>
              <a:t>Significant financial burden ($80 billion annually).</a:t>
            </a:r>
          </a:p>
        </p:txBody>
      </p:sp>
      <p:sp>
        <p:nvSpPr>
          <p:cNvPr id="37" name="Rounded Rectangle 16">
            <a:extLst>
              <a:ext uri="{FF2B5EF4-FFF2-40B4-BE49-F238E27FC236}">
                <a16:creationId xmlns:a16="http://schemas.microsoft.com/office/drawing/2014/main" id="{21ECAAB0-702B-4C08-B30F-0AFAC3479A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1162" y="648931"/>
            <a:ext cx="6881862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A blue line graph with numbers and a line&#10;&#10;AI-generated content may be incorrect.">
            <a:extLst>
              <a:ext uri="{FF2B5EF4-FFF2-40B4-BE49-F238E27FC236}">
                <a16:creationId xmlns:a16="http://schemas.microsoft.com/office/drawing/2014/main" id="{6BF7ADF9-F324-832D-4DA1-D3775BAEE3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941202" y="1382724"/>
            <a:ext cx="6237359" cy="380478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7D2A021-BE6E-0234-B3A3-9F0A8C358CA1}"/>
              </a:ext>
            </a:extLst>
          </p:cNvPr>
          <p:cNvSpPr txBox="1"/>
          <p:nvPr/>
        </p:nvSpPr>
        <p:spPr>
          <a:xfrm>
            <a:off x="8810605" y="4987458"/>
            <a:ext cx="236795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4" tooltip="https://openoregon.pressbooks.pub/ccj230/chapter/9-13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5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3443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71092D16-14DA-4606-831F-0DB3EEECB9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81806E72-5EFD-4407-B492-2EBC71FF5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BA81CA3B-9A2E-4F71-BF99-2C58BA76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D00EF4F3-D70F-44D5-A71C-69C3FA0D28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2CC930FA-FD42-4EF1-A9AB-0F9C302383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F18F276C-D13F-46CF-9880-2050C2DBF9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EAB50995-FA10-4035-B16D-7D3989B2B6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BED1B64B-251E-446A-A285-6626C4EC01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D02B5D1-60D4-4D5B-AFD9-C986E2274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54E16489-5A93-4D86-AAAD-52DB55A814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BC99456E-7EAD-49F1-B2FE-C2C561C0BE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922702DF-10E7-4320-B99B-75D2EE97F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1EFA49A8-FE55-4D51-B1C9-11F13FFB71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4C63B37C-8CEE-4A72-AFD8-3C2DBD3725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31245F86-6106-4758-A825-71AC9D6F9E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B449F54E-79E9-F8C3-4E9B-20D5810D6698}"/>
              </a:ext>
            </a:extLst>
          </p:cNvPr>
          <p:cNvSpPr/>
          <p:nvPr/>
        </p:nvSpPr>
        <p:spPr>
          <a:xfrm>
            <a:off x="1484312" y="1284051"/>
            <a:ext cx="2812385" cy="3723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3600" b="0" spc="0">
                <a:ln w="3175" cmpd="sng">
                  <a:noFill/>
                </a:ln>
                <a:solidFill>
                  <a:srgbClr val="000000"/>
                </a:solidFill>
                <a:latin typeface="+mj-lt"/>
                <a:ea typeface="+mj-ea"/>
                <a:cs typeface="+mj-cs"/>
              </a:rPr>
              <a:t>Good Conduct Time (GCT) Overview</a:t>
            </a:r>
          </a:p>
        </p:txBody>
      </p:sp>
      <p:sp useBgFill="1">
        <p:nvSpPr>
          <p:cNvPr id="27" name="Rounded Rectangle 16">
            <a:extLst>
              <a:ext uri="{FF2B5EF4-FFF2-40B4-BE49-F238E27FC236}">
                <a16:creationId xmlns:a16="http://schemas.microsoft.com/office/drawing/2014/main" id="{A27AE693-58E8-48BC-8ED0-568ABFEAB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1162" y="648931"/>
            <a:ext cx="6881862" cy="5231964"/>
          </a:xfrm>
          <a:prstGeom prst="roundRect">
            <a:avLst>
              <a:gd name="adj" fmla="val 4834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14B191ED-0EA0-EA05-5AB3-DC0C4CA556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7602489"/>
              </p:ext>
            </p:extLst>
          </p:nvPr>
        </p:nvGraphicFramePr>
        <p:xfrm>
          <a:off x="4941201" y="992181"/>
          <a:ext cx="6237359" cy="45662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5157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3F1527C3-06F4-4F4D-B364-8E97266450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BF1C23D2-D74F-4456-AD7B-904A6E28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578577AD-563A-4936-9ACB-FDCF298412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1C9F3743-BFAB-4636-81C7-ACD99C694B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FC58029E-BC15-45E4-AA28-CC80C96A3F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41CBB721-7EDD-4FEA-9D6B-A3656D9F45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4C945CDA-4F14-4FA0-B272-B1E25B4FA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4DFAAE7-061D-4086-99EC-872CB3050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2AD42B6-9482-7F95-5E1C-99562A67B330}"/>
              </a:ext>
            </a:extLst>
          </p:cNvPr>
          <p:cNvSpPr/>
          <p:nvPr/>
        </p:nvSpPr>
        <p:spPr>
          <a:xfrm>
            <a:off x="3854451" y="685800"/>
            <a:ext cx="7648573" cy="1752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4000" b="0" spc="0">
                <a:ln w="3175" cmpd="sng">
                  <a:noFill/>
                </a:ln>
                <a:latin typeface="+mj-lt"/>
                <a:ea typeface="+mj-ea"/>
                <a:cs typeface="+mj-cs"/>
              </a:rPr>
              <a:t>Policy Recommendation #1: </a:t>
            </a:r>
          </a:p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4000" b="0" spc="0">
                <a:ln w="3175" cmpd="sng">
                  <a:noFill/>
                </a:ln>
                <a:latin typeface="+mj-lt"/>
                <a:ea typeface="+mj-ea"/>
                <a:cs typeface="+mj-cs"/>
              </a:rPr>
              <a:t>Increase GCT Reduction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7570099-A243-48DD-9EAE-36F4AC095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45E4A74B-6514-424A-ADFA-C232FA6B9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5233" y="1"/>
            <a:ext cx="858884" cy="2780957"/>
          </a:xfrm>
          <a:custGeom>
            <a:avLst/>
            <a:gdLst/>
            <a:ahLst/>
            <a:cxnLst/>
            <a:rect l="0" t="0" r="r" b="b"/>
            <a:pathLst>
              <a:path w="670" h="1753">
                <a:moveTo>
                  <a:pt x="0" y="1696"/>
                </a:moveTo>
                <a:lnTo>
                  <a:pt x="225" y="1753"/>
                </a:lnTo>
                <a:lnTo>
                  <a:pt x="670" y="0"/>
                </a:lnTo>
                <a:lnTo>
                  <a:pt x="430" y="0"/>
                </a:lnTo>
                <a:lnTo>
                  <a:pt x="0" y="1696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F61C5C86-C785-4B92-9F2D-133B8B8C2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41424" y="1"/>
            <a:ext cx="835810" cy="2671495"/>
          </a:xfrm>
          <a:custGeom>
            <a:avLst/>
            <a:gdLst/>
            <a:ahLst/>
            <a:cxnLst/>
            <a:rect l="0" t="0" r="r" b="b"/>
            <a:pathLst>
              <a:path w="652" h="1684">
                <a:moveTo>
                  <a:pt x="225" y="1684"/>
                </a:moveTo>
                <a:lnTo>
                  <a:pt x="652" y="0"/>
                </a:lnTo>
                <a:lnTo>
                  <a:pt x="411" y="0"/>
                </a:lnTo>
                <a:lnTo>
                  <a:pt x="0" y="1627"/>
                </a:lnTo>
                <a:lnTo>
                  <a:pt x="219" y="1681"/>
                </a:lnTo>
                <a:lnTo>
                  <a:pt x="225" y="168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4" name="Freeform 12">
            <a:extLst>
              <a:ext uri="{FF2B5EF4-FFF2-40B4-BE49-F238E27FC236}">
                <a16:creationId xmlns:a16="http://schemas.microsoft.com/office/drawing/2014/main" id="{954D0BF9-002C-4D3A-A222-C166094A5D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41424" y="2585830"/>
            <a:ext cx="2175413" cy="4272171"/>
          </a:xfrm>
          <a:custGeom>
            <a:avLst/>
            <a:gdLst/>
            <a:ahLst/>
            <a:cxnLst/>
            <a:rect l="0" t="0" r="r" b="b"/>
            <a:pathLst>
              <a:path w="1697" h="2693">
                <a:moveTo>
                  <a:pt x="0" y="0"/>
                </a:moveTo>
                <a:lnTo>
                  <a:pt x="1622" y="2693"/>
                </a:lnTo>
                <a:lnTo>
                  <a:pt x="1697" y="2693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6" name="Freeform 13">
            <a:extLst>
              <a:ext uri="{FF2B5EF4-FFF2-40B4-BE49-F238E27FC236}">
                <a16:creationId xmlns:a16="http://schemas.microsoft.com/office/drawing/2014/main" id="{6080EB6E-D69F-43B1-91EC-75C303342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9078" y="2695292"/>
            <a:ext cx="2690743" cy="4162709"/>
          </a:xfrm>
          <a:custGeom>
            <a:avLst/>
            <a:gdLst/>
            <a:ahLst/>
            <a:cxnLst/>
            <a:rect l="0" t="0" r="r" b="b"/>
            <a:pathLst>
              <a:path w="2099" h="2624">
                <a:moveTo>
                  <a:pt x="2099" y="2624"/>
                </a:moveTo>
                <a:lnTo>
                  <a:pt x="0" y="0"/>
                </a:lnTo>
                <a:lnTo>
                  <a:pt x="2021" y="2624"/>
                </a:lnTo>
                <a:lnTo>
                  <a:pt x="2099" y="262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21BA816A-EE68-4A96-BA05-73303B2F4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5233" y="2690532"/>
            <a:ext cx="2904320" cy="4167469"/>
          </a:xfrm>
          <a:custGeom>
            <a:avLst/>
            <a:gdLst>
              <a:gd name="connsiteX0" fmla="*/ 0 w 2904320"/>
              <a:gd name="connsiteY0" fmla="*/ 0 h 4167469"/>
              <a:gd name="connsiteX1" fmla="*/ 288431 w 2904320"/>
              <a:gd name="connsiteY1" fmla="*/ 90425 h 4167469"/>
              <a:gd name="connsiteX2" fmla="*/ 2904320 w 2904320"/>
              <a:gd name="connsiteY2" fmla="*/ 3220465 h 4167469"/>
              <a:gd name="connsiteX3" fmla="*/ 2904320 w 2904320"/>
              <a:gd name="connsiteY3" fmla="*/ 4167469 h 4167469"/>
              <a:gd name="connsiteX4" fmla="*/ 2694589 w 2904320"/>
              <a:gd name="connsiteY4" fmla="*/ 4167469 h 4167469"/>
              <a:gd name="connsiteX5" fmla="*/ 3846 w 2904320"/>
              <a:gd name="connsiteY5" fmla="*/ 4759 h 4167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04320" h="4167469">
                <a:moveTo>
                  <a:pt x="0" y="0"/>
                </a:moveTo>
                <a:lnTo>
                  <a:pt x="288431" y="90425"/>
                </a:lnTo>
                <a:lnTo>
                  <a:pt x="2904320" y="3220465"/>
                </a:lnTo>
                <a:lnTo>
                  <a:pt x="2904320" y="4167469"/>
                </a:lnTo>
                <a:lnTo>
                  <a:pt x="2694589" y="4167469"/>
                </a:lnTo>
                <a:lnTo>
                  <a:pt x="3846" y="4759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0" name="Freeform 15">
            <a:extLst>
              <a:ext uri="{FF2B5EF4-FFF2-40B4-BE49-F238E27FC236}">
                <a16:creationId xmlns:a16="http://schemas.microsoft.com/office/drawing/2014/main" id="{22A94CDB-5D63-4C75-9CB6-6C18CDF37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41424" y="2581071"/>
            <a:ext cx="2894568" cy="4276930"/>
          </a:xfrm>
          <a:custGeom>
            <a:avLst/>
            <a:gdLst/>
            <a:ahLst/>
            <a:cxnLst/>
            <a:rect l="0" t="0" r="r" b="b"/>
            <a:pathLst>
              <a:path w="2258" h="2696">
                <a:moveTo>
                  <a:pt x="2258" y="2696"/>
                </a:moveTo>
                <a:lnTo>
                  <a:pt x="264" y="111"/>
                </a:lnTo>
                <a:lnTo>
                  <a:pt x="228" y="60"/>
                </a:lnTo>
                <a:lnTo>
                  <a:pt x="225" y="57"/>
                </a:lnTo>
                <a:lnTo>
                  <a:pt x="0" y="0"/>
                </a:lnTo>
                <a:lnTo>
                  <a:pt x="0" y="3"/>
                </a:lnTo>
                <a:lnTo>
                  <a:pt x="1697" y="2696"/>
                </a:lnTo>
                <a:lnTo>
                  <a:pt x="2258" y="2696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96A87C-950B-E1F5-05CA-37D7FAA85D61}"/>
              </a:ext>
            </a:extLst>
          </p:cNvPr>
          <p:cNvSpPr txBox="1"/>
          <p:nvPr/>
        </p:nvSpPr>
        <p:spPr>
          <a:xfrm>
            <a:off x="3854451" y="2666999"/>
            <a:ext cx="7648572" cy="31242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000"/>
              <a:t>Increase GCT reduction to 30%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000"/>
              <a:t>Benefits: Reduce overcrowding, incentivize positive behavior.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000"/>
              <a:t>Potential addition: Prison work behavior.</a:t>
            </a:r>
          </a:p>
        </p:txBody>
      </p:sp>
    </p:spTree>
    <p:extLst>
      <p:ext uri="{BB962C8B-B14F-4D97-AF65-F5344CB8AC3E}">
        <p14:creationId xmlns:p14="http://schemas.microsoft.com/office/powerpoint/2010/main" val="1904627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CBF3B11-7B80-087A-0EDA-D1E3660C5B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3F1527C3-06F4-4F4D-B364-8E97266450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BF1C23D2-D74F-4456-AD7B-904A6E28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578577AD-563A-4936-9ACB-FDCF298412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1C9F3743-BFAB-4636-81C7-ACD99C694B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FC58029E-BC15-45E4-AA28-CC80C96A3F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41CBB721-7EDD-4FEA-9D6B-A3656D9F45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4C945CDA-4F14-4FA0-B272-B1E25B4FA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4DFAAE7-061D-4086-99EC-872CB3050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59B9DDD-0C6D-015B-3704-D6370C6DD1A3}"/>
              </a:ext>
            </a:extLst>
          </p:cNvPr>
          <p:cNvSpPr/>
          <p:nvPr/>
        </p:nvSpPr>
        <p:spPr>
          <a:xfrm>
            <a:off x="3854451" y="685800"/>
            <a:ext cx="7648573" cy="1752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4000" b="0" spc="0">
                <a:ln w="3175" cmpd="sng">
                  <a:noFill/>
                </a:ln>
                <a:latin typeface="+mj-lt"/>
                <a:ea typeface="+mj-ea"/>
                <a:cs typeface="+mj-cs"/>
              </a:rPr>
              <a:t>Policy Recommendation #2: </a:t>
            </a:r>
          </a:p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4000" b="0" spc="0">
                <a:ln w="3175" cmpd="sng">
                  <a:noFill/>
                </a:ln>
                <a:latin typeface="+mj-lt"/>
                <a:ea typeface="+mj-ea"/>
                <a:cs typeface="+mj-cs"/>
              </a:rPr>
              <a:t>Enhance Credit Transparency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7570099-A243-48DD-9EAE-36F4AC095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45E4A74B-6514-424A-ADFA-C232FA6B9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5233" y="1"/>
            <a:ext cx="858884" cy="2780957"/>
          </a:xfrm>
          <a:custGeom>
            <a:avLst/>
            <a:gdLst/>
            <a:ahLst/>
            <a:cxnLst/>
            <a:rect l="0" t="0" r="r" b="b"/>
            <a:pathLst>
              <a:path w="670" h="1753">
                <a:moveTo>
                  <a:pt x="0" y="1696"/>
                </a:moveTo>
                <a:lnTo>
                  <a:pt x="225" y="1753"/>
                </a:lnTo>
                <a:lnTo>
                  <a:pt x="670" y="0"/>
                </a:lnTo>
                <a:lnTo>
                  <a:pt x="430" y="0"/>
                </a:lnTo>
                <a:lnTo>
                  <a:pt x="0" y="1696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F61C5C86-C785-4B92-9F2D-133B8B8C2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41424" y="1"/>
            <a:ext cx="835810" cy="2671495"/>
          </a:xfrm>
          <a:custGeom>
            <a:avLst/>
            <a:gdLst/>
            <a:ahLst/>
            <a:cxnLst/>
            <a:rect l="0" t="0" r="r" b="b"/>
            <a:pathLst>
              <a:path w="652" h="1684">
                <a:moveTo>
                  <a:pt x="225" y="1684"/>
                </a:moveTo>
                <a:lnTo>
                  <a:pt x="652" y="0"/>
                </a:lnTo>
                <a:lnTo>
                  <a:pt x="411" y="0"/>
                </a:lnTo>
                <a:lnTo>
                  <a:pt x="0" y="1627"/>
                </a:lnTo>
                <a:lnTo>
                  <a:pt x="219" y="1681"/>
                </a:lnTo>
                <a:lnTo>
                  <a:pt x="225" y="168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4" name="Freeform 12">
            <a:extLst>
              <a:ext uri="{FF2B5EF4-FFF2-40B4-BE49-F238E27FC236}">
                <a16:creationId xmlns:a16="http://schemas.microsoft.com/office/drawing/2014/main" id="{954D0BF9-002C-4D3A-A222-C166094A5D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41424" y="2585830"/>
            <a:ext cx="2175413" cy="4272171"/>
          </a:xfrm>
          <a:custGeom>
            <a:avLst/>
            <a:gdLst/>
            <a:ahLst/>
            <a:cxnLst/>
            <a:rect l="0" t="0" r="r" b="b"/>
            <a:pathLst>
              <a:path w="1697" h="2693">
                <a:moveTo>
                  <a:pt x="0" y="0"/>
                </a:moveTo>
                <a:lnTo>
                  <a:pt x="1622" y="2693"/>
                </a:lnTo>
                <a:lnTo>
                  <a:pt x="1697" y="2693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6" name="Freeform 13">
            <a:extLst>
              <a:ext uri="{FF2B5EF4-FFF2-40B4-BE49-F238E27FC236}">
                <a16:creationId xmlns:a16="http://schemas.microsoft.com/office/drawing/2014/main" id="{6080EB6E-D69F-43B1-91EC-75C303342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9078" y="2695292"/>
            <a:ext cx="2690743" cy="4162709"/>
          </a:xfrm>
          <a:custGeom>
            <a:avLst/>
            <a:gdLst/>
            <a:ahLst/>
            <a:cxnLst/>
            <a:rect l="0" t="0" r="r" b="b"/>
            <a:pathLst>
              <a:path w="2099" h="2624">
                <a:moveTo>
                  <a:pt x="2099" y="2624"/>
                </a:moveTo>
                <a:lnTo>
                  <a:pt x="0" y="0"/>
                </a:lnTo>
                <a:lnTo>
                  <a:pt x="2021" y="2624"/>
                </a:lnTo>
                <a:lnTo>
                  <a:pt x="2099" y="262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21BA816A-EE68-4A96-BA05-73303B2F4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5233" y="2690532"/>
            <a:ext cx="2904320" cy="4167469"/>
          </a:xfrm>
          <a:custGeom>
            <a:avLst/>
            <a:gdLst>
              <a:gd name="connsiteX0" fmla="*/ 0 w 2904320"/>
              <a:gd name="connsiteY0" fmla="*/ 0 h 4167469"/>
              <a:gd name="connsiteX1" fmla="*/ 288431 w 2904320"/>
              <a:gd name="connsiteY1" fmla="*/ 90425 h 4167469"/>
              <a:gd name="connsiteX2" fmla="*/ 2904320 w 2904320"/>
              <a:gd name="connsiteY2" fmla="*/ 3220465 h 4167469"/>
              <a:gd name="connsiteX3" fmla="*/ 2904320 w 2904320"/>
              <a:gd name="connsiteY3" fmla="*/ 4167469 h 4167469"/>
              <a:gd name="connsiteX4" fmla="*/ 2694589 w 2904320"/>
              <a:gd name="connsiteY4" fmla="*/ 4167469 h 4167469"/>
              <a:gd name="connsiteX5" fmla="*/ 3846 w 2904320"/>
              <a:gd name="connsiteY5" fmla="*/ 4759 h 4167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04320" h="4167469">
                <a:moveTo>
                  <a:pt x="0" y="0"/>
                </a:moveTo>
                <a:lnTo>
                  <a:pt x="288431" y="90425"/>
                </a:lnTo>
                <a:lnTo>
                  <a:pt x="2904320" y="3220465"/>
                </a:lnTo>
                <a:lnTo>
                  <a:pt x="2904320" y="4167469"/>
                </a:lnTo>
                <a:lnTo>
                  <a:pt x="2694589" y="4167469"/>
                </a:lnTo>
                <a:lnTo>
                  <a:pt x="3846" y="4759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0" name="Freeform 15">
            <a:extLst>
              <a:ext uri="{FF2B5EF4-FFF2-40B4-BE49-F238E27FC236}">
                <a16:creationId xmlns:a16="http://schemas.microsoft.com/office/drawing/2014/main" id="{22A94CDB-5D63-4C75-9CB6-6C18CDF37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41424" y="2581071"/>
            <a:ext cx="2894568" cy="4276930"/>
          </a:xfrm>
          <a:custGeom>
            <a:avLst/>
            <a:gdLst/>
            <a:ahLst/>
            <a:cxnLst/>
            <a:rect l="0" t="0" r="r" b="b"/>
            <a:pathLst>
              <a:path w="2258" h="2696">
                <a:moveTo>
                  <a:pt x="2258" y="2696"/>
                </a:moveTo>
                <a:lnTo>
                  <a:pt x="264" y="111"/>
                </a:lnTo>
                <a:lnTo>
                  <a:pt x="228" y="60"/>
                </a:lnTo>
                <a:lnTo>
                  <a:pt x="225" y="57"/>
                </a:lnTo>
                <a:lnTo>
                  <a:pt x="0" y="0"/>
                </a:lnTo>
                <a:lnTo>
                  <a:pt x="0" y="3"/>
                </a:lnTo>
                <a:lnTo>
                  <a:pt x="1697" y="2696"/>
                </a:lnTo>
                <a:lnTo>
                  <a:pt x="2258" y="2696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B8A15F-3159-D88A-D763-34AA2F15AB4A}"/>
              </a:ext>
            </a:extLst>
          </p:cNvPr>
          <p:cNvSpPr txBox="1"/>
          <p:nvPr/>
        </p:nvSpPr>
        <p:spPr>
          <a:xfrm>
            <a:off x="3854451" y="2666999"/>
            <a:ext cx="7648572" cy="31242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000"/>
              <a:t>Implement a transparent GCT credit calculation system.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000"/>
              <a:t>Provide inmates with regular updates on earned time.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000"/>
              <a:t>Increases inmates' motivation.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000"/>
              <a:t>Reinforced positive behavior.</a:t>
            </a:r>
          </a:p>
        </p:txBody>
      </p:sp>
    </p:spTree>
    <p:extLst>
      <p:ext uri="{BB962C8B-B14F-4D97-AF65-F5344CB8AC3E}">
        <p14:creationId xmlns:p14="http://schemas.microsoft.com/office/powerpoint/2010/main" val="2004953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576DD72-4CAC-D1A7-91DD-72DA4375D6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3F1527C3-06F4-4F4D-B364-8E97266450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BF1C23D2-D74F-4456-AD7B-904A6E28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578577AD-563A-4936-9ACB-FDCF298412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1C9F3743-BFAB-4636-81C7-ACD99C694B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FC58029E-BC15-45E4-AA28-CC80C96A3F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41CBB721-7EDD-4FEA-9D6B-A3656D9F45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4C945CDA-4F14-4FA0-B272-B1E25B4FA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4DFAAE7-061D-4086-99EC-872CB3050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C81A8D6-369B-1F27-2999-CC6F295BF8EA}"/>
              </a:ext>
            </a:extLst>
          </p:cNvPr>
          <p:cNvSpPr/>
          <p:nvPr/>
        </p:nvSpPr>
        <p:spPr>
          <a:xfrm>
            <a:off x="3854451" y="685800"/>
            <a:ext cx="7648573" cy="1752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4000" b="0" spc="0">
                <a:ln w="3175" cmpd="sng">
                  <a:noFill/>
                </a:ln>
                <a:latin typeface="+mj-lt"/>
                <a:ea typeface="+mj-ea"/>
                <a:cs typeface="+mj-cs"/>
              </a:rPr>
              <a:t>Policy Recommendation #3: </a:t>
            </a:r>
          </a:p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4000" b="0" spc="0">
                <a:ln w="3175" cmpd="sng">
                  <a:noFill/>
                </a:ln>
                <a:latin typeface="+mj-lt"/>
                <a:ea typeface="+mj-ea"/>
                <a:cs typeface="+mj-cs"/>
              </a:rPr>
              <a:t>Expand GCT Eligibility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7570099-A243-48DD-9EAE-36F4AC095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45E4A74B-6514-424A-ADFA-C232FA6B9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5233" y="1"/>
            <a:ext cx="858884" cy="2780957"/>
          </a:xfrm>
          <a:custGeom>
            <a:avLst/>
            <a:gdLst/>
            <a:ahLst/>
            <a:cxnLst/>
            <a:rect l="0" t="0" r="r" b="b"/>
            <a:pathLst>
              <a:path w="670" h="1753">
                <a:moveTo>
                  <a:pt x="0" y="1696"/>
                </a:moveTo>
                <a:lnTo>
                  <a:pt x="225" y="1753"/>
                </a:lnTo>
                <a:lnTo>
                  <a:pt x="670" y="0"/>
                </a:lnTo>
                <a:lnTo>
                  <a:pt x="430" y="0"/>
                </a:lnTo>
                <a:lnTo>
                  <a:pt x="0" y="1696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F61C5C86-C785-4B92-9F2D-133B8B8C2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41424" y="1"/>
            <a:ext cx="835810" cy="2671495"/>
          </a:xfrm>
          <a:custGeom>
            <a:avLst/>
            <a:gdLst/>
            <a:ahLst/>
            <a:cxnLst/>
            <a:rect l="0" t="0" r="r" b="b"/>
            <a:pathLst>
              <a:path w="652" h="1684">
                <a:moveTo>
                  <a:pt x="225" y="1684"/>
                </a:moveTo>
                <a:lnTo>
                  <a:pt x="652" y="0"/>
                </a:lnTo>
                <a:lnTo>
                  <a:pt x="411" y="0"/>
                </a:lnTo>
                <a:lnTo>
                  <a:pt x="0" y="1627"/>
                </a:lnTo>
                <a:lnTo>
                  <a:pt x="219" y="1681"/>
                </a:lnTo>
                <a:lnTo>
                  <a:pt x="225" y="168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4" name="Freeform 12">
            <a:extLst>
              <a:ext uri="{FF2B5EF4-FFF2-40B4-BE49-F238E27FC236}">
                <a16:creationId xmlns:a16="http://schemas.microsoft.com/office/drawing/2014/main" id="{954D0BF9-002C-4D3A-A222-C166094A5D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41424" y="2585830"/>
            <a:ext cx="2175413" cy="4272171"/>
          </a:xfrm>
          <a:custGeom>
            <a:avLst/>
            <a:gdLst/>
            <a:ahLst/>
            <a:cxnLst/>
            <a:rect l="0" t="0" r="r" b="b"/>
            <a:pathLst>
              <a:path w="1697" h="2693">
                <a:moveTo>
                  <a:pt x="0" y="0"/>
                </a:moveTo>
                <a:lnTo>
                  <a:pt x="1622" y="2693"/>
                </a:lnTo>
                <a:lnTo>
                  <a:pt x="1697" y="2693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6" name="Freeform 13">
            <a:extLst>
              <a:ext uri="{FF2B5EF4-FFF2-40B4-BE49-F238E27FC236}">
                <a16:creationId xmlns:a16="http://schemas.microsoft.com/office/drawing/2014/main" id="{6080EB6E-D69F-43B1-91EC-75C303342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9078" y="2695292"/>
            <a:ext cx="2690743" cy="4162709"/>
          </a:xfrm>
          <a:custGeom>
            <a:avLst/>
            <a:gdLst/>
            <a:ahLst/>
            <a:cxnLst/>
            <a:rect l="0" t="0" r="r" b="b"/>
            <a:pathLst>
              <a:path w="2099" h="2624">
                <a:moveTo>
                  <a:pt x="2099" y="2624"/>
                </a:moveTo>
                <a:lnTo>
                  <a:pt x="0" y="0"/>
                </a:lnTo>
                <a:lnTo>
                  <a:pt x="2021" y="2624"/>
                </a:lnTo>
                <a:lnTo>
                  <a:pt x="2099" y="262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21BA816A-EE68-4A96-BA05-73303B2F4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5233" y="2690532"/>
            <a:ext cx="2904320" cy="4167469"/>
          </a:xfrm>
          <a:custGeom>
            <a:avLst/>
            <a:gdLst>
              <a:gd name="connsiteX0" fmla="*/ 0 w 2904320"/>
              <a:gd name="connsiteY0" fmla="*/ 0 h 4167469"/>
              <a:gd name="connsiteX1" fmla="*/ 288431 w 2904320"/>
              <a:gd name="connsiteY1" fmla="*/ 90425 h 4167469"/>
              <a:gd name="connsiteX2" fmla="*/ 2904320 w 2904320"/>
              <a:gd name="connsiteY2" fmla="*/ 3220465 h 4167469"/>
              <a:gd name="connsiteX3" fmla="*/ 2904320 w 2904320"/>
              <a:gd name="connsiteY3" fmla="*/ 4167469 h 4167469"/>
              <a:gd name="connsiteX4" fmla="*/ 2694589 w 2904320"/>
              <a:gd name="connsiteY4" fmla="*/ 4167469 h 4167469"/>
              <a:gd name="connsiteX5" fmla="*/ 3846 w 2904320"/>
              <a:gd name="connsiteY5" fmla="*/ 4759 h 4167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04320" h="4167469">
                <a:moveTo>
                  <a:pt x="0" y="0"/>
                </a:moveTo>
                <a:lnTo>
                  <a:pt x="288431" y="90425"/>
                </a:lnTo>
                <a:lnTo>
                  <a:pt x="2904320" y="3220465"/>
                </a:lnTo>
                <a:lnTo>
                  <a:pt x="2904320" y="4167469"/>
                </a:lnTo>
                <a:lnTo>
                  <a:pt x="2694589" y="4167469"/>
                </a:lnTo>
                <a:lnTo>
                  <a:pt x="3846" y="4759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0" name="Freeform 15">
            <a:extLst>
              <a:ext uri="{FF2B5EF4-FFF2-40B4-BE49-F238E27FC236}">
                <a16:creationId xmlns:a16="http://schemas.microsoft.com/office/drawing/2014/main" id="{22A94CDB-5D63-4C75-9CB6-6C18CDF37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41424" y="2581071"/>
            <a:ext cx="2894568" cy="4276930"/>
          </a:xfrm>
          <a:custGeom>
            <a:avLst/>
            <a:gdLst/>
            <a:ahLst/>
            <a:cxnLst/>
            <a:rect l="0" t="0" r="r" b="b"/>
            <a:pathLst>
              <a:path w="2258" h="2696">
                <a:moveTo>
                  <a:pt x="2258" y="2696"/>
                </a:moveTo>
                <a:lnTo>
                  <a:pt x="264" y="111"/>
                </a:lnTo>
                <a:lnTo>
                  <a:pt x="228" y="60"/>
                </a:lnTo>
                <a:lnTo>
                  <a:pt x="225" y="57"/>
                </a:lnTo>
                <a:lnTo>
                  <a:pt x="0" y="0"/>
                </a:lnTo>
                <a:lnTo>
                  <a:pt x="0" y="3"/>
                </a:lnTo>
                <a:lnTo>
                  <a:pt x="1697" y="2696"/>
                </a:lnTo>
                <a:lnTo>
                  <a:pt x="2258" y="2696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ABC2AC-51E5-D7D1-FD66-E241CC26138D}"/>
              </a:ext>
            </a:extLst>
          </p:cNvPr>
          <p:cNvSpPr txBox="1"/>
          <p:nvPr/>
        </p:nvSpPr>
        <p:spPr>
          <a:xfrm>
            <a:off x="3854451" y="2666999"/>
            <a:ext cx="7648572" cy="31242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000"/>
              <a:t>Revise eligibility criteria using risk assessments.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000"/>
              <a:t>Include more non-violent offenders.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000"/>
              <a:t>Benefits: reduces prison population, expands rehabilitation access.</a:t>
            </a:r>
          </a:p>
        </p:txBody>
      </p:sp>
    </p:spTree>
    <p:extLst>
      <p:ext uri="{BB962C8B-B14F-4D97-AF65-F5344CB8AC3E}">
        <p14:creationId xmlns:p14="http://schemas.microsoft.com/office/powerpoint/2010/main" val="2748852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7FD1A89-724E-0442-8232-C156A8B030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3F1527C3-06F4-4F4D-B364-8E97266450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33" name="Freeform 6">
              <a:extLst>
                <a:ext uri="{FF2B5EF4-FFF2-40B4-BE49-F238E27FC236}">
                  <a16:creationId xmlns:a16="http://schemas.microsoft.com/office/drawing/2014/main" id="{BF1C23D2-D74F-4456-AD7B-904A6E28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7">
              <a:extLst>
                <a:ext uri="{FF2B5EF4-FFF2-40B4-BE49-F238E27FC236}">
                  <a16:creationId xmlns:a16="http://schemas.microsoft.com/office/drawing/2014/main" id="{578577AD-563A-4936-9ACB-FDCF298412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8">
              <a:extLst>
                <a:ext uri="{FF2B5EF4-FFF2-40B4-BE49-F238E27FC236}">
                  <a16:creationId xmlns:a16="http://schemas.microsoft.com/office/drawing/2014/main" id="{1C9F3743-BFAB-4636-81C7-ACD99C694B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9">
              <a:extLst>
                <a:ext uri="{FF2B5EF4-FFF2-40B4-BE49-F238E27FC236}">
                  <a16:creationId xmlns:a16="http://schemas.microsoft.com/office/drawing/2014/main" id="{FC58029E-BC15-45E4-AA28-CC80C96A3F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10">
              <a:extLst>
                <a:ext uri="{FF2B5EF4-FFF2-40B4-BE49-F238E27FC236}">
                  <a16:creationId xmlns:a16="http://schemas.microsoft.com/office/drawing/2014/main" id="{41CBB721-7EDD-4FEA-9D6B-A3656D9F45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11">
              <a:extLst>
                <a:ext uri="{FF2B5EF4-FFF2-40B4-BE49-F238E27FC236}">
                  <a16:creationId xmlns:a16="http://schemas.microsoft.com/office/drawing/2014/main" id="{4C945CDA-4F14-4FA0-B272-B1E25B4FA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E03BF673-8C68-4092-BF1B-53C57EFEC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47">
            <a:extLst>
              <a:ext uri="{FF2B5EF4-FFF2-40B4-BE49-F238E27FC236}">
                <a16:creationId xmlns:a16="http://schemas.microsoft.com/office/drawing/2014/main" id="{08751D95-C333-4DEB-90B4-1EAC9A91DC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4062127" y="-15832"/>
            <a:ext cx="8129873" cy="6889518"/>
          </a:xfrm>
          <a:custGeom>
            <a:avLst/>
            <a:gdLst>
              <a:gd name="connsiteX0" fmla="*/ 0 w 8129873"/>
              <a:gd name="connsiteY0" fmla="*/ 0 h 6889518"/>
              <a:gd name="connsiteX1" fmla="*/ 0 w 8129873"/>
              <a:gd name="connsiteY1" fmla="*/ 6889518 h 6889518"/>
              <a:gd name="connsiteX2" fmla="*/ 6207942 w 8129873"/>
              <a:gd name="connsiteY2" fmla="*/ 6882299 h 6889518"/>
              <a:gd name="connsiteX3" fmla="*/ 8129873 w 8129873"/>
              <a:gd name="connsiteY3" fmla="*/ 5349831 h 6889518"/>
              <a:gd name="connsiteX4" fmla="*/ 7291674 w 8129873"/>
              <a:gd name="connsiteY4" fmla="*/ 7365 h 6889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9873" h="6889518">
                <a:moveTo>
                  <a:pt x="0" y="0"/>
                </a:moveTo>
                <a:lnTo>
                  <a:pt x="0" y="6889518"/>
                </a:lnTo>
                <a:lnTo>
                  <a:pt x="6207942" y="6882299"/>
                </a:lnTo>
                <a:lnTo>
                  <a:pt x="8129873" y="5349831"/>
                </a:lnTo>
                <a:lnTo>
                  <a:pt x="7291674" y="7365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BBA7535-3851-431E-BDA9-B4F6C1201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413893" y="0"/>
            <a:ext cx="2436813" cy="6858001"/>
            <a:chOff x="1320800" y="0"/>
            <a:chExt cx="2436813" cy="6858001"/>
          </a:xfrm>
        </p:grpSpPr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2F07680B-461A-4AFC-808F-93216679AA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7">
              <a:extLst>
                <a:ext uri="{FF2B5EF4-FFF2-40B4-BE49-F238E27FC236}">
                  <a16:creationId xmlns:a16="http://schemas.microsoft.com/office/drawing/2014/main" id="{8C864A04-25C0-4A5F-B6D4-F3859450A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5F596D75-78C8-47A8-9225-7C64A66747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128D8641-4FEB-4878-B029-6CC4922EB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BB339737-0E88-4165-A752-9E204068D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11">
              <a:extLst>
                <a:ext uri="{FF2B5EF4-FFF2-40B4-BE49-F238E27FC236}">
                  <a16:creationId xmlns:a16="http://schemas.microsoft.com/office/drawing/2014/main" id="{633AF255-B0DD-4D23-A3F2-DDB221BB1B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4CEC473D-F452-A14F-7B51-5747320DFD18}"/>
              </a:ext>
            </a:extLst>
          </p:cNvPr>
          <p:cNvSpPr/>
          <p:nvPr/>
        </p:nvSpPr>
        <p:spPr>
          <a:xfrm>
            <a:off x="412025" y="1072609"/>
            <a:ext cx="3041557" cy="452264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200" b="0" spc="0">
                <a:ln w="3175" cmpd="sng">
                  <a:noFill/>
                </a:ln>
                <a:latin typeface="+mj-lt"/>
                <a:ea typeface="+mj-ea"/>
                <a:cs typeface="+mj-cs"/>
              </a:rPr>
              <a:t>Alternative Policy #1: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200" b="0" spc="0">
                <a:ln w="3175" cmpd="sng">
                  <a:noFill/>
                </a:ln>
                <a:latin typeface="+mj-lt"/>
                <a:ea typeface="+mj-ea"/>
                <a:cs typeface="+mj-cs"/>
              </a:rPr>
              <a:t>Enhanced Rehabilitation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E96EA9-E191-44EF-28B5-CD557A10BB42}"/>
              </a:ext>
            </a:extLst>
          </p:cNvPr>
          <p:cNvSpPr txBox="1"/>
          <p:nvPr/>
        </p:nvSpPr>
        <p:spPr>
          <a:xfrm>
            <a:off x="5149032" y="1072609"/>
            <a:ext cx="6652441" cy="45226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000">
                <a:solidFill>
                  <a:schemeClr val="bg1"/>
                </a:solidFill>
              </a:rPr>
              <a:t>Increase funding and access to program effectiveness.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000">
                <a:solidFill>
                  <a:schemeClr val="bg1"/>
                </a:solidFill>
              </a:rPr>
              <a:t>Conduct longitudinal research on program effectiveness.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000">
                <a:solidFill>
                  <a:schemeClr val="bg1"/>
                </a:solidFill>
              </a:rPr>
              <a:t>Goal: Reduce recidivism. </a:t>
            </a:r>
          </a:p>
        </p:txBody>
      </p:sp>
    </p:spTree>
    <p:extLst>
      <p:ext uri="{BB962C8B-B14F-4D97-AF65-F5344CB8AC3E}">
        <p14:creationId xmlns:p14="http://schemas.microsoft.com/office/powerpoint/2010/main" val="3378245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27EDD04-7711-AFA1-7C2F-E3F9C7D4B6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3F1527C3-06F4-4F4D-B364-8E97266450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BF1C23D2-D74F-4456-AD7B-904A6E28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578577AD-563A-4936-9ACB-FDCF298412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1C9F3743-BFAB-4636-81C7-ACD99C694B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FC58029E-BC15-45E4-AA28-CC80C96A3F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41CBB721-7EDD-4FEA-9D6B-A3656D9F45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4C945CDA-4F14-4FA0-B272-B1E25B4FA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03BF673-8C68-4092-BF1B-53C57EFEC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47">
            <a:extLst>
              <a:ext uri="{FF2B5EF4-FFF2-40B4-BE49-F238E27FC236}">
                <a16:creationId xmlns:a16="http://schemas.microsoft.com/office/drawing/2014/main" id="{08751D95-C333-4DEB-90B4-1EAC9A91DC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4062127" y="-15832"/>
            <a:ext cx="8129873" cy="6889518"/>
          </a:xfrm>
          <a:custGeom>
            <a:avLst/>
            <a:gdLst>
              <a:gd name="connsiteX0" fmla="*/ 0 w 8129873"/>
              <a:gd name="connsiteY0" fmla="*/ 0 h 6889518"/>
              <a:gd name="connsiteX1" fmla="*/ 0 w 8129873"/>
              <a:gd name="connsiteY1" fmla="*/ 6889518 h 6889518"/>
              <a:gd name="connsiteX2" fmla="*/ 6207942 w 8129873"/>
              <a:gd name="connsiteY2" fmla="*/ 6882299 h 6889518"/>
              <a:gd name="connsiteX3" fmla="*/ 8129873 w 8129873"/>
              <a:gd name="connsiteY3" fmla="*/ 5349831 h 6889518"/>
              <a:gd name="connsiteX4" fmla="*/ 7291674 w 8129873"/>
              <a:gd name="connsiteY4" fmla="*/ 7365 h 68895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29873" h="6889518">
                <a:moveTo>
                  <a:pt x="0" y="0"/>
                </a:moveTo>
                <a:lnTo>
                  <a:pt x="0" y="6889518"/>
                </a:lnTo>
                <a:lnTo>
                  <a:pt x="6207942" y="6882299"/>
                </a:lnTo>
                <a:lnTo>
                  <a:pt x="8129873" y="5349831"/>
                </a:lnTo>
                <a:lnTo>
                  <a:pt x="7291674" y="7365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BBA7535-3851-431E-BDA9-B4F6C1201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413893" y="0"/>
            <a:ext cx="2436813" cy="6858001"/>
            <a:chOff x="1320800" y="0"/>
            <a:chExt cx="2436813" cy="6858001"/>
          </a:xfrm>
        </p:grpSpPr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2F07680B-461A-4AFC-808F-93216679AA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8C864A04-25C0-4A5F-B6D4-F3859450A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5F596D75-78C8-47A8-9225-7C64A66747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128D8641-4FEB-4878-B029-6CC4922EB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BB339737-0E88-4165-A752-9E204068DE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633AF255-B0DD-4D23-A3F2-DDB221BB1B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6B210DD8-80CD-7C58-CFB6-DDC7C5939858}"/>
              </a:ext>
            </a:extLst>
          </p:cNvPr>
          <p:cNvSpPr/>
          <p:nvPr/>
        </p:nvSpPr>
        <p:spPr>
          <a:xfrm>
            <a:off x="412025" y="1072609"/>
            <a:ext cx="3041557" cy="452264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200" b="0" spc="0">
                <a:ln w="3175" cmpd="sng">
                  <a:noFill/>
                </a:ln>
                <a:latin typeface="+mj-lt"/>
                <a:ea typeface="+mj-ea"/>
                <a:cs typeface="+mj-cs"/>
              </a:rPr>
              <a:t>Alternative Policy #2: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200" b="0" spc="0">
                <a:ln w="3175" cmpd="sng">
                  <a:noFill/>
                </a:ln>
                <a:latin typeface="+mj-lt"/>
                <a:ea typeface="+mj-ea"/>
                <a:cs typeface="+mj-cs"/>
              </a:rPr>
              <a:t>Reclassify Inmate Fighting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689D64-4F98-A557-9167-BA6BA68249C6}"/>
              </a:ext>
            </a:extLst>
          </p:cNvPr>
          <p:cNvSpPr txBox="1"/>
          <p:nvPr/>
        </p:nvSpPr>
        <p:spPr>
          <a:xfrm>
            <a:off x="5149032" y="1072609"/>
            <a:ext cx="6652441" cy="45226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000">
                <a:solidFill>
                  <a:schemeClr val="bg1"/>
                </a:solidFill>
              </a:rPr>
              <a:t>Reclassify fighting as a minor infraction.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000">
                <a:solidFill>
                  <a:schemeClr val="bg1"/>
                </a:solidFill>
              </a:rPr>
              <a:t>Allows for discretionary judgment in self-defense cases.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000">
                <a:solidFill>
                  <a:schemeClr val="bg1"/>
                </a:solidFill>
              </a:rPr>
              <a:t>Protects inmates from disproportionate punishment.  </a:t>
            </a:r>
          </a:p>
        </p:txBody>
      </p:sp>
    </p:spTree>
    <p:extLst>
      <p:ext uri="{BB962C8B-B14F-4D97-AF65-F5344CB8AC3E}">
        <p14:creationId xmlns:p14="http://schemas.microsoft.com/office/powerpoint/2010/main" val="3214690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F440160-21B1-B0A2-A866-EB97352DD3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260ACC13-B825-49F3-93DE-C8B8F2FA3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F947B31F-CA03-4793-845D-FD86BABC1A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DCDDE94D-F78C-4A48-AEA6-E922FC99A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3445A886-F3CA-4DE4-90D7-535F9707B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A8999CB6-C053-418B-AE37-E470804D2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81EA3E26-BFCD-4396-AE8A-2A9828BFF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5F9BC582-73A6-4D8A-8738-E36476489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6AD30037-67ED-4367-9BE0-45787510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person walking in a tunnel&#10;&#10;AI-generated content may be incorrect.">
            <a:extLst>
              <a:ext uri="{FF2B5EF4-FFF2-40B4-BE49-F238E27FC236}">
                <a16:creationId xmlns:a16="http://schemas.microsoft.com/office/drawing/2014/main" id="{9111E2EE-BFBE-28B4-E42F-254D708967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954" b="24796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1" name="Freeform 15">
            <a:extLst>
              <a:ext uri="{FF2B5EF4-FFF2-40B4-BE49-F238E27FC236}">
                <a16:creationId xmlns:a16="http://schemas.microsoft.com/office/drawing/2014/main" id="{AAAE29C6-F6DD-4D29-805A-6C214EA9C0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6933" y="-16933"/>
            <a:ext cx="9491133" cy="6883400"/>
          </a:xfrm>
          <a:custGeom>
            <a:avLst/>
            <a:gdLst>
              <a:gd name="connsiteX0" fmla="*/ 5427133 w 7340600"/>
              <a:gd name="connsiteY0" fmla="*/ 8466 h 6883400"/>
              <a:gd name="connsiteX1" fmla="*/ 4783666 w 7340600"/>
              <a:gd name="connsiteY1" fmla="*/ 2573866 h 6883400"/>
              <a:gd name="connsiteX2" fmla="*/ 7340600 w 7340600"/>
              <a:gd name="connsiteY2" fmla="*/ 6874933 h 6883400"/>
              <a:gd name="connsiteX3" fmla="*/ 0 w 7340600"/>
              <a:gd name="connsiteY3" fmla="*/ 6883400 h 6883400"/>
              <a:gd name="connsiteX4" fmla="*/ 8466 w 7340600"/>
              <a:gd name="connsiteY4" fmla="*/ 0 h 6883400"/>
              <a:gd name="connsiteX5" fmla="*/ 5427133 w 7340600"/>
              <a:gd name="connsiteY5" fmla="*/ 8466 h 6883400"/>
              <a:gd name="connsiteX0" fmla="*/ 9203266 w 9203266"/>
              <a:gd name="connsiteY0" fmla="*/ 16933 h 6883400"/>
              <a:gd name="connsiteX1" fmla="*/ 4783666 w 9203266"/>
              <a:gd name="connsiteY1" fmla="*/ 2573866 h 6883400"/>
              <a:gd name="connsiteX2" fmla="*/ 7340600 w 9203266"/>
              <a:gd name="connsiteY2" fmla="*/ 6874933 h 6883400"/>
              <a:gd name="connsiteX3" fmla="*/ 0 w 9203266"/>
              <a:gd name="connsiteY3" fmla="*/ 6883400 h 6883400"/>
              <a:gd name="connsiteX4" fmla="*/ 8466 w 9203266"/>
              <a:gd name="connsiteY4" fmla="*/ 0 h 6883400"/>
              <a:gd name="connsiteX5" fmla="*/ 9203266 w 9203266"/>
              <a:gd name="connsiteY5" fmla="*/ 16933 h 6883400"/>
              <a:gd name="connsiteX0" fmla="*/ 9203266 w 9203266"/>
              <a:gd name="connsiteY0" fmla="*/ 16933 h 6883400"/>
              <a:gd name="connsiteX1" fmla="*/ 8339666 w 9203266"/>
              <a:gd name="connsiteY1" fmla="*/ 5240866 h 6883400"/>
              <a:gd name="connsiteX2" fmla="*/ 7340600 w 9203266"/>
              <a:gd name="connsiteY2" fmla="*/ 6874933 h 6883400"/>
              <a:gd name="connsiteX3" fmla="*/ 0 w 9203266"/>
              <a:gd name="connsiteY3" fmla="*/ 6883400 h 6883400"/>
              <a:gd name="connsiteX4" fmla="*/ 8466 w 9203266"/>
              <a:gd name="connsiteY4" fmla="*/ 0 h 6883400"/>
              <a:gd name="connsiteX5" fmla="*/ 9203266 w 9203266"/>
              <a:gd name="connsiteY5" fmla="*/ 16933 h 6883400"/>
              <a:gd name="connsiteX0" fmla="*/ 9203266 w 9491133"/>
              <a:gd name="connsiteY0" fmla="*/ 16933 h 6883400"/>
              <a:gd name="connsiteX1" fmla="*/ 8339666 w 9491133"/>
              <a:gd name="connsiteY1" fmla="*/ 5240866 h 6883400"/>
              <a:gd name="connsiteX2" fmla="*/ 9491133 w 9491133"/>
              <a:gd name="connsiteY2" fmla="*/ 6883400 h 6883400"/>
              <a:gd name="connsiteX3" fmla="*/ 0 w 9491133"/>
              <a:gd name="connsiteY3" fmla="*/ 6883400 h 6883400"/>
              <a:gd name="connsiteX4" fmla="*/ 8466 w 9491133"/>
              <a:gd name="connsiteY4" fmla="*/ 0 h 6883400"/>
              <a:gd name="connsiteX5" fmla="*/ 9203266 w 9491133"/>
              <a:gd name="connsiteY5" fmla="*/ 16933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491133" h="6883400">
                <a:moveTo>
                  <a:pt x="9203266" y="16933"/>
                </a:moveTo>
                <a:lnTo>
                  <a:pt x="8339666" y="5240866"/>
                </a:lnTo>
                <a:lnTo>
                  <a:pt x="9491133" y="6883400"/>
                </a:lnTo>
                <a:lnTo>
                  <a:pt x="0" y="6883400"/>
                </a:lnTo>
                <a:lnTo>
                  <a:pt x="8466" y="0"/>
                </a:lnTo>
                <a:lnTo>
                  <a:pt x="9203266" y="16933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35E9927-762A-75AD-3A5D-034E27EBA624}"/>
              </a:ext>
            </a:extLst>
          </p:cNvPr>
          <p:cNvSpPr/>
          <p:nvPr/>
        </p:nvSpPr>
        <p:spPr>
          <a:xfrm>
            <a:off x="685800" y="685800"/>
            <a:ext cx="7391400" cy="11768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</a:pPr>
            <a:r>
              <a:rPr lang="en-US" sz="4000" b="0" spc="0">
                <a:ln w="3175" cmpd="sng">
                  <a:noFill/>
                </a:ln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Conclusion: Path to Reform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4685EB-1DB1-B9FC-09DB-4560615573E4}"/>
              </a:ext>
            </a:extLst>
          </p:cNvPr>
          <p:cNvSpPr txBox="1"/>
          <p:nvPr/>
        </p:nvSpPr>
        <p:spPr>
          <a:xfrm>
            <a:off x="685799" y="1888067"/>
            <a:ext cx="7391401" cy="39708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>
                <a:solidFill>
                  <a:schemeClr val="bg1"/>
                </a:solidFill>
              </a:rPr>
              <a:t>Reform is essential to reduce mass incarceration.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>
                <a:solidFill>
                  <a:schemeClr val="bg1"/>
                </a:solidFill>
              </a:rPr>
              <a:t>Proposed policies will promote a more just and effective system.</a:t>
            </a:r>
          </a:p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>
                <a:solidFill>
                  <a:schemeClr val="bg1"/>
                </a:solidFill>
              </a:rPr>
              <a:t>Goal: Equitable and safe society. 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0841A4E-5BC1-44B4-83CF-D524E8AEA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05812" y="0"/>
            <a:ext cx="2436813" cy="6858001"/>
            <a:chOff x="1320800" y="0"/>
            <a:chExt cx="2436813" cy="6858001"/>
          </a:xfrm>
        </p:grpSpPr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BF371BCC-8954-44E2-8C4F-29DC18872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7">
              <a:extLst>
                <a:ext uri="{FF2B5EF4-FFF2-40B4-BE49-F238E27FC236}">
                  <a16:creationId xmlns:a16="http://schemas.microsoft.com/office/drawing/2014/main" id="{CD3505BE-B420-41C5-BE34-3E7652D37A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8">
              <a:extLst>
                <a:ext uri="{FF2B5EF4-FFF2-40B4-BE49-F238E27FC236}">
                  <a16:creationId xmlns:a16="http://schemas.microsoft.com/office/drawing/2014/main" id="{4B68A05B-A78B-4D59-8CF9-1900731A2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9">
              <a:extLst>
                <a:ext uri="{FF2B5EF4-FFF2-40B4-BE49-F238E27FC236}">
                  <a16:creationId xmlns:a16="http://schemas.microsoft.com/office/drawing/2014/main" id="{84D57A01-C112-4FF2-B5ED-0B762AAD9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10">
              <a:extLst>
                <a:ext uri="{FF2B5EF4-FFF2-40B4-BE49-F238E27FC236}">
                  <a16:creationId xmlns:a16="http://schemas.microsoft.com/office/drawing/2014/main" id="{6CCCCDF1-5D4F-4CA1-8400-DFBB96BB0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11">
              <a:extLst>
                <a:ext uri="{FF2B5EF4-FFF2-40B4-BE49-F238E27FC236}">
                  <a16:creationId xmlns:a16="http://schemas.microsoft.com/office/drawing/2014/main" id="{20A090B2-5344-43CD-BC70-A6D44F15E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649238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1927</TotalTime>
  <Words>658</Words>
  <Application>Microsoft Office PowerPoint</Application>
  <PresentationFormat>Widescreen</PresentationFormat>
  <Paragraphs>56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Corbel</vt:lpstr>
      <vt:lpstr>Parallax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Erik Lopez</dc:creator>
  <cp:lastModifiedBy>Erik Lopez</cp:lastModifiedBy>
  <cp:revision>1</cp:revision>
  <dcterms:created xsi:type="dcterms:W3CDTF">2025-04-04T17:37:04Z</dcterms:created>
  <dcterms:modified xsi:type="dcterms:W3CDTF">2025-04-06T01:44:37Z</dcterms:modified>
</cp:coreProperties>
</file>