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59" r:id="rId3"/>
    <p:sldId id="276" r:id="rId4"/>
    <p:sldId id="277" r:id="rId5"/>
    <p:sldId id="279" r:id="rId6"/>
    <p:sldId id="280" r:id="rId7"/>
    <p:sldId id="278" r:id="rId8"/>
    <p:sldId id="272" r:id="rId9"/>
    <p:sldId id="258" r:id="rId10"/>
    <p:sldId id="260" r:id="rId11"/>
    <p:sldId id="264" r:id="rId12"/>
    <p:sldId id="265" r:id="rId13"/>
    <p:sldId id="281" r:id="rId14"/>
    <p:sldId id="282" r:id="rId15"/>
    <p:sldId id="266" r:id="rId16"/>
    <p:sldId id="267" r:id="rId17"/>
    <p:sldId id="268" r:id="rId18"/>
    <p:sldId id="273" r:id="rId19"/>
    <p:sldId id="274" r:id="rId20"/>
    <p:sldId id="275" r:id="rId21"/>
    <p:sldId id="269" r:id="rId22"/>
    <p:sldId id="263" r:id="rId23"/>
    <p:sldId id="261" r:id="rId24"/>
    <p:sldId id="26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4F852-2DF0-4B23-822D-B07387DE09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AEFFB0-D0F5-4FA0-8A92-EA58E3EB4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1384F-2B4C-4AAD-8994-38ADDE562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D9E7B-D96C-4B28-A0CA-DE2E8E7A4EC9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91E40-09A9-4B10-B7E6-6A4261C38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61EC8-822E-4C15-9330-B7A29AECD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8509-E3C1-40D7-92EE-A2F808F1C5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161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EC9E0-4EE0-4491-ADA3-F71353B10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0DFA63-D7D7-4853-A3A6-D7B9F5CC6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F9D4B-0E59-4690-A400-8A97F581E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D9E7B-D96C-4B28-A0CA-DE2E8E7A4EC9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2E84E-B2B2-4DE3-9981-F900C5E59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1625-ABAB-435D-8E4E-BD1A49A21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8509-E3C1-40D7-92EE-A2F808F1C5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047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8E82D2-68E3-4E5B-9C25-B7626D98BE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103E71-DB83-43A4-BB49-B7EC1C455C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0D8DA-9875-4641-8EDD-10E07F769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D9E7B-D96C-4B28-A0CA-DE2E8E7A4EC9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2D5CC-BFA9-4A1B-BDEE-DAD6B0DD2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4230D-AC97-441B-9BE2-DAC165972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8509-E3C1-40D7-92EE-A2F808F1C5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310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E7397-0C72-4B2D-8657-C9FE55733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65B09-6260-47E3-B960-EC89BD805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B4AE1-E968-4BF6-BA6F-F064B013B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D9E7B-D96C-4B28-A0CA-DE2E8E7A4EC9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48538-AA55-45A1-802D-5C139DE17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6E959-3DC4-480A-B5A9-9DBFF319D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8509-E3C1-40D7-92EE-A2F808F1C5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1980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6F2A5-DDE8-4370-B8BA-52398330B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0BF1CA-8ED7-4778-923C-7BFE5F5FE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76F5C-8F32-4FC4-AF9E-0512FEFF2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D9E7B-D96C-4B28-A0CA-DE2E8E7A4EC9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9BCA8-9AA7-4A3D-9073-8F18E7273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A79FF-A35B-438B-9716-6A4C7BFA4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8509-E3C1-40D7-92EE-A2F808F1C5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562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AB167-BEDD-476F-99E9-A65272421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C44CF-F42C-4003-B269-6466DCFF6A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CDA8D1-996E-4856-A56F-FBFD50B3D4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F63CE-663D-4334-A2B5-11453AE1A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D9E7B-D96C-4B28-A0CA-DE2E8E7A4EC9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DD5FEA-36EE-4AFE-8A3E-71BD0FB0F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480089-E483-4AC3-94A1-7B4AB8771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8509-E3C1-40D7-92EE-A2F808F1C5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356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8983D-E8A5-4521-B506-CA3455CE4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28D96-18DA-4BCB-8390-30EF6C5FF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FE5413-218B-4DD4-8A3D-520E740DD7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984CFB-8911-4024-A2E2-632E798810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C4B496-FE46-4E12-A1BE-42EF0CF657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711128-1CF4-4FFE-879E-98183B3E4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D9E7B-D96C-4B28-A0CA-DE2E8E7A4EC9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240AFA-6C0B-432D-84D6-10FA730C0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8C9505-FACE-42FF-AE36-9AE0A0ACA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8509-E3C1-40D7-92EE-A2F808F1C5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3152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20ED5-AD1D-4743-B2BF-6679F7A90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E6234C-2869-45A1-B24B-18227F553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D9E7B-D96C-4B28-A0CA-DE2E8E7A4EC9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89A142-D2C4-4357-ACEF-2F15B206F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08EC5-5DF0-4AF7-A2E9-9553FF578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8509-E3C1-40D7-92EE-A2F808F1C5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355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3B7B9C-9370-4537-B865-A2FADC938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D9E7B-D96C-4B28-A0CA-DE2E8E7A4EC9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883C5B-C40D-47A7-B500-02963A875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420F0-C0E6-4434-9723-731C517AC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8509-E3C1-40D7-92EE-A2F808F1C5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175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E818F-6A35-4A99-8262-FCA91A03F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C15E5-777C-42B6-88A9-A5990BF2C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76B8AE-9E49-40D6-A8E3-3464CFA7C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12A119-D6A2-47EA-A608-C1244CDFC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D9E7B-D96C-4B28-A0CA-DE2E8E7A4EC9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667C5F-D84D-408A-8DD9-AC86C01F0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CFB1D1-FDAC-45F8-8BDE-61CF995D7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8509-E3C1-40D7-92EE-A2F808F1C5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2612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10BF5-DAE5-408D-91C4-004856AFB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8D4842-B1B3-4C45-BA28-CA45D9CB9B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6955B3-7B26-423C-9619-35C4A659FA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289954-16D9-4AFE-9779-D604521E8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D9E7B-D96C-4B28-A0CA-DE2E8E7A4EC9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52CD0-777F-4A67-AE24-199337EBE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C7BC0-A60F-4E04-9821-74EE17564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8509-E3C1-40D7-92EE-A2F808F1C5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887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EBBF46-DEDE-43D6-8C40-59D5F80D9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FB462-795D-4490-ABE2-4EA62A3DA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0BE4D-AFCD-4AE3-B76B-6C921F750D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D9E7B-D96C-4B28-A0CA-DE2E8E7A4EC9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E314A-462F-4907-BF49-F64896F46D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1AC40-E91E-4B15-9B27-7E52664B21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E8509-E3C1-40D7-92EE-A2F808F1C5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6706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A7D9E-7A9A-2B7C-4259-359482C16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67CCA-FC27-7145-5A18-534A8FCB0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                                      Training  : Python</a:t>
            </a:r>
            <a:br>
              <a:rPr lang="en-US" dirty="0"/>
            </a:br>
            <a:r>
              <a:rPr lang="en-US"/>
              <a:t>                                          Date       : 08-Jul-2024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1092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FF60B-7BC3-4C87-9D7D-0180361C8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Variables </a:t>
            </a:r>
            <a:r>
              <a:rPr lang="en-IN" u="sng" dirty="0" err="1"/>
              <a:t>name_format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90C38-86BC-4C84-B943-CCA706ACE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5449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Camel Case -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In the camel case, each word or abbreviation in the middle of begins with a capital letter. There is no intervention of whitespace. For example -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nameOfStudent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valueOfVaraible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, etc.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Pascal Case -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It is the same as the Camel Case, but here the first word is also capital. For example -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NameOfStudent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, etc.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Snake Case -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In the snake case, Words are separated by the underscore. For example -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name_of_student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, etc.</a:t>
            </a:r>
          </a:p>
          <a:p>
            <a:pPr marL="0" indent="0" algn="just">
              <a:buNone/>
            </a:pPr>
            <a:endParaRPr lang="en-IN" b="1" i="0" dirty="0">
              <a:solidFill>
                <a:srgbClr val="333333"/>
              </a:solidFill>
              <a:effectLst/>
              <a:latin typeface="inter-bold"/>
            </a:endParaRPr>
          </a:p>
          <a:p>
            <a:pPr marL="0" indent="0" algn="just">
              <a:buNone/>
            </a:pPr>
            <a:r>
              <a:rPr lang="en-IN" b="1" i="0" dirty="0">
                <a:solidFill>
                  <a:srgbClr val="333333"/>
                </a:solidFill>
                <a:effectLst/>
                <a:latin typeface="inter-bold"/>
              </a:rPr>
              <a:t> 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D02D19-9DDD-A943-1591-B9D99C95A618}"/>
              </a:ext>
            </a:extLst>
          </p:cNvPr>
          <p:cNvSpPr/>
          <p:nvPr/>
        </p:nvSpPr>
        <p:spPr>
          <a:xfrm>
            <a:off x="472611" y="365125"/>
            <a:ext cx="11281025" cy="61277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1762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CEE00-41BA-4FB3-AF10-33EFB8EAF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Data types 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9FC1DC-14B1-7EB9-BD76-EA2C1D824BC5}"/>
              </a:ext>
            </a:extLst>
          </p:cNvPr>
          <p:cNvSpPr/>
          <p:nvPr/>
        </p:nvSpPr>
        <p:spPr>
          <a:xfrm>
            <a:off x="421240" y="365125"/>
            <a:ext cx="11322122" cy="62000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6F1D68-9A20-91BA-779D-3B7D48A6A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56634"/>
            <a:ext cx="6472880" cy="495404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36465B5-0595-F9A8-2CAD-554244384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6650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EB06D-9CF5-4577-AD94-E39E4C127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601FC-CF27-4275-922C-20A756A7D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5353"/>
            <a:ext cx="10515600" cy="5601610"/>
          </a:xfrm>
        </p:spPr>
        <p:txBody>
          <a:bodyPr>
            <a:normAutofit fontScale="92500" lnSpcReduction="20000"/>
          </a:bodyPr>
          <a:lstStyle/>
          <a:p>
            <a:r>
              <a:rPr lang="en-IN" u="sng" dirty="0"/>
              <a:t>String data type </a:t>
            </a:r>
          </a:p>
          <a:p>
            <a:pPr marL="0" indent="0">
              <a:buNone/>
            </a:pPr>
            <a:r>
              <a:rPr lang="en-IN" dirty="0"/>
              <a:t>   - 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can use single, double, or triple quotes to define a string.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inter-regular"/>
              </a:rPr>
              <a:t>   - 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operator + is used to concatenate two strings </a:t>
            </a:r>
            <a:endParaRPr lang="en-US" dirty="0">
              <a:solidFill>
                <a:srgbClr val="333333"/>
              </a:solidFill>
              <a:latin typeface="inter-regular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inter-regular"/>
              </a:rPr>
              <a:t>   -  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operator * is known as a repetition operator as the operation “Hello" * 2</a:t>
            </a:r>
            <a:b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     returns  ‘</a:t>
            </a:r>
            <a:r>
              <a:rPr lang="en-US" b="0" i="0">
                <a:solidFill>
                  <a:srgbClr val="333333"/>
                </a:solidFill>
                <a:effectLst/>
                <a:latin typeface="inter-regular"/>
              </a:rPr>
              <a:t>HelloHello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’ .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  -  format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api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-- 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f”Employee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age is {age:.0f}”   </a:t>
            </a:r>
          </a:p>
          <a:p>
            <a:pPr marL="0" indent="0" algn="just">
              <a:buNone/>
            </a:pPr>
            <a:r>
              <a:rPr lang="en-US" b="0" i="0" u="sng" dirty="0">
                <a:solidFill>
                  <a:srgbClr val="333333"/>
                </a:solidFill>
                <a:effectLst/>
                <a:latin typeface="inter-regular"/>
              </a:rPr>
              <a:t>Example :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str1 = 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'hello </a:t>
            </a:r>
            <a:r>
              <a:rPr lang="en-US" b="0" i="0" dirty="0" err="1">
                <a:solidFill>
                  <a:srgbClr val="0000FF"/>
                </a:solidFill>
                <a:effectLst/>
                <a:latin typeface="inter-regular"/>
              </a:rPr>
              <a:t>Arif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\’s team'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0" i="0" dirty="0">
                <a:solidFill>
                  <a:srgbClr val="008200"/>
                </a:solidFill>
                <a:effectLst/>
                <a:latin typeface="inter-regular"/>
              </a:rPr>
              <a:t>#string str1  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str2 = 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’ Good morning'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0" i="0" dirty="0">
                <a:solidFill>
                  <a:srgbClr val="008200"/>
                </a:solidFill>
                <a:effectLst/>
                <a:latin typeface="inter-regular"/>
              </a:rPr>
              <a:t>#string str2  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(str1[0:2]) </a:t>
            </a:r>
            <a:r>
              <a:rPr lang="en-US" b="0" i="0" dirty="0">
                <a:solidFill>
                  <a:srgbClr val="008200"/>
                </a:solidFill>
                <a:effectLst/>
                <a:latin typeface="inter-regular"/>
              </a:rPr>
              <a:t>#printing first two character using slice operator  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  <a:sym typeface="Wingdings" panose="05000000000000000000" pitchFamily="2" charset="2"/>
              </a:rPr>
              <a:t> he</a:t>
            </a: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marL="0" indent="0" algn="just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(str1[4]) </a:t>
            </a:r>
            <a:r>
              <a:rPr lang="en-US" b="0" i="0" dirty="0">
                <a:solidFill>
                  <a:srgbClr val="008200"/>
                </a:solidFill>
                <a:effectLst/>
                <a:latin typeface="inter-regular"/>
              </a:rPr>
              <a:t>#printing 4th character of the string </a:t>
            </a:r>
            <a:r>
              <a:rPr lang="en-US" b="0" i="0" dirty="0">
                <a:solidFill>
                  <a:srgbClr val="008200"/>
                </a:solidFill>
                <a:effectLst/>
                <a:latin typeface="inter-regular"/>
                <a:sym typeface="Wingdings" panose="05000000000000000000" pitchFamily="2" charset="2"/>
              </a:rPr>
              <a:t> o</a:t>
            </a:r>
            <a:r>
              <a:rPr lang="en-US" b="0" i="0" dirty="0">
                <a:solidFill>
                  <a:srgbClr val="008200"/>
                </a:solidFill>
                <a:effectLst/>
                <a:latin typeface="inter-regular"/>
              </a:rPr>
              <a:t>  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(str1*2) </a:t>
            </a:r>
            <a:r>
              <a:rPr lang="en-US" b="0" i="0" dirty="0">
                <a:solidFill>
                  <a:srgbClr val="008200"/>
                </a:solidFill>
                <a:effectLst/>
                <a:latin typeface="inter-regular"/>
              </a:rPr>
              <a:t>#printing the string twice  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-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  <a:sym typeface="Wingdings" panose="05000000000000000000" pitchFamily="2" charset="2"/>
              </a:rPr>
              <a:t> hello Arif’s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  <a:sym typeface="Wingdings" panose="05000000000000000000" pitchFamily="2" charset="2"/>
              </a:rPr>
              <a:t>teamhello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  <a:sym typeface="Wingdings" panose="05000000000000000000" pitchFamily="2" charset="2"/>
              </a:rPr>
              <a:t> Arif’s team</a:t>
            </a: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marL="0" indent="0" algn="just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(str1 + str2) </a:t>
            </a:r>
            <a:r>
              <a:rPr lang="en-US" b="0" i="0" dirty="0">
                <a:solidFill>
                  <a:srgbClr val="008200"/>
                </a:solidFill>
                <a:effectLst/>
                <a:latin typeface="inter-regular"/>
              </a:rPr>
              <a:t>#printing the concatenation of str1 and str2  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4C9FC2-DB50-F73C-4B7F-3F28D14EF3CB}"/>
              </a:ext>
            </a:extLst>
          </p:cNvPr>
          <p:cNvSpPr/>
          <p:nvPr/>
        </p:nvSpPr>
        <p:spPr>
          <a:xfrm>
            <a:off x="523982" y="365125"/>
            <a:ext cx="11157735" cy="602540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1421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4A082-F692-4AD6-80E4-25A6FE665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5855"/>
          </a:xfrm>
        </p:spPr>
        <p:txBody>
          <a:bodyPr>
            <a:normAutofit/>
          </a:bodyPr>
          <a:lstStyle/>
          <a:p>
            <a:r>
              <a:rPr lang="en-US" sz="2800" b="1" u="sng" dirty="0">
                <a:latin typeface="+mn-lt"/>
              </a:rPr>
              <a:t>Casting : </a:t>
            </a:r>
            <a:endParaRPr lang="en-IN" sz="2800" b="1" u="sng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33D73-988F-2DB9-3E3C-807FFF6AF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4270"/>
            <a:ext cx="10515600" cy="489269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  price = float(450)  # price will be 450.0</a:t>
            </a:r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400" dirty="0" err="1"/>
              <a:t>rollNumber</a:t>
            </a:r>
            <a:r>
              <a:rPr lang="en-US" sz="2400" dirty="0"/>
              <a:t> = int(‘2101’)  # </a:t>
            </a:r>
            <a:r>
              <a:rPr lang="en-US" sz="2400" dirty="0" err="1"/>
              <a:t>rollNumber</a:t>
            </a:r>
            <a:r>
              <a:rPr lang="en-US" sz="2400" dirty="0"/>
              <a:t> will be 2101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  <a:r>
              <a:rPr lang="en-IN" b="1" i="0" dirty="0">
                <a:solidFill>
                  <a:srgbClr val="333333"/>
                </a:solidFill>
                <a:effectLst/>
              </a:rPr>
              <a:t>Assigning multiple values to multiple variables:</a:t>
            </a:r>
            <a:br>
              <a:rPr lang="en-US" b="0" i="0" dirty="0">
                <a:solidFill>
                  <a:srgbClr val="000000"/>
                </a:solidFill>
                <a:effectLst/>
              </a:rPr>
            </a:br>
            <a:r>
              <a:rPr lang="en-US" b="0" i="0" dirty="0">
                <a:solidFill>
                  <a:srgbClr val="000000"/>
                </a:solidFill>
                <a:effectLst/>
              </a:rPr>
              <a:t>     </a:t>
            </a:r>
            <a:r>
              <a:rPr lang="en-IN" b="0" i="0" dirty="0" err="1">
                <a:solidFill>
                  <a:srgbClr val="000000"/>
                </a:solidFill>
                <a:effectLst/>
              </a:rPr>
              <a:t>a,b,c</a:t>
            </a:r>
            <a:r>
              <a:rPr lang="en-IN" b="0" i="0" dirty="0">
                <a:solidFill>
                  <a:srgbClr val="000000"/>
                </a:solidFill>
                <a:effectLst/>
              </a:rPr>
              <a:t>=</a:t>
            </a:r>
            <a:r>
              <a:rPr lang="en-IN" b="0" i="0" dirty="0">
                <a:solidFill>
                  <a:srgbClr val="C00000"/>
                </a:solidFill>
                <a:effectLst/>
              </a:rPr>
              <a:t>5</a:t>
            </a:r>
            <a:r>
              <a:rPr lang="en-IN" b="0" i="0" dirty="0">
                <a:solidFill>
                  <a:srgbClr val="000000"/>
                </a:solidFill>
                <a:effectLst/>
              </a:rPr>
              <a:t>,</a:t>
            </a:r>
            <a:r>
              <a:rPr lang="en-IN" b="0" i="0" dirty="0">
                <a:solidFill>
                  <a:srgbClr val="C00000"/>
                </a:solidFill>
                <a:effectLst/>
              </a:rPr>
              <a:t>10</a:t>
            </a:r>
            <a:r>
              <a:rPr lang="en-IN" b="0" i="0" dirty="0">
                <a:solidFill>
                  <a:srgbClr val="000000"/>
                </a:solidFill>
                <a:effectLst/>
              </a:rPr>
              <a:t>,</a:t>
            </a:r>
            <a:r>
              <a:rPr lang="en-IN" b="0" i="0" dirty="0">
                <a:solidFill>
                  <a:srgbClr val="C00000"/>
                </a:solidFill>
                <a:effectLst/>
              </a:rPr>
              <a:t>15</a:t>
            </a:r>
            <a:r>
              <a:rPr lang="en-IN" b="0" i="0" dirty="0">
                <a:solidFill>
                  <a:srgbClr val="000000"/>
                </a:solidFill>
                <a:effectLst/>
              </a:rPr>
              <a:t>  </a:t>
            </a:r>
            <a:br>
              <a:rPr lang="en-IN" b="0" i="0" dirty="0">
                <a:solidFill>
                  <a:srgbClr val="000000"/>
                </a:solidFill>
                <a:effectLst/>
              </a:rPr>
            </a:br>
            <a:r>
              <a:rPr lang="en-IN" b="0" i="0" dirty="0">
                <a:solidFill>
                  <a:srgbClr val="000000"/>
                </a:solidFill>
                <a:effectLst/>
              </a:rPr>
              <a:t>     </a:t>
            </a:r>
            <a:r>
              <a:rPr lang="en-IN" sz="2400" b="0" i="0" dirty="0">
                <a:solidFill>
                  <a:srgbClr val="000000"/>
                </a:solidFill>
                <a:effectLst/>
              </a:rPr>
              <a:t>x = y = z = </a:t>
            </a:r>
            <a:r>
              <a:rPr lang="en-IN" sz="2400" b="0" i="0" dirty="0">
                <a:solidFill>
                  <a:srgbClr val="A52A2A"/>
                </a:solidFill>
                <a:effectLst/>
              </a:rPr>
              <a:t>"Orange“</a:t>
            </a:r>
            <a:br>
              <a:rPr lang="en-IN" sz="2400" b="0" i="0" dirty="0">
                <a:solidFill>
                  <a:srgbClr val="A52A2A"/>
                </a:solidFill>
                <a:effectLst/>
              </a:rPr>
            </a:br>
            <a:br>
              <a:rPr lang="en-IN" sz="2400" b="0" i="0" dirty="0">
                <a:solidFill>
                  <a:srgbClr val="A52A2A"/>
                </a:solidFill>
                <a:effectLst/>
              </a:rPr>
            </a:br>
            <a:r>
              <a:rPr lang="en-IN" sz="2400" b="0" i="0" dirty="0">
                <a:solidFill>
                  <a:srgbClr val="A52A2A"/>
                </a:solidFill>
                <a:effectLst/>
              </a:rPr>
              <a:t>    </a:t>
            </a:r>
            <a:r>
              <a:rPr lang="fr-FR" sz="2000" b="0" i="0" dirty="0">
                <a:solidFill>
                  <a:srgbClr val="000000"/>
                </a:solidFill>
                <a:effectLst/>
              </a:rPr>
              <a:t>fruits = [</a:t>
            </a:r>
            <a:r>
              <a:rPr lang="fr-FR" sz="2000" b="0" i="0" dirty="0">
                <a:solidFill>
                  <a:srgbClr val="A52A2A"/>
                </a:solidFill>
                <a:effectLst/>
              </a:rPr>
              <a:t>"</a:t>
            </a:r>
            <a:r>
              <a:rPr lang="fr-FR" sz="2000" b="0" i="0" dirty="0" err="1">
                <a:solidFill>
                  <a:srgbClr val="A52A2A"/>
                </a:solidFill>
                <a:effectLst/>
              </a:rPr>
              <a:t>apple</a:t>
            </a:r>
            <a:r>
              <a:rPr lang="fr-FR" sz="2000" b="0" i="0" dirty="0">
                <a:solidFill>
                  <a:srgbClr val="A52A2A"/>
                </a:solidFill>
                <a:effectLst/>
              </a:rPr>
              <a:t>"</a:t>
            </a:r>
            <a:r>
              <a:rPr lang="fr-FR" sz="2000" b="0" i="0" dirty="0">
                <a:solidFill>
                  <a:srgbClr val="000000"/>
                </a:solidFill>
                <a:effectLst/>
              </a:rPr>
              <a:t>, </a:t>
            </a:r>
            <a:r>
              <a:rPr lang="fr-FR" sz="2000" b="0" i="0" dirty="0">
                <a:solidFill>
                  <a:srgbClr val="A52A2A"/>
                </a:solidFill>
                <a:effectLst/>
              </a:rPr>
              <a:t>"banana"</a:t>
            </a:r>
            <a:r>
              <a:rPr lang="fr-FR" sz="2000" b="0" i="0" dirty="0">
                <a:solidFill>
                  <a:srgbClr val="000000"/>
                </a:solidFill>
                <a:effectLst/>
              </a:rPr>
              <a:t>, </a:t>
            </a:r>
            <a:r>
              <a:rPr lang="fr-FR" sz="2000" b="0" i="0" dirty="0">
                <a:solidFill>
                  <a:srgbClr val="A52A2A"/>
                </a:solidFill>
                <a:effectLst/>
              </a:rPr>
              <a:t>"cherry"</a:t>
            </a:r>
            <a:r>
              <a:rPr lang="fr-FR" sz="2000" b="0" i="0" dirty="0">
                <a:solidFill>
                  <a:srgbClr val="000000"/>
                </a:solidFill>
                <a:effectLst/>
              </a:rPr>
              <a:t>]</a:t>
            </a:r>
            <a:br>
              <a:rPr lang="fr-FR" sz="2000" dirty="0"/>
            </a:br>
            <a:r>
              <a:rPr lang="fr-FR" sz="2000" dirty="0"/>
              <a:t>      </a:t>
            </a:r>
            <a:r>
              <a:rPr lang="fr-FR" sz="2000" b="0" i="0" dirty="0">
                <a:solidFill>
                  <a:srgbClr val="000000"/>
                </a:solidFill>
                <a:effectLst/>
              </a:rPr>
              <a:t>x, y, z = fruits</a:t>
            </a:r>
            <a:br>
              <a:rPr lang="fr-FR" sz="2000" dirty="0"/>
            </a:br>
            <a:r>
              <a:rPr lang="fr-FR" sz="2000" dirty="0"/>
              <a:t>      </a:t>
            </a:r>
            <a:r>
              <a:rPr lang="fr-FR" sz="2000" b="0" i="0" dirty="0" err="1">
                <a:solidFill>
                  <a:srgbClr val="0000CD"/>
                </a:solidFill>
                <a:effectLst/>
              </a:rPr>
              <a:t>print</a:t>
            </a:r>
            <a:r>
              <a:rPr lang="fr-FR" sz="2000" b="0" i="0" dirty="0">
                <a:solidFill>
                  <a:srgbClr val="000000"/>
                </a:solidFill>
                <a:effectLst/>
              </a:rPr>
              <a:t>(x)</a:t>
            </a:r>
            <a:br>
              <a:rPr lang="fr-FR" sz="2000" dirty="0"/>
            </a:br>
            <a:r>
              <a:rPr lang="fr-FR" sz="2000" dirty="0"/>
              <a:t>      </a:t>
            </a:r>
            <a:r>
              <a:rPr lang="fr-FR" sz="2000" b="0" i="0" dirty="0" err="1">
                <a:solidFill>
                  <a:srgbClr val="0000CD"/>
                </a:solidFill>
                <a:effectLst/>
              </a:rPr>
              <a:t>print</a:t>
            </a:r>
            <a:r>
              <a:rPr lang="fr-FR" sz="2000" b="0" i="0" dirty="0">
                <a:solidFill>
                  <a:srgbClr val="000000"/>
                </a:solidFill>
                <a:effectLst/>
              </a:rPr>
              <a:t>(y)</a:t>
            </a:r>
            <a:br>
              <a:rPr lang="fr-FR" sz="2000" dirty="0"/>
            </a:br>
            <a:r>
              <a:rPr lang="fr-FR" sz="2000" dirty="0"/>
              <a:t>      </a:t>
            </a:r>
            <a:r>
              <a:rPr lang="fr-FR" sz="2000" b="0" i="0" dirty="0" err="1">
                <a:solidFill>
                  <a:srgbClr val="0000CD"/>
                </a:solidFill>
                <a:effectLst/>
              </a:rPr>
              <a:t>print</a:t>
            </a:r>
            <a:r>
              <a:rPr lang="fr-FR" sz="2000" b="0" i="0" dirty="0">
                <a:solidFill>
                  <a:srgbClr val="000000"/>
                </a:solidFill>
                <a:effectLst/>
              </a:rPr>
              <a:t>(z)</a:t>
            </a:r>
            <a:endParaRPr lang="en-IN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C23666-D1C4-3A74-4EC1-4E33DA7D72F2}"/>
              </a:ext>
            </a:extLst>
          </p:cNvPr>
          <p:cNvSpPr/>
          <p:nvPr/>
        </p:nvSpPr>
        <p:spPr>
          <a:xfrm>
            <a:off x="359596" y="365125"/>
            <a:ext cx="11486507" cy="62000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414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791-3C19-3F66-7FD3-B1A6F180E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/>
              <a:t>Collections :</a:t>
            </a:r>
            <a:endParaRPr lang="en-IN" sz="3600" b="1" u="s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91D927-B77F-7D27-FBB2-941A99DBF0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92010"/>
            <a:ext cx="10515600" cy="2774704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7402323-5884-3137-3FC9-DEFF5378D3C3}"/>
              </a:ext>
            </a:extLst>
          </p:cNvPr>
          <p:cNvSpPr/>
          <p:nvPr/>
        </p:nvSpPr>
        <p:spPr>
          <a:xfrm>
            <a:off x="349321" y="365125"/>
            <a:ext cx="11435137" cy="61277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311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658C4-0888-48E7-B56F-EAB54A9B8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0D840-34B0-45F0-80D1-6570B1FAC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3753"/>
            <a:ext cx="10515600" cy="6261707"/>
          </a:xfrm>
        </p:spPr>
        <p:txBody>
          <a:bodyPr>
            <a:noAutofit/>
          </a:bodyPr>
          <a:lstStyle/>
          <a:p>
            <a:r>
              <a:rPr lang="en-IN" sz="2400" dirty="0"/>
              <a:t> </a:t>
            </a:r>
            <a:r>
              <a:rPr lang="en-IN" sz="2400" u="sng" dirty="0"/>
              <a:t>List data type :</a:t>
            </a:r>
            <a:br>
              <a:rPr lang="en-IN" sz="2400" dirty="0"/>
            </a:br>
            <a:r>
              <a:rPr lang="en-IN" sz="2400" dirty="0"/>
              <a:t>- Similar to arrays .</a:t>
            </a:r>
          </a:p>
          <a:p>
            <a:pPr marL="0" indent="0">
              <a:buNone/>
            </a:pPr>
            <a:r>
              <a:rPr lang="en-IN" sz="2400" dirty="0"/>
              <a:t>   - Mixed data types.</a:t>
            </a:r>
            <a:br>
              <a:rPr lang="en-IN" sz="2400" dirty="0"/>
            </a:br>
            <a:r>
              <a:rPr lang="en-IN" sz="2400" u="sng" dirty="0"/>
              <a:t>Example : </a:t>
            </a:r>
          </a:p>
          <a:p>
            <a:pPr marL="0" indent="0">
              <a:buNone/>
            </a:pPr>
            <a:r>
              <a:rPr lang="en-US" sz="2400" dirty="0"/>
              <a:t>list1  = [11, "hi", “Good morning", 25]    </a:t>
            </a:r>
          </a:p>
          <a:p>
            <a:pPr marL="0" indent="0">
              <a:buNone/>
            </a:pPr>
            <a:r>
              <a:rPr lang="en-US" sz="2400" dirty="0"/>
              <a:t>print(type(list1))  </a:t>
            </a:r>
          </a:p>
          <a:p>
            <a:pPr marL="0" indent="0">
              <a:buNone/>
            </a:pPr>
            <a:r>
              <a:rPr lang="en-US" sz="2400" dirty="0"/>
              <a:t>  #Printing the list1  </a:t>
            </a:r>
          </a:p>
          <a:p>
            <a:pPr marL="0" indent="0">
              <a:buNone/>
            </a:pPr>
            <a:r>
              <a:rPr lang="en-US" sz="2400" dirty="0"/>
              <a:t>print (list1)  </a:t>
            </a:r>
          </a:p>
          <a:p>
            <a:pPr marL="0" indent="0">
              <a:buNone/>
            </a:pPr>
            <a:r>
              <a:rPr lang="en-US" sz="2400" dirty="0"/>
              <a:t>  # List slicing  </a:t>
            </a:r>
          </a:p>
          <a:p>
            <a:pPr marL="0" indent="0">
              <a:buNone/>
            </a:pPr>
            <a:r>
              <a:rPr lang="en-US" sz="2400" dirty="0"/>
              <a:t>print (list1[3:])  </a:t>
            </a:r>
          </a:p>
          <a:p>
            <a:pPr marL="0" indent="0">
              <a:buNone/>
            </a:pPr>
            <a:r>
              <a:rPr lang="en-US" sz="2400" dirty="0"/>
              <a:t>  # List slicing  </a:t>
            </a:r>
          </a:p>
          <a:p>
            <a:pPr marL="0" indent="0">
              <a:buNone/>
            </a:pPr>
            <a:r>
              <a:rPr lang="en-US" sz="2400" dirty="0"/>
              <a:t>print (list1[0:2])   </a:t>
            </a:r>
          </a:p>
          <a:p>
            <a:pPr marL="0" indent="0">
              <a:buNone/>
            </a:pPr>
            <a:r>
              <a:rPr lang="en-US" sz="2400" dirty="0"/>
              <a:t>  # List Concatenation using + operator  </a:t>
            </a:r>
          </a:p>
          <a:p>
            <a:pPr marL="0" indent="0">
              <a:buNone/>
            </a:pPr>
            <a:r>
              <a:rPr lang="en-US" sz="2400" dirty="0"/>
              <a:t>print (list1 + list1) </a:t>
            </a:r>
            <a:endParaRPr lang="en-IN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2A3F11-5D2B-483F-404C-72F04B208520}"/>
              </a:ext>
            </a:extLst>
          </p:cNvPr>
          <p:cNvSpPr/>
          <p:nvPr/>
        </p:nvSpPr>
        <p:spPr>
          <a:xfrm>
            <a:off x="400692" y="313753"/>
            <a:ext cx="11260477" cy="617912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8762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0A054-C05A-4ADD-B291-F29CB8820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B88B5-E625-44AB-92DD-0E6705467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7820"/>
            <a:ext cx="10515600" cy="5509143"/>
          </a:xfrm>
        </p:spPr>
        <p:txBody>
          <a:bodyPr/>
          <a:lstStyle/>
          <a:p>
            <a:r>
              <a:rPr lang="en-IN" u="sng" dirty="0"/>
              <a:t> Tuple :</a:t>
            </a:r>
          </a:p>
          <a:p>
            <a:pPr marL="0" indent="0" algn="just">
              <a:buNone/>
            </a:pPr>
            <a:r>
              <a:rPr lang="en-IN" dirty="0"/>
              <a:t>    - </a:t>
            </a:r>
            <a:r>
              <a:rPr lang="en-US" b="0" i="0" dirty="0">
                <a:solidFill>
                  <a:srgbClr val="333333"/>
                </a:solidFill>
                <a:effectLst/>
              </a:rPr>
              <a:t>similar to the list in many ways. 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333333"/>
                </a:solidFill>
                <a:effectLst/>
              </a:rPr>
              <a:t>    - contain the collection of the items of different data types. 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333333"/>
                </a:solidFill>
              </a:rPr>
              <a:t>    - </a:t>
            </a:r>
            <a:r>
              <a:rPr lang="en-US" b="0" i="0" dirty="0">
                <a:solidFill>
                  <a:srgbClr val="333333"/>
                </a:solidFill>
                <a:effectLst/>
              </a:rPr>
              <a:t>items of the tuple are separated with a comma (,) and enclosed in parentheses ().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333333"/>
                </a:solidFill>
                <a:effectLst/>
              </a:rPr>
              <a:t>     - read-only data structure as we can't modify the size and value of the items of a tuple.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1C6FAC-4520-AAD6-30A1-7032C352D3A7}"/>
              </a:ext>
            </a:extLst>
          </p:cNvPr>
          <p:cNvSpPr/>
          <p:nvPr/>
        </p:nvSpPr>
        <p:spPr>
          <a:xfrm>
            <a:off x="421240" y="365125"/>
            <a:ext cx="11424863" cy="61277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955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79884-0A4A-42F7-9149-5B391F245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4A623-CFA6-4F78-B0F7-551CD947E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7546"/>
            <a:ext cx="10515600" cy="5519417"/>
          </a:xfrm>
        </p:spPr>
        <p:txBody>
          <a:bodyPr>
            <a:normAutofit lnSpcReduction="10000"/>
          </a:bodyPr>
          <a:lstStyle/>
          <a:p>
            <a:r>
              <a:rPr lang="en-IN" u="sng" dirty="0"/>
              <a:t>Tuple - example</a:t>
            </a:r>
          </a:p>
          <a:p>
            <a:pPr marL="0" indent="0">
              <a:buNone/>
            </a:pPr>
            <a:r>
              <a:rPr lang="en-US" dirty="0"/>
              <a:t>tup  = ("hi", "Python", 2)    </a:t>
            </a:r>
          </a:p>
          <a:p>
            <a:pPr marL="0" indent="0">
              <a:buNone/>
            </a:pPr>
            <a:r>
              <a:rPr lang="en-US" dirty="0"/>
              <a:t># Checking type of tup  </a:t>
            </a:r>
          </a:p>
          <a:p>
            <a:pPr marL="0" indent="0">
              <a:buNone/>
            </a:pPr>
            <a:r>
              <a:rPr lang="en-US" dirty="0"/>
              <a:t>print (type(tup))    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#Printing the tuple  </a:t>
            </a:r>
          </a:p>
          <a:p>
            <a:pPr marL="0" indent="0">
              <a:buNone/>
            </a:pPr>
            <a:r>
              <a:rPr lang="en-US" dirty="0"/>
              <a:t>print (tup)  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# Tuple slicing  </a:t>
            </a:r>
          </a:p>
          <a:p>
            <a:pPr marL="0" indent="0">
              <a:buNone/>
            </a:pPr>
            <a:r>
              <a:rPr lang="en-US" dirty="0"/>
              <a:t>print (tup[1:])    </a:t>
            </a:r>
          </a:p>
          <a:p>
            <a:pPr marL="0" indent="0">
              <a:buNone/>
            </a:pPr>
            <a:r>
              <a:rPr lang="en-US" dirty="0"/>
              <a:t>print (tup[0:1]) 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FC9BF7-1AE0-BAD7-F69B-E01552BFF8FA}"/>
              </a:ext>
            </a:extLst>
          </p:cNvPr>
          <p:cNvSpPr/>
          <p:nvPr/>
        </p:nvSpPr>
        <p:spPr>
          <a:xfrm>
            <a:off x="482885" y="365125"/>
            <a:ext cx="11291299" cy="61277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331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EA886-C9F6-4785-9444-3401A3603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24E31-399A-4A4B-9D6C-15A145542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61" y="698251"/>
            <a:ext cx="10874339" cy="5794624"/>
          </a:xfrm>
        </p:spPr>
        <p:txBody>
          <a:bodyPr>
            <a:noAutofit/>
          </a:bodyPr>
          <a:lstStyle/>
          <a:p>
            <a:r>
              <a:rPr lang="en-IN" u="sng" dirty="0"/>
              <a:t>Dictionary data type :</a:t>
            </a:r>
          </a:p>
          <a:p>
            <a:pPr marL="0" indent="0">
              <a:buNone/>
            </a:pPr>
            <a:r>
              <a:rPr lang="en-IN" sz="2200" dirty="0"/>
              <a:t>   --  </a:t>
            </a:r>
            <a:r>
              <a:rPr lang="en-IN" sz="2200" dirty="0" err="1"/>
              <a:t>key:value</a:t>
            </a:r>
            <a:r>
              <a:rPr lang="en-IN" sz="2200" dirty="0"/>
              <a:t> pair </a:t>
            </a:r>
            <a:br>
              <a:rPr lang="en-IN" sz="2200" dirty="0"/>
            </a:br>
            <a:r>
              <a:rPr lang="en-IN" sz="2200" dirty="0"/>
              <a:t>   --  internally buckets are used, as in Java.</a:t>
            </a:r>
            <a:br>
              <a:rPr lang="en-IN" sz="2200" dirty="0"/>
            </a:br>
            <a:r>
              <a:rPr lang="en-IN" sz="2200" dirty="0"/>
              <a:t>   --  initial bucket size is 8. 8 different keys are allowed initially. </a:t>
            </a:r>
            <a:br>
              <a:rPr lang="en-IN" sz="2200" dirty="0"/>
            </a:br>
            <a:r>
              <a:rPr lang="en-IN" sz="2200" dirty="0"/>
              <a:t>        After 8 keys, bucket size doubles.</a:t>
            </a:r>
            <a:br>
              <a:rPr lang="en-IN" sz="2200" dirty="0"/>
            </a:br>
            <a:r>
              <a:rPr lang="en-IN" sz="2200" dirty="0"/>
              <a:t>   --  To manipulate dictionary, following </a:t>
            </a:r>
            <a:r>
              <a:rPr lang="en-IN" sz="2200" dirty="0" err="1"/>
              <a:t>Apis</a:t>
            </a:r>
            <a:r>
              <a:rPr lang="en-IN" sz="2200" dirty="0"/>
              <a:t> used : clear(), pop(), update(), items().</a:t>
            </a:r>
          </a:p>
          <a:p>
            <a:pPr marL="0" indent="0">
              <a:buNone/>
            </a:pPr>
            <a:r>
              <a:rPr lang="en-IN" sz="2200" dirty="0"/>
              <a:t>    </a:t>
            </a:r>
            <a:r>
              <a:rPr lang="en-IN" sz="2200" b="1" dirty="0"/>
              <a:t>Example :</a:t>
            </a:r>
          </a:p>
          <a:p>
            <a:pPr marL="0" indent="0">
              <a:buNone/>
            </a:pPr>
            <a:r>
              <a:rPr lang="en-US" sz="2200" dirty="0"/>
              <a:t>d = {1:’Saravana', 2:’Sumanth', 3:’Rajesh', 4:’Vladimir'}     </a:t>
            </a:r>
          </a:p>
          <a:p>
            <a:pPr marL="0" indent="0">
              <a:buNone/>
            </a:pPr>
            <a:r>
              <a:rPr lang="en-US" sz="2200" dirty="0"/>
              <a:t> # Printing dictionary  </a:t>
            </a:r>
          </a:p>
          <a:p>
            <a:pPr marL="0" indent="0">
              <a:buNone/>
            </a:pPr>
            <a:r>
              <a:rPr lang="en-US" sz="2200" dirty="0"/>
              <a:t>print (d)  </a:t>
            </a:r>
          </a:p>
          <a:p>
            <a:pPr marL="0" indent="0">
              <a:buNone/>
            </a:pPr>
            <a:r>
              <a:rPr lang="en-US" sz="2200" dirty="0"/>
              <a:t># </a:t>
            </a:r>
            <a:r>
              <a:rPr lang="en-US" sz="2200" dirty="0" err="1"/>
              <a:t>Accesing</a:t>
            </a:r>
            <a:r>
              <a:rPr lang="en-US" sz="2200" dirty="0"/>
              <a:t> value using keys  </a:t>
            </a:r>
          </a:p>
          <a:p>
            <a:pPr marL="0" indent="0">
              <a:buNone/>
            </a:pPr>
            <a:r>
              <a:rPr lang="en-US" sz="2200" dirty="0"/>
              <a:t>print("1st name is "+d[1])   </a:t>
            </a:r>
          </a:p>
          <a:p>
            <a:pPr marL="0" indent="0">
              <a:buNone/>
            </a:pPr>
            <a:r>
              <a:rPr lang="en-US" sz="2200" dirty="0"/>
              <a:t>print("2nd name is "+ d[4])    </a:t>
            </a:r>
          </a:p>
          <a:p>
            <a:pPr marL="0" indent="0">
              <a:buNone/>
            </a:pPr>
            <a:r>
              <a:rPr lang="en-US" sz="2200" dirty="0"/>
              <a:t>print (</a:t>
            </a:r>
            <a:r>
              <a:rPr lang="en-US" sz="2200" dirty="0" err="1"/>
              <a:t>d.keys</a:t>
            </a:r>
            <a:r>
              <a:rPr lang="en-US" sz="2200" dirty="0"/>
              <a:t>())    </a:t>
            </a:r>
          </a:p>
          <a:p>
            <a:pPr marL="0" indent="0">
              <a:buNone/>
            </a:pPr>
            <a:r>
              <a:rPr lang="en-US" sz="2200" dirty="0"/>
              <a:t>print (</a:t>
            </a:r>
            <a:r>
              <a:rPr lang="en-US" sz="2200" dirty="0" err="1"/>
              <a:t>d.values</a:t>
            </a:r>
            <a:r>
              <a:rPr lang="en-US" sz="2200" dirty="0"/>
              <a:t>())</a:t>
            </a:r>
            <a:endParaRPr lang="en-IN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4C9C04-40F3-94AC-73C3-87CADDE79984}"/>
              </a:ext>
            </a:extLst>
          </p:cNvPr>
          <p:cNvSpPr/>
          <p:nvPr/>
        </p:nvSpPr>
        <p:spPr>
          <a:xfrm>
            <a:off x="482885" y="365125"/>
            <a:ext cx="11229654" cy="61277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6476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1D860-CF37-4EAD-AA89-97DAF61EC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3754"/>
            <a:ext cx="10515600" cy="367283"/>
          </a:xfrm>
        </p:spPr>
        <p:txBody>
          <a:bodyPr>
            <a:normAutofit fontScale="90000"/>
          </a:bodyPr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CA352-1309-41D8-9B2C-59E2A9DCB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2408"/>
            <a:ext cx="10515600" cy="5444555"/>
          </a:xfrm>
        </p:spPr>
        <p:txBody>
          <a:bodyPr/>
          <a:lstStyle/>
          <a:p>
            <a:r>
              <a:rPr lang="en-IN" dirty="0"/>
              <a:t>Set :</a:t>
            </a:r>
          </a:p>
          <a:p>
            <a:pPr>
              <a:buFontTx/>
              <a:buChar char="-"/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unordered collection of the data type. </a:t>
            </a:r>
          </a:p>
          <a:p>
            <a:pPr>
              <a:buFontTx/>
              <a:buChar char="-"/>
            </a:pP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iterable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, immutable(can modify after creation)</a:t>
            </a:r>
          </a:p>
          <a:p>
            <a:pPr>
              <a:buFontTx/>
              <a:buChar char="-"/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unique elements. </a:t>
            </a:r>
            <a:endParaRPr lang="en-US" dirty="0">
              <a:solidFill>
                <a:srgbClr val="333333"/>
              </a:solidFill>
              <a:latin typeface="inter-regular"/>
            </a:endParaRPr>
          </a:p>
          <a:p>
            <a:pPr>
              <a:buFontTx/>
              <a:buChar char="-"/>
            </a:pPr>
            <a:r>
              <a:rPr lang="en-US" dirty="0">
                <a:solidFill>
                  <a:srgbClr val="333333"/>
                </a:solidFill>
                <a:latin typeface="inter-regular"/>
              </a:rPr>
              <a:t>Following </a:t>
            </a:r>
            <a:r>
              <a:rPr lang="en-US" dirty="0" err="1">
                <a:solidFill>
                  <a:srgbClr val="333333"/>
                </a:solidFill>
                <a:latin typeface="inter-regular"/>
              </a:rPr>
              <a:t>Apis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 used : update(), </a:t>
            </a:r>
            <a:r>
              <a:rPr lang="en-US">
                <a:solidFill>
                  <a:srgbClr val="333333"/>
                </a:solidFill>
                <a:latin typeface="inter-regular"/>
              </a:rPr>
              <a:t>discard(), 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remove(), add(), check an item whether exists ,using  in &amp; not in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B6789F-74E4-9BF3-B17A-4EEB8006E8C7}"/>
              </a:ext>
            </a:extLst>
          </p:cNvPr>
          <p:cNvSpPr/>
          <p:nvPr/>
        </p:nvSpPr>
        <p:spPr>
          <a:xfrm>
            <a:off x="482885" y="365125"/>
            <a:ext cx="11065268" cy="61277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646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218F9-6919-45CA-8573-4E9CFA512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Training content :  08-Jul-24: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AB73A-3628-41A3-8660-8867076BC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Python 3.11 - Installation </a:t>
            </a:r>
          </a:p>
          <a:p>
            <a:r>
              <a:rPr lang="en-IN" dirty="0"/>
              <a:t>Inbuilt IDE - IDLE file location.</a:t>
            </a:r>
          </a:p>
          <a:p>
            <a:r>
              <a:rPr lang="en-IN" dirty="0" err="1"/>
              <a:t>Pycharm</a:t>
            </a:r>
            <a:r>
              <a:rPr lang="en-IN" dirty="0"/>
              <a:t> installation – Software product of Vendor JetBrains </a:t>
            </a:r>
          </a:p>
          <a:p>
            <a:r>
              <a:rPr lang="en-IN" dirty="0"/>
              <a:t>Java vs Python</a:t>
            </a:r>
          </a:p>
          <a:p>
            <a:r>
              <a:rPr lang="en-IN" dirty="0"/>
              <a:t>Compiler  &amp; interpreter</a:t>
            </a:r>
          </a:p>
          <a:p>
            <a:r>
              <a:rPr lang="en-IN" dirty="0"/>
              <a:t>Variables syntax, </a:t>
            </a:r>
            <a:r>
              <a:rPr lang="en-IN" b="0" i="0" dirty="0">
                <a:solidFill>
                  <a:srgbClr val="610B38"/>
                </a:solidFill>
                <a:effectLst/>
                <a:latin typeface="erdana"/>
              </a:rPr>
              <a:t>Object References, type() , id()</a:t>
            </a:r>
          </a:p>
          <a:p>
            <a:r>
              <a:rPr lang="en-IN" dirty="0">
                <a:solidFill>
                  <a:srgbClr val="610B38"/>
                </a:solidFill>
                <a:latin typeface="erdana"/>
              </a:rPr>
              <a:t>Data types</a:t>
            </a:r>
            <a:endParaRPr lang="en-IN" b="0" i="0" dirty="0">
              <a:solidFill>
                <a:srgbClr val="610B38"/>
              </a:solidFill>
              <a:effectLst/>
              <a:latin typeface="erdana"/>
            </a:endParaRPr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53517-F797-9030-052B-B697194CE968}"/>
              </a:ext>
            </a:extLst>
          </p:cNvPr>
          <p:cNvSpPr/>
          <p:nvPr/>
        </p:nvSpPr>
        <p:spPr>
          <a:xfrm>
            <a:off x="400692" y="365125"/>
            <a:ext cx="11465960" cy="62000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4912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D7187-E0C4-4D7A-8E60-9A589EBDF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A9CE7-1C03-481E-BD11-B066423D6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4530"/>
            <a:ext cx="10515600" cy="563243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set1 = set()  </a:t>
            </a:r>
          </a:p>
          <a:p>
            <a:pPr marL="0" indent="0">
              <a:buNone/>
            </a:pPr>
            <a:r>
              <a:rPr lang="en-US" dirty="0"/>
              <a:t>set2 = {'James', 2, 3,'Python'}  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#Printing Set value  </a:t>
            </a:r>
          </a:p>
          <a:p>
            <a:pPr marL="0" indent="0">
              <a:buNone/>
            </a:pPr>
            <a:r>
              <a:rPr lang="en-US" dirty="0"/>
              <a:t>print(set2)  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# Adding element to the set  </a:t>
            </a:r>
          </a:p>
          <a:p>
            <a:pPr marL="0" indent="0">
              <a:buNone/>
            </a:pPr>
            <a:r>
              <a:rPr lang="en-US" dirty="0"/>
              <a:t>set2.add(10)  </a:t>
            </a:r>
          </a:p>
          <a:p>
            <a:pPr marL="0" indent="0">
              <a:buNone/>
            </a:pPr>
            <a:r>
              <a:rPr lang="en-US" dirty="0"/>
              <a:t>print(set2)  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#Removing element from the set  </a:t>
            </a:r>
          </a:p>
          <a:p>
            <a:pPr marL="0" indent="0">
              <a:buNone/>
            </a:pPr>
            <a:r>
              <a:rPr lang="en-US" dirty="0"/>
              <a:t>set2.remove(2)  </a:t>
            </a:r>
          </a:p>
          <a:p>
            <a:pPr marL="0" indent="0">
              <a:buNone/>
            </a:pPr>
            <a:r>
              <a:rPr lang="en-US" dirty="0"/>
              <a:t>print(set2)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nn-NO" dirty="0"/>
              <a:t>for val in set2 :</a:t>
            </a:r>
          </a:p>
          <a:p>
            <a:pPr marL="0" indent="0">
              <a:buNone/>
            </a:pPr>
            <a:r>
              <a:rPr lang="nn-NO" dirty="0"/>
              <a:t>    print(val)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BA5AE5-36F1-AB9A-EA7D-781E59A5372E}"/>
              </a:ext>
            </a:extLst>
          </p:cNvPr>
          <p:cNvSpPr/>
          <p:nvPr/>
        </p:nvSpPr>
        <p:spPr>
          <a:xfrm>
            <a:off x="431515" y="365125"/>
            <a:ext cx="11229654" cy="61277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5597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3814D-766B-4F65-B303-C97A0851A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04D00-0B0B-4860-9182-5A1A2613C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2481"/>
            <a:ext cx="10515600" cy="5334482"/>
          </a:xfrm>
        </p:spPr>
        <p:txBody>
          <a:bodyPr/>
          <a:lstStyle/>
          <a:p>
            <a:r>
              <a:rPr lang="en-IN" dirty="0"/>
              <a:t>Dictionary :</a:t>
            </a:r>
          </a:p>
          <a:p>
            <a:pPr marL="0" indent="0">
              <a:buNone/>
            </a:pPr>
            <a:r>
              <a:rPr lang="en-IN" dirty="0"/>
              <a:t>   - 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unordered set of a key-value pair of items. </a:t>
            </a:r>
          </a:p>
          <a:p>
            <a:pPr marL="0" indent="0" algn="just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d= {1: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'Jimmy'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, 2: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'Alex'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, 3: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'john'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, 4: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'mike'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}       </a:t>
            </a:r>
            <a:endParaRPr lang="en-IN" dirty="0">
              <a:solidFill>
                <a:srgbClr val="000000"/>
              </a:solidFill>
              <a:latin typeface="inter-regular"/>
            </a:endParaRPr>
          </a:p>
          <a:p>
            <a:pPr marL="0" indent="0" algn="just">
              <a:buNone/>
            </a:pPr>
            <a:r>
              <a:rPr lang="en-IN" b="0" i="0" dirty="0">
                <a:solidFill>
                  <a:srgbClr val="008200"/>
                </a:solidFill>
                <a:effectLst/>
                <a:latin typeface="inter-regular"/>
              </a:rPr>
              <a:t> # Printing dictionary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 print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(d)  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95910F-1644-7C95-432F-71B786C906A5}"/>
              </a:ext>
            </a:extLst>
          </p:cNvPr>
          <p:cNvSpPr/>
          <p:nvPr/>
        </p:nvSpPr>
        <p:spPr>
          <a:xfrm>
            <a:off x="421240" y="365125"/>
            <a:ext cx="11219380" cy="61277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56344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0E6ED-F8E3-4471-B276-4630DAE9A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C333D-08DB-404D-A9BA-40A42560E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6449"/>
            <a:ext cx="10515600" cy="5560514"/>
          </a:xfrm>
        </p:spPr>
        <p:txBody>
          <a:bodyPr/>
          <a:lstStyle/>
          <a:p>
            <a:r>
              <a:rPr lang="en-IN" b="0" i="0" dirty="0">
                <a:solidFill>
                  <a:srgbClr val="610B38"/>
                </a:solidFill>
                <a:effectLst/>
                <a:latin typeface="erdana"/>
              </a:rPr>
              <a:t>Delete a variable</a:t>
            </a:r>
          </a:p>
          <a:p>
            <a:pPr marL="0" indent="0">
              <a:buNone/>
            </a:pP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del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&lt;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variable_name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&gt;  </a:t>
            </a:r>
          </a:p>
          <a:p>
            <a:pPr marL="0" indent="0">
              <a:buNone/>
            </a:pPr>
            <a:br>
              <a:rPr lang="en-IN" dirty="0"/>
            </a:br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Maximum Possible Value of an Integer in Python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a = 4444444444400000000000000000000000000000009999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a = a + 10  </a:t>
            </a:r>
          </a:p>
          <a:p>
            <a:pPr marL="0" indent="0" algn="just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(type(a))  </a:t>
            </a:r>
          </a:p>
          <a:p>
            <a:pPr marL="0" indent="0" algn="just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(a)  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E6AA9D-0BAC-AABB-DDE0-80811610A075}"/>
              </a:ext>
            </a:extLst>
          </p:cNvPr>
          <p:cNvSpPr/>
          <p:nvPr/>
        </p:nvSpPr>
        <p:spPr>
          <a:xfrm>
            <a:off x="421240" y="365125"/>
            <a:ext cx="11301573" cy="61277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80336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A03E0-2D1F-4C40-9615-78E19908A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8871"/>
          </a:xfrm>
        </p:spPr>
        <p:txBody>
          <a:bodyPr>
            <a:normAutofit fontScale="90000"/>
          </a:bodyPr>
          <a:lstStyle/>
          <a:p>
            <a:pPr marL="0" indent="0" algn="just">
              <a:buNone/>
            </a:pPr>
            <a:br>
              <a:rPr lang="en-IN" b="1" i="0" dirty="0">
                <a:solidFill>
                  <a:srgbClr val="333333"/>
                </a:solidFill>
                <a:effectLst/>
                <a:latin typeface="inter-bold"/>
              </a:rPr>
            </a:br>
            <a:br>
              <a:rPr lang="en-IN" b="1" i="0" dirty="0">
                <a:solidFill>
                  <a:srgbClr val="333333"/>
                </a:solidFill>
                <a:effectLst/>
                <a:latin typeface="inter-bold"/>
              </a:rPr>
            </a:br>
            <a:b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</a:br>
            <a:br>
              <a:rPr lang="en-IN" dirty="0"/>
            </a:br>
            <a:r>
              <a:rPr lang="en-IN" u="sng" dirty="0"/>
              <a:t>Local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4257E-3004-4620-A433-F349F0776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548" y="2178121"/>
            <a:ext cx="10515600" cy="386527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b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</a:b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def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add():  </a:t>
            </a:r>
            <a:endParaRPr lang="en-US" dirty="0">
              <a:solidFill>
                <a:srgbClr val="000000"/>
              </a:solidFill>
              <a:latin typeface="inter-regular"/>
            </a:endParaRP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a = 50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b = 40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c = a + b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"The sum is:"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, c)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add()  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A3C795-1FD1-296A-C26D-87E61ECF7B7D}"/>
              </a:ext>
            </a:extLst>
          </p:cNvPr>
          <p:cNvSpPr/>
          <p:nvPr/>
        </p:nvSpPr>
        <p:spPr>
          <a:xfrm>
            <a:off x="462337" y="277402"/>
            <a:ext cx="11219380" cy="63391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8343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DE042-DA26-4AA8-86F8-4999ACE97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Global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567BE-52F1-4CA5-812E-E40B535AD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x = 101  </a:t>
            </a:r>
          </a:p>
          <a:p>
            <a:pPr marL="0" indent="0" algn="just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def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mainFunction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():  </a:t>
            </a:r>
          </a:p>
          <a:p>
            <a:pPr marL="0" indent="0" algn="just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   global x</a:t>
            </a:r>
          </a:p>
          <a:p>
            <a:pPr marL="0" indent="0" algn="just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   print(x) # value 101 is printed</a:t>
            </a:r>
          </a:p>
          <a:p>
            <a:pPr marL="0" indent="0" algn="just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   x = 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'Welcome Team’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   print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(x)  #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vaue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 Welcome Team is printed</a:t>
            </a:r>
          </a:p>
          <a:p>
            <a:pPr marL="0" indent="0" algn="just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mainFunction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()  </a:t>
            </a:r>
          </a:p>
          <a:p>
            <a:pPr marL="0" indent="0" algn="just">
              <a:buNone/>
            </a:pP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print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(x)  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B9EB74-F42B-7672-32AE-B9BA7261EEEA}"/>
              </a:ext>
            </a:extLst>
          </p:cNvPr>
          <p:cNvSpPr/>
          <p:nvPr/>
        </p:nvSpPr>
        <p:spPr>
          <a:xfrm>
            <a:off x="400692" y="365125"/>
            <a:ext cx="11342670" cy="61277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694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B76B-C4AB-0E12-4517-5F8B82335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Popular languages :</a:t>
            </a:r>
            <a:endParaRPr lang="en-IN" u="sng" dirty="0"/>
          </a:p>
        </p:txBody>
      </p:sp>
      <p:pic>
        <p:nvPicPr>
          <p:cNvPr id="1028" name="Picture 4" descr="Top in-demand programming languages">
            <a:extLst>
              <a:ext uri="{FF2B5EF4-FFF2-40B4-BE49-F238E27FC236}">
                <a16:creationId xmlns:a16="http://schemas.microsoft.com/office/drawing/2014/main" id="{BDCEB424-24A2-FE86-4F9F-89EB22E9C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803" y="1690688"/>
            <a:ext cx="6667500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6DEEE-7FD1-BA18-E6EE-C1D3DD02B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0111"/>
          </a:xfrm>
        </p:spPr>
        <p:txBody>
          <a:bodyPr/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A2516C-3CA3-7B9A-0C9D-F87ACC3AC4C1}"/>
              </a:ext>
            </a:extLst>
          </p:cNvPr>
          <p:cNvSpPr/>
          <p:nvPr/>
        </p:nvSpPr>
        <p:spPr>
          <a:xfrm>
            <a:off x="410966" y="365125"/>
            <a:ext cx="11322122" cy="604594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499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9C84B-A79C-D95F-8782-8A8673DA9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Python vs Java</a:t>
            </a:r>
            <a:endParaRPr lang="en-IN" u="sng" dirty="0"/>
          </a:p>
        </p:txBody>
      </p:sp>
      <p:pic>
        <p:nvPicPr>
          <p:cNvPr id="2050" name="Picture 2" descr="Python vs Java - Which is best for Beginners">
            <a:extLst>
              <a:ext uri="{FF2B5EF4-FFF2-40B4-BE49-F238E27FC236}">
                <a16:creationId xmlns:a16="http://schemas.microsoft.com/office/drawing/2014/main" id="{BB7A04CF-9339-CEAC-3662-E95D72CB354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5" y="2001044"/>
            <a:ext cx="763905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E90063E-6EEC-7655-E776-E84326B5DFDA}"/>
              </a:ext>
            </a:extLst>
          </p:cNvPr>
          <p:cNvSpPr/>
          <p:nvPr/>
        </p:nvSpPr>
        <p:spPr>
          <a:xfrm>
            <a:off x="441789" y="365125"/>
            <a:ext cx="11137186" cy="61277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8070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1AA1C-5CF9-24FE-0D6E-E953211DD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1612"/>
          </a:xfrm>
        </p:spPr>
        <p:txBody>
          <a:bodyPr/>
          <a:lstStyle/>
          <a:p>
            <a:r>
              <a:rPr lang="en-US" b="1" u="sng" dirty="0"/>
              <a:t>Python &amp; Anaconda - download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D32ED-3160-D2E6-C5BA-C3CB9B03B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738"/>
            <a:ext cx="10515600" cy="4972691"/>
          </a:xfrm>
        </p:spPr>
        <p:txBody>
          <a:bodyPr>
            <a:normAutofit/>
          </a:bodyPr>
          <a:lstStyle/>
          <a:p>
            <a:r>
              <a:rPr lang="en-US" dirty="0"/>
              <a:t>Python URL  :   python.org</a:t>
            </a:r>
          </a:p>
          <a:p>
            <a:r>
              <a:rPr lang="en-US" dirty="0"/>
              <a:t>Anaconda     :   anaconda.com</a:t>
            </a:r>
            <a:br>
              <a:rPr lang="en-US" dirty="0"/>
            </a:br>
            <a:r>
              <a:rPr lang="en-US" u="sng" dirty="0"/>
              <a:t>Python download :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E24F3F-FFB9-C442-D550-8AFC24A903B5}"/>
              </a:ext>
            </a:extLst>
          </p:cNvPr>
          <p:cNvSpPr/>
          <p:nvPr/>
        </p:nvSpPr>
        <p:spPr>
          <a:xfrm>
            <a:off x="438364" y="287676"/>
            <a:ext cx="11315272" cy="620519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2DA0A7-C7E4-C03C-8591-6D02A78C7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799" y="2743004"/>
            <a:ext cx="5332719" cy="367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746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5890C-1D83-FC62-7C93-68DD4B5A6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346" y="47307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u="sng" dirty="0"/>
              <a:t>Anaconda – Individual edition</a:t>
            </a:r>
            <a:endParaRPr lang="en-IN" sz="3200" b="1" u="s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8391B7-0EDC-ED9A-341C-183F27CFA7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4690" y="2784297"/>
            <a:ext cx="6422704" cy="3413214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3A37F71-E008-CB6F-F6B8-C2A857426C7C}"/>
              </a:ext>
            </a:extLst>
          </p:cNvPr>
          <p:cNvSpPr/>
          <p:nvPr/>
        </p:nvSpPr>
        <p:spPr>
          <a:xfrm>
            <a:off x="359596" y="365125"/>
            <a:ext cx="11363217" cy="61277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76B063-E3DA-F2A4-53A6-A7F047B27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65" y="975848"/>
            <a:ext cx="9122756" cy="151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541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33C4E-8012-86D4-052F-66ADF4623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python (interpreter) : </a:t>
            </a:r>
            <a:r>
              <a:rPr lang="en-US" sz="2800" u="sng" dirty="0"/>
              <a:t>First compiles, &amp; then, </a:t>
            </a:r>
            <a:r>
              <a:rPr lang="en-US" sz="2800" u="sng" dirty="0" err="1"/>
              <a:t>Interpretes</a:t>
            </a:r>
            <a:endParaRPr lang="en-IN" sz="2800" u="sng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96B90D6-4EB5-5F22-A93D-64AE7611D6D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1499" y="1913926"/>
            <a:ext cx="4323976" cy="3999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35CF3EA-BF0E-0AA5-5F1D-697884237D73}"/>
              </a:ext>
            </a:extLst>
          </p:cNvPr>
          <p:cNvSpPr/>
          <p:nvPr/>
        </p:nvSpPr>
        <p:spPr>
          <a:xfrm>
            <a:off x="359596" y="297951"/>
            <a:ext cx="11414588" cy="62158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621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FA389-E07B-4CB5-A28B-A194133E2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C8DB3-FA4B-4122-A5C3-988939D58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Python syntax :</a:t>
            </a:r>
          </a:p>
          <a:p>
            <a:pPr marL="0" indent="0">
              <a:buNone/>
            </a:pPr>
            <a:r>
              <a:rPr lang="en-IN" dirty="0"/>
              <a:t>   - </a:t>
            </a:r>
            <a:r>
              <a:rPr lang="en-IN" b="0" i="1" dirty="0">
                <a:solidFill>
                  <a:srgbClr val="333333"/>
                </a:solidFill>
                <a:effectLst/>
                <a:latin typeface="inter-regular"/>
              </a:rPr>
              <a:t>dynamic data typing</a:t>
            </a:r>
            <a:endParaRPr lang="en-IN" dirty="0">
              <a:solidFill>
                <a:srgbClr val="333333"/>
              </a:solidFill>
              <a:latin typeface="inter-regular"/>
            </a:endParaRPr>
          </a:p>
          <a:p>
            <a:pPr marL="0" indent="0">
              <a:buNone/>
            </a:pPr>
            <a:r>
              <a:rPr lang="en-IN" dirty="0">
                <a:solidFill>
                  <a:srgbClr val="333333"/>
                </a:solidFill>
                <a:latin typeface="inter-regular"/>
              </a:rPr>
              <a:t>   - 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no use of curly braces or semicolon</a:t>
            </a:r>
            <a:endParaRPr lang="en-IN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marL="0" indent="0">
              <a:buNone/>
            </a:pPr>
            <a:r>
              <a:rPr lang="en-IN" dirty="0">
                <a:solidFill>
                  <a:srgbClr val="333333"/>
                </a:solidFill>
                <a:latin typeface="inter-regular"/>
              </a:rPr>
              <a:t>   - 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uses the indentation to define a block of code</a:t>
            </a:r>
            <a:endParaRPr lang="en-IN" dirty="0">
              <a:solidFill>
                <a:srgbClr val="333333"/>
              </a:solidFill>
              <a:latin typeface="inter-regular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55B64E-A58C-7CE5-3310-DA528B3C7456}"/>
              </a:ext>
            </a:extLst>
          </p:cNvPr>
          <p:cNvSpPr/>
          <p:nvPr/>
        </p:nvSpPr>
        <p:spPr>
          <a:xfrm>
            <a:off x="410966" y="365125"/>
            <a:ext cx="11352944" cy="61277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154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9510C-94A3-4BB6-AE96-71799C7F4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Variables syntax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B9884-94AE-4A33-AD9F-857454905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396" y="1774254"/>
            <a:ext cx="10515600" cy="4351338"/>
          </a:xfrm>
        </p:spPr>
        <p:txBody>
          <a:bodyPr>
            <a:normAutofit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The first character of the variable must be an alphabet or underscore ( _ 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All the characters except the first character may be an alphabet of lower-case(a-z), upper-case (A-Z), underscore, or digit (0-9).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Identifier name must not contain any white-space, or special character (!, @, #, %, ^, &amp;, *).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Identifier name must not be similar to any keyword defined in the language.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Identifier names are case sensitive; for example,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myname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, and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MyName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 is not the same.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8B863E-D048-AB0F-6ABE-7695618ED4E0}"/>
              </a:ext>
            </a:extLst>
          </p:cNvPr>
          <p:cNvSpPr/>
          <p:nvPr/>
        </p:nvSpPr>
        <p:spPr>
          <a:xfrm>
            <a:off x="287676" y="365125"/>
            <a:ext cx="11527605" cy="61277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2569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3023</TotalTime>
  <Words>1181</Words>
  <Application>Microsoft Office PowerPoint</Application>
  <PresentationFormat>Widescreen</PresentationFormat>
  <Paragraphs>152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erdana</vt:lpstr>
      <vt:lpstr>inter-bold</vt:lpstr>
      <vt:lpstr>inter-regular</vt:lpstr>
      <vt:lpstr>Office Theme</vt:lpstr>
      <vt:lpstr> </vt:lpstr>
      <vt:lpstr>Training content :  08-Jul-24:</vt:lpstr>
      <vt:lpstr>Popular languages :</vt:lpstr>
      <vt:lpstr>Python vs Java</vt:lpstr>
      <vt:lpstr>Python &amp; Anaconda - download</vt:lpstr>
      <vt:lpstr>Anaconda – Individual edition</vt:lpstr>
      <vt:lpstr>python (interpreter) : First compiles, &amp; then, Interpretes</vt:lpstr>
      <vt:lpstr> </vt:lpstr>
      <vt:lpstr>Variables syntax :</vt:lpstr>
      <vt:lpstr>Variables name_format</vt:lpstr>
      <vt:lpstr>Data types :</vt:lpstr>
      <vt:lpstr> </vt:lpstr>
      <vt:lpstr>Casting : </vt:lpstr>
      <vt:lpstr>Collections :</vt:lpstr>
      <vt:lpstr> </vt:lpstr>
      <vt:lpstr> </vt:lpstr>
      <vt:lpstr> </vt:lpstr>
      <vt:lpstr> </vt:lpstr>
      <vt:lpstr> </vt:lpstr>
      <vt:lpstr> </vt:lpstr>
      <vt:lpstr> </vt:lpstr>
      <vt:lpstr> </vt:lpstr>
      <vt:lpstr>    Local variables</vt:lpstr>
      <vt:lpstr>Global variables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– Introduction </dc:title>
  <dc:creator>Thanasekaran, Vinayagamoorthy</dc:creator>
  <cp:lastModifiedBy>Thanasekaran, Vinayagamoorthy</cp:lastModifiedBy>
  <cp:revision>109</cp:revision>
  <dcterms:created xsi:type="dcterms:W3CDTF">2023-01-16T14:25:07Z</dcterms:created>
  <dcterms:modified xsi:type="dcterms:W3CDTF">2024-07-10T09:45:14Z</dcterms:modified>
</cp:coreProperties>
</file>