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9" r:id="rId10"/>
    <p:sldId id="262" r:id="rId11"/>
    <p:sldId id="261" r:id="rId12"/>
    <p:sldId id="263" r:id="rId13"/>
    <p:sldId id="271" r:id="rId14"/>
    <p:sldId id="264" r:id="rId15"/>
    <p:sldId id="265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F852-2DF0-4B23-822D-B07387DE0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EFFB0-D0F5-4FA0-8A92-EA58E3EB4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384F-2B4C-4AAD-8994-38ADDE56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1E40-09A9-4B10-B7E6-6A4261C3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61EC8-822E-4C15-9330-B7A29AEC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16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C9E0-4EE0-4491-ADA3-F71353B1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DFA63-D7D7-4853-A3A6-D7B9F5CC6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9D4B-0E59-4690-A400-8A97F581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E84E-B2B2-4DE3-9981-F900C5E5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1625-ABAB-435D-8E4E-BD1A49A2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04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E82D2-68E3-4E5B-9C25-B7626D98B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03E71-DB83-43A4-BB49-B7EC1C455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D8DA-9875-4641-8EDD-10E07F76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D5CC-BFA9-4A1B-BDEE-DAD6B0DD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230D-AC97-441B-9BE2-DAC16597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1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7397-0C72-4B2D-8657-C9FE5573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5B09-6260-47E3-B960-EC89BD805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B4AE1-E968-4BF6-BA6F-F064B013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48538-AA55-45A1-802D-5C139DE1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6E959-3DC4-480A-B5A9-9DBFF319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98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F2A5-DDE8-4370-B8BA-52398330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BF1CA-8ED7-4778-923C-7BFE5F5F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6F5C-8F32-4FC4-AF9E-0512FEFF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BCA8-9AA7-4A3D-9073-8F18E727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79FF-A35B-438B-9716-6A4C7BFA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56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B167-BEDD-476F-99E9-A6527242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44CF-F42C-4003-B269-6466DCFF6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DA8D1-996E-4856-A56F-FBFD50B3D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F63CE-663D-4334-A2B5-11453AE1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D5FEA-36EE-4AFE-8A3E-71BD0FB0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0089-E483-4AC3-94A1-7B4AB877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3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983D-E8A5-4521-B506-CA3455CE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28D96-18DA-4BCB-8390-30EF6C5F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E5413-218B-4DD4-8A3D-520E740DD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84CFB-8911-4024-A2E2-632E79881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4B496-FE46-4E12-A1BE-42EF0CF65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11128-1CF4-4FFE-879E-98183B3E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40AFA-6C0B-432D-84D6-10FA730C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C9505-FACE-42FF-AE36-9AE0A0AC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5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0ED5-AD1D-4743-B2BF-6679F7A9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6234C-2869-45A1-B24B-18227F55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9A142-D2C4-4357-ACEF-2F15B206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08EC5-5DF0-4AF7-A2E9-9553FF57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5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B7B9C-9370-4537-B865-A2FADC93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83C5B-C40D-47A7-B500-02963A87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420F0-C0E6-4434-9723-731C517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7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818F-6A35-4A99-8262-FCA91A03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15E5-777C-42B6-88A9-A5990BF2C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6B8AE-9E49-40D6-A8E3-3464CFA7C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2A119-D6A2-47EA-A608-C1244CDF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67C5F-D84D-408A-8DD9-AC86C01F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FB1D1-FDAC-45F8-8BDE-61CF995D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1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0BF5-DAE5-408D-91C4-004856AF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D4842-B1B3-4C45-BA28-CA45D9CB9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955B3-7B26-423C-9619-35C4A659F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89954-16D9-4AFE-9779-D604521E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9E7B-D96C-4B28-A0CA-DE2E8E7A4EC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2CD0-777F-4A67-AE24-199337EB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C7BC0-A60F-4E04-9821-74EE1756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88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BBF46-DEDE-43D6-8C40-59D5F80D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FB462-795D-4490-ABE2-4EA62A3D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0BE4D-AFCD-4AE3-B76B-6C921F750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D9E7B-D96C-4B28-A0CA-DE2E8E7A4EC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E314A-462F-4907-BF49-F64896F46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1AC40-E91E-4B15-9B27-7E52664B2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8509-E3C1-40D7-92EE-A2F808F1C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70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guide.python.org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ainstation.io/career-guides/who-uses-python-toda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5717-6178-40C4-9DDB-759CD070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content : 18-Apr-2024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BA1F-C88E-4D47-BE01-CC34D091B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Keywords</a:t>
            </a:r>
          </a:p>
          <a:p>
            <a:r>
              <a:rPr lang="en-IN" dirty="0"/>
              <a:t>Operators</a:t>
            </a:r>
          </a:p>
          <a:p>
            <a:r>
              <a:rPr lang="en-IN" dirty="0"/>
              <a:t>Conditional statements</a:t>
            </a:r>
          </a:p>
          <a:p>
            <a:r>
              <a:rPr lang="en-IN" dirty="0"/>
              <a:t>Module, Class</a:t>
            </a:r>
          </a:p>
          <a:p>
            <a:r>
              <a:rPr lang="en-IN" dirty="0"/>
              <a:t>User defined &amp; Built-in functions</a:t>
            </a:r>
          </a:p>
          <a:p>
            <a:r>
              <a:rPr lang="en-IN" dirty="0"/>
              <a:t>Lambda functions</a:t>
            </a:r>
          </a:p>
          <a:p>
            <a:r>
              <a:rPr lang="en-IN" dirty="0"/>
              <a:t>File handling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40995-6D46-3673-349B-F88524A2EC5B}"/>
              </a:ext>
            </a:extLst>
          </p:cNvPr>
          <p:cNvSpPr/>
          <p:nvPr/>
        </p:nvSpPr>
        <p:spPr>
          <a:xfrm>
            <a:off x="513708" y="365125"/>
            <a:ext cx="11239928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5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2934-EA45-49DE-8CFE-F4DD8BD1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Functions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4C3B-3C44-4477-AC69-A7324A4F5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Syntax :</a:t>
            </a:r>
          </a:p>
          <a:p>
            <a:pPr marL="0" indent="0">
              <a:buNone/>
            </a:pPr>
            <a:r>
              <a:rPr lang="en-US" dirty="0"/>
              <a:t>-  function header should start with keyword 'def' </a:t>
            </a:r>
          </a:p>
          <a:p>
            <a:pPr marL="0" indent="0">
              <a:buNone/>
            </a:pPr>
            <a:r>
              <a:rPr lang="en-US" dirty="0"/>
              <a:t>-  function header is terminated by a colon (:).</a:t>
            </a:r>
          </a:p>
          <a:p>
            <a:pPr marL="0" indent="0">
              <a:buNone/>
            </a:pPr>
            <a:r>
              <a:rPr lang="en-US" dirty="0"/>
              <a:t>-  function name must follow the same rules as naming variables.</a:t>
            </a:r>
          </a:p>
          <a:p>
            <a:pPr marL="0" indent="0">
              <a:buNone/>
            </a:pPr>
            <a:r>
              <a:rPr lang="en-US" dirty="0"/>
              <a:t>-  arguments are optional - as in other languages</a:t>
            </a:r>
          </a:p>
          <a:p>
            <a:pPr marL="0" indent="0">
              <a:buNone/>
            </a:pPr>
            <a:r>
              <a:rPr lang="en-US" dirty="0"/>
              <a:t>-  use a documentation string called docstring - to explain </a:t>
            </a:r>
            <a:br>
              <a:rPr lang="en-US" dirty="0"/>
            </a:br>
            <a:r>
              <a:rPr lang="en-US" dirty="0"/>
              <a:t>                                                                     the purpose of the function.</a:t>
            </a:r>
          </a:p>
          <a:p>
            <a:pPr marL="0" indent="0">
              <a:buNone/>
            </a:pPr>
            <a:r>
              <a:rPr lang="en-US" dirty="0"/>
              <a:t>-  return statement - to return a value from a defined function</a:t>
            </a:r>
          </a:p>
          <a:p>
            <a:pPr marL="0" indent="0">
              <a:buNone/>
            </a:pPr>
            <a:r>
              <a:rPr lang="en-US" dirty="0"/>
              <a:t>-  if no return statement, as a default, None is returned by interpreter.</a:t>
            </a:r>
            <a:br>
              <a:rPr lang="en-US" dirty="0"/>
            </a:br>
            <a:r>
              <a:rPr lang="en-US" dirty="0"/>
              <a:t>-  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arguments are passed by reference</a:t>
            </a:r>
            <a:b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-  Variable length parameters : </a:t>
            </a:r>
            <a:b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         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* -  for simple parameters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       ** - for 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key,value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 parameters.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98B2E-5547-F70F-AFE4-05059262E493}"/>
              </a:ext>
            </a:extLst>
          </p:cNvPr>
          <p:cNvSpPr/>
          <p:nvPr/>
        </p:nvSpPr>
        <p:spPr>
          <a:xfrm>
            <a:off x="513708" y="365125"/>
            <a:ext cx="11198831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3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084A-1C03-49F9-86DA-B6E37D17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578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79F2-AC1D-4FCC-A7BB-FBB860140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175"/>
            <a:ext cx="10515600" cy="5570788"/>
          </a:xfrm>
        </p:spPr>
        <p:txBody>
          <a:bodyPr>
            <a:normAutofit fontScale="92500" lnSpcReduction="10000"/>
          </a:bodyPr>
          <a:lstStyle/>
          <a:p>
            <a:r>
              <a:rPr lang="en-US" sz="2800" u="sng" dirty="0"/>
              <a:t>assert :</a:t>
            </a:r>
          </a:p>
          <a:p>
            <a:pPr marL="0" indent="0">
              <a:buNone/>
            </a:pPr>
            <a:r>
              <a:rPr lang="en-US" sz="2800" dirty="0">
                <a:latin typeface="inter-regular"/>
              </a:rPr>
              <a:t>print ("The value of var1 / var2 is : ")  </a:t>
            </a:r>
          </a:p>
          <a:p>
            <a:pPr marL="0" indent="0">
              <a:buNone/>
            </a:pPr>
            <a:r>
              <a:rPr lang="en-US" sz="2800" dirty="0">
                <a:latin typeface="inter-regular"/>
              </a:rPr>
              <a:t>assert var2 != 0, "Divide by 0 error"  </a:t>
            </a:r>
          </a:p>
          <a:p>
            <a:pPr marL="0" indent="0">
              <a:buNone/>
            </a:pPr>
            <a:r>
              <a:rPr lang="en-US" sz="2800" dirty="0">
                <a:latin typeface="inter-regular"/>
              </a:rPr>
              <a:t>print (var1 / var2) </a:t>
            </a:r>
            <a:endParaRPr lang="en-IN" sz="2800" dirty="0">
              <a:latin typeface="inter-regular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u="sng" dirty="0"/>
              <a:t>pass  : </a:t>
            </a:r>
            <a:br>
              <a:rPr lang="en-IN" dirty="0"/>
            </a:br>
            <a:r>
              <a:rPr lang="en-IN" dirty="0"/>
              <a:t>- 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null sentence is called a pass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  - 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create a function that has not been coded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:             </a:t>
            </a:r>
            <a:br>
              <a:rPr lang="en-US" dirty="0">
                <a:solidFill>
                  <a:srgbClr val="333333"/>
                </a:solidFill>
                <a:latin typeface="inter-regular"/>
              </a:rPr>
            </a:br>
            <a:r>
              <a:rPr lang="en-US" dirty="0">
                <a:solidFill>
                  <a:srgbClr val="333333"/>
                </a:solidFill>
                <a:latin typeface="inter-regular"/>
              </a:rPr>
              <a:t>                                     d</a:t>
            </a:r>
            <a:r>
              <a:rPr lang="en-IN" b="1" i="0" dirty="0" err="1">
                <a:solidFill>
                  <a:srgbClr val="006699"/>
                </a:solidFill>
                <a:effectLst/>
                <a:latin typeface="inter-regular"/>
              </a:rPr>
              <a:t>ef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function_pass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 arguments ):  </a:t>
            </a:r>
            <a:b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                                        pass</a:t>
            </a:r>
            <a:b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- 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to create an empty class :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                     </a:t>
            </a:r>
            <a:r>
              <a:rPr lang="en-IN" dirty="0"/>
              <a:t>class </a:t>
            </a:r>
            <a:r>
              <a:rPr lang="en-IN" dirty="0" err="1"/>
              <a:t>passed_class</a:t>
            </a:r>
            <a:r>
              <a:rPr lang="en-IN" dirty="0"/>
              <a:t>:  </a:t>
            </a:r>
            <a:br>
              <a:rPr lang="en-IN" dirty="0"/>
            </a:br>
            <a:r>
              <a:rPr lang="en-IN" dirty="0"/>
              <a:t>                                    pass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412B2-53CB-F197-1383-D57A2A5642CE}"/>
              </a:ext>
            </a:extLst>
          </p:cNvPr>
          <p:cNvSpPr/>
          <p:nvPr/>
        </p:nvSpPr>
        <p:spPr>
          <a:xfrm>
            <a:off x="482885" y="344578"/>
            <a:ext cx="11291299" cy="60664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8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985B-FB07-456A-A464-CCDA2CD6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IN" u="sng" dirty="0"/>
              <a:t>Built-in functions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E737-EB40-419B-A8CF-05CB65EA9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IN" dirty="0"/>
              <a:t>List of built-in functions : </a:t>
            </a:r>
            <a:br>
              <a:rPr lang="en-IN" dirty="0"/>
            </a:br>
            <a:r>
              <a:rPr lang="en-IN" dirty="0"/>
              <a:t>      </a:t>
            </a:r>
            <a:r>
              <a:rPr lang="en-US" dirty="0">
                <a:hlinkClick r:id="rId2" action="ppaction://hlinksldjump"/>
              </a:rPr>
              <a:t>Built_In_Functions.txt</a:t>
            </a:r>
            <a:br>
              <a:rPr lang="en-US" dirty="0"/>
            </a:br>
            <a:endParaRPr lang="en-US" dirty="0"/>
          </a:p>
          <a:p>
            <a:r>
              <a:rPr lang="en-US" dirty="0"/>
              <a:t> </a:t>
            </a:r>
            <a:r>
              <a:rPr lang="en-IN" dirty="0"/>
              <a:t>Class method, static method, instance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Lambda functions 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Syntax : </a:t>
            </a:r>
            <a:endParaRPr lang="en-IN" u="sng" dirty="0"/>
          </a:p>
          <a:p>
            <a:pPr marL="0" indent="0">
              <a:buNone/>
            </a:pPr>
            <a:r>
              <a:rPr lang="en-IN" dirty="0"/>
              <a:t>   - 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lambda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[argument1 [,argument2... .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argumentn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]] : expression  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CEE69B-76F0-B686-CEDD-32D2D8158436}"/>
              </a:ext>
            </a:extLst>
          </p:cNvPr>
          <p:cNvSpPr/>
          <p:nvPr/>
        </p:nvSpPr>
        <p:spPr>
          <a:xfrm>
            <a:off x="565079" y="365125"/>
            <a:ext cx="11106364" cy="60356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04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B35C-25F5-0F1F-9573-5923F94E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Modules 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6EBC-EF81-397D-1364-8AB4811E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‘import’ keyword</a:t>
            </a:r>
          </a:p>
          <a:p>
            <a:r>
              <a:rPr lang="en-US" dirty="0"/>
              <a:t>Alias name for a imported module</a:t>
            </a:r>
          </a:p>
          <a:p>
            <a:r>
              <a:rPr lang="en-US" dirty="0"/>
              <a:t>Import part of a module - Using ‘from’ keyword </a:t>
            </a:r>
            <a:br>
              <a:rPr lang="en-US" dirty="0"/>
            </a:br>
            <a:endParaRPr lang="en-US" dirty="0"/>
          </a:p>
          <a:p>
            <a:pPr marL="0" indent="0" algn="just">
              <a:buNone/>
            </a:pPr>
            <a:r>
              <a:rPr lang="en-US" dirty="0"/>
              <a:t>   Array module 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array as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a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arr.array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'i'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[2, 4, 5, 6])  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--  For string array, list or tuple should be used. 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409A7C-2AB6-12E8-67BA-71F455737956}"/>
              </a:ext>
            </a:extLst>
          </p:cNvPr>
          <p:cNvSpPr/>
          <p:nvPr/>
        </p:nvSpPr>
        <p:spPr>
          <a:xfrm>
            <a:off x="513708" y="365125"/>
            <a:ext cx="11260476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0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004F-7E88-40A9-8029-31ED9B14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File handling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73D9-E5DE-4DC3-BBEC-FC43C16C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 : </a:t>
            </a:r>
            <a:br>
              <a:rPr lang="en-IN" dirty="0"/>
            </a:br>
            <a:r>
              <a:rPr lang="en-IN" dirty="0"/>
              <a:t>- to open a file : </a:t>
            </a:r>
            <a:br>
              <a:rPr lang="en-IN" dirty="0"/>
            </a:br>
            <a:r>
              <a:rPr lang="en-IN" dirty="0"/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fileobject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open(&lt;file-name&gt;, &lt;access-mode&gt;, &lt;buffering&gt;)    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 to read content </a:t>
            </a:r>
            <a:b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   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fileobject.read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   - to close a file : </a:t>
            </a:r>
            <a:br>
              <a:rPr lang="en-US" dirty="0">
                <a:solidFill>
                  <a:srgbClr val="000000"/>
                </a:solidFill>
                <a:latin typeface="inter-regular"/>
              </a:rPr>
            </a:br>
            <a:r>
              <a:rPr lang="en-US" dirty="0">
                <a:solidFill>
                  <a:srgbClr val="000000"/>
                </a:solidFill>
                <a:latin typeface="inter-regular"/>
              </a:rPr>
              <a:t>         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fileobject.close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   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3D2201-7E98-75DB-EEEC-CAF2AA00086D}"/>
              </a:ext>
            </a:extLst>
          </p:cNvPr>
          <p:cNvSpPr/>
          <p:nvPr/>
        </p:nvSpPr>
        <p:spPr>
          <a:xfrm>
            <a:off x="523982" y="365125"/>
            <a:ext cx="10921429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362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3A02-CA38-4017-9A0F-621F884E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File access modes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D48FE-7CFF-4E95-9E88-AD9239752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515" y="1830174"/>
            <a:ext cx="5862969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87024E-20C1-DAB4-0693-3EE241DEEA1D}"/>
              </a:ext>
            </a:extLst>
          </p:cNvPr>
          <p:cNvSpPr/>
          <p:nvPr/>
        </p:nvSpPr>
        <p:spPr>
          <a:xfrm>
            <a:off x="554804" y="365125"/>
            <a:ext cx="10941978" cy="60459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45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156C-A4C2-3D54-1521-E18425DF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websites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7C57-3DA0-CE60-DB67-51F8A6B4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download – version 3.11.1 : </a:t>
            </a:r>
            <a:r>
              <a:rPr lang="en-IN" dirty="0">
                <a:hlinkClick r:id="rId2"/>
              </a:rPr>
              <a:t>https://www.python.org/downloads/</a:t>
            </a:r>
            <a:endParaRPr lang="en-IN" dirty="0"/>
          </a:p>
          <a:p>
            <a:r>
              <a:rPr lang="en-IN" dirty="0"/>
              <a:t>Developers guide : </a:t>
            </a:r>
            <a:r>
              <a:rPr lang="en-IN" dirty="0">
                <a:hlinkClick r:id="rId3"/>
              </a:rPr>
              <a:t>https://devguide.python.org/</a:t>
            </a:r>
            <a:r>
              <a:rPr lang="en-IN" dirty="0"/>
              <a:t>  </a:t>
            </a:r>
          </a:p>
          <a:p>
            <a:r>
              <a:rPr lang="en-IN" dirty="0"/>
              <a:t>Python repository : https://pypi.org/</a:t>
            </a:r>
            <a:br>
              <a:rPr lang="en-IN" dirty="0"/>
            </a:br>
            <a:r>
              <a:rPr lang="en-IN" dirty="0"/>
              <a:t>(Python Package Index (</a:t>
            </a:r>
            <a:r>
              <a:rPr lang="en-IN" dirty="0" err="1"/>
              <a:t>PyPI</a:t>
            </a:r>
            <a:r>
              <a:rPr lang="en-IN" dirty="0"/>
              <a:t>) - Similar to GitHub, Maven repository).</a:t>
            </a:r>
          </a:p>
          <a:p>
            <a:r>
              <a:rPr lang="en-IN" sz="2400" dirty="0"/>
              <a:t>Python usage in industries :</a:t>
            </a:r>
            <a:r>
              <a:rPr lang="en-IN" dirty="0"/>
              <a:t> </a:t>
            </a:r>
            <a:r>
              <a:rPr lang="en-IN" sz="2000" dirty="0">
                <a:hlinkClick r:id="rId4"/>
              </a:rPr>
              <a:t>https://brainstation.io/career-guides/who-uses-python-today</a:t>
            </a:r>
            <a:endParaRPr lang="en-IN" sz="2000" dirty="0"/>
          </a:p>
          <a:p>
            <a:r>
              <a:rPr lang="en-IN" dirty="0"/>
              <a:t>Data science  : https://towardsdatascience.com/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5298D-2E11-B015-949F-FA68B655A264}"/>
              </a:ext>
            </a:extLst>
          </p:cNvPr>
          <p:cNvSpPr/>
          <p:nvPr/>
        </p:nvSpPr>
        <p:spPr>
          <a:xfrm>
            <a:off x="349321" y="365125"/>
            <a:ext cx="11445412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CBC-02D0-5881-723C-CDD59339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F874-AD56-8E13-5669-AD43A68D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Difference between ‘declare’ &amp; ‘definition’ ??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Orderhandling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    def </a:t>
            </a:r>
            <a:r>
              <a:rPr lang="en-US" dirty="0" err="1"/>
              <a:t>placeOrder</a:t>
            </a:r>
            <a:r>
              <a:rPr lang="en-US" dirty="0"/>
              <a:t>() :</a:t>
            </a:r>
          </a:p>
          <a:p>
            <a:r>
              <a:rPr lang="en-US" dirty="0"/>
              <a:t>        pass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OrderHandling</a:t>
            </a:r>
            <a:r>
              <a:rPr lang="en-US" dirty="0"/>
              <a:t> {</a:t>
            </a:r>
          </a:p>
          <a:p>
            <a:r>
              <a:rPr lang="en-US" dirty="0"/>
              <a:t>    public void </a:t>
            </a:r>
            <a:r>
              <a:rPr lang="en-US" dirty="0" err="1"/>
              <a:t>placeOrder</a:t>
            </a:r>
            <a:r>
              <a:rPr lang="en-US" dirty="0"/>
              <a:t>(</a:t>
            </a:r>
            <a:r>
              <a:rPr lang="en-US" dirty="0" err="1"/>
              <a:t>ItemList</a:t>
            </a:r>
            <a:r>
              <a:rPr lang="en-US" dirty="0"/>
              <a:t> items) {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 err="1"/>
              <a:t>totalPrice</a:t>
            </a:r>
            <a:r>
              <a:rPr lang="en-US" dirty="0"/>
              <a:t> = </a:t>
            </a:r>
            <a:r>
              <a:rPr lang="en-US" dirty="0" err="1"/>
              <a:t>totapPrice</a:t>
            </a:r>
            <a:r>
              <a:rPr lang="en-US" dirty="0"/>
              <a:t> + items[0].price;</a:t>
            </a:r>
            <a:br>
              <a:rPr lang="en-US" dirty="0"/>
            </a:br>
            <a:r>
              <a:rPr lang="en-US" dirty="0"/>
              <a:t>           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17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5636-EF41-4BDA-B247-2D7C64AB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Keywords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9FE80A-76D2-4A66-93B3-4DEE9FCB0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1364192"/>
            <a:ext cx="10077450" cy="479107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789EA7-3FBF-3BB9-809A-BB91C43734E9}"/>
              </a:ext>
            </a:extLst>
          </p:cNvPr>
          <p:cNvSpPr/>
          <p:nvPr/>
        </p:nvSpPr>
        <p:spPr>
          <a:xfrm>
            <a:off x="452063" y="365125"/>
            <a:ext cx="11352944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06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CBE2-159E-47EF-BAA8-CA535584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A3517-F211-4B85-BAC3-E89AEEBE4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676"/>
            <a:ext cx="10515600" cy="620519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</a:t>
            </a: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True :  equivalent value is 1 </a:t>
            </a:r>
          </a:p>
          <a:p>
            <a:pPr marL="0" indent="0">
              <a:buNone/>
            </a:pPr>
            <a:r>
              <a:rPr lang="en-IN" dirty="0">
                <a:solidFill>
                  <a:srgbClr val="610B4B"/>
                </a:solidFill>
                <a:latin typeface="erdana"/>
              </a:rPr>
              <a:t>                bool() – used to check values in -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Strings and lists which has 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               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           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items, non-zero numbers.</a:t>
            </a: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 False : equivalent value is 0</a:t>
            </a:r>
          </a:p>
          <a:p>
            <a:pPr marL="0" indent="0">
              <a:buNone/>
            </a:pPr>
            <a:r>
              <a:rPr lang="en-IN" dirty="0">
                <a:solidFill>
                  <a:srgbClr val="610B4B"/>
                </a:solidFill>
                <a:latin typeface="erdana"/>
              </a:rPr>
              <a:t>                bool() – used to check values in – empty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Strings and lists 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                              which has no items, zero number.</a:t>
            </a:r>
            <a:endParaRPr lang="en-IN" b="0" i="0" dirty="0">
              <a:solidFill>
                <a:srgbClr val="610B4B"/>
              </a:solidFill>
              <a:effectLst/>
              <a:latin typeface="erdana"/>
            </a:endParaRPr>
          </a:p>
          <a:p>
            <a:r>
              <a:rPr lang="en-IN" dirty="0">
                <a:solidFill>
                  <a:srgbClr val="610B4B"/>
                </a:solidFill>
                <a:latin typeface="erdana"/>
              </a:rPr>
              <a:t> </a:t>
            </a: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None : It is same as Null, in other languages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              -  If a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function does not have  return statement, None is 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                 returned by Python interpreter.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       : used in iteration of Lists, dictionaries, tuples, strings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Is         :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used to check the memory of two objects.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==        : used to check values with in two objects.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                 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 [] == [] ) 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                  print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 []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[] ) 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                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C45A1-B488-AB8D-B964-963F71633B09}"/>
              </a:ext>
            </a:extLst>
          </p:cNvPr>
          <p:cNvSpPr/>
          <p:nvPr/>
        </p:nvSpPr>
        <p:spPr>
          <a:xfrm>
            <a:off x="441789" y="287676"/>
            <a:ext cx="11311847" cy="62051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1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01CE-1D3A-D926-AA39-3262438F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Conditional &amp; loop statement 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A042-B8BD-E767-448C-09F82F7C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, </a:t>
            </a:r>
            <a:r>
              <a:rPr lang="en-US" dirty="0" err="1"/>
              <a:t>elif</a:t>
            </a:r>
            <a:r>
              <a:rPr lang="en-US" dirty="0"/>
              <a:t> , else</a:t>
            </a:r>
          </a:p>
          <a:p>
            <a:r>
              <a:rPr lang="en-US" dirty="0"/>
              <a:t>For , while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69810-3CD7-CB28-A994-B1D4DD453EB6}"/>
              </a:ext>
            </a:extLst>
          </p:cNvPr>
          <p:cNvSpPr/>
          <p:nvPr/>
        </p:nvSpPr>
        <p:spPr>
          <a:xfrm>
            <a:off x="523982" y="365125"/>
            <a:ext cx="11168009" cy="60459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7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0C43-0F8C-318F-5016-AB77D185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Modules 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F875A-5C65-7A65-4AC2-C8348770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:</a:t>
            </a:r>
            <a:br>
              <a:rPr lang="en-US" dirty="0"/>
            </a:br>
            <a:r>
              <a:rPr lang="en-US" dirty="0"/>
              <a:t>--   import sys </a:t>
            </a:r>
            <a:br>
              <a:rPr lang="en-US" dirty="0"/>
            </a:br>
            <a:r>
              <a:rPr lang="en-US" dirty="0"/>
              <a:t>--   from sys import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46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05B3-D3BF-FB96-34C9-E12C99FD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Class 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2D12-256B-3CED-B810-A25763E5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D3B9A-B11F-2526-983F-000C53EEA7CF}"/>
              </a:ext>
            </a:extLst>
          </p:cNvPr>
          <p:cNvSpPr/>
          <p:nvPr/>
        </p:nvSpPr>
        <p:spPr>
          <a:xfrm>
            <a:off x="544530" y="365125"/>
            <a:ext cx="11209106" cy="59329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9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DEAE-526A-4CD1-8B1B-14438027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5740-58E4-4AA6-BF93-F110FC715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9739"/>
            <a:ext cx="10515600" cy="543722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nonlocal : used in nested function -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to indicate a variable within a 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                 inner function – to say that particular variable is located in 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                 the outer function.</a:t>
            </a:r>
          </a:p>
          <a:p>
            <a:pPr marL="0" indent="0">
              <a:buNone/>
            </a:pPr>
            <a:r>
              <a:rPr lang="en-US" b="1" u="sng" dirty="0"/>
              <a:t>Example :</a:t>
            </a:r>
            <a:br>
              <a:rPr lang="en-US" dirty="0"/>
            </a:br>
            <a:r>
              <a:rPr lang="en-US" dirty="0"/>
              <a:t>def </a:t>
            </a:r>
            <a:r>
              <a:rPr lang="en-US" dirty="0" err="1"/>
              <a:t>the_outer_function</a:t>
            </a:r>
            <a:r>
              <a:rPr lang="en-US" dirty="0"/>
              <a:t>():  </a:t>
            </a:r>
          </a:p>
          <a:p>
            <a:pPr marL="0" indent="0">
              <a:buNone/>
            </a:pPr>
            <a:r>
              <a:rPr lang="en-US" dirty="0"/>
              <a:t>    var = 10  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the_inner_function</a:t>
            </a:r>
            <a:r>
              <a:rPr lang="en-US" dirty="0"/>
              <a:t>():  </a:t>
            </a:r>
          </a:p>
          <a:p>
            <a:pPr marL="0" indent="0">
              <a:buNone/>
            </a:pPr>
            <a:r>
              <a:rPr lang="en-US" dirty="0"/>
              <a:t>        nonlocal var  </a:t>
            </a:r>
          </a:p>
          <a:p>
            <a:pPr marL="0" indent="0">
              <a:buNone/>
            </a:pPr>
            <a:r>
              <a:rPr lang="en-US" dirty="0"/>
              <a:t>        var = 14  </a:t>
            </a:r>
          </a:p>
          <a:p>
            <a:pPr marL="0" indent="0">
              <a:buNone/>
            </a:pPr>
            <a:r>
              <a:rPr lang="en-US" dirty="0"/>
              <a:t>        print("The value inside the inner function: ", var)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the_inner_function</a:t>
            </a:r>
            <a:r>
              <a:rPr lang="en-US" dirty="0"/>
              <a:t>()  </a:t>
            </a:r>
          </a:p>
          <a:p>
            <a:pPr marL="0" indent="0">
              <a:buNone/>
            </a:pPr>
            <a:r>
              <a:rPr lang="en-US" dirty="0"/>
              <a:t>    print("The value inside the outer function: ", var)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err="1"/>
              <a:t>the_outer_function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634D2-66B1-A10F-310F-1642683960B7}"/>
              </a:ext>
            </a:extLst>
          </p:cNvPr>
          <p:cNvSpPr/>
          <p:nvPr/>
        </p:nvSpPr>
        <p:spPr>
          <a:xfrm>
            <a:off x="472611" y="365125"/>
            <a:ext cx="11352944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050C-2B2C-4FDE-A62C-D4334AC4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405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2D48-7F18-48F9-8C46-D07DD818D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820"/>
            <a:ext cx="10515600" cy="5509143"/>
          </a:xfrm>
        </p:spPr>
        <p:txBody>
          <a:bodyPr>
            <a:noAutofit/>
          </a:bodyPr>
          <a:lstStyle/>
          <a:p>
            <a:r>
              <a:rPr lang="en-IN" sz="2400" u="sng" dirty="0"/>
              <a:t>Exception handling :</a:t>
            </a:r>
            <a:br>
              <a:rPr lang="en-IN" sz="2400" u="sng" dirty="0"/>
            </a:br>
            <a:r>
              <a:rPr lang="en-IN" sz="2400" dirty="0"/>
              <a:t>--  try, except, else, finally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610B4B"/>
                </a:solidFill>
                <a:effectLst/>
              </a:rPr>
              <a:t>Exception Handling Keywords - try, except, raise, finally, and assert</a:t>
            </a:r>
          </a:p>
          <a:p>
            <a:pPr marL="0" indent="0">
              <a:buNone/>
            </a:pPr>
            <a:r>
              <a:rPr lang="en-US" sz="2000" dirty="0"/>
              <a:t># initializing the numbers  </a:t>
            </a:r>
          </a:p>
          <a:p>
            <a:pPr marL="0" indent="0">
              <a:buNone/>
            </a:pPr>
            <a:r>
              <a:rPr lang="en-US" sz="2000" dirty="0"/>
              <a:t>var1 = 4 , var2 = 0  </a:t>
            </a:r>
          </a:p>
          <a:p>
            <a:pPr marL="0" indent="0">
              <a:buNone/>
            </a:pPr>
            <a:r>
              <a:rPr lang="en-US" sz="2000" dirty="0"/>
              <a:t># Exception raised in the try section  </a:t>
            </a:r>
          </a:p>
          <a:p>
            <a:pPr marL="0" indent="0">
              <a:buNone/>
            </a:pPr>
            <a:r>
              <a:rPr lang="en-US" sz="2000" dirty="0"/>
              <a:t>try:  </a:t>
            </a:r>
          </a:p>
          <a:p>
            <a:pPr marL="0" indent="0">
              <a:buNone/>
            </a:pPr>
            <a:r>
              <a:rPr lang="en-US" sz="2000" dirty="0"/>
              <a:t>    d = var1 // var2 # this will raise a "divide by zero" exception.  </a:t>
            </a:r>
          </a:p>
          <a:p>
            <a:pPr marL="0" indent="0">
              <a:buNone/>
            </a:pPr>
            <a:r>
              <a:rPr lang="en-US" sz="2000" dirty="0"/>
              <a:t>    print( d )  </a:t>
            </a:r>
          </a:p>
          <a:p>
            <a:pPr marL="0" indent="0">
              <a:buNone/>
            </a:pPr>
            <a:r>
              <a:rPr lang="en-US" sz="2000" dirty="0"/>
              <a:t>except </a:t>
            </a:r>
            <a:r>
              <a:rPr lang="en-US" sz="2000" dirty="0" err="1"/>
              <a:t>ZeroDivisionError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r>
              <a:rPr lang="en-US" sz="2000" dirty="0"/>
              <a:t>    print("We cannot divide by zero")  </a:t>
            </a:r>
          </a:p>
          <a:p>
            <a:pPr marL="0" indent="0">
              <a:buNone/>
            </a:pPr>
            <a:r>
              <a:rPr lang="en-US" sz="2000" dirty="0"/>
              <a:t>except :</a:t>
            </a:r>
          </a:p>
          <a:p>
            <a:pPr marL="0" indent="0">
              <a:buNone/>
            </a:pPr>
            <a:r>
              <a:rPr lang="en-US" sz="2000" dirty="0"/>
              <a:t>    print(‘’)</a:t>
            </a:r>
          </a:p>
          <a:p>
            <a:pPr marL="0" indent="0">
              <a:buNone/>
            </a:pPr>
            <a:r>
              <a:rPr lang="en-US" sz="2000" dirty="0"/>
              <a:t>finally:  </a:t>
            </a:r>
          </a:p>
          <a:p>
            <a:pPr marL="0" indent="0">
              <a:buNone/>
            </a:pPr>
            <a:r>
              <a:rPr lang="en-US" sz="2000" dirty="0"/>
              <a:t>    print("This is inside finally block")  </a:t>
            </a:r>
          </a:p>
          <a:p>
            <a:pPr marL="0" indent="0">
              <a:buNone/>
            </a:pPr>
            <a:endParaRPr lang="en-US" sz="1800" dirty="0">
              <a:latin typeface="inter-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1EB5DE-AE08-A2B1-9211-78C97A9EDBE6}"/>
              </a:ext>
            </a:extLst>
          </p:cNvPr>
          <p:cNvSpPr/>
          <p:nvPr/>
        </p:nvSpPr>
        <p:spPr>
          <a:xfrm>
            <a:off x="513708" y="365125"/>
            <a:ext cx="11065267" cy="60356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5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ED2D-7E3B-48AA-72F6-25062B43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EEA58F-AA6A-4795-E84B-3A5AB0135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135" y="365125"/>
            <a:ext cx="8277730" cy="58118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35D4DC-86AC-95D5-CCC5-31560A5BEF45}"/>
              </a:ext>
            </a:extLst>
          </p:cNvPr>
          <p:cNvSpPr/>
          <p:nvPr/>
        </p:nvSpPr>
        <p:spPr>
          <a:xfrm>
            <a:off x="400692" y="195209"/>
            <a:ext cx="11404315" cy="6411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95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942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erdana</vt:lpstr>
      <vt:lpstr>inter-regular</vt:lpstr>
      <vt:lpstr>Office Theme</vt:lpstr>
      <vt:lpstr>Training content : 18-Apr-2024</vt:lpstr>
      <vt:lpstr>Keywords :</vt:lpstr>
      <vt:lpstr> </vt:lpstr>
      <vt:lpstr>Conditional &amp; loop statement :</vt:lpstr>
      <vt:lpstr>Modules :</vt:lpstr>
      <vt:lpstr>Class :</vt:lpstr>
      <vt:lpstr> </vt:lpstr>
      <vt:lpstr> </vt:lpstr>
      <vt:lpstr> </vt:lpstr>
      <vt:lpstr>Functions :</vt:lpstr>
      <vt:lpstr> </vt:lpstr>
      <vt:lpstr>Built-in functions :</vt:lpstr>
      <vt:lpstr>Modules :</vt:lpstr>
      <vt:lpstr>File handling :</vt:lpstr>
      <vt:lpstr>File access modes :</vt:lpstr>
      <vt:lpstr>Related websites :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Introduction </dc:title>
  <dc:creator>Thanasekaran, Vinayagamoorthy</dc:creator>
  <cp:lastModifiedBy>Thanasekaran, Vinayagamoorthy</cp:lastModifiedBy>
  <cp:revision>110</cp:revision>
  <dcterms:created xsi:type="dcterms:W3CDTF">2023-01-16T14:25:07Z</dcterms:created>
  <dcterms:modified xsi:type="dcterms:W3CDTF">2024-07-17T10:25:32Z</dcterms:modified>
</cp:coreProperties>
</file>