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1" r:id="rId4"/>
    <p:sldId id="270" r:id="rId5"/>
    <p:sldId id="268" r:id="rId6"/>
    <p:sldId id="267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2C8B-4F20-4CC4-BCA4-37BBBEE4C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DBAC5-52E9-40F0-9F88-FD27BE72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0AA6-3ECB-4870-AE14-2A44C005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34B6-A950-4E92-8021-EA2D8F5BC69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D604-EED5-4139-B196-73513EC4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4809-E5EF-46FB-8FCB-F016EFC1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E994-FEEA-4C5D-B261-D822FCA22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44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72BC-C9D0-4831-9792-867DF77E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AEBAC-E7B3-47C0-A1C4-3920EC3BC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0DB39-4537-4508-83C4-C1DD7024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34B6-A950-4E92-8021-EA2D8F5BC69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F0A8-9397-4B9D-86E3-6A658F8E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CA83C-0922-4CF4-B40A-33B62366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E994-FEEA-4C5D-B261-D822FCA22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4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986B9-8401-4DC7-8F52-EE7DC0CB1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73BA1-9061-4958-8DBF-D210B230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C7E9-7B01-40C2-9DC3-A6DCA160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34B6-A950-4E92-8021-EA2D8F5BC69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AC46-BEF5-4785-9758-A8DCAFEA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B764-FEFA-4A8D-A8E6-3E0BA086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E994-FEEA-4C5D-B261-D822FCA22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4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913C-4E37-4736-9A6A-4E55BD98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4E17-34DF-4E74-9C20-A6471F5F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0A42-A4F7-41FB-ACD5-5848D062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34B6-A950-4E92-8021-EA2D8F5BC69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85EDB-C39F-4EE6-A244-7B90236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0F24-660E-4E56-928D-A460E51C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E994-FEEA-4C5D-B261-D822FCA22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54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C76B-A8D4-4F93-97DE-55F3ED63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A3915-1DE4-4593-ADA2-A8D3525B7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89B0-C27B-4381-ACA2-FC19E307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34B6-A950-4E92-8021-EA2D8F5BC69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6493F-49E6-47B9-B073-EDCE3628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95DF-A5C8-4170-BC12-4DB12A57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E994-FEEA-4C5D-B261-D822FCA22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0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7DD9-0EA2-4B7E-8A33-000952B6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D590-76FB-42EF-A9DB-985931087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FD220-69DE-4856-B954-42FB26EFE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F617F-B38B-412C-AE8E-524612E4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34B6-A950-4E92-8021-EA2D8F5BC69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0FB6B-65E7-401F-AD3F-5D091145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F2B0-5FF2-48E7-813C-86DFE023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E994-FEEA-4C5D-B261-D822FCA22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78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934D-52FB-4B54-92B6-C2BA1B56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9648C-799E-4C03-8C9B-4E4C2E3A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61CA-BFC9-4F5A-8A5C-9FCFFB56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16C74-81E2-4E54-9CF0-2D03C2771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E7DEB-F277-4605-A42A-F3138B48F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58CE3-F2B3-4C54-9D9C-CB4F3C73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34B6-A950-4E92-8021-EA2D8F5BC69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37F22-95DD-4EEC-9F76-92B30C63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A6825-45C8-48C2-AE90-1B8744EA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E994-FEEA-4C5D-B261-D822FCA22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1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7C2A-58FB-453B-919D-FE6A465C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ECD55-CB73-46B0-8889-3271C62B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34B6-A950-4E92-8021-EA2D8F5BC69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42779-393B-40B2-8CD2-2602E0E2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7835D-AA3B-4420-ADE4-48FCD861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E994-FEEA-4C5D-B261-D822FCA22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1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E6A9C-8CE4-4641-9CF1-DEC82B93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34B6-A950-4E92-8021-EA2D8F5BC69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23459-DD5C-4DBC-8E4C-73B84531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01C3E-DCEE-43BD-93D6-C096C7D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E994-FEEA-4C5D-B261-D822FCA22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0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F6A2-E548-4487-B7B4-F3DA577B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D542-F011-4B80-8115-30911BC39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2F8F6-0B87-4752-96DF-FA200D6CF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DAA11-F448-409F-94E9-22F2409E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34B6-A950-4E92-8021-EA2D8F5BC69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A828E-C6B4-42C7-A3FE-317B7F53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ADFB5-01BC-47D5-9A92-9E1515F4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E994-FEEA-4C5D-B261-D822FCA22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5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0E29-65C8-48D0-838C-8DFA416A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0B112-61C4-4908-A151-1F3DC9274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605F2-F483-4EE4-A79B-2ACD7307B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50E62-AE08-4AA2-9567-0AC63C04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34B6-A950-4E92-8021-EA2D8F5BC69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F3956-1B7A-4248-B73C-5867A535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01A99-743A-401F-AB99-761D92F7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3E994-FEEA-4C5D-B261-D822FCA22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95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3CAB4-2C63-478B-9E01-02AA7C4D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99D4D-BC6B-4E78-8784-39E1AF98F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2697-BC6A-4804-A4E8-243B37372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34B6-A950-4E92-8021-EA2D8F5BC690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1D5C4-497D-4E43-ADB9-AAA8282E7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A0596-1925-4352-B379-11F6D0385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3E994-FEEA-4C5D-B261-D822FCA22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04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CF54-2D98-FF6C-B05B-4279CA82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Database connectivity :</a:t>
            </a:r>
            <a:endParaRPr lang="en-IN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2F8B-5152-B94E-E0E8-DC13FD36C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Sqlite</a:t>
            </a:r>
            <a:r>
              <a:rPr lang="en-US" dirty="0"/>
              <a:t>, </a:t>
            </a:r>
            <a:r>
              <a:rPr lang="en-US" dirty="0" err="1"/>
              <a:t>mysqldb</a:t>
            </a:r>
            <a:endParaRPr lang="en-US" dirty="0"/>
          </a:p>
          <a:p>
            <a:r>
              <a:rPr lang="en-IN" dirty="0"/>
              <a:t>Download :</a:t>
            </a:r>
            <a:r>
              <a:rPr lang="en-IN" dirty="0">
                <a:hlinkClick r:id="rId2"/>
              </a:rPr>
              <a:t>https://www.sqlite.org/download.html</a:t>
            </a:r>
            <a:br>
              <a:rPr lang="en-IN" dirty="0"/>
            </a:br>
            <a:r>
              <a:rPr lang="en-IN" dirty="0"/>
              <a:t>                   :https://visualstudio.microsoft.com/visual-</a:t>
            </a:r>
            <a:r>
              <a:rPr lang="en-IN" dirty="0" err="1"/>
              <a:t>cpp</a:t>
            </a:r>
            <a:r>
              <a:rPr lang="en-IN" dirty="0"/>
              <a:t>-build-tools/</a:t>
            </a:r>
          </a:p>
          <a:p>
            <a:r>
              <a:rPr lang="en-IN" dirty="0"/>
              <a:t>Create database.</a:t>
            </a:r>
          </a:p>
          <a:p>
            <a:r>
              <a:rPr lang="en-IN" dirty="0"/>
              <a:t>Get connection : Sqlite3.conn()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7D47A-AC0E-DDF0-1F7C-1F922719F481}"/>
              </a:ext>
            </a:extLst>
          </p:cNvPr>
          <p:cNvSpPr/>
          <p:nvPr/>
        </p:nvSpPr>
        <p:spPr>
          <a:xfrm>
            <a:off x="462337" y="365125"/>
            <a:ext cx="11311847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7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BE46-2883-8D05-A440-38319D7D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Example : </a:t>
            </a:r>
            <a:endParaRPr lang="en-IN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123C-36FD-FEC3-DF50-72F4E9E94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0" i="0" dirty="0">
                <a:solidFill>
                  <a:srgbClr val="0000CD"/>
                </a:solidFill>
                <a:effectLst/>
              </a:rPr>
              <a:t>import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 pandas as pd</a:t>
            </a:r>
            <a:br>
              <a:rPr lang="en-IN" sz="2800" dirty="0"/>
            </a:br>
            <a:r>
              <a:rPr lang="en-IN" sz="2800" b="0" i="0" dirty="0">
                <a:solidFill>
                  <a:srgbClr val="000000"/>
                </a:solidFill>
                <a:effectLst/>
              </a:rPr>
              <a:t>exercise = {</a:t>
            </a:r>
            <a:br>
              <a:rPr lang="en-IN" sz="2800" dirty="0"/>
            </a:br>
            <a:r>
              <a:rPr lang="en-IN" sz="2800" b="0" i="0" dirty="0">
                <a:solidFill>
                  <a:srgbClr val="000000"/>
                </a:solidFill>
                <a:effectLst/>
              </a:rPr>
              <a:t>  </a:t>
            </a:r>
            <a:r>
              <a:rPr lang="en-IN" sz="2800" b="0" i="0" dirty="0">
                <a:solidFill>
                  <a:srgbClr val="A52A2A"/>
                </a:solidFill>
                <a:effectLst/>
              </a:rPr>
              <a:t>"calories"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: [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420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380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390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],</a:t>
            </a:r>
            <a:br>
              <a:rPr lang="en-IN" sz="2800" dirty="0"/>
            </a:br>
            <a:r>
              <a:rPr lang="en-IN" sz="2800" b="0" i="0" dirty="0">
                <a:solidFill>
                  <a:srgbClr val="000000"/>
                </a:solidFill>
                <a:effectLst/>
              </a:rPr>
              <a:t>  </a:t>
            </a:r>
            <a:r>
              <a:rPr lang="en-IN" sz="2800" b="0" i="0" dirty="0">
                <a:solidFill>
                  <a:srgbClr val="A52A2A"/>
                </a:solidFill>
                <a:effectLst/>
              </a:rPr>
              <a:t>"duration"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: [</a:t>
            </a:r>
            <a:r>
              <a:rPr lang="en-IN" sz="2800" dirty="0">
                <a:solidFill>
                  <a:srgbClr val="FF0000"/>
                </a:solidFill>
              </a:rPr>
              <a:t>3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0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40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45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]</a:t>
            </a:r>
            <a:br>
              <a:rPr lang="en-IN" sz="2800" dirty="0"/>
            </a:br>
            <a:r>
              <a:rPr lang="en-IN" sz="2800" b="0" i="0" dirty="0">
                <a:solidFill>
                  <a:srgbClr val="000000"/>
                </a:solidFill>
                <a:effectLst/>
              </a:rPr>
              <a:t>}</a:t>
            </a:r>
            <a:br>
              <a:rPr lang="en-IN" sz="2800" dirty="0"/>
            </a:br>
            <a:br>
              <a:rPr lang="en-IN" sz="2800" dirty="0"/>
            </a:br>
            <a:r>
              <a:rPr lang="en-IN" sz="2800" b="0" i="0" dirty="0">
                <a:solidFill>
                  <a:srgbClr val="008000"/>
                </a:solidFill>
                <a:effectLst/>
              </a:rPr>
              <a:t>#load data into a </a:t>
            </a:r>
            <a:r>
              <a:rPr lang="en-IN" sz="2800" b="0" i="0" dirty="0" err="1">
                <a:solidFill>
                  <a:srgbClr val="008000"/>
                </a:solidFill>
                <a:effectLst/>
              </a:rPr>
              <a:t>DataFrame</a:t>
            </a:r>
            <a:r>
              <a:rPr lang="en-IN" sz="2800" b="0" i="0" dirty="0">
                <a:solidFill>
                  <a:srgbClr val="008000"/>
                </a:solidFill>
                <a:effectLst/>
              </a:rPr>
              <a:t> object:</a:t>
            </a:r>
            <a:br>
              <a:rPr lang="en-IN" sz="2800" b="0" i="0" dirty="0">
                <a:solidFill>
                  <a:srgbClr val="008000"/>
                </a:solidFill>
                <a:effectLst/>
              </a:rPr>
            </a:br>
            <a:r>
              <a:rPr lang="en-IN" sz="2800" b="0" i="0" dirty="0" err="1">
                <a:solidFill>
                  <a:srgbClr val="000000"/>
                </a:solidFill>
                <a:effectLst/>
              </a:rPr>
              <a:t>df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n-IN" sz="2800" b="0" i="0" dirty="0" err="1">
                <a:solidFill>
                  <a:srgbClr val="000000"/>
                </a:solidFill>
                <a:effectLst/>
              </a:rPr>
              <a:t>pd.DataFrame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(exercise)</a:t>
            </a:r>
            <a:br>
              <a:rPr lang="en-IN" sz="2800" dirty="0"/>
            </a:br>
            <a:br>
              <a:rPr lang="en-IN" sz="2800" dirty="0"/>
            </a:br>
            <a:r>
              <a:rPr lang="en-IN" sz="2800" b="0" i="0" dirty="0">
                <a:solidFill>
                  <a:srgbClr val="0000CD"/>
                </a:solidFill>
                <a:effectLst/>
              </a:rPr>
              <a:t>print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IN" sz="2800" b="0" i="0" dirty="0" err="1">
                <a:solidFill>
                  <a:srgbClr val="000000"/>
                </a:solidFill>
                <a:effectLst/>
              </a:rPr>
              <a:t>df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) </a:t>
            </a:r>
            <a:endParaRPr lang="en-IN" sz="2800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214EF1-A55A-BBBC-E491-1C8871853168}"/>
              </a:ext>
            </a:extLst>
          </p:cNvPr>
          <p:cNvSpPr/>
          <p:nvPr/>
        </p:nvSpPr>
        <p:spPr>
          <a:xfrm>
            <a:off x="400692" y="365125"/>
            <a:ext cx="11424863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69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1DB5-EE67-6CBE-801B-2B7ABECC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5"/>
          </a:xfrm>
        </p:spPr>
        <p:txBody>
          <a:bodyPr/>
          <a:lstStyle/>
          <a:p>
            <a:r>
              <a:rPr lang="en-US" u="sng" dirty="0"/>
              <a:t>Dataset – To do practice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090CD-EACE-5F2F-3EC0-46D6E98F6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327" y="1825625"/>
            <a:ext cx="9327346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1AE851-E849-7D22-5889-D7F60F53C8AE}"/>
              </a:ext>
            </a:extLst>
          </p:cNvPr>
          <p:cNvSpPr/>
          <p:nvPr/>
        </p:nvSpPr>
        <p:spPr>
          <a:xfrm>
            <a:off x="431515" y="365125"/>
            <a:ext cx="11363218" cy="6210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0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EDAC-C6EE-2624-7AAF-31459C01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NumPy, SciPy, Pandas, </a:t>
            </a:r>
            <a:r>
              <a:rPr lang="en-US" b="1" u="sng" dirty="0" err="1"/>
              <a:t>SciKit</a:t>
            </a:r>
            <a:r>
              <a:rPr lang="en-US" b="1" u="sng" dirty="0"/>
              <a:t>-learn 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483C-AFE3-440D-1B35-809AE93A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Install using </a:t>
            </a:r>
            <a:r>
              <a:rPr lang="en-US" sz="2600" dirty="0" err="1"/>
              <a:t>pip.main</a:t>
            </a:r>
            <a:r>
              <a:rPr lang="en-US" sz="2600" dirty="0"/>
              <a:t>() command.</a:t>
            </a:r>
          </a:p>
          <a:p>
            <a:r>
              <a:rPr lang="en-US" sz="2600" dirty="0"/>
              <a:t>NumPy – To do numerical computations. Contains mathematical functions.</a:t>
            </a:r>
            <a:br>
              <a:rPr lang="en-US" sz="2600" dirty="0"/>
            </a:br>
            <a:r>
              <a:rPr lang="en-US" sz="2600" dirty="0"/>
              <a:t>              -- Internally, it uses arrays of fixed </a:t>
            </a:r>
            <a:r>
              <a:rPr lang="en-US" sz="2600" dirty="0" err="1"/>
              <a:t>size.Array</a:t>
            </a:r>
            <a:r>
              <a:rPr lang="en-US" sz="2600" dirty="0"/>
              <a:t> size could be in millions.</a:t>
            </a:r>
          </a:p>
          <a:p>
            <a:pPr marL="0" indent="0">
              <a:buNone/>
            </a:pPr>
            <a:r>
              <a:rPr lang="en-US" sz="2600" dirty="0"/>
              <a:t>                  -- Single memory block. Fast performance.</a:t>
            </a:r>
          </a:p>
          <a:p>
            <a:r>
              <a:rPr lang="en-US" sz="2600" dirty="0"/>
              <a:t>SciPy     --  For scientific calculations</a:t>
            </a:r>
          </a:p>
          <a:p>
            <a:r>
              <a:rPr lang="en-US" sz="2600" dirty="0"/>
              <a:t>Pandas  -  To </a:t>
            </a:r>
            <a:r>
              <a:rPr lang="en-US" sz="2600" dirty="0" err="1"/>
              <a:t>analyse</a:t>
            </a:r>
            <a:r>
              <a:rPr lang="en-US" sz="2600" dirty="0"/>
              <a:t> data of millions of records, clean data </a:t>
            </a:r>
            <a:br>
              <a:rPr lang="en-US" sz="2600" dirty="0"/>
            </a:br>
            <a:r>
              <a:rPr lang="en-US" sz="2600" dirty="0"/>
              <a:t>               -  Datatypes : Series, </a:t>
            </a:r>
            <a:r>
              <a:rPr lang="en-US" sz="2600" dirty="0" err="1"/>
              <a:t>DataFrame</a:t>
            </a:r>
            <a:r>
              <a:rPr lang="en-US" sz="2600" dirty="0"/>
              <a:t>, Panel</a:t>
            </a:r>
            <a:br>
              <a:rPr lang="en-US" sz="2600" dirty="0"/>
            </a:br>
            <a:r>
              <a:rPr lang="en-US" sz="2600" dirty="0"/>
              <a:t>               -  Series is basics/fundamental for </a:t>
            </a:r>
            <a:r>
              <a:rPr lang="en-US" sz="2600" dirty="0" err="1"/>
              <a:t>dataframe</a:t>
            </a:r>
            <a:r>
              <a:rPr lang="en-US" sz="2600" dirty="0"/>
              <a:t>.</a:t>
            </a:r>
            <a:br>
              <a:rPr lang="en-US" sz="2600" dirty="0"/>
            </a:br>
            <a:r>
              <a:rPr lang="en-US" sz="2600" dirty="0"/>
              <a:t>               -  </a:t>
            </a:r>
            <a:r>
              <a:rPr lang="en-US" sz="2600" dirty="0" err="1"/>
              <a:t>Dataframe</a:t>
            </a:r>
            <a:r>
              <a:rPr lang="en-US" sz="2600" dirty="0"/>
              <a:t> is for 2 dimensional array. Mostly used data type.</a:t>
            </a:r>
            <a:br>
              <a:rPr lang="en-US" sz="2600" dirty="0"/>
            </a:br>
            <a:r>
              <a:rPr lang="en-US" sz="2600" dirty="0"/>
              <a:t>               -  Panel is for 3 dimensional array. </a:t>
            </a:r>
          </a:p>
          <a:p>
            <a:r>
              <a:rPr lang="en-US" dirty="0" err="1"/>
              <a:t>SciKit</a:t>
            </a:r>
            <a:r>
              <a:rPr lang="en-US" dirty="0"/>
              <a:t>-learn – For machine learning.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IN" dirty="0"/>
              <a:t>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D5401-DAB8-06D3-31A0-E32745CCE6B9}"/>
              </a:ext>
            </a:extLst>
          </p:cNvPr>
          <p:cNvSpPr/>
          <p:nvPr/>
        </p:nvSpPr>
        <p:spPr>
          <a:xfrm>
            <a:off x="534256" y="365125"/>
            <a:ext cx="11332396" cy="59843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8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67CA-BBD5-CA84-751D-9D2952F9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NumPy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6749-E5D4-FC7C-718F-24B0D2076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497488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In year 2005. (Numeric +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NumArray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 = NumPy, was developed by Travis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Olipant</a:t>
            </a:r>
            <a:endParaRPr lang="en-US" dirty="0"/>
          </a:p>
          <a:p>
            <a:r>
              <a:rPr lang="en-US" dirty="0"/>
              <a:t>wide range of mathematical functions for basic arithmetic,  linear algebra, Fourier analysis, etc., </a:t>
            </a:r>
          </a:p>
          <a:p>
            <a:r>
              <a:rPr lang="en-US" dirty="0"/>
              <a:t>numerical operations on large datasets efficiently.</a:t>
            </a:r>
          </a:p>
          <a:p>
            <a:r>
              <a:rPr lang="en-US" dirty="0"/>
              <a:t>supports multi-dimensional arrays, allowing for the representation of complex data structures such as images, sound waves, and tensors in machine learning models.</a:t>
            </a:r>
          </a:p>
          <a:p>
            <a:r>
              <a:rPr lang="en-US" dirty="0"/>
              <a:t>Widely used in AI, Machine learning, Finance , Economic, Image processing. </a:t>
            </a:r>
          </a:p>
          <a:p>
            <a:r>
              <a:rPr lang="en-US" dirty="0"/>
              <a:t>Online : https://www.tutorialspoint.com/execute_numpy_online.php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1FE21-0B8E-87B4-0F59-30B59A9CB5F7}"/>
              </a:ext>
            </a:extLst>
          </p:cNvPr>
          <p:cNvSpPr/>
          <p:nvPr/>
        </p:nvSpPr>
        <p:spPr>
          <a:xfrm>
            <a:off x="585627" y="365125"/>
            <a:ext cx="11106364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66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BD78-39B6-C0E9-BD94-92E4DDC8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662"/>
          </a:xfrm>
        </p:spPr>
        <p:txBody>
          <a:bodyPr/>
          <a:lstStyle/>
          <a:p>
            <a:r>
              <a:rPr lang="en-US" u="sng" dirty="0"/>
              <a:t>NumPy 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4B3AB-DB38-46B7-68DC-75A1B3FB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319"/>
            <a:ext cx="10515600" cy="51906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/>
              <a:t>Syntax :</a:t>
            </a:r>
            <a:br>
              <a:rPr lang="en-US" sz="2000" u="sng" dirty="0"/>
            </a:br>
            <a:r>
              <a:rPr lang="en-US" sz="2000" dirty="0"/>
              <a:t>        </a:t>
            </a:r>
            <a:r>
              <a:rPr lang="en-US" sz="2000" dirty="0" err="1"/>
              <a:t>numpy.array</a:t>
            </a:r>
            <a:r>
              <a:rPr lang="en-US" sz="2000" dirty="0"/>
              <a:t>(object, </a:t>
            </a:r>
            <a:r>
              <a:rPr lang="en-US" sz="2000" dirty="0" err="1"/>
              <a:t>dtype</a:t>
            </a:r>
            <a:r>
              <a:rPr lang="en-US" sz="2000" dirty="0"/>
              <a:t> = None, copy = True, order = None, </a:t>
            </a:r>
            <a:r>
              <a:rPr lang="en-US" sz="2000" dirty="0" err="1"/>
              <a:t>subok</a:t>
            </a:r>
            <a:r>
              <a:rPr lang="en-US" sz="2000" dirty="0"/>
              <a:t> = False, </a:t>
            </a:r>
            <a:r>
              <a:rPr lang="en-US" sz="2000" dirty="0" err="1"/>
              <a:t>ndmin</a:t>
            </a:r>
            <a:r>
              <a:rPr lang="en-US" sz="2000" dirty="0"/>
              <a:t> = 0)</a:t>
            </a:r>
            <a:br>
              <a:rPr lang="en-US" sz="2000" dirty="0"/>
            </a:br>
            <a:br>
              <a:rPr lang="en-US" sz="2000" dirty="0"/>
            </a:br>
            <a:r>
              <a:rPr lang="en-US" sz="2000" u="sng" dirty="0"/>
              <a:t>Data types :</a:t>
            </a:r>
            <a:r>
              <a:rPr lang="en-US" sz="2000" dirty="0"/>
              <a:t>            bool ,   int8 ,int16 , int32, int64 , uint8 ,uint16 , uint32, </a:t>
            </a:r>
          </a:p>
          <a:p>
            <a:pPr marL="0" indent="0">
              <a:buNone/>
            </a:pPr>
            <a:r>
              <a:rPr lang="en-US" sz="2000" dirty="0"/>
              <a:t>                                  uint64 ,  float16, float32, float64 , complex64, complex128</a:t>
            </a:r>
          </a:p>
          <a:p>
            <a:pPr marL="0" indent="0">
              <a:buNone/>
            </a:pPr>
            <a:r>
              <a:rPr lang="en-US" sz="2000" u="sng" dirty="0"/>
              <a:t>Data type object</a:t>
            </a:r>
            <a:r>
              <a:rPr lang="en-US" sz="2000" dirty="0"/>
              <a:t>  - Construction : </a:t>
            </a:r>
            <a:r>
              <a:rPr lang="en-US" sz="2000" dirty="0" err="1"/>
              <a:t>numpy.dtype</a:t>
            </a:r>
            <a:r>
              <a:rPr lang="en-US" sz="2000" dirty="0"/>
              <a:t>(object, align, copy)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as np </a:t>
            </a:r>
          </a:p>
          <a:p>
            <a:pPr marL="0" indent="0">
              <a:buNone/>
            </a:pPr>
            <a:r>
              <a:rPr lang="en-US" sz="2000" dirty="0"/>
              <a:t>dt = </a:t>
            </a:r>
            <a:r>
              <a:rPr lang="en-US" sz="2000" dirty="0" err="1"/>
              <a:t>np.dtype</a:t>
            </a:r>
            <a:r>
              <a:rPr lang="en-US" sz="2000" dirty="0"/>
              <a:t>(np.int32) </a:t>
            </a:r>
          </a:p>
          <a:p>
            <a:pPr marL="0" indent="0">
              <a:buNone/>
            </a:pPr>
            <a:r>
              <a:rPr lang="en-US" sz="2000" dirty="0"/>
              <a:t>print dt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# first create structured data type </a:t>
            </a:r>
            <a:br>
              <a:rPr lang="en-US" sz="2000" dirty="0"/>
            </a:br>
            <a:r>
              <a:rPr lang="en-US" sz="2000" dirty="0"/>
              <a:t>import </a:t>
            </a:r>
            <a:r>
              <a:rPr lang="en-US" sz="2000" dirty="0" err="1"/>
              <a:t>numpy</a:t>
            </a:r>
            <a:r>
              <a:rPr lang="en-US" sz="2000" dirty="0"/>
              <a:t> as np </a:t>
            </a:r>
            <a:br>
              <a:rPr lang="en-US" sz="2000" dirty="0"/>
            </a:br>
            <a:r>
              <a:rPr lang="en-US" sz="2000" dirty="0"/>
              <a:t>dt = </a:t>
            </a:r>
            <a:r>
              <a:rPr lang="en-US" sz="2000" dirty="0" err="1"/>
              <a:t>np.dtype</a:t>
            </a:r>
            <a:r>
              <a:rPr lang="en-US" sz="2000" dirty="0"/>
              <a:t>([('age',np.int8)]) </a:t>
            </a:r>
            <a:br>
              <a:rPr lang="en-US" sz="2000" dirty="0"/>
            </a:br>
            <a:r>
              <a:rPr lang="en-US" sz="2000" dirty="0"/>
              <a:t>print dt</a:t>
            </a:r>
          </a:p>
          <a:p>
            <a:pPr marL="0" indent="0">
              <a:buNone/>
            </a:pPr>
            <a:br>
              <a:rPr lang="en-US" sz="2000" dirty="0"/>
            </a:br>
            <a:endParaRPr lang="en-I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49E3C-1D33-8C00-8648-DEACDB2934A3}"/>
              </a:ext>
            </a:extLst>
          </p:cNvPr>
          <p:cNvSpPr/>
          <p:nvPr/>
        </p:nvSpPr>
        <p:spPr>
          <a:xfrm>
            <a:off x="441789" y="365125"/>
            <a:ext cx="11301573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5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416F-AE97-63F8-8F0F-DCBD0A65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468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NumPy 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F7B7-8598-2BB2-FA08-A2B00910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594"/>
            <a:ext cx="10515600" cy="5180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//One dimensional array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 </a:t>
            </a:r>
          </a:p>
          <a:p>
            <a:pPr marL="0" indent="0">
              <a:buNone/>
            </a:pPr>
            <a:r>
              <a:rPr lang="en-US" sz="2400" dirty="0"/>
              <a:t>age = </a:t>
            </a:r>
            <a:r>
              <a:rPr lang="en-US" sz="2400" dirty="0" err="1"/>
              <a:t>np.array</a:t>
            </a:r>
            <a:r>
              <a:rPr lang="en-US" sz="2400" dirty="0"/>
              <a:t>([21,32,23]) </a:t>
            </a:r>
          </a:p>
          <a:p>
            <a:pPr marL="0" indent="0">
              <a:buNone/>
            </a:pPr>
            <a:r>
              <a:rPr lang="en-US" sz="2400" dirty="0"/>
              <a:t>print age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# more than one dimensions </a:t>
            </a:r>
          </a:p>
          <a:p>
            <a:pPr marL="0" indent="0">
              <a:buNone/>
            </a:pPr>
            <a:r>
              <a:rPr lang="en-US" sz="2400" dirty="0" err="1"/>
              <a:t>empIDAge</a:t>
            </a:r>
            <a:r>
              <a:rPr lang="en-US" sz="2400" dirty="0"/>
              <a:t> = </a:t>
            </a:r>
            <a:r>
              <a:rPr lang="en-US" sz="2400" dirty="0" err="1"/>
              <a:t>np.array</a:t>
            </a:r>
            <a:r>
              <a:rPr lang="en-US" sz="2400" dirty="0"/>
              <a:t>([[21, 42], [23, 4]]) </a:t>
            </a:r>
          </a:p>
          <a:p>
            <a:pPr marL="0" indent="0">
              <a:buNone/>
            </a:pPr>
            <a:r>
              <a:rPr lang="en-US" sz="2400" dirty="0"/>
              <a:t>print </a:t>
            </a:r>
            <a:r>
              <a:rPr lang="en-US" sz="2400" dirty="0" err="1"/>
              <a:t>empIDAge</a:t>
            </a:r>
            <a:endParaRPr lang="en-IN" sz="2400" dirty="0"/>
          </a:p>
          <a:p>
            <a:r>
              <a:rPr lang="en-US" sz="2400" dirty="0"/>
              <a:t> Range :</a:t>
            </a:r>
            <a:br>
              <a:rPr lang="en-US" sz="2400" dirty="0"/>
            </a:br>
            <a:r>
              <a:rPr lang="en-US" sz="2400" dirty="0" err="1"/>
              <a:t>numpy.arange</a:t>
            </a:r>
            <a:r>
              <a:rPr lang="en-US" sz="2400" dirty="0"/>
              <a:t>(start, stop, step, </a:t>
            </a:r>
            <a:r>
              <a:rPr lang="en-US" sz="2400" dirty="0" err="1"/>
              <a:t>dtype</a:t>
            </a:r>
            <a:r>
              <a:rPr lang="en-US" sz="2400"/>
              <a:t>)</a:t>
            </a:r>
            <a:br>
              <a:rPr lang="en-US" sz="2400" dirty="0"/>
            </a:br>
            <a:br>
              <a:rPr lang="en-US" sz="2400" dirty="0"/>
            </a:b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0F350-32A3-36B3-3751-4E5990B00350}"/>
              </a:ext>
            </a:extLst>
          </p:cNvPr>
          <p:cNvSpPr/>
          <p:nvPr/>
        </p:nvSpPr>
        <p:spPr>
          <a:xfrm>
            <a:off x="441789" y="365126"/>
            <a:ext cx="11383766" cy="6127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73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66D7-7742-38ED-0869-2783CFDD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NumPy 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EDE1-5D84-E7CF-06C8-5547F821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 </a:t>
            </a:r>
          </a:p>
          <a:p>
            <a:pPr marL="0" indent="0">
              <a:buNone/>
            </a:pPr>
            <a:r>
              <a:rPr lang="en-IN" dirty="0"/>
              <a:t>  a = </a:t>
            </a:r>
            <a:r>
              <a:rPr lang="en-IN" dirty="0" err="1"/>
              <a:t>np.array</a:t>
            </a:r>
            <a:r>
              <a:rPr lang="en-IN" dirty="0"/>
              <a:t>([0,30,45,60,90]) </a:t>
            </a:r>
          </a:p>
          <a:p>
            <a:pPr marL="0" indent="0">
              <a:buNone/>
            </a:pPr>
            <a:r>
              <a:rPr lang="en-IN" dirty="0"/>
              <a:t>  print 'Sine of different angles:’ </a:t>
            </a:r>
            <a:br>
              <a:rPr lang="en-IN" dirty="0"/>
            </a:br>
            <a:r>
              <a:rPr lang="en-IN" dirty="0"/>
              <a:t>   # Convert to radians by multiplying with pi/180 </a:t>
            </a:r>
          </a:p>
          <a:p>
            <a:pPr marL="0" indent="0">
              <a:buNone/>
            </a:pPr>
            <a:r>
              <a:rPr lang="en-IN" dirty="0"/>
              <a:t>   print </a:t>
            </a:r>
            <a:r>
              <a:rPr lang="en-IN" dirty="0" err="1"/>
              <a:t>np.sin</a:t>
            </a:r>
            <a:r>
              <a:rPr lang="en-IN" dirty="0"/>
              <a:t>(a*</a:t>
            </a:r>
            <a:r>
              <a:rPr lang="en-IN" dirty="0" err="1"/>
              <a:t>np.pi</a:t>
            </a:r>
            <a:r>
              <a:rPr lang="en-IN" dirty="0"/>
              <a:t>/180)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print 'Cosine values for angles in array:’ </a:t>
            </a:r>
            <a:br>
              <a:rPr lang="en-IN" dirty="0"/>
            </a:br>
            <a:r>
              <a:rPr lang="en-IN" dirty="0"/>
              <a:t>  print </a:t>
            </a:r>
            <a:r>
              <a:rPr lang="en-IN" dirty="0" err="1"/>
              <a:t>np.cos</a:t>
            </a:r>
            <a:r>
              <a:rPr lang="en-IN" dirty="0"/>
              <a:t>(a*</a:t>
            </a:r>
            <a:r>
              <a:rPr lang="en-IN" dirty="0" err="1"/>
              <a:t>np.pi</a:t>
            </a:r>
            <a:r>
              <a:rPr lang="en-IN" dirty="0"/>
              <a:t>/180)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8998CB-51CB-E77D-34BC-A59C253B4B5F}"/>
              </a:ext>
            </a:extLst>
          </p:cNvPr>
          <p:cNvSpPr/>
          <p:nvPr/>
        </p:nvSpPr>
        <p:spPr>
          <a:xfrm>
            <a:off x="472611" y="287676"/>
            <a:ext cx="11147461" cy="62051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11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ED28-18C9-806C-57A1-62206539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Built-in </a:t>
            </a:r>
            <a:r>
              <a:rPr lang="en-US" b="1" u="sng" dirty="0" err="1"/>
              <a:t>modues</a:t>
            </a:r>
            <a:r>
              <a:rPr lang="en-US" b="1" u="sng" dirty="0"/>
              <a:t>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EE87A-FB5B-B704-D9ED-28153507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 Using help(‘modules’)</a:t>
            </a:r>
          </a:p>
          <a:p>
            <a:r>
              <a:rPr lang="en-US" dirty="0"/>
              <a:t>From Python website :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8C587-94EF-72C4-FE5E-953798FF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99" y="2888605"/>
            <a:ext cx="7119991" cy="3423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F80FE7-BEC8-25B6-3D6B-BD5F3C7D62B0}"/>
              </a:ext>
            </a:extLst>
          </p:cNvPr>
          <p:cNvSpPr/>
          <p:nvPr/>
        </p:nvSpPr>
        <p:spPr>
          <a:xfrm>
            <a:off x="400692" y="365125"/>
            <a:ext cx="11332396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0EDC-C3E1-1B0E-78FC-D5224818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480"/>
            <a:ext cx="10515600" cy="949967"/>
          </a:xfrm>
        </p:spPr>
        <p:txBody>
          <a:bodyPr>
            <a:normAutofit/>
          </a:bodyPr>
          <a:lstStyle/>
          <a:p>
            <a:r>
              <a:rPr lang="en-US" sz="2600" b="1" u="sng" dirty="0">
                <a:latin typeface="+mn-lt"/>
              </a:rPr>
              <a:t>Pandas -1  :</a:t>
            </a:r>
            <a:endParaRPr lang="en-IN" sz="2600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6069-DC03-AE1E-136C-ECAF8056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980"/>
            <a:ext cx="10515600" cy="5015983"/>
          </a:xfrm>
        </p:spPr>
        <p:txBody>
          <a:bodyPr>
            <a:normAutofit/>
          </a:bodyPr>
          <a:lstStyle/>
          <a:p>
            <a:r>
              <a:rPr lang="en-IN" sz="2400" b="0" i="0" dirty="0">
                <a:effectLst/>
              </a:rPr>
              <a:t>Abbreviation to words ‘Panel Data’ &amp; ‘Python data analysis’.</a:t>
            </a:r>
          </a:p>
          <a:p>
            <a:r>
              <a:rPr lang="en-IN" sz="2400" b="0" i="0" dirty="0">
                <a:effectLst/>
              </a:rPr>
              <a:t>Objective of Pandas : To identify relationship of a parameter, with </a:t>
            </a:r>
            <a:r>
              <a:rPr lang="en-IN" sz="2400" b="0" i="0">
                <a:effectLst/>
              </a:rPr>
              <a:t>other parameter</a:t>
            </a:r>
            <a:endParaRPr lang="en-IN" sz="2400" b="0" i="0" dirty="0">
              <a:effectLst/>
            </a:endParaRPr>
          </a:p>
          <a:p>
            <a:r>
              <a:rPr lang="en-IN" sz="2400" b="0" i="0" dirty="0">
                <a:effectLst/>
              </a:rPr>
              <a:t>Developed by Wes McKinney , in year 2008. </a:t>
            </a:r>
            <a:endParaRPr lang="en-IN" sz="2400" dirty="0"/>
          </a:p>
          <a:p>
            <a:r>
              <a:rPr lang="en-IN" sz="2400" b="0" i="0" dirty="0">
                <a:effectLst/>
              </a:rPr>
              <a:t>Open source library. Source code is av</a:t>
            </a:r>
            <a:r>
              <a:rPr lang="en-IN" sz="2400" dirty="0"/>
              <a:t>ailable in following </a:t>
            </a:r>
            <a:r>
              <a:rPr lang="en-IN" sz="2400" dirty="0" err="1"/>
              <a:t>Url</a:t>
            </a:r>
            <a:r>
              <a:rPr lang="en-IN" sz="2400" dirty="0"/>
              <a:t> : </a:t>
            </a:r>
            <a:br>
              <a:rPr lang="en-IN" sz="2400" dirty="0"/>
            </a:br>
            <a:r>
              <a:rPr lang="en-IN" sz="2400" dirty="0"/>
              <a:t>            https://github.com/pandas-dev/pandas/tree/main/pandas/core</a:t>
            </a:r>
          </a:p>
          <a:p>
            <a:r>
              <a:rPr lang="en-IN" sz="2400" b="0" i="0" dirty="0">
                <a:effectLst/>
              </a:rPr>
              <a:t>Any developers can contribute to Pandas library.</a:t>
            </a:r>
            <a:br>
              <a:rPr lang="en-IN" sz="2400" b="0" i="0" dirty="0">
                <a:effectLst/>
              </a:rPr>
            </a:br>
            <a:br>
              <a:rPr lang="en-IN" sz="2400" b="0" i="0" dirty="0">
                <a:effectLst/>
              </a:rPr>
            </a:br>
            <a:endParaRPr lang="en-IN" sz="2400" b="0" i="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47CD6-8842-9CCB-9CA4-17D819E78CFC}"/>
              </a:ext>
            </a:extLst>
          </p:cNvPr>
          <p:cNvSpPr/>
          <p:nvPr/>
        </p:nvSpPr>
        <p:spPr>
          <a:xfrm>
            <a:off x="462337" y="365125"/>
            <a:ext cx="11270751" cy="60459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CE56C-775E-AAAB-9123-2C01D609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43" y="3284590"/>
            <a:ext cx="5796284" cy="30830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089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C276-58C4-8F2C-8724-A6F2B75F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579"/>
            <a:ext cx="10515600" cy="775305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+mn-lt"/>
              </a:rPr>
              <a:t>Pandas - 2 :</a:t>
            </a:r>
            <a:endParaRPr lang="en-IN" sz="2800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A0B1-3434-4A9E-856E-A7D3D4D9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319"/>
            <a:ext cx="10515600" cy="5190644"/>
          </a:xfrm>
        </p:spPr>
        <p:txBody>
          <a:bodyPr>
            <a:normAutofit/>
          </a:bodyPr>
          <a:lstStyle/>
          <a:p>
            <a:r>
              <a:rPr lang="en-IN" sz="2800" b="0" i="0" dirty="0">
                <a:effectLst/>
              </a:rPr>
              <a:t>In Pandas – 3 data types exists – Series, </a:t>
            </a:r>
            <a:r>
              <a:rPr lang="en-IN" sz="2800" b="0" i="0" dirty="0" err="1">
                <a:effectLst/>
              </a:rPr>
              <a:t>DataFrame</a:t>
            </a:r>
            <a:r>
              <a:rPr lang="en-IN" sz="2800" b="0" i="0" dirty="0">
                <a:effectLst/>
              </a:rPr>
              <a:t>, Panel</a:t>
            </a:r>
          </a:p>
          <a:p>
            <a:r>
              <a:rPr lang="en-IN" sz="2800" b="0" i="0" dirty="0">
                <a:effectLst/>
              </a:rPr>
              <a:t>To handle data set, which is in rows &amp; columns </a:t>
            </a:r>
          </a:p>
          <a:p>
            <a:r>
              <a:rPr lang="en-IN" sz="2800" b="0" i="0" dirty="0" err="1">
                <a:effectLst/>
              </a:rPr>
              <a:t>DataFrame</a:t>
            </a:r>
            <a:r>
              <a:rPr lang="en-IN" sz="2800" b="0" i="0" dirty="0">
                <a:effectLst/>
              </a:rPr>
              <a:t> is a dictionary with values in List data type.</a:t>
            </a:r>
            <a:br>
              <a:rPr lang="en-IN" sz="2800" b="0" i="0" dirty="0">
                <a:effectLst/>
              </a:rPr>
            </a:br>
            <a:r>
              <a:rPr lang="en-IN" sz="2800" b="0" i="0" dirty="0">
                <a:effectLst/>
              </a:rPr>
              <a:t>-- Column names of the data set is a key .</a:t>
            </a:r>
            <a:br>
              <a:rPr lang="en-IN" sz="2800" b="0" i="0" dirty="0">
                <a:effectLst/>
              </a:rPr>
            </a:br>
            <a:r>
              <a:rPr lang="en-IN" sz="2800" b="0" i="0" dirty="0">
                <a:effectLst/>
              </a:rPr>
              <a:t>-- Values in rows are items in List data type. </a:t>
            </a:r>
            <a:br>
              <a:rPr lang="en-IN" sz="2800" b="0" i="0" dirty="0">
                <a:effectLst/>
              </a:rPr>
            </a:br>
            <a:br>
              <a:rPr lang="en-IN" sz="2800" b="0" i="0" dirty="0">
                <a:effectLst/>
              </a:rPr>
            </a:br>
            <a:r>
              <a:rPr lang="en-IN" sz="2800" b="0" i="0" u="sng" dirty="0">
                <a:effectLst/>
              </a:rPr>
              <a:t>Example :</a:t>
            </a:r>
            <a:br>
              <a:rPr lang="en-IN" sz="2800" b="0" i="0" dirty="0">
                <a:effectLst/>
              </a:rPr>
            </a:br>
            <a:r>
              <a:rPr lang="en-IN" sz="2800" b="0" i="0" dirty="0">
                <a:effectLst/>
              </a:rPr>
              <a:t>{‘</a:t>
            </a:r>
            <a:r>
              <a:rPr lang="en-IN" sz="2800" b="0" i="0" dirty="0" err="1">
                <a:effectLst/>
              </a:rPr>
              <a:t>EmpName</a:t>
            </a:r>
            <a:r>
              <a:rPr lang="en-IN" sz="2800" b="0" i="0" dirty="0">
                <a:effectLst/>
              </a:rPr>
              <a:t>’:[‘Ramesh’, ‘</a:t>
            </a:r>
            <a:r>
              <a:rPr lang="en-IN" sz="2800" b="0" i="0" dirty="0" err="1">
                <a:effectLst/>
              </a:rPr>
              <a:t>Williams’,’Narendran</a:t>
            </a:r>
            <a:r>
              <a:rPr lang="en-IN" sz="2800" b="0" i="0" dirty="0">
                <a:effectLst/>
              </a:rPr>
              <a:t>’],</a:t>
            </a:r>
          </a:p>
          <a:p>
            <a:pPr marL="0" indent="0">
              <a:buNone/>
            </a:pPr>
            <a:r>
              <a:rPr lang="en-IN" sz="2800" b="0" i="0" dirty="0">
                <a:effectLst/>
              </a:rPr>
              <a:t>     ‘Emp Id’ : [10020,23100,11232],</a:t>
            </a:r>
          </a:p>
          <a:p>
            <a:pPr marL="0" indent="0">
              <a:buNone/>
            </a:pPr>
            <a:r>
              <a:rPr lang="en-IN" sz="2800" b="0" i="0" dirty="0">
                <a:effectLst/>
              </a:rPr>
              <a:t>     ‘Salary’ :  [10000,12300,9500]</a:t>
            </a:r>
            <a:br>
              <a:rPr lang="en-IN" sz="2800" b="0" i="0" dirty="0">
                <a:effectLst/>
              </a:rPr>
            </a:br>
            <a:r>
              <a:rPr lang="en-IN" sz="2800" b="0" i="0" dirty="0">
                <a:effectLst/>
              </a:rPr>
              <a:t>   }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B1632-3DDB-9F55-88FB-ABED7DA5F481}"/>
              </a:ext>
            </a:extLst>
          </p:cNvPr>
          <p:cNvSpPr/>
          <p:nvPr/>
        </p:nvSpPr>
        <p:spPr>
          <a:xfrm>
            <a:off x="400692" y="277402"/>
            <a:ext cx="11322121" cy="6215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97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791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Database connectivity :</vt:lpstr>
      <vt:lpstr>NumPy, SciPy, Pandas, SciKit-learn :</vt:lpstr>
      <vt:lpstr>NumPy</vt:lpstr>
      <vt:lpstr>NumPy :</vt:lpstr>
      <vt:lpstr>NumPy :</vt:lpstr>
      <vt:lpstr>NumPy :</vt:lpstr>
      <vt:lpstr>Built-in modues:</vt:lpstr>
      <vt:lpstr>Pandas -1  :</vt:lpstr>
      <vt:lpstr>Pandas - 2 :</vt:lpstr>
      <vt:lpstr>Example : </vt:lpstr>
      <vt:lpstr>Dataset – To do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Thanasekaran, Vinayagamoorthy</dc:creator>
  <cp:lastModifiedBy>Thanasekaran, Vinayagamoorthy</cp:lastModifiedBy>
  <cp:revision>56</cp:revision>
  <dcterms:created xsi:type="dcterms:W3CDTF">2023-01-23T07:10:46Z</dcterms:created>
  <dcterms:modified xsi:type="dcterms:W3CDTF">2024-05-02T04:27:49Z</dcterms:modified>
</cp:coreProperties>
</file>