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1" r:id="rId6"/>
    <p:sldId id="263" r:id="rId7"/>
    <p:sldId id="267" r:id="rId8"/>
    <p:sldId id="269" r:id="rId9"/>
    <p:sldId id="268" r:id="rId10"/>
    <p:sldId id="270" r:id="rId11"/>
    <p:sldId id="266" r:id="rId12"/>
    <p:sldId id="259" r:id="rId13"/>
  </p:sldIdLst>
  <p:sldSz cx="9144000" cy="6858000" type="screen4x3"/>
  <p:notesSz cx="6799263" cy="99298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299"/>
    <a:srgbClr val="660066"/>
    <a:srgbClr val="800080"/>
    <a:srgbClr val="CC00CC"/>
    <a:srgbClr val="FF00FF"/>
    <a:srgbClr val="FF33CC"/>
    <a:srgbClr val="FF66FF"/>
    <a:srgbClr val="FF99FF"/>
    <a:srgbClr val="FFCC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9651" autoAdjust="0"/>
  </p:normalViewPr>
  <p:slideViewPr>
    <p:cSldViewPr snapToGrid="0">
      <p:cViewPr varScale="1">
        <p:scale>
          <a:sx n="79" d="100"/>
          <a:sy n="79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12DBE-BD10-4540-A770-32007991276A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3A1FA23-C4DF-4B63-AA65-08BD30B87D7C}">
      <dgm:prSet/>
      <dgm:spPr>
        <a:ln>
          <a:solidFill>
            <a:srgbClr val="0D5AB1"/>
          </a:solidFill>
        </a:ln>
      </dgm:spPr>
      <dgm:t>
        <a:bodyPr/>
        <a:lstStyle/>
        <a:p>
          <a:pPr algn="ctr" rtl="0"/>
          <a:r>
            <a:rPr lang="it-IT" dirty="0" smtClean="0"/>
            <a:t>D. </a:t>
          </a:r>
          <a:r>
            <a:rPr lang="it-IT" dirty="0" err="1" smtClean="0"/>
            <a:t>Lgs</a:t>
          </a:r>
          <a:r>
            <a:rPr lang="it-IT" dirty="0" smtClean="0"/>
            <a:t>. </a:t>
          </a:r>
          <a:r>
            <a:rPr lang="it-IT" b="1" dirty="0" smtClean="0"/>
            <a:t>259/2003</a:t>
          </a:r>
          <a:r>
            <a:rPr lang="it-IT" dirty="0" smtClean="0"/>
            <a:t> </a:t>
          </a:r>
          <a:r>
            <a:rPr lang="it-IT" b="1" i="1" dirty="0" smtClean="0">
              <a:solidFill>
                <a:schemeClr val="accent2"/>
              </a:solidFill>
            </a:rPr>
            <a:t>Codice delle Comunicazioni elettroniche</a:t>
          </a:r>
          <a:endParaRPr lang="it-IT" b="1" i="1" dirty="0">
            <a:solidFill>
              <a:schemeClr val="accent2"/>
            </a:solidFill>
          </a:endParaRPr>
        </a:p>
      </dgm:t>
    </dgm:pt>
    <dgm:pt modelId="{D9047F13-AF89-4C93-B16B-691FDE29E3DE}" type="parTrans" cxnId="{DDB23D0F-3EF6-4F32-BC0D-7172B0F1DF14}">
      <dgm:prSet/>
      <dgm:spPr/>
      <dgm:t>
        <a:bodyPr/>
        <a:lstStyle/>
        <a:p>
          <a:pPr algn="ctr"/>
          <a:endParaRPr lang="it-IT"/>
        </a:p>
      </dgm:t>
    </dgm:pt>
    <dgm:pt modelId="{5E00EBA1-468E-40A6-9215-1FEBAC99A81A}" type="sibTrans" cxnId="{DDB23D0F-3EF6-4F32-BC0D-7172B0F1DF14}">
      <dgm:prSet/>
      <dgm:spPr/>
      <dgm:t>
        <a:bodyPr/>
        <a:lstStyle/>
        <a:p>
          <a:pPr algn="ctr"/>
          <a:endParaRPr lang="it-IT"/>
        </a:p>
      </dgm:t>
    </dgm:pt>
    <dgm:pt modelId="{A7DDAAE2-F439-4BCD-85EF-4A623C3AF812}">
      <dgm:prSet/>
      <dgm:spPr>
        <a:ln>
          <a:solidFill>
            <a:srgbClr val="0D5AB1"/>
          </a:solidFill>
        </a:ln>
      </dgm:spPr>
      <dgm:t>
        <a:bodyPr/>
        <a:lstStyle/>
        <a:p>
          <a:pPr algn="ctr" rtl="0"/>
          <a:r>
            <a:rPr lang="it-IT" dirty="0" smtClean="0"/>
            <a:t>D. </a:t>
          </a:r>
          <a:r>
            <a:rPr lang="it-IT" dirty="0" err="1" smtClean="0"/>
            <a:t>Lgs</a:t>
          </a:r>
          <a:r>
            <a:rPr lang="it-IT" dirty="0" smtClean="0"/>
            <a:t>. </a:t>
          </a:r>
          <a:r>
            <a:rPr lang="it-IT" b="1" dirty="0" smtClean="0"/>
            <a:t>82/2005</a:t>
          </a:r>
          <a:r>
            <a:rPr lang="it-IT" dirty="0" smtClean="0"/>
            <a:t> </a:t>
          </a:r>
          <a:r>
            <a:rPr lang="it-IT" b="1" i="1" dirty="0" smtClean="0">
              <a:solidFill>
                <a:schemeClr val="accent2"/>
              </a:solidFill>
            </a:rPr>
            <a:t>Codice dell’amministrazione digitale </a:t>
          </a:r>
          <a:r>
            <a:rPr lang="it-IT" b="0" i="0" dirty="0" smtClean="0">
              <a:solidFill>
                <a:schemeClr val="tx1"/>
              </a:solidFill>
            </a:rPr>
            <a:t>successivamente integrato e modificato dai D. </a:t>
          </a:r>
          <a:r>
            <a:rPr lang="it-IT" b="0" i="0" dirty="0" err="1" smtClean="0">
              <a:solidFill>
                <a:schemeClr val="tx1"/>
              </a:solidFill>
            </a:rPr>
            <a:t>Lgs</a:t>
          </a:r>
          <a:r>
            <a:rPr lang="it-IT" b="0" i="0" dirty="0" smtClean="0">
              <a:solidFill>
                <a:schemeClr val="tx1"/>
              </a:solidFill>
            </a:rPr>
            <a:t>. 179/2016 e 217/2017</a:t>
          </a:r>
          <a:endParaRPr lang="it-IT" b="0" i="0" dirty="0">
            <a:solidFill>
              <a:schemeClr val="tx1"/>
            </a:solidFill>
          </a:endParaRPr>
        </a:p>
      </dgm:t>
    </dgm:pt>
    <dgm:pt modelId="{78748D7D-E9D4-456F-B767-CF99BCAB3A0A}" type="parTrans" cxnId="{238F72D2-29A5-4F96-A9EB-35D5401C85AE}">
      <dgm:prSet/>
      <dgm:spPr/>
      <dgm:t>
        <a:bodyPr/>
        <a:lstStyle/>
        <a:p>
          <a:pPr algn="ctr"/>
          <a:endParaRPr lang="it-IT"/>
        </a:p>
      </dgm:t>
    </dgm:pt>
    <dgm:pt modelId="{7BEC87F9-FB33-4B50-9CEC-026CB341DD10}" type="sibTrans" cxnId="{238F72D2-29A5-4F96-A9EB-35D5401C85AE}">
      <dgm:prSet/>
      <dgm:spPr/>
      <dgm:t>
        <a:bodyPr/>
        <a:lstStyle/>
        <a:p>
          <a:pPr algn="ctr"/>
          <a:endParaRPr lang="it-IT"/>
        </a:p>
      </dgm:t>
    </dgm:pt>
    <dgm:pt modelId="{1291F24C-EAE5-488C-B0E5-BA767E2A658A}">
      <dgm:prSet/>
      <dgm:spPr>
        <a:ln>
          <a:solidFill>
            <a:srgbClr val="0D5AB1"/>
          </a:solidFill>
        </a:ln>
      </dgm:spPr>
      <dgm:t>
        <a:bodyPr/>
        <a:lstStyle/>
        <a:p>
          <a:pPr algn="ctr" rtl="0"/>
          <a:r>
            <a:rPr lang="it-IT" dirty="0" smtClean="0"/>
            <a:t>DPCM 24 gennaio </a:t>
          </a:r>
          <a:r>
            <a:rPr lang="it-IT" b="1" dirty="0" smtClean="0"/>
            <a:t>2013</a:t>
          </a:r>
          <a:r>
            <a:rPr lang="it-IT" dirty="0" smtClean="0"/>
            <a:t> </a:t>
          </a:r>
          <a:r>
            <a:rPr lang="it-IT" b="1" i="1" dirty="0" smtClean="0">
              <a:solidFill>
                <a:schemeClr val="accent2"/>
              </a:solidFill>
            </a:rPr>
            <a:t>Quadro strategico nazionale per la sicurezza dello spazio cibernetico</a:t>
          </a:r>
          <a:r>
            <a:rPr lang="it-IT" i="0" dirty="0" smtClean="0"/>
            <a:t> e </a:t>
          </a:r>
          <a:r>
            <a:rPr lang="it-IT" b="1" i="1" dirty="0" smtClean="0">
              <a:solidFill>
                <a:schemeClr val="accent2"/>
              </a:solidFill>
            </a:rPr>
            <a:t>Piano nazionale per la protezione cibernetica e la sicurezza informatica</a:t>
          </a:r>
          <a:endParaRPr lang="it-IT" b="1" i="1" dirty="0">
            <a:solidFill>
              <a:schemeClr val="accent2"/>
            </a:solidFill>
          </a:endParaRPr>
        </a:p>
      </dgm:t>
    </dgm:pt>
    <dgm:pt modelId="{38D7F451-8EB9-4AB7-9BC3-AFCECDD1CF03}" type="parTrans" cxnId="{8FDEC260-9F42-4484-901E-0360E1A843B1}">
      <dgm:prSet/>
      <dgm:spPr/>
      <dgm:t>
        <a:bodyPr/>
        <a:lstStyle/>
        <a:p>
          <a:pPr algn="ctr"/>
          <a:endParaRPr lang="it-IT"/>
        </a:p>
      </dgm:t>
    </dgm:pt>
    <dgm:pt modelId="{407D5A5D-FDE0-4B29-835C-1043C30E9D88}" type="sibTrans" cxnId="{8FDEC260-9F42-4484-901E-0360E1A843B1}">
      <dgm:prSet/>
      <dgm:spPr/>
      <dgm:t>
        <a:bodyPr/>
        <a:lstStyle/>
        <a:p>
          <a:pPr algn="ctr"/>
          <a:endParaRPr lang="it-IT"/>
        </a:p>
      </dgm:t>
    </dgm:pt>
    <dgm:pt modelId="{E7AC49AE-6793-4693-8102-1409B58C6C2E}">
      <dgm:prSet/>
      <dgm:spPr>
        <a:ln>
          <a:solidFill>
            <a:srgbClr val="0D5AB1"/>
          </a:solidFill>
        </a:ln>
      </dgm:spPr>
      <dgm:t>
        <a:bodyPr/>
        <a:lstStyle/>
        <a:p>
          <a:pPr algn="ctr" rtl="0"/>
          <a:r>
            <a:rPr lang="it-IT" dirty="0" smtClean="0"/>
            <a:t>Direttiva 1 agosto </a:t>
          </a:r>
          <a:r>
            <a:rPr lang="it-IT" b="1" dirty="0" smtClean="0"/>
            <a:t>2015</a:t>
          </a:r>
          <a:r>
            <a:rPr lang="it-IT" dirty="0" smtClean="0"/>
            <a:t> del Presidente del Consiglio dei Ministri </a:t>
          </a:r>
          <a:r>
            <a:rPr lang="it-IT" b="1" i="1" dirty="0" smtClean="0">
              <a:solidFill>
                <a:schemeClr val="accent2"/>
              </a:solidFill>
            </a:rPr>
            <a:t>Attuazione  degli indirizzi strategici ed operativi del DPCM 24 gennaio 2013</a:t>
          </a:r>
          <a:endParaRPr lang="it-IT" b="1" i="1" dirty="0">
            <a:solidFill>
              <a:schemeClr val="accent2"/>
            </a:solidFill>
          </a:endParaRPr>
        </a:p>
      </dgm:t>
    </dgm:pt>
    <dgm:pt modelId="{239B1185-0080-4339-B094-02FE6E56FBCD}" type="parTrans" cxnId="{EE555E39-0BE8-4B64-9814-769D9C856CC3}">
      <dgm:prSet/>
      <dgm:spPr/>
      <dgm:t>
        <a:bodyPr/>
        <a:lstStyle/>
        <a:p>
          <a:pPr algn="ctr"/>
          <a:endParaRPr lang="it-IT"/>
        </a:p>
      </dgm:t>
    </dgm:pt>
    <dgm:pt modelId="{FA2FC65D-D770-491A-B520-388AB4076AB5}" type="sibTrans" cxnId="{EE555E39-0BE8-4B64-9814-769D9C856CC3}">
      <dgm:prSet/>
      <dgm:spPr/>
      <dgm:t>
        <a:bodyPr/>
        <a:lstStyle/>
        <a:p>
          <a:pPr algn="ctr"/>
          <a:endParaRPr lang="it-IT"/>
        </a:p>
      </dgm:t>
    </dgm:pt>
    <dgm:pt modelId="{68ED6736-5471-4004-9BB0-D3B8BD7BC2E4}">
      <dgm:prSet/>
      <dgm:spPr>
        <a:ln>
          <a:solidFill>
            <a:srgbClr val="0D5AB1"/>
          </a:solidFill>
        </a:ln>
      </dgm:spPr>
      <dgm:t>
        <a:bodyPr/>
        <a:lstStyle/>
        <a:p>
          <a:pPr algn="ctr" rtl="0"/>
          <a:r>
            <a:rPr lang="it-IT" dirty="0" smtClean="0"/>
            <a:t>GU Serie Generale n.103 del 05-05-</a:t>
          </a:r>
          <a:r>
            <a:rPr lang="it-IT" b="1" dirty="0" smtClean="0"/>
            <a:t>2017</a:t>
          </a:r>
          <a:r>
            <a:rPr lang="it-IT" dirty="0" smtClean="0"/>
            <a:t> </a:t>
          </a:r>
          <a:r>
            <a:rPr lang="it-IT" b="1" i="1" dirty="0" smtClean="0">
              <a:solidFill>
                <a:schemeClr val="accent2"/>
              </a:solidFill>
            </a:rPr>
            <a:t>Misure minime di sicurezza ICT per le pubbliche amministrazioni</a:t>
          </a:r>
          <a:r>
            <a:rPr lang="it-IT" dirty="0" smtClean="0"/>
            <a:t> redatte da </a:t>
          </a:r>
          <a:r>
            <a:rPr lang="it-IT" dirty="0" err="1" smtClean="0"/>
            <a:t>AgID</a:t>
          </a:r>
          <a:endParaRPr lang="it-IT" dirty="0"/>
        </a:p>
      </dgm:t>
    </dgm:pt>
    <dgm:pt modelId="{2AF55E1D-01F4-4625-9570-E29CDB117ABA}" type="parTrans" cxnId="{670E9470-D0B2-4B51-9CDF-9A78B3EA0ECC}">
      <dgm:prSet/>
      <dgm:spPr/>
      <dgm:t>
        <a:bodyPr/>
        <a:lstStyle/>
        <a:p>
          <a:pPr algn="ctr"/>
          <a:endParaRPr lang="it-IT"/>
        </a:p>
      </dgm:t>
    </dgm:pt>
    <dgm:pt modelId="{968011A3-0FCC-4B5C-8BB2-FD4AB6955F46}" type="sibTrans" cxnId="{670E9470-D0B2-4B51-9CDF-9A78B3EA0ECC}">
      <dgm:prSet/>
      <dgm:spPr/>
      <dgm:t>
        <a:bodyPr/>
        <a:lstStyle/>
        <a:p>
          <a:pPr algn="ctr"/>
          <a:endParaRPr lang="it-IT"/>
        </a:p>
      </dgm:t>
    </dgm:pt>
    <dgm:pt modelId="{ECED7D39-12DB-4D26-BE8F-8DFEC7304BBB}">
      <dgm:prSet/>
      <dgm:spPr>
        <a:ln>
          <a:solidFill>
            <a:srgbClr val="013299"/>
          </a:solidFill>
        </a:ln>
      </dgm:spPr>
      <dgm:t>
        <a:bodyPr/>
        <a:lstStyle/>
        <a:p>
          <a:pPr algn="ctr" rtl="0"/>
          <a:r>
            <a:rPr lang="it-IT" dirty="0" smtClean="0"/>
            <a:t>D. </a:t>
          </a:r>
          <a:r>
            <a:rPr lang="it-IT" dirty="0" err="1" smtClean="0"/>
            <a:t>Lgs</a:t>
          </a:r>
          <a:r>
            <a:rPr lang="it-IT" dirty="0" smtClean="0"/>
            <a:t>. </a:t>
          </a:r>
          <a:r>
            <a:rPr lang="it-IT" b="1" dirty="0" smtClean="0"/>
            <a:t>51/2018</a:t>
          </a:r>
          <a:r>
            <a:rPr lang="it-IT" dirty="0" smtClean="0"/>
            <a:t> </a:t>
          </a:r>
          <a:r>
            <a:rPr lang="it-IT" b="1" i="1" dirty="0" smtClean="0">
              <a:solidFill>
                <a:schemeClr val="accent2"/>
              </a:solidFill>
            </a:rPr>
            <a:t>Attuazione della direttiva (UE) 2016/680 Regolamento generale sulla protezione dei dati</a:t>
          </a:r>
          <a:endParaRPr lang="it-IT" b="1" i="1" dirty="0">
            <a:solidFill>
              <a:schemeClr val="accent2"/>
            </a:solidFill>
          </a:endParaRPr>
        </a:p>
      </dgm:t>
    </dgm:pt>
    <dgm:pt modelId="{4ED52FFE-2536-4CCE-B9B6-3379578967D2}" type="parTrans" cxnId="{6F52971A-E9E2-4E03-B89F-39050D0CEBA7}">
      <dgm:prSet/>
      <dgm:spPr/>
      <dgm:t>
        <a:bodyPr/>
        <a:lstStyle/>
        <a:p>
          <a:pPr algn="ctr"/>
          <a:endParaRPr lang="it-IT"/>
        </a:p>
      </dgm:t>
    </dgm:pt>
    <dgm:pt modelId="{1D627855-4507-4DA4-A9D1-81F431CCFEC1}" type="sibTrans" cxnId="{6F52971A-E9E2-4E03-B89F-39050D0CEBA7}">
      <dgm:prSet/>
      <dgm:spPr/>
      <dgm:t>
        <a:bodyPr/>
        <a:lstStyle/>
        <a:p>
          <a:pPr algn="ctr"/>
          <a:endParaRPr lang="it-IT"/>
        </a:p>
      </dgm:t>
    </dgm:pt>
    <dgm:pt modelId="{406C832F-4664-4780-8C8A-EF3296B37472}">
      <dgm:prSet/>
      <dgm:spPr>
        <a:ln>
          <a:solidFill>
            <a:srgbClr val="013299"/>
          </a:solidFill>
        </a:ln>
      </dgm:spPr>
      <dgm:t>
        <a:bodyPr/>
        <a:lstStyle/>
        <a:p>
          <a:pPr algn="ctr" rtl="0"/>
          <a:r>
            <a:rPr lang="it-IT" dirty="0" smtClean="0"/>
            <a:t>D. </a:t>
          </a:r>
          <a:r>
            <a:rPr lang="it-IT" dirty="0" err="1" smtClean="0"/>
            <a:t>Lgs</a:t>
          </a:r>
          <a:r>
            <a:rPr lang="it-IT" dirty="0" smtClean="0"/>
            <a:t>. </a:t>
          </a:r>
          <a:r>
            <a:rPr lang="it-IT" b="1" dirty="0" smtClean="0"/>
            <a:t>101/2018</a:t>
          </a:r>
          <a:r>
            <a:rPr lang="it-IT" dirty="0" smtClean="0"/>
            <a:t> </a:t>
          </a:r>
          <a:r>
            <a:rPr lang="it-IT" b="1" i="1" dirty="0" smtClean="0">
              <a:solidFill>
                <a:schemeClr val="accent2"/>
              </a:solidFill>
            </a:rPr>
            <a:t>Disposizioni per l'adeguamento della normativa nazionale (196/2003) alle disposizioni del regolamento (UE) 2016/679</a:t>
          </a:r>
          <a:r>
            <a:rPr lang="it-IT" dirty="0" smtClean="0"/>
            <a:t> </a:t>
          </a:r>
          <a:endParaRPr lang="it-IT" dirty="0"/>
        </a:p>
      </dgm:t>
    </dgm:pt>
    <dgm:pt modelId="{7D0967F3-C739-4AFE-8788-835C0DE3648C}" type="parTrans" cxnId="{E07977C6-F91B-4067-82AB-FD33312E87B4}">
      <dgm:prSet/>
      <dgm:spPr/>
      <dgm:t>
        <a:bodyPr/>
        <a:lstStyle/>
        <a:p>
          <a:pPr algn="ctr"/>
          <a:endParaRPr lang="it-IT"/>
        </a:p>
      </dgm:t>
    </dgm:pt>
    <dgm:pt modelId="{94DBC855-D07E-41E8-A88D-B89D5FA89FB6}" type="sibTrans" cxnId="{E07977C6-F91B-4067-82AB-FD33312E87B4}">
      <dgm:prSet/>
      <dgm:spPr/>
      <dgm:t>
        <a:bodyPr/>
        <a:lstStyle/>
        <a:p>
          <a:pPr algn="ctr"/>
          <a:endParaRPr lang="it-IT"/>
        </a:p>
      </dgm:t>
    </dgm:pt>
    <dgm:pt modelId="{B653EA0F-0BA9-4C31-AA6B-4CEB07542390}">
      <dgm:prSet/>
      <dgm:spPr>
        <a:ln>
          <a:solidFill>
            <a:srgbClr val="0D5AB1"/>
          </a:solidFill>
        </a:ln>
      </dgm:spPr>
      <dgm:t>
        <a:bodyPr/>
        <a:lstStyle/>
        <a:p>
          <a:pPr algn="ctr"/>
          <a:r>
            <a:rPr lang="it-IT" dirty="0" smtClean="0"/>
            <a:t>D. </a:t>
          </a:r>
          <a:r>
            <a:rPr lang="it-IT" dirty="0" err="1" smtClean="0"/>
            <a:t>Lgs</a:t>
          </a:r>
          <a:r>
            <a:rPr lang="it-IT" dirty="0" smtClean="0"/>
            <a:t>. </a:t>
          </a:r>
          <a:r>
            <a:rPr lang="it-IT" b="1" dirty="0" smtClean="0"/>
            <a:t>196/2003</a:t>
          </a:r>
          <a:r>
            <a:rPr lang="it-IT" dirty="0" smtClean="0"/>
            <a:t> </a:t>
          </a:r>
          <a:r>
            <a:rPr lang="it-IT" b="1" i="1" dirty="0" smtClean="0">
              <a:solidFill>
                <a:schemeClr val="accent2"/>
              </a:solidFill>
            </a:rPr>
            <a:t>Codice in materia di protezione dei dati personali</a:t>
          </a:r>
          <a:endParaRPr lang="it-IT" b="1" i="1" dirty="0">
            <a:solidFill>
              <a:schemeClr val="accent2"/>
            </a:solidFill>
          </a:endParaRPr>
        </a:p>
      </dgm:t>
    </dgm:pt>
    <dgm:pt modelId="{4D300025-C24B-4854-84A0-98C9B22CC581}" type="parTrans" cxnId="{D66334D9-DA5C-4572-A3B4-5525990C91E5}">
      <dgm:prSet/>
      <dgm:spPr/>
      <dgm:t>
        <a:bodyPr/>
        <a:lstStyle/>
        <a:p>
          <a:pPr algn="ctr"/>
          <a:endParaRPr lang="it-IT"/>
        </a:p>
      </dgm:t>
    </dgm:pt>
    <dgm:pt modelId="{EC81EB0D-BD43-4B49-8956-4953718BD35D}" type="sibTrans" cxnId="{D66334D9-DA5C-4572-A3B4-5525990C91E5}">
      <dgm:prSet/>
      <dgm:spPr/>
      <dgm:t>
        <a:bodyPr/>
        <a:lstStyle/>
        <a:p>
          <a:pPr algn="ctr"/>
          <a:endParaRPr lang="it-IT"/>
        </a:p>
      </dgm:t>
    </dgm:pt>
    <dgm:pt modelId="{A477AA78-0667-433E-84F8-D2A86CD759D9}">
      <dgm:prSet/>
      <dgm:spPr>
        <a:ln>
          <a:solidFill>
            <a:srgbClr val="013299"/>
          </a:solidFill>
        </a:ln>
      </dgm:spPr>
      <dgm:t>
        <a:bodyPr/>
        <a:lstStyle/>
        <a:p>
          <a:pPr algn="ctr" rtl="0"/>
          <a:r>
            <a:rPr lang="it-IT" dirty="0" smtClean="0"/>
            <a:t>D. </a:t>
          </a:r>
          <a:r>
            <a:rPr lang="it-IT" dirty="0" err="1" smtClean="0"/>
            <a:t>Lgs</a:t>
          </a:r>
          <a:r>
            <a:rPr lang="it-IT" dirty="0" smtClean="0"/>
            <a:t>. </a:t>
          </a:r>
          <a:r>
            <a:rPr lang="it-IT" b="1" dirty="0" smtClean="0"/>
            <a:t>65/2018</a:t>
          </a:r>
          <a:r>
            <a:rPr lang="it-IT" dirty="0" smtClean="0"/>
            <a:t> </a:t>
          </a:r>
          <a:r>
            <a:rPr lang="it-IT" b="1" i="1" dirty="0" smtClean="0">
              <a:solidFill>
                <a:schemeClr val="accent2"/>
              </a:solidFill>
            </a:rPr>
            <a:t>Attuazione della direttiva (UE) 2016/1148 Misure per un livello comune elevato di sicurezza delle reti e dei sistemi informativi nell'Unione</a:t>
          </a:r>
          <a:r>
            <a:rPr lang="it-IT" dirty="0" smtClean="0"/>
            <a:t> (Direttiva NIS) </a:t>
          </a:r>
          <a:endParaRPr lang="it-IT" dirty="0"/>
        </a:p>
      </dgm:t>
    </dgm:pt>
    <dgm:pt modelId="{CE6893D3-C5D1-4439-94B5-C5C98071E2A5}" type="parTrans" cxnId="{0F85824A-E5C3-4947-9B28-4CF88DC36C80}">
      <dgm:prSet/>
      <dgm:spPr/>
      <dgm:t>
        <a:bodyPr/>
        <a:lstStyle/>
        <a:p>
          <a:pPr algn="ctr"/>
          <a:endParaRPr lang="it-IT"/>
        </a:p>
      </dgm:t>
    </dgm:pt>
    <dgm:pt modelId="{A19531EF-5C14-433F-8C3E-68D076F0CA0C}" type="sibTrans" cxnId="{0F85824A-E5C3-4947-9B28-4CF88DC36C80}">
      <dgm:prSet/>
      <dgm:spPr/>
      <dgm:t>
        <a:bodyPr/>
        <a:lstStyle/>
        <a:p>
          <a:pPr algn="ctr"/>
          <a:endParaRPr lang="it-IT"/>
        </a:p>
      </dgm:t>
    </dgm:pt>
    <dgm:pt modelId="{89AC5883-B901-47CC-92AC-9612696D8A42}" type="pres">
      <dgm:prSet presAssocID="{BA612DBE-BD10-4540-A770-3200799127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101ACDD-58C8-4351-A9C4-0E04E5E4454D}" type="pres">
      <dgm:prSet presAssocID="{B653EA0F-0BA9-4C31-AA6B-4CEB07542390}" presName="composite" presStyleCnt="0"/>
      <dgm:spPr/>
    </dgm:pt>
    <dgm:pt modelId="{965DC228-7242-42F0-AC2F-F92796881569}" type="pres">
      <dgm:prSet presAssocID="{B653EA0F-0BA9-4C31-AA6B-4CEB07542390}" presName="rect1" presStyleLbl="tr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8DF4C9A-AEE4-4D63-851D-E56492BE0439}" type="pres">
      <dgm:prSet presAssocID="{B653EA0F-0BA9-4C31-AA6B-4CEB07542390}" presName="rect2" presStyleLbl="fgImgPlace1" presStyleIdx="0" presStyleCnt="9"/>
      <dgm:spPr>
        <a:solidFill>
          <a:srgbClr val="0D5AB1"/>
        </a:solidFill>
      </dgm:spPr>
    </dgm:pt>
    <dgm:pt modelId="{252DD771-865E-4F00-A551-3001233A713A}" type="pres">
      <dgm:prSet presAssocID="{EC81EB0D-BD43-4B49-8956-4953718BD35D}" presName="sibTrans" presStyleCnt="0"/>
      <dgm:spPr/>
    </dgm:pt>
    <dgm:pt modelId="{8185869E-4E3A-4840-A035-8CB02421545D}" type="pres">
      <dgm:prSet presAssocID="{F3A1FA23-C4DF-4B63-AA65-08BD30B87D7C}" presName="composite" presStyleCnt="0"/>
      <dgm:spPr/>
    </dgm:pt>
    <dgm:pt modelId="{612F2774-2FAA-48C3-B9E0-774C04547EE2}" type="pres">
      <dgm:prSet presAssocID="{F3A1FA23-C4DF-4B63-AA65-08BD30B87D7C}" presName="rect1" presStyleLbl="tr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607F196-DE67-44D7-A1C9-6C8401F76797}" type="pres">
      <dgm:prSet presAssocID="{F3A1FA23-C4DF-4B63-AA65-08BD30B87D7C}" presName="rect2" presStyleLbl="fgImgPlace1" presStyleIdx="1" presStyleCnt="9"/>
      <dgm:spPr>
        <a:solidFill>
          <a:srgbClr val="0D5AB1"/>
        </a:solidFill>
      </dgm:spPr>
    </dgm:pt>
    <dgm:pt modelId="{CD90EB02-C6A0-4467-BABC-84EA0EDC4234}" type="pres">
      <dgm:prSet presAssocID="{5E00EBA1-468E-40A6-9215-1FEBAC99A81A}" presName="sibTrans" presStyleCnt="0"/>
      <dgm:spPr/>
    </dgm:pt>
    <dgm:pt modelId="{D530BCE3-911B-40F9-9B6C-D21C68F3653C}" type="pres">
      <dgm:prSet presAssocID="{A7DDAAE2-F439-4BCD-85EF-4A623C3AF812}" presName="composite" presStyleCnt="0"/>
      <dgm:spPr/>
    </dgm:pt>
    <dgm:pt modelId="{4120F37C-89CD-46E8-8861-86933EF2A482}" type="pres">
      <dgm:prSet presAssocID="{A7DDAAE2-F439-4BCD-85EF-4A623C3AF812}" presName="rect1" presStyleLbl="tr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E06625F-E103-4921-83D7-265B73E80226}" type="pres">
      <dgm:prSet presAssocID="{A7DDAAE2-F439-4BCD-85EF-4A623C3AF812}" presName="rect2" presStyleLbl="fgImgPlace1" presStyleIdx="2" presStyleCnt="9"/>
      <dgm:spPr>
        <a:solidFill>
          <a:srgbClr val="0D5AB1"/>
        </a:solidFill>
      </dgm:spPr>
    </dgm:pt>
    <dgm:pt modelId="{182C561D-3202-4602-8D94-DA0FF554FAB6}" type="pres">
      <dgm:prSet presAssocID="{7BEC87F9-FB33-4B50-9CEC-026CB341DD10}" presName="sibTrans" presStyleCnt="0"/>
      <dgm:spPr/>
    </dgm:pt>
    <dgm:pt modelId="{9F231275-9672-46FC-A21B-20FFAC35F353}" type="pres">
      <dgm:prSet presAssocID="{1291F24C-EAE5-488C-B0E5-BA767E2A658A}" presName="composite" presStyleCnt="0"/>
      <dgm:spPr/>
    </dgm:pt>
    <dgm:pt modelId="{6F86FF7C-CBEA-460A-A938-6475BB886405}" type="pres">
      <dgm:prSet presAssocID="{1291F24C-EAE5-488C-B0E5-BA767E2A658A}" presName="rect1" presStyleLbl="tr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19DC60-3E81-4AA5-9A7A-599A37651F7B}" type="pres">
      <dgm:prSet presAssocID="{1291F24C-EAE5-488C-B0E5-BA767E2A658A}" presName="rect2" presStyleLbl="fgImgPlace1" presStyleIdx="3" presStyleCnt="9"/>
      <dgm:spPr>
        <a:solidFill>
          <a:srgbClr val="0D5AB1"/>
        </a:solidFill>
      </dgm:spPr>
    </dgm:pt>
    <dgm:pt modelId="{418E2954-50A9-4688-B4D4-060C16789DBA}" type="pres">
      <dgm:prSet presAssocID="{407D5A5D-FDE0-4B29-835C-1043C30E9D88}" presName="sibTrans" presStyleCnt="0"/>
      <dgm:spPr/>
    </dgm:pt>
    <dgm:pt modelId="{D3910DE9-5723-4664-805C-60B51EA3EAA8}" type="pres">
      <dgm:prSet presAssocID="{E7AC49AE-6793-4693-8102-1409B58C6C2E}" presName="composite" presStyleCnt="0"/>
      <dgm:spPr/>
    </dgm:pt>
    <dgm:pt modelId="{A5FC7652-049A-4AE1-874E-5ACFD2FDADDC}" type="pres">
      <dgm:prSet presAssocID="{E7AC49AE-6793-4693-8102-1409B58C6C2E}" presName="rect1" presStyleLbl="tr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187574-6049-4B78-862D-BC5B18413B3A}" type="pres">
      <dgm:prSet presAssocID="{E7AC49AE-6793-4693-8102-1409B58C6C2E}" presName="rect2" presStyleLbl="fgImgPlace1" presStyleIdx="4" presStyleCnt="9"/>
      <dgm:spPr>
        <a:solidFill>
          <a:srgbClr val="0D5AB1"/>
        </a:solidFill>
      </dgm:spPr>
    </dgm:pt>
    <dgm:pt modelId="{FC6F5E62-35E3-415E-8B39-2924C7251D2F}" type="pres">
      <dgm:prSet presAssocID="{FA2FC65D-D770-491A-B520-388AB4076AB5}" presName="sibTrans" presStyleCnt="0"/>
      <dgm:spPr/>
    </dgm:pt>
    <dgm:pt modelId="{E992FEE7-7C35-4F34-AF58-0AF31922674D}" type="pres">
      <dgm:prSet presAssocID="{68ED6736-5471-4004-9BB0-D3B8BD7BC2E4}" presName="composite" presStyleCnt="0"/>
      <dgm:spPr/>
    </dgm:pt>
    <dgm:pt modelId="{1735420C-693A-4ADB-8A26-D705BE5124F3}" type="pres">
      <dgm:prSet presAssocID="{68ED6736-5471-4004-9BB0-D3B8BD7BC2E4}" presName="rect1" presStyleLbl="tr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34F424-2554-4105-9D00-8BA99099CE4A}" type="pres">
      <dgm:prSet presAssocID="{68ED6736-5471-4004-9BB0-D3B8BD7BC2E4}" presName="rect2" presStyleLbl="fgImgPlace1" presStyleIdx="5" presStyleCnt="9"/>
      <dgm:spPr>
        <a:solidFill>
          <a:srgbClr val="0D5AB1"/>
        </a:solidFill>
      </dgm:spPr>
    </dgm:pt>
    <dgm:pt modelId="{C8962C8F-4ADC-41AA-BB54-7047FE9FB9C0}" type="pres">
      <dgm:prSet presAssocID="{968011A3-0FCC-4B5C-8BB2-FD4AB6955F46}" presName="sibTrans" presStyleCnt="0"/>
      <dgm:spPr/>
    </dgm:pt>
    <dgm:pt modelId="{287232AB-3A8C-43D8-A117-D5101F530509}" type="pres">
      <dgm:prSet presAssocID="{ECED7D39-12DB-4D26-BE8F-8DFEC7304BBB}" presName="composite" presStyleCnt="0"/>
      <dgm:spPr/>
    </dgm:pt>
    <dgm:pt modelId="{E41F32D4-ACD5-4B0D-B2A5-E5C1059EB2F6}" type="pres">
      <dgm:prSet presAssocID="{ECED7D39-12DB-4D26-BE8F-8DFEC7304BBB}" presName="rect1" presStyleLbl="tr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AA7EAA-8925-4C34-BD6F-5C2EE59EE2D5}" type="pres">
      <dgm:prSet presAssocID="{ECED7D39-12DB-4D26-BE8F-8DFEC7304BBB}" presName="rect2" presStyleLbl="fgImgPlace1" presStyleIdx="6" presStyleCnt="9"/>
      <dgm:spPr>
        <a:solidFill>
          <a:srgbClr val="013299"/>
        </a:solidFill>
      </dgm:spPr>
    </dgm:pt>
    <dgm:pt modelId="{763B8977-7CFF-4CEC-B290-A7738FB8AEDE}" type="pres">
      <dgm:prSet presAssocID="{1D627855-4507-4DA4-A9D1-81F431CCFEC1}" presName="sibTrans" presStyleCnt="0"/>
      <dgm:spPr/>
    </dgm:pt>
    <dgm:pt modelId="{D280BC86-A2A3-48C1-B02C-3DDCE2B3DBFD}" type="pres">
      <dgm:prSet presAssocID="{A477AA78-0667-433E-84F8-D2A86CD759D9}" presName="composite" presStyleCnt="0"/>
      <dgm:spPr/>
    </dgm:pt>
    <dgm:pt modelId="{68947010-ECEC-4FC2-916F-843262F81823}" type="pres">
      <dgm:prSet presAssocID="{A477AA78-0667-433E-84F8-D2A86CD759D9}" presName="rect1" presStyleLbl="tr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C52F21A-A5B9-4F12-A2F1-C06D8E1C712F}" type="pres">
      <dgm:prSet presAssocID="{A477AA78-0667-433E-84F8-D2A86CD759D9}" presName="rect2" presStyleLbl="fgImgPlace1" presStyleIdx="7" presStyleCnt="9"/>
      <dgm:spPr>
        <a:solidFill>
          <a:srgbClr val="013299"/>
        </a:solidFill>
      </dgm:spPr>
    </dgm:pt>
    <dgm:pt modelId="{A583052F-98F0-476C-985B-8DE828AA27C9}" type="pres">
      <dgm:prSet presAssocID="{A19531EF-5C14-433F-8C3E-68D076F0CA0C}" presName="sibTrans" presStyleCnt="0"/>
      <dgm:spPr/>
    </dgm:pt>
    <dgm:pt modelId="{44C2CB81-8DD8-47B6-88B7-8F0A95BDD1F4}" type="pres">
      <dgm:prSet presAssocID="{406C832F-4664-4780-8C8A-EF3296B37472}" presName="composite" presStyleCnt="0"/>
      <dgm:spPr/>
    </dgm:pt>
    <dgm:pt modelId="{7E12E4CA-41AB-4ECC-BDC6-078E19ACA71B}" type="pres">
      <dgm:prSet presAssocID="{406C832F-4664-4780-8C8A-EF3296B37472}" presName="rect1" presStyleLbl="tr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6233298-A353-4F7F-AD81-55B3EDA2A3D0}" type="pres">
      <dgm:prSet presAssocID="{406C832F-4664-4780-8C8A-EF3296B37472}" presName="rect2" presStyleLbl="fgImgPlace1" presStyleIdx="8" presStyleCnt="9"/>
      <dgm:spPr>
        <a:solidFill>
          <a:srgbClr val="013299"/>
        </a:solidFill>
      </dgm:spPr>
    </dgm:pt>
  </dgm:ptLst>
  <dgm:cxnLst>
    <dgm:cxn modelId="{FEEC642A-334C-4B09-B668-1093A3FB22A1}" type="presOf" srcId="{68ED6736-5471-4004-9BB0-D3B8BD7BC2E4}" destId="{1735420C-693A-4ADB-8A26-D705BE5124F3}" srcOrd="0" destOrd="0" presId="urn:microsoft.com/office/officeart/2008/layout/PictureStrips"/>
    <dgm:cxn modelId="{DDB23D0F-3EF6-4F32-BC0D-7172B0F1DF14}" srcId="{BA612DBE-BD10-4540-A770-32007991276A}" destId="{F3A1FA23-C4DF-4B63-AA65-08BD30B87D7C}" srcOrd="1" destOrd="0" parTransId="{D9047F13-AF89-4C93-B16B-691FDE29E3DE}" sibTransId="{5E00EBA1-468E-40A6-9215-1FEBAC99A81A}"/>
    <dgm:cxn modelId="{0F85824A-E5C3-4947-9B28-4CF88DC36C80}" srcId="{BA612DBE-BD10-4540-A770-32007991276A}" destId="{A477AA78-0667-433E-84F8-D2A86CD759D9}" srcOrd="7" destOrd="0" parTransId="{CE6893D3-C5D1-4439-94B5-C5C98071E2A5}" sibTransId="{A19531EF-5C14-433F-8C3E-68D076F0CA0C}"/>
    <dgm:cxn modelId="{238F72D2-29A5-4F96-A9EB-35D5401C85AE}" srcId="{BA612DBE-BD10-4540-A770-32007991276A}" destId="{A7DDAAE2-F439-4BCD-85EF-4A623C3AF812}" srcOrd="2" destOrd="0" parTransId="{78748D7D-E9D4-456F-B767-CF99BCAB3A0A}" sibTransId="{7BEC87F9-FB33-4B50-9CEC-026CB341DD10}"/>
    <dgm:cxn modelId="{E07977C6-F91B-4067-82AB-FD33312E87B4}" srcId="{BA612DBE-BD10-4540-A770-32007991276A}" destId="{406C832F-4664-4780-8C8A-EF3296B37472}" srcOrd="8" destOrd="0" parTransId="{7D0967F3-C739-4AFE-8788-835C0DE3648C}" sibTransId="{94DBC855-D07E-41E8-A88D-B89D5FA89FB6}"/>
    <dgm:cxn modelId="{76503E8E-0AE5-443A-94A3-523CEAC4F279}" type="presOf" srcId="{A7DDAAE2-F439-4BCD-85EF-4A623C3AF812}" destId="{4120F37C-89CD-46E8-8861-86933EF2A482}" srcOrd="0" destOrd="0" presId="urn:microsoft.com/office/officeart/2008/layout/PictureStrips"/>
    <dgm:cxn modelId="{08DADAAD-5216-44D5-BACB-03DEC9E61CBD}" type="presOf" srcId="{B653EA0F-0BA9-4C31-AA6B-4CEB07542390}" destId="{965DC228-7242-42F0-AC2F-F92796881569}" srcOrd="0" destOrd="0" presId="urn:microsoft.com/office/officeart/2008/layout/PictureStrips"/>
    <dgm:cxn modelId="{3F237495-0003-4B50-BB24-45F915F6FECE}" type="presOf" srcId="{ECED7D39-12DB-4D26-BE8F-8DFEC7304BBB}" destId="{E41F32D4-ACD5-4B0D-B2A5-E5C1059EB2F6}" srcOrd="0" destOrd="0" presId="urn:microsoft.com/office/officeart/2008/layout/PictureStrips"/>
    <dgm:cxn modelId="{EE555E39-0BE8-4B64-9814-769D9C856CC3}" srcId="{BA612DBE-BD10-4540-A770-32007991276A}" destId="{E7AC49AE-6793-4693-8102-1409B58C6C2E}" srcOrd="4" destOrd="0" parTransId="{239B1185-0080-4339-B094-02FE6E56FBCD}" sibTransId="{FA2FC65D-D770-491A-B520-388AB4076AB5}"/>
    <dgm:cxn modelId="{CE7E2349-6E97-4872-854D-F99ADF923C38}" type="presOf" srcId="{A477AA78-0667-433E-84F8-D2A86CD759D9}" destId="{68947010-ECEC-4FC2-916F-843262F81823}" srcOrd="0" destOrd="0" presId="urn:microsoft.com/office/officeart/2008/layout/PictureStrips"/>
    <dgm:cxn modelId="{DAA4EFBA-747B-47D2-9DD7-F55C51894373}" type="presOf" srcId="{F3A1FA23-C4DF-4B63-AA65-08BD30B87D7C}" destId="{612F2774-2FAA-48C3-B9E0-774C04547EE2}" srcOrd="0" destOrd="0" presId="urn:microsoft.com/office/officeart/2008/layout/PictureStrips"/>
    <dgm:cxn modelId="{6F52971A-E9E2-4E03-B89F-39050D0CEBA7}" srcId="{BA612DBE-BD10-4540-A770-32007991276A}" destId="{ECED7D39-12DB-4D26-BE8F-8DFEC7304BBB}" srcOrd="6" destOrd="0" parTransId="{4ED52FFE-2536-4CCE-B9B6-3379578967D2}" sibTransId="{1D627855-4507-4DA4-A9D1-81F431CCFEC1}"/>
    <dgm:cxn modelId="{D66334D9-DA5C-4572-A3B4-5525990C91E5}" srcId="{BA612DBE-BD10-4540-A770-32007991276A}" destId="{B653EA0F-0BA9-4C31-AA6B-4CEB07542390}" srcOrd="0" destOrd="0" parTransId="{4D300025-C24B-4854-84A0-98C9B22CC581}" sibTransId="{EC81EB0D-BD43-4B49-8956-4953718BD35D}"/>
    <dgm:cxn modelId="{86ED2FAC-B09B-40AB-BE40-08A637443F6C}" type="presOf" srcId="{1291F24C-EAE5-488C-B0E5-BA767E2A658A}" destId="{6F86FF7C-CBEA-460A-A938-6475BB886405}" srcOrd="0" destOrd="0" presId="urn:microsoft.com/office/officeart/2008/layout/PictureStrips"/>
    <dgm:cxn modelId="{670E9470-D0B2-4B51-9CDF-9A78B3EA0ECC}" srcId="{BA612DBE-BD10-4540-A770-32007991276A}" destId="{68ED6736-5471-4004-9BB0-D3B8BD7BC2E4}" srcOrd="5" destOrd="0" parTransId="{2AF55E1D-01F4-4625-9570-E29CDB117ABA}" sibTransId="{968011A3-0FCC-4B5C-8BB2-FD4AB6955F46}"/>
    <dgm:cxn modelId="{28BB7EA3-31F2-4F91-82EB-7469BCF6650F}" type="presOf" srcId="{406C832F-4664-4780-8C8A-EF3296B37472}" destId="{7E12E4CA-41AB-4ECC-BDC6-078E19ACA71B}" srcOrd="0" destOrd="0" presId="urn:microsoft.com/office/officeart/2008/layout/PictureStrips"/>
    <dgm:cxn modelId="{18BFE384-53B5-4DFB-AA72-D2E6BBE269EA}" type="presOf" srcId="{BA612DBE-BD10-4540-A770-32007991276A}" destId="{89AC5883-B901-47CC-92AC-9612696D8A42}" srcOrd="0" destOrd="0" presId="urn:microsoft.com/office/officeart/2008/layout/PictureStrips"/>
    <dgm:cxn modelId="{B71120EE-5462-47C2-B4F1-6745CF864C44}" type="presOf" srcId="{E7AC49AE-6793-4693-8102-1409B58C6C2E}" destId="{A5FC7652-049A-4AE1-874E-5ACFD2FDADDC}" srcOrd="0" destOrd="0" presId="urn:microsoft.com/office/officeart/2008/layout/PictureStrips"/>
    <dgm:cxn modelId="{8FDEC260-9F42-4484-901E-0360E1A843B1}" srcId="{BA612DBE-BD10-4540-A770-32007991276A}" destId="{1291F24C-EAE5-488C-B0E5-BA767E2A658A}" srcOrd="3" destOrd="0" parTransId="{38D7F451-8EB9-4AB7-9BC3-AFCECDD1CF03}" sibTransId="{407D5A5D-FDE0-4B29-835C-1043C30E9D88}"/>
    <dgm:cxn modelId="{CB35404C-2C37-493E-B87F-2D0573B360CE}" type="presParOf" srcId="{89AC5883-B901-47CC-92AC-9612696D8A42}" destId="{3101ACDD-58C8-4351-A9C4-0E04E5E4454D}" srcOrd="0" destOrd="0" presId="urn:microsoft.com/office/officeart/2008/layout/PictureStrips"/>
    <dgm:cxn modelId="{F5C7E5E8-7402-4065-B768-6455ACAFC832}" type="presParOf" srcId="{3101ACDD-58C8-4351-A9C4-0E04E5E4454D}" destId="{965DC228-7242-42F0-AC2F-F92796881569}" srcOrd="0" destOrd="0" presId="urn:microsoft.com/office/officeart/2008/layout/PictureStrips"/>
    <dgm:cxn modelId="{76D13CF6-E83B-4CD8-B765-75EE4E2D33D4}" type="presParOf" srcId="{3101ACDD-58C8-4351-A9C4-0E04E5E4454D}" destId="{58DF4C9A-AEE4-4D63-851D-E56492BE0439}" srcOrd="1" destOrd="0" presId="urn:microsoft.com/office/officeart/2008/layout/PictureStrips"/>
    <dgm:cxn modelId="{99B4195B-B826-4121-8617-4B6A01C85454}" type="presParOf" srcId="{89AC5883-B901-47CC-92AC-9612696D8A42}" destId="{252DD771-865E-4F00-A551-3001233A713A}" srcOrd="1" destOrd="0" presId="urn:microsoft.com/office/officeart/2008/layout/PictureStrips"/>
    <dgm:cxn modelId="{B654FC91-F3F9-4C72-AF5A-C26430C099E7}" type="presParOf" srcId="{89AC5883-B901-47CC-92AC-9612696D8A42}" destId="{8185869E-4E3A-4840-A035-8CB02421545D}" srcOrd="2" destOrd="0" presId="urn:microsoft.com/office/officeart/2008/layout/PictureStrips"/>
    <dgm:cxn modelId="{2D37B345-53E6-4774-903C-EF92969B93D5}" type="presParOf" srcId="{8185869E-4E3A-4840-A035-8CB02421545D}" destId="{612F2774-2FAA-48C3-B9E0-774C04547EE2}" srcOrd="0" destOrd="0" presId="urn:microsoft.com/office/officeart/2008/layout/PictureStrips"/>
    <dgm:cxn modelId="{1E78E040-63B7-4EA6-8A28-BA89648A6404}" type="presParOf" srcId="{8185869E-4E3A-4840-A035-8CB02421545D}" destId="{6607F196-DE67-44D7-A1C9-6C8401F76797}" srcOrd="1" destOrd="0" presId="urn:microsoft.com/office/officeart/2008/layout/PictureStrips"/>
    <dgm:cxn modelId="{09DEAD4A-5F27-4103-A11C-6E14C0CEE7D5}" type="presParOf" srcId="{89AC5883-B901-47CC-92AC-9612696D8A42}" destId="{CD90EB02-C6A0-4467-BABC-84EA0EDC4234}" srcOrd="3" destOrd="0" presId="urn:microsoft.com/office/officeart/2008/layout/PictureStrips"/>
    <dgm:cxn modelId="{4FD1F7F1-2718-4DDB-B441-649DED03BAC5}" type="presParOf" srcId="{89AC5883-B901-47CC-92AC-9612696D8A42}" destId="{D530BCE3-911B-40F9-9B6C-D21C68F3653C}" srcOrd="4" destOrd="0" presId="urn:microsoft.com/office/officeart/2008/layout/PictureStrips"/>
    <dgm:cxn modelId="{FEE4B937-3870-4A76-B40F-6A5AAFDD61A8}" type="presParOf" srcId="{D530BCE3-911B-40F9-9B6C-D21C68F3653C}" destId="{4120F37C-89CD-46E8-8861-86933EF2A482}" srcOrd="0" destOrd="0" presId="urn:microsoft.com/office/officeart/2008/layout/PictureStrips"/>
    <dgm:cxn modelId="{F8244CAD-ACC8-4E1F-8BEC-AB6D1B9D6403}" type="presParOf" srcId="{D530BCE3-911B-40F9-9B6C-D21C68F3653C}" destId="{8E06625F-E103-4921-83D7-265B73E80226}" srcOrd="1" destOrd="0" presId="urn:microsoft.com/office/officeart/2008/layout/PictureStrips"/>
    <dgm:cxn modelId="{505370F6-B988-4BC8-81D4-DC0E90568D93}" type="presParOf" srcId="{89AC5883-B901-47CC-92AC-9612696D8A42}" destId="{182C561D-3202-4602-8D94-DA0FF554FAB6}" srcOrd="5" destOrd="0" presId="urn:microsoft.com/office/officeart/2008/layout/PictureStrips"/>
    <dgm:cxn modelId="{C31C1B8F-E8A4-455C-B955-65510D5BE673}" type="presParOf" srcId="{89AC5883-B901-47CC-92AC-9612696D8A42}" destId="{9F231275-9672-46FC-A21B-20FFAC35F353}" srcOrd="6" destOrd="0" presId="urn:microsoft.com/office/officeart/2008/layout/PictureStrips"/>
    <dgm:cxn modelId="{8478D691-4503-4CE8-8F1D-54EB0F5D1494}" type="presParOf" srcId="{9F231275-9672-46FC-A21B-20FFAC35F353}" destId="{6F86FF7C-CBEA-460A-A938-6475BB886405}" srcOrd="0" destOrd="0" presId="urn:microsoft.com/office/officeart/2008/layout/PictureStrips"/>
    <dgm:cxn modelId="{6C8AFE92-EA35-49E3-9C9B-580CCC72BB1C}" type="presParOf" srcId="{9F231275-9672-46FC-A21B-20FFAC35F353}" destId="{0319DC60-3E81-4AA5-9A7A-599A37651F7B}" srcOrd="1" destOrd="0" presId="urn:microsoft.com/office/officeart/2008/layout/PictureStrips"/>
    <dgm:cxn modelId="{764BB8F2-76E9-4648-BC95-75BA6F06F21D}" type="presParOf" srcId="{89AC5883-B901-47CC-92AC-9612696D8A42}" destId="{418E2954-50A9-4688-B4D4-060C16789DBA}" srcOrd="7" destOrd="0" presId="urn:microsoft.com/office/officeart/2008/layout/PictureStrips"/>
    <dgm:cxn modelId="{8646F615-8BA1-4A51-A0A8-B0BEB8C73798}" type="presParOf" srcId="{89AC5883-B901-47CC-92AC-9612696D8A42}" destId="{D3910DE9-5723-4664-805C-60B51EA3EAA8}" srcOrd="8" destOrd="0" presId="urn:microsoft.com/office/officeart/2008/layout/PictureStrips"/>
    <dgm:cxn modelId="{D2255CD2-6782-4896-B136-8B3E837BB0D6}" type="presParOf" srcId="{D3910DE9-5723-4664-805C-60B51EA3EAA8}" destId="{A5FC7652-049A-4AE1-874E-5ACFD2FDADDC}" srcOrd="0" destOrd="0" presId="urn:microsoft.com/office/officeart/2008/layout/PictureStrips"/>
    <dgm:cxn modelId="{BDB45A86-0027-4925-A590-2044EEABB592}" type="presParOf" srcId="{D3910DE9-5723-4664-805C-60B51EA3EAA8}" destId="{27187574-6049-4B78-862D-BC5B18413B3A}" srcOrd="1" destOrd="0" presId="urn:microsoft.com/office/officeart/2008/layout/PictureStrips"/>
    <dgm:cxn modelId="{497A8A00-09AE-41DD-B249-98B84C894AF6}" type="presParOf" srcId="{89AC5883-B901-47CC-92AC-9612696D8A42}" destId="{FC6F5E62-35E3-415E-8B39-2924C7251D2F}" srcOrd="9" destOrd="0" presId="urn:microsoft.com/office/officeart/2008/layout/PictureStrips"/>
    <dgm:cxn modelId="{365DE246-12DF-4AFF-9799-9D28A4995F0A}" type="presParOf" srcId="{89AC5883-B901-47CC-92AC-9612696D8A42}" destId="{E992FEE7-7C35-4F34-AF58-0AF31922674D}" srcOrd="10" destOrd="0" presId="urn:microsoft.com/office/officeart/2008/layout/PictureStrips"/>
    <dgm:cxn modelId="{75638F42-C89A-4F4C-98ED-D6139B88CEC1}" type="presParOf" srcId="{E992FEE7-7C35-4F34-AF58-0AF31922674D}" destId="{1735420C-693A-4ADB-8A26-D705BE5124F3}" srcOrd="0" destOrd="0" presId="urn:microsoft.com/office/officeart/2008/layout/PictureStrips"/>
    <dgm:cxn modelId="{9CD9B033-F297-46CC-81AF-26BCE599FCAD}" type="presParOf" srcId="{E992FEE7-7C35-4F34-AF58-0AF31922674D}" destId="{5134F424-2554-4105-9D00-8BA99099CE4A}" srcOrd="1" destOrd="0" presId="urn:microsoft.com/office/officeart/2008/layout/PictureStrips"/>
    <dgm:cxn modelId="{2EC5FBE4-349E-411B-B0C8-71E123659CBC}" type="presParOf" srcId="{89AC5883-B901-47CC-92AC-9612696D8A42}" destId="{C8962C8F-4ADC-41AA-BB54-7047FE9FB9C0}" srcOrd="11" destOrd="0" presId="urn:microsoft.com/office/officeart/2008/layout/PictureStrips"/>
    <dgm:cxn modelId="{885D2E29-9B12-4AD5-BC4D-A5F3EB1CF655}" type="presParOf" srcId="{89AC5883-B901-47CC-92AC-9612696D8A42}" destId="{287232AB-3A8C-43D8-A117-D5101F530509}" srcOrd="12" destOrd="0" presId="urn:microsoft.com/office/officeart/2008/layout/PictureStrips"/>
    <dgm:cxn modelId="{ADC4B955-0B4A-4CB0-A431-8CD2841C3CB2}" type="presParOf" srcId="{287232AB-3A8C-43D8-A117-D5101F530509}" destId="{E41F32D4-ACD5-4B0D-B2A5-E5C1059EB2F6}" srcOrd="0" destOrd="0" presId="urn:microsoft.com/office/officeart/2008/layout/PictureStrips"/>
    <dgm:cxn modelId="{E84CFA75-77A8-430F-880A-28E4CFF021D9}" type="presParOf" srcId="{287232AB-3A8C-43D8-A117-D5101F530509}" destId="{1BAA7EAA-8925-4C34-BD6F-5C2EE59EE2D5}" srcOrd="1" destOrd="0" presId="urn:microsoft.com/office/officeart/2008/layout/PictureStrips"/>
    <dgm:cxn modelId="{D84ACE83-8517-47A6-AA33-E668243984AB}" type="presParOf" srcId="{89AC5883-B901-47CC-92AC-9612696D8A42}" destId="{763B8977-7CFF-4CEC-B290-A7738FB8AEDE}" srcOrd="13" destOrd="0" presId="urn:microsoft.com/office/officeart/2008/layout/PictureStrips"/>
    <dgm:cxn modelId="{C431F9CD-535A-4942-B201-A64771412A98}" type="presParOf" srcId="{89AC5883-B901-47CC-92AC-9612696D8A42}" destId="{D280BC86-A2A3-48C1-B02C-3DDCE2B3DBFD}" srcOrd="14" destOrd="0" presId="urn:microsoft.com/office/officeart/2008/layout/PictureStrips"/>
    <dgm:cxn modelId="{BABB06B3-599D-42FD-8039-1CC0440A71C8}" type="presParOf" srcId="{D280BC86-A2A3-48C1-B02C-3DDCE2B3DBFD}" destId="{68947010-ECEC-4FC2-916F-843262F81823}" srcOrd="0" destOrd="0" presId="urn:microsoft.com/office/officeart/2008/layout/PictureStrips"/>
    <dgm:cxn modelId="{63280ABC-FE4D-450E-98DB-F4C81B697E6C}" type="presParOf" srcId="{D280BC86-A2A3-48C1-B02C-3DDCE2B3DBFD}" destId="{5C52F21A-A5B9-4F12-A2F1-C06D8E1C712F}" srcOrd="1" destOrd="0" presId="urn:microsoft.com/office/officeart/2008/layout/PictureStrips"/>
    <dgm:cxn modelId="{42848E95-D861-4092-8E4B-9CDBD05652C6}" type="presParOf" srcId="{89AC5883-B901-47CC-92AC-9612696D8A42}" destId="{A583052F-98F0-476C-985B-8DE828AA27C9}" srcOrd="15" destOrd="0" presId="urn:microsoft.com/office/officeart/2008/layout/PictureStrips"/>
    <dgm:cxn modelId="{973A00E5-570F-476C-AA0F-D89B729D02B7}" type="presParOf" srcId="{89AC5883-B901-47CC-92AC-9612696D8A42}" destId="{44C2CB81-8DD8-47B6-88B7-8F0A95BDD1F4}" srcOrd="16" destOrd="0" presId="urn:microsoft.com/office/officeart/2008/layout/PictureStrips"/>
    <dgm:cxn modelId="{D0CEC30D-70B7-4716-BCFC-870222ABD873}" type="presParOf" srcId="{44C2CB81-8DD8-47B6-88B7-8F0A95BDD1F4}" destId="{7E12E4CA-41AB-4ECC-BDC6-078E19ACA71B}" srcOrd="0" destOrd="0" presId="urn:microsoft.com/office/officeart/2008/layout/PictureStrips"/>
    <dgm:cxn modelId="{2F9B59BF-8FB6-4542-8C00-A7D59B882236}" type="presParOf" srcId="{44C2CB81-8DD8-47B6-88B7-8F0A95BDD1F4}" destId="{A6233298-A353-4F7F-AD81-55B3EDA2A3D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8F52B-5394-4C13-81FF-5025E189DE72}" type="doc">
      <dgm:prSet loTypeId="urn:microsoft.com/office/officeart/2005/8/layout/vList4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it-IT"/>
        </a:p>
      </dgm:t>
    </dgm:pt>
    <dgm:pt modelId="{6EB23F65-E4DD-4CC2-BCCC-275D7568EED3}">
      <dgm:prSet/>
      <dgm:spPr>
        <a:solidFill>
          <a:srgbClr val="C00000"/>
        </a:solidFill>
      </dgm:spPr>
      <dgm:t>
        <a:bodyPr/>
        <a:lstStyle/>
        <a:p>
          <a:pPr rtl="0"/>
          <a:r>
            <a:rPr lang="it-IT" b="1" dirty="0" smtClean="0"/>
            <a:t>Business E-mail / PEC Compromesse</a:t>
          </a:r>
          <a:br>
            <a:rPr lang="it-IT" b="1" dirty="0" smtClean="0"/>
          </a:br>
          <a:r>
            <a:rPr lang="it-IT" i="1" dirty="0" smtClean="0"/>
            <a:t>Richieste da aziende professionisti conosciuti inviate a loro insaputa con documenti contraffatti (ordini, fatture, etc.), richiedono variazioni di pagamenti, inoltrano file/link malevoli</a:t>
          </a:r>
          <a:endParaRPr lang="it-IT" i="1" dirty="0"/>
        </a:p>
      </dgm:t>
    </dgm:pt>
    <dgm:pt modelId="{B3E81482-5E4C-4242-BEE7-87EC7AD12C7F}" type="parTrans" cxnId="{0FA2581A-052A-4762-AE14-276520E60A31}">
      <dgm:prSet/>
      <dgm:spPr/>
      <dgm:t>
        <a:bodyPr/>
        <a:lstStyle/>
        <a:p>
          <a:endParaRPr lang="it-IT"/>
        </a:p>
      </dgm:t>
    </dgm:pt>
    <dgm:pt modelId="{468DDE01-6691-43EA-82FD-E13386458C48}" type="sibTrans" cxnId="{0FA2581A-052A-4762-AE14-276520E60A31}">
      <dgm:prSet/>
      <dgm:spPr/>
      <dgm:t>
        <a:bodyPr/>
        <a:lstStyle/>
        <a:p>
          <a:endParaRPr lang="it-IT"/>
        </a:p>
      </dgm:t>
    </dgm:pt>
    <dgm:pt modelId="{4CC8816F-28E0-4F1B-B840-47EE0297413A}">
      <dgm:prSet/>
      <dgm:spPr>
        <a:solidFill>
          <a:schemeClr val="tx1"/>
        </a:solidFill>
      </dgm:spPr>
      <dgm:t>
        <a:bodyPr/>
        <a:lstStyle/>
        <a:p>
          <a:pPr rtl="0"/>
          <a:r>
            <a:rPr lang="it-IT" b="1" dirty="0" smtClean="0"/>
            <a:t>E-Mail estorsive</a:t>
          </a:r>
          <a:r>
            <a:rPr lang="it-IT" dirty="0" smtClean="0"/>
            <a:t/>
          </a:r>
          <a:br>
            <a:rPr lang="it-IT" dirty="0" smtClean="0"/>
          </a:br>
          <a:r>
            <a:rPr lang="it-IT" i="1" dirty="0" smtClean="0"/>
            <a:t>Richieste di pagamenti per evitare diffusione di materiale riservato o compromettente, talvolta come prova viene indicata una password utilizzata in passato</a:t>
          </a:r>
          <a:endParaRPr lang="it-IT" i="1" dirty="0"/>
        </a:p>
      </dgm:t>
    </dgm:pt>
    <dgm:pt modelId="{A1AE9C58-8A01-487A-B057-27A8CD321E49}" type="parTrans" cxnId="{2268E08E-9A80-422F-AC1C-5E6B896994D2}">
      <dgm:prSet/>
      <dgm:spPr/>
      <dgm:t>
        <a:bodyPr/>
        <a:lstStyle/>
        <a:p>
          <a:endParaRPr lang="it-IT"/>
        </a:p>
      </dgm:t>
    </dgm:pt>
    <dgm:pt modelId="{1232D1DD-8348-4126-B96F-7EABBDD4866E}" type="sibTrans" cxnId="{2268E08E-9A80-422F-AC1C-5E6B896994D2}">
      <dgm:prSet/>
      <dgm:spPr/>
      <dgm:t>
        <a:bodyPr/>
        <a:lstStyle/>
        <a:p>
          <a:endParaRPr lang="it-IT"/>
        </a:p>
      </dgm:t>
    </dgm:pt>
    <dgm:pt modelId="{F78613ED-7ACF-4650-B01E-37E5A37625A8}">
      <dgm:prSet/>
      <dgm:spPr>
        <a:solidFill>
          <a:schemeClr val="tx1"/>
        </a:solidFill>
      </dgm:spPr>
      <dgm:t>
        <a:bodyPr/>
        <a:lstStyle/>
        <a:p>
          <a:pPr rtl="0"/>
          <a:r>
            <a:rPr lang="it-IT" b="1" dirty="0" smtClean="0"/>
            <a:t>Collegamenti a file malevoli su chiavette USB</a:t>
          </a:r>
          <a:br>
            <a:rPr lang="it-IT" b="1" dirty="0" smtClean="0"/>
          </a:br>
          <a:r>
            <a:rPr lang="it-IT" i="1" dirty="0" smtClean="0"/>
            <a:t>Collegamenti a </a:t>
          </a:r>
          <a:r>
            <a:rPr lang="it-IT" i="1" dirty="0" err="1" smtClean="0"/>
            <a:t>malware</a:t>
          </a:r>
          <a:r>
            <a:rPr lang="it-IT" i="1" dirty="0" smtClean="0"/>
            <a:t> mascherati con icone di file Office o PDF </a:t>
          </a:r>
          <a:r>
            <a:rPr lang="it-IT" i="1" dirty="0" smtClean="0">
              <a:solidFill>
                <a:schemeClr val="bg1"/>
              </a:solidFill>
            </a:rPr>
            <a:t>per infettare il computer della vittima</a:t>
          </a:r>
          <a:endParaRPr lang="it-IT" i="1" dirty="0">
            <a:solidFill>
              <a:schemeClr val="bg1"/>
            </a:solidFill>
          </a:endParaRPr>
        </a:p>
      </dgm:t>
    </dgm:pt>
    <dgm:pt modelId="{CACA0534-786A-4444-ACA0-11E505CFD01E}" type="parTrans" cxnId="{B5C10232-C405-4DB7-936F-72CA348D040B}">
      <dgm:prSet/>
      <dgm:spPr/>
      <dgm:t>
        <a:bodyPr/>
        <a:lstStyle/>
        <a:p>
          <a:endParaRPr lang="it-IT"/>
        </a:p>
      </dgm:t>
    </dgm:pt>
    <dgm:pt modelId="{CAE18D58-89F0-4477-ABE6-2A74436D44D5}" type="sibTrans" cxnId="{B5C10232-C405-4DB7-936F-72CA348D040B}">
      <dgm:prSet/>
      <dgm:spPr/>
      <dgm:t>
        <a:bodyPr/>
        <a:lstStyle/>
        <a:p>
          <a:endParaRPr lang="it-IT"/>
        </a:p>
      </dgm:t>
    </dgm:pt>
    <dgm:pt modelId="{D9F6080A-2573-4EEF-A1DC-35C2E069740E}">
      <dgm:prSet/>
      <dgm:spPr>
        <a:solidFill>
          <a:srgbClr val="FFC000"/>
        </a:solidFill>
      </dgm:spPr>
      <dgm:t>
        <a:bodyPr/>
        <a:lstStyle/>
        <a:p>
          <a:pPr rtl="0"/>
          <a:r>
            <a:rPr lang="it-IT" b="1" dirty="0" smtClean="0">
              <a:solidFill>
                <a:schemeClr val="tx1"/>
              </a:solidFill>
            </a:rPr>
            <a:t>E-mail in apparenza da studi legali / Procura della Repubblica</a:t>
          </a:r>
          <a:r>
            <a:rPr lang="it-IT" dirty="0" smtClean="0">
              <a:solidFill>
                <a:schemeClr val="tx1"/>
              </a:solidFill>
            </a:rPr>
            <a:t/>
          </a:r>
          <a:br>
            <a:rPr lang="it-IT" dirty="0" smtClean="0">
              <a:solidFill>
                <a:schemeClr val="tx1"/>
              </a:solidFill>
            </a:rPr>
          </a:br>
          <a:r>
            <a:rPr lang="it-IT" i="1" dirty="0" smtClean="0">
              <a:solidFill>
                <a:schemeClr val="tx1"/>
              </a:solidFill>
            </a:rPr>
            <a:t>Inducono a scaricare file contenenti documenti legali per veicolare </a:t>
          </a:r>
          <a:r>
            <a:rPr lang="it-IT" i="1" dirty="0" err="1" smtClean="0">
              <a:solidFill>
                <a:schemeClr val="tx1"/>
              </a:solidFill>
            </a:rPr>
            <a:t>malware</a:t>
          </a:r>
          <a:r>
            <a:rPr lang="it-IT" i="1" dirty="0" smtClean="0">
              <a:solidFill>
                <a:schemeClr val="tx1"/>
              </a:solidFill>
            </a:rPr>
            <a:t> sul computer della vittima</a:t>
          </a:r>
          <a:endParaRPr lang="it-IT" i="1" dirty="0">
            <a:solidFill>
              <a:schemeClr val="tx1"/>
            </a:solidFill>
          </a:endParaRPr>
        </a:p>
      </dgm:t>
    </dgm:pt>
    <dgm:pt modelId="{C7521DBB-0087-4BEF-B77B-46E632E0CB66}" type="parTrans" cxnId="{61A49AAE-6BB0-44E9-ABFD-74016646BA9D}">
      <dgm:prSet/>
      <dgm:spPr/>
      <dgm:t>
        <a:bodyPr/>
        <a:lstStyle/>
        <a:p>
          <a:endParaRPr lang="it-IT"/>
        </a:p>
      </dgm:t>
    </dgm:pt>
    <dgm:pt modelId="{A845AA9F-C1D1-4EA6-8BD7-642DEB7F1420}" type="sibTrans" cxnId="{61A49AAE-6BB0-44E9-ABFD-74016646BA9D}">
      <dgm:prSet/>
      <dgm:spPr/>
      <dgm:t>
        <a:bodyPr/>
        <a:lstStyle/>
        <a:p>
          <a:endParaRPr lang="it-IT"/>
        </a:p>
      </dgm:t>
    </dgm:pt>
    <dgm:pt modelId="{4BBED156-D6FD-4315-9D1D-46D78A9546D5}" type="pres">
      <dgm:prSet presAssocID="{7728F52B-5394-4C13-81FF-5025E189DE72}" presName="linear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C0CF379-BE37-4142-B92E-12957262F4E1}" type="pres">
      <dgm:prSet presAssocID="{6EB23F65-E4DD-4CC2-BCCC-275D7568EED3}" presName="comp" presStyleCnt="0"/>
      <dgm:spPr/>
    </dgm:pt>
    <dgm:pt modelId="{7A1C908F-DEC9-4FD9-80FC-16BC7FB2B6FE}" type="pres">
      <dgm:prSet presAssocID="{6EB23F65-E4DD-4CC2-BCCC-275D7568EED3}" presName="box" presStyleLbl="node1" presStyleIdx="0" presStyleCnt="4"/>
      <dgm:spPr/>
      <dgm:t>
        <a:bodyPr/>
        <a:lstStyle/>
        <a:p>
          <a:endParaRPr lang="it-IT"/>
        </a:p>
      </dgm:t>
    </dgm:pt>
    <dgm:pt modelId="{1EADDD8C-9A69-463B-B7FD-548DC76D2F5C}" type="pres">
      <dgm:prSet presAssocID="{6EB23F65-E4DD-4CC2-BCCC-275D7568EED3}" presName="img" presStyleLbl="fgImgPlace1" presStyleIdx="0" presStyleCnt="4"/>
      <dgm:spPr>
        <a:solidFill>
          <a:schemeClr val="bg1">
            <a:lumMod val="85000"/>
          </a:schemeClr>
        </a:solidFill>
      </dgm:spPr>
      <dgm:t>
        <a:bodyPr/>
        <a:lstStyle/>
        <a:p>
          <a:endParaRPr lang="it-IT"/>
        </a:p>
      </dgm:t>
    </dgm:pt>
    <dgm:pt modelId="{CF6CE423-5E99-458A-BBEF-6ABD16978DE9}" type="pres">
      <dgm:prSet presAssocID="{6EB23F65-E4DD-4CC2-BCCC-275D7568EED3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EED283-BD23-4DFC-A474-E62901B89E80}" type="pres">
      <dgm:prSet presAssocID="{468DDE01-6691-43EA-82FD-E13386458C48}" presName="spacer" presStyleCnt="0"/>
      <dgm:spPr/>
    </dgm:pt>
    <dgm:pt modelId="{8AF52E39-F75F-4726-A0E6-4D5327D0BDC9}" type="pres">
      <dgm:prSet presAssocID="{D9F6080A-2573-4EEF-A1DC-35C2E069740E}" presName="comp" presStyleCnt="0"/>
      <dgm:spPr/>
    </dgm:pt>
    <dgm:pt modelId="{4C980EE2-5A15-4B98-A9DA-4D41BB09FFE9}" type="pres">
      <dgm:prSet presAssocID="{D9F6080A-2573-4EEF-A1DC-35C2E069740E}" presName="box" presStyleLbl="node1" presStyleIdx="1" presStyleCnt="4"/>
      <dgm:spPr/>
      <dgm:t>
        <a:bodyPr/>
        <a:lstStyle/>
        <a:p>
          <a:endParaRPr lang="it-IT"/>
        </a:p>
      </dgm:t>
    </dgm:pt>
    <dgm:pt modelId="{646A88A4-CE1C-40F2-BF73-4AAAAF910AED}" type="pres">
      <dgm:prSet presAssocID="{D9F6080A-2573-4EEF-A1DC-35C2E069740E}" presName="img" presStyleLbl="fgImgPlace1" presStyleIdx="1" presStyleCnt="4"/>
      <dgm:spPr>
        <a:solidFill>
          <a:schemeClr val="bg1">
            <a:lumMod val="85000"/>
          </a:schemeClr>
        </a:solidFill>
      </dgm:spPr>
    </dgm:pt>
    <dgm:pt modelId="{83D90F78-3634-4D04-B497-458FAE684196}" type="pres">
      <dgm:prSet presAssocID="{D9F6080A-2573-4EEF-A1DC-35C2E069740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05C42D-904B-470B-A3E1-5F1ECBBAEF77}" type="pres">
      <dgm:prSet presAssocID="{A845AA9F-C1D1-4EA6-8BD7-642DEB7F1420}" presName="spacer" presStyleCnt="0"/>
      <dgm:spPr/>
    </dgm:pt>
    <dgm:pt modelId="{A308DF12-23D9-43C0-A17F-468A8F0587B3}" type="pres">
      <dgm:prSet presAssocID="{4CC8816F-28E0-4F1B-B840-47EE0297413A}" presName="comp" presStyleCnt="0"/>
      <dgm:spPr/>
    </dgm:pt>
    <dgm:pt modelId="{0A352915-A14D-4324-ABF0-94753208BBA7}" type="pres">
      <dgm:prSet presAssocID="{4CC8816F-28E0-4F1B-B840-47EE0297413A}" presName="box" presStyleLbl="node1" presStyleIdx="2" presStyleCnt="4"/>
      <dgm:spPr/>
      <dgm:t>
        <a:bodyPr/>
        <a:lstStyle/>
        <a:p>
          <a:endParaRPr lang="it-IT"/>
        </a:p>
      </dgm:t>
    </dgm:pt>
    <dgm:pt modelId="{68A6CFF8-2F08-4608-91E0-D62ACBF8369C}" type="pres">
      <dgm:prSet presAssocID="{4CC8816F-28E0-4F1B-B840-47EE0297413A}" presName="img" presStyleLbl="fgImgPlace1" presStyleIdx="2" presStyleCnt="4"/>
      <dgm:spPr>
        <a:solidFill>
          <a:schemeClr val="bg1">
            <a:lumMod val="85000"/>
          </a:schemeClr>
        </a:solidFill>
      </dgm:spPr>
    </dgm:pt>
    <dgm:pt modelId="{D9427E2F-CAA8-4DBA-BFDA-015156A2376F}" type="pres">
      <dgm:prSet presAssocID="{4CC8816F-28E0-4F1B-B840-47EE0297413A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90C55B-2B81-4F31-A211-202271013B7D}" type="pres">
      <dgm:prSet presAssocID="{1232D1DD-8348-4126-B96F-7EABBDD4866E}" presName="spacer" presStyleCnt="0"/>
      <dgm:spPr/>
    </dgm:pt>
    <dgm:pt modelId="{BBEA145B-703B-4AD7-B2BA-1E81FC07F271}" type="pres">
      <dgm:prSet presAssocID="{F78613ED-7ACF-4650-B01E-37E5A37625A8}" presName="comp" presStyleCnt="0"/>
      <dgm:spPr/>
    </dgm:pt>
    <dgm:pt modelId="{B934EE03-7388-463C-A27C-31B50A6B9ED5}" type="pres">
      <dgm:prSet presAssocID="{F78613ED-7ACF-4650-B01E-37E5A37625A8}" presName="box" presStyleLbl="node1" presStyleIdx="3" presStyleCnt="4"/>
      <dgm:spPr/>
      <dgm:t>
        <a:bodyPr/>
        <a:lstStyle/>
        <a:p>
          <a:endParaRPr lang="it-IT"/>
        </a:p>
      </dgm:t>
    </dgm:pt>
    <dgm:pt modelId="{ED5028D9-46E8-45BF-96ED-8A8126157BDB}" type="pres">
      <dgm:prSet presAssocID="{F78613ED-7ACF-4650-B01E-37E5A37625A8}" presName="img" presStyleLbl="fgImgPlace1" presStyleIdx="3" presStyleCnt="4"/>
      <dgm:spPr>
        <a:solidFill>
          <a:schemeClr val="bg1">
            <a:lumMod val="85000"/>
          </a:schemeClr>
        </a:solidFill>
      </dgm:spPr>
    </dgm:pt>
    <dgm:pt modelId="{9DC85DE4-57C7-4B91-BE88-8614B18CA2C8}" type="pres">
      <dgm:prSet presAssocID="{F78613ED-7ACF-4650-B01E-37E5A37625A8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1A49AAE-6BB0-44E9-ABFD-74016646BA9D}" srcId="{7728F52B-5394-4C13-81FF-5025E189DE72}" destId="{D9F6080A-2573-4EEF-A1DC-35C2E069740E}" srcOrd="1" destOrd="0" parTransId="{C7521DBB-0087-4BEF-B77B-46E632E0CB66}" sibTransId="{A845AA9F-C1D1-4EA6-8BD7-642DEB7F1420}"/>
    <dgm:cxn modelId="{2268E08E-9A80-422F-AC1C-5E6B896994D2}" srcId="{7728F52B-5394-4C13-81FF-5025E189DE72}" destId="{4CC8816F-28E0-4F1B-B840-47EE0297413A}" srcOrd="2" destOrd="0" parTransId="{A1AE9C58-8A01-487A-B057-27A8CD321E49}" sibTransId="{1232D1DD-8348-4126-B96F-7EABBDD4866E}"/>
    <dgm:cxn modelId="{E3EEA37E-B669-4075-AE36-AFD6CCE368D9}" type="presOf" srcId="{4CC8816F-28E0-4F1B-B840-47EE0297413A}" destId="{0A352915-A14D-4324-ABF0-94753208BBA7}" srcOrd="0" destOrd="0" presId="urn:microsoft.com/office/officeart/2005/8/layout/vList4"/>
    <dgm:cxn modelId="{9D25517A-6BE0-4293-905D-017F604CAA7E}" type="presOf" srcId="{D9F6080A-2573-4EEF-A1DC-35C2E069740E}" destId="{4C980EE2-5A15-4B98-A9DA-4D41BB09FFE9}" srcOrd="0" destOrd="0" presId="urn:microsoft.com/office/officeart/2005/8/layout/vList4"/>
    <dgm:cxn modelId="{B5C10232-C405-4DB7-936F-72CA348D040B}" srcId="{7728F52B-5394-4C13-81FF-5025E189DE72}" destId="{F78613ED-7ACF-4650-B01E-37E5A37625A8}" srcOrd="3" destOrd="0" parTransId="{CACA0534-786A-4444-ACA0-11E505CFD01E}" sibTransId="{CAE18D58-89F0-4477-ABE6-2A74436D44D5}"/>
    <dgm:cxn modelId="{3EAFB6DA-2BCC-460B-B9C9-F9EEE7DD24A8}" type="presOf" srcId="{F78613ED-7ACF-4650-B01E-37E5A37625A8}" destId="{9DC85DE4-57C7-4B91-BE88-8614B18CA2C8}" srcOrd="1" destOrd="0" presId="urn:microsoft.com/office/officeart/2005/8/layout/vList4"/>
    <dgm:cxn modelId="{5F09E1F9-2425-41E5-B0ED-D6A4EF78C761}" type="presOf" srcId="{6EB23F65-E4DD-4CC2-BCCC-275D7568EED3}" destId="{CF6CE423-5E99-458A-BBEF-6ABD16978DE9}" srcOrd="1" destOrd="0" presId="urn:microsoft.com/office/officeart/2005/8/layout/vList4"/>
    <dgm:cxn modelId="{A069291C-1337-46E4-8653-D20A36D11BFC}" type="presOf" srcId="{4CC8816F-28E0-4F1B-B840-47EE0297413A}" destId="{D9427E2F-CAA8-4DBA-BFDA-015156A2376F}" srcOrd="1" destOrd="0" presId="urn:microsoft.com/office/officeart/2005/8/layout/vList4"/>
    <dgm:cxn modelId="{0FA2581A-052A-4762-AE14-276520E60A31}" srcId="{7728F52B-5394-4C13-81FF-5025E189DE72}" destId="{6EB23F65-E4DD-4CC2-BCCC-275D7568EED3}" srcOrd="0" destOrd="0" parTransId="{B3E81482-5E4C-4242-BEE7-87EC7AD12C7F}" sibTransId="{468DDE01-6691-43EA-82FD-E13386458C48}"/>
    <dgm:cxn modelId="{1609937C-E1FD-4C33-89BC-8FA35B63B30A}" type="presOf" srcId="{6EB23F65-E4DD-4CC2-BCCC-275D7568EED3}" destId="{7A1C908F-DEC9-4FD9-80FC-16BC7FB2B6FE}" srcOrd="0" destOrd="0" presId="urn:microsoft.com/office/officeart/2005/8/layout/vList4"/>
    <dgm:cxn modelId="{56D106C8-E520-4E00-A23B-53EEF69A208E}" type="presOf" srcId="{7728F52B-5394-4C13-81FF-5025E189DE72}" destId="{4BBED156-D6FD-4315-9D1D-46D78A9546D5}" srcOrd="0" destOrd="0" presId="urn:microsoft.com/office/officeart/2005/8/layout/vList4"/>
    <dgm:cxn modelId="{395E0680-7950-45EE-ADB0-DCCE63DD4322}" type="presOf" srcId="{F78613ED-7ACF-4650-B01E-37E5A37625A8}" destId="{B934EE03-7388-463C-A27C-31B50A6B9ED5}" srcOrd="0" destOrd="0" presId="urn:microsoft.com/office/officeart/2005/8/layout/vList4"/>
    <dgm:cxn modelId="{928AEBE1-5E72-4159-B349-A449C594C95A}" type="presOf" srcId="{D9F6080A-2573-4EEF-A1DC-35C2E069740E}" destId="{83D90F78-3634-4D04-B497-458FAE684196}" srcOrd="1" destOrd="0" presId="urn:microsoft.com/office/officeart/2005/8/layout/vList4"/>
    <dgm:cxn modelId="{A7310926-C2F4-472C-964E-9A9FB64E6147}" type="presParOf" srcId="{4BBED156-D6FD-4315-9D1D-46D78A9546D5}" destId="{3C0CF379-BE37-4142-B92E-12957262F4E1}" srcOrd="0" destOrd="0" presId="urn:microsoft.com/office/officeart/2005/8/layout/vList4"/>
    <dgm:cxn modelId="{FC07F0DB-BAB1-4486-A2D1-6383208AF0B2}" type="presParOf" srcId="{3C0CF379-BE37-4142-B92E-12957262F4E1}" destId="{7A1C908F-DEC9-4FD9-80FC-16BC7FB2B6FE}" srcOrd="0" destOrd="0" presId="urn:microsoft.com/office/officeart/2005/8/layout/vList4"/>
    <dgm:cxn modelId="{595B82A0-B74A-4AC8-AE92-E771BD498928}" type="presParOf" srcId="{3C0CF379-BE37-4142-B92E-12957262F4E1}" destId="{1EADDD8C-9A69-463B-B7FD-548DC76D2F5C}" srcOrd="1" destOrd="0" presId="urn:microsoft.com/office/officeart/2005/8/layout/vList4"/>
    <dgm:cxn modelId="{78DA49A5-83F9-4303-83A9-F1CC7B249DA3}" type="presParOf" srcId="{3C0CF379-BE37-4142-B92E-12957262F4E1}" destId="{CF6CE423-5E99-458A-BBEF-6ABD16978DE9}" srcOrd="2" destOrd="0" presId="urn:microsoft.com/office/officeart/2005/8/layout/vList4"/>
    <dgm:cxn modelId="{00C9AAF0-FC9C-402F-8512-819045C32A73}" type="presParOf" srcId="{4BBED156-D6FD-4315-9D1D-46D78A9546D5}" destId="{14EED283-BD23-4DFC-A474-E62901B89E80}" srcOrd="1" destOrd="0" presId="urn:microsoft.com/office/officeart/2005/8/layout/vList4"/>
    <dgm:cxn modelId="{8ACC0E1F-2291-43C1-B8B6-757D58AB0D92}" type="presParOf" srcId="{4BBED156-D6FD-4315-9D1D-46D78A9546D5}" destId="{8AF52E39-F75F-4726-A0E6-4D5327D0BDC9}" srcOrd="2" destOrd="0" presId="urn:microsoft.com/office/officeart/2005/8/layout/vList4"/>
    <dgm:cxn modelId="{BD9CE7B8-AC58-40C1-8847-68916FDD8566}" type="presParOf" srcId="{8AF52E39-F75F-4726-A0E6-4D5327D0BDC9}" destId="{4C980EE2-5A15-4B98-A9DA-4D41BB09FFE9}" srcOrd="0" destOrd="0" presId="urn:microsoft.com/office/officeart/2005/8/layout/vList4"/>
    <dgm:cxn modelId="{32AE8C15-4E22-445A-B0CE-36365803C75C}" type="presParOf" srcId="{8AF52E39-F75F-4726-A0E6-4D5327D0BDC9}" destId="{646A88A4-CE1C-40F2-BF73-4AAAAF910AED}" srcOrd="1" destOrd="0" presId="urn:microsoft.com/office/officeart/2005/8/layout/vList4"/>
    <dgm:cxn modelId="{AE46483F-6CE6-422F-ACCE-01030D136671}" type="presParOf" srcId="{8AF52E39-F75F-4726-A0E6-4D5327D0BDC9}" destId="{83D90F78-3634-4D04-B497-458FAE684196}" srcOrd="2" destOrd="0" presId="urn:microsoft.com/office/officeart/2005/8/layout/vList4"/>
    <dgm:cxn modelId="{76F1B2A4-9E0B-4851-B12A-D38275F9ED01}" type="presParOf" srcId="{4BBED156-D6FD-4315-9D1D-46D78A9546D5}" destId="{BB05C42D-904B-470B-A3E1-5F1ECBBAEF77}" srcOrd="3" destOrd="0" presId="urn:microsoft.com/office/officeart/2005/8/layout/vList4"/>
    <dgm:cxn modelId="{E90E0189-DBDC-4CCF-B1CE-1B5438837CA8}" type="presParOf" srcId="{4BBED156-D6FD-4315-9D1D-46D78A9546D5}" destId="{A308DF12-23D9-43C0-A17F-468A8F0587B3}" srcOrd="4" destOrd="0" presId="urn:microsoft.com/office/officeart/2005/8/layout/vList4"/>
    <dgm:cxn modelId="{79CB0E20-E7BE-4702-92DB-812122C312F7}" type="presParOf" srcId="{A308DF12-23D9-43C0-A17F-468A8F0587B3}" destId="{0A352915-A14D-4324-ABF0-94753208BBA7}" srcOrd="0" destOrd="0" presId="urn:microsoft.com/office/officeart/2005/8/layout/vList4"/>
    <dgm:cxn modelId="{1A75ED95-F6BE-480F-8CFA-392A114211EF}" type="presParOf" srcId="{A308DF12-23D9-43C0-A17F-468A8F0587B3}" destId="{68A6CFF8-2F08-4608-91E0-D62ACBF8369C}" srcOrd="1" destOrd="0" presId="urn:microsoft.com/office/officeart/2005/8/layout/vList4"/>
    <dgm:cxn modelId="{BD67E96D-86C2-45EB-BB03-203E836E1121}" type="presParOf" srcId="{A308DF12-23D9-43C0-A17F-468A8F0587B3}" destId="{D9427E2F-CAA8-4DBA-BFDA-015156A2376F}" srcOrd="2" destOrd="0" presId="urn:microsoft.com/office/officeart/2005/8/layout/vList4"/>
    <dgm:cxn modelId="{E9E3A415-D5D8-4A26-B160-EBC37A4B2CC1}" type="presParOf" srcId="{4BBED156-D6FD-4315-9D1D-46D78A9546D5}" destId="{4F90C55B-2B81-4F31-A211-202271013B7D}" srcOrd="5" destOrd="0" presId="urn:microsoft.com/office/officeart/2005/8/layout/vList4"/>
    <dgm:cxn modelId="{1DA586C0-62EE-4E4E-B5CE-95FCA53AF564}" type="presParOf" srcId="{4BBED156-D6FD-4315-9D1D-46D78A9546D5}" destId="{BBEA145B-703B-4AD7-B2BA-1E81FC07F271}" srcOrd="6" destOrd="0" presId="urn:microsoft.com/office/officeart/2005/8/layout/vList4"/>
    <dgm:cxn modelId="{920A5C55-5405-4857-917A-7FCAD216D3F0}" type="presParOf" srcId="{BBEA145B-703B-4AD7-B2BA-1E81FC07F271}" destId="{B934EE03-7388-463C-A27C-31B50A6B9ED5}" srcOrd="0" destOrd="0" presId="urn:microsoft.com/office/officeart/2005/8/layout/vList4"/>
    <dgm:cxn modelId="{2FA5047B-49D4-4B08-BE3C-2F2B3953CA34}" type="presParOf" srcId="{BBEA145B-703B-4AD7-B2BA-1E81FC07F271}" destId="{ED5028D9-46E8-45BF-96ED-8A8126157BDB}" srcOrd="1" destOrd="0" presId="urn:microsoft.com/office/officeart/2005/8/layout/vList4"/>
    <dgm:cxn modelId="{B4B891D6-6D2F-4712-97CE-2448ADEBB035}" type="presParOf" srcId="{BBEA145B-703B-4AD7-B2BA-1E81FC07F271}" destId="{9DC85DE4-57C7-4B91-BE88-8614B18CA2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DC228-7242-42F0-AC2F-F92796881569}">
      <dsp:nvSpPr>
        <dsp:cNvPr id="0" name=""/>
        <dsp:cNvSpPr/>
      </dsp:nvSpPr>
      <dsp:spPr>
        <a:xfrm>
          <a:off x="118290" y="1163409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D5AB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D. </a:t>
          </a:r>
          <a:r>
            <a:rPr lang="it-IT" sz="1000" kern="1200" dirty="0" err="1" smtClean="0"/>
            <a:t>Lgs</a:t>
          </a:r>
          <a:r>
            <a:rPr lang="it-IT" sz="1000" kern="1200" dirty="0" smtClean="0"/>
            <a:t>. </a:t>
          </a:r>
          <a:r>
            <a:rPr lang="it-IT" sz="1000" b="1" kern="1200" dirty="0" smtClean="0"/>
            <a:t>196/2003</a:t>
          </a:r>
          <a:r>
            <a:rPr lang="it-IT" sz="1000" kern="1200" dirty="0" smtClean="0"/>
            <a:t> </a:t>
          </a:r>
          <a:r>
            <a:rPr lang="it-IT" sz="1000" b="1" i="1" kern="1200" dirty="0" smtClean="0">
              <a:solidFill>
                <a:schemeClr val="accent2"/>
              </a:solidFill>
            </a:rPr>
            <a:t>Codice in materia di protezione dei dati personali</a:t>
          </a:r>
          <a:endParaRPr lang="it-IT" sz="1000" b="1" i="1" kern="1200" dirty="0">
            <a:solidFill>
              <a:schemeClr val="accent2"/>
            </a:solidFill>
          </a:endParaRPr>
        </a:p>
      </dsp:txBody>
      <dsp:txXfrm>
        <a:off x="118290" y="1163409"/>
        <a:ext cx="2699952" cy="843735"/>
      </dsp:txXfrm>
    </dsp:sp>
    <dsp:sp modelId="{58DF4C9A-AEE4-4D63-851D-E56492BE0439}">
      <dsp:nvSpPr>
        <dsp:cNvPr id="0" name=""/>
        <dsp:cNvSpPr/>
      </dsp:nvSpPr>
      <dsp:spPr>
        <a:xfrm>
          <a:off x="5792" y="1041536"/>
          <a:ext cx="590614" cy="885921"/>
        </a:xfrm>
        <a:prstGeom prst="rect">
          <a:avLst/>
        </a:prstGeom>
        <a:solidFill>
          <a:srgbClr val="0D5AB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F2774-2FAA-48C3-B9E0-774C04547EE2}">
      <dsp:nvSpPr>
        <dsp:cNvPr id="0" name=""/>
        <dsp:cNvSpPr/>
      </dsp:nvSpPr>
      <dsp:spPr>
        <a:xfrm>
          <a:off x="3096438" y="1163409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D5AB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D. </a:t>
          </a:r>
          <a:r>
            <a:rPr lang="it-IT" sz="1000" kern="1200" dirty="0" err="1" smtClean="0"/>
            <a:t>Lgs</a:t>
          </a:r>
          <a:r>
            <a:rPr lang="it-IT" sz="1000" kern="1200" dirty="0" smtClean="0"/>
            <a:t>. </a:t>
          </a:r>
          <a:r>
            <a:rPr lang="it-IT" sz="1000" b="1" kern="1200" dirty="0" smtClean="0"/>
            <a:t>259/2003</a:t>
          </a:r>
          <a:r>
            <a:rPr lang="it-IT" sz="1000" kern="1200" dirty="0" smtClean="0"/>
            <a:t> </a:t>
          </a:r>
          <a:r>
            <a:rPr lang="it-IT" sz="1000" b="1" i="1" kern="1200" dirty="0" smtClean="0">
              <a:solidFill>
                <a:schemeClr val="accent2"/>
              </a:solidFill>
            </a:rPr>
            <a:t>Codice delle Comunicazioni elettroniche</a:t>
          </a:r>
          <a:endParaRPr lang="it-IT" sz="1000" b="1" i="1" kern="1200" dirty="0">
            <a:solidFill>
              <a:schemeClr val="accent2"/>
            </a:solidFill>
          </a:endParaRPr>
        </a:p>
      </dsp:txBody>
      <dsp:txXfrm>
        <a:off x="3096438" y="1163409"/>
        <a:ext cx="2699952" cy="843735"/>
      </dsp:txXfrm>
    </dsp:sp>
    <dsp:sp modelId="{6607F196-DE67-44D7-A1C9-6C8401F76797}">
      <dsp:nvSpPr>
        <dsp:cNvPr id="0" name=""/>
        <dsp:cNvSpPr/>
      </dsp:nvSpPr>
      <dsp:spPr>
        <a:xfrm>
          <a:off x="2983940" y="1041536"/>
          <a:ext cx="590614" cy="885921"/>
        </a:xfrm>
        <a:prstGeom prst="rect">
          <a:avLst/>
        </a:prstGeom>
        <a:solidFill>
          <a:srgbClr val="0D5AB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0F37C-89CD-46E8-8861-86933EF2A482}">
      <dsp:nvSpPr>
        <dsp:cNvPr id="0" name=""/>
        <dsp:cNvSpPr/>
      </dsp:nvSpPr>
      <dsp:spPr>
        <a:xfrm>
          <a:off x="6074587" y="1163409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D5AB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D. </a:t>
          </a:r>
          <a:r>
            <a:rPr lang="it-IT" sz="1000" kern="1200" dirty="0" err="1" smtClean="0"/>
            <a:t>Lgs</a:t>
          </a:r>
          <a:r>
            <a:rPr lang="it-IT" sz="1000" kern="1200" dirty="0" smtClean="0"/>
            <a:t>. </a:t>
          </a:r>
          <a:r>
            <a:rPr lang="it-IT" sz="1000" b="1" kern="1200" dirty="0" smtClean="0"/>
            <a:t>82/2005</a:t>
          </a:r>
          <a:r>
            <a:rPr lang="it-IT" sz="1000" kern="1200" dirty="0" smtClean="0"/>
            <a:t> </a:t>
          </a:r>
          <a:r>
            <a:rPr lang="it-IT" sz="1000" b="1" i="1" kern="1200" dirty="0" smtClean="0">
              <a:solidFill>
                <a:schemeClr val="accent2"/>
              </a:solidFill>
            </a:rPr>
            <a:t>Codice dell’amministrazione digitale </a:t>
          </a:r>
          <a:r>
            <a:rPr lang="it-IT" sz="1000" b="0" i="0" kern="1200" dirty="0" smtClean="0">
              <a:solidFill>
                <a:schemeClr val="tx1"/>
              </a:solidFill>
            </a:rPr>
            <a:t>successivamente integrato e modificato dai D. </a:t>
          </a:r>
          <a:r>
            <a:rPr lang="it-IT" sz="1000" b="0" i="0" kern="1200" dirty="0" err="1" smtClean="0">
              <a:solidFill>
                <a:schemeClr val="tx1"/>
              </a:solidFill>
            </a:rPr>
            <a:t>Lgs</a:t>
          </a:r>
          <a:r>
            <a:rPr lang="it-IT" sz="1000" b="0" i="0" kern="1200" dirty="0" smtClean="0">
              <a:solidFill>
                <a:schemeClr val="tx1"/>
              </a:solidFill>
            </a:rPr>
            <a:t>. 179/2016 e 217/2017</a:t>
          </a:r>
          <a:endParaRPr lang="it-IT" sz="1000" b="0" i="0" kern="1200" dirty="0">
            <a:solidFill>
              <a:schemeClr val="tx1"/>
            </a:solidFill>
          </a:endParaRPr>
        </a:p>
      </dsp:txBody>
      <dsp:txXfrm>
        <a:off x="6074587" y="1163409"/>
        <a:ext cx="2699952" cy="843735"/>
      </dsp:txXfrm>
    </dsp:sp>
    <dsp:sp modelId="{8E06625F-E103-4921-83D7-265B73E80226}">
      <dsp:nvSpPr>
        <dsp:cNvPr id="0" name=""/>
        <dsp:cNvSpPr/>
      </dsp:nvSpPr>
      <dsp:spPr>
        <a:xfrm>
          <a:off x="5962089" y="1041536"/>
          <a:ext cx="590614" cy="885921"/>
        </a:xfrm>
        <a:prstGeom prst="rect">
          <a:avLst/>
        </a:prstGeom>
        <a:solidFill>
          <a:srgbClr val="0D5AB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6FF7C-CBEA-460A-A938-6475BB886405}">
      <dsp:nvSpPr>
        <dsp:cNvPr id="0" name=""/>
        <dsp:cNvSpPr/>
      </dsp:nvSpPr>
      <dsp:spPr>
        <a:xfrm>
          <a:off x="118290" y="2225577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D5AB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DPCM 24 gennaio </a:t>
          </a:r>
          <a:r>
            <a:rPr lang="it-IT" sz="1000" b="1" kern="1200" dirty="0" smtClean="0"/>
            <a:t>2013</a:t>
          </a:r>
          <a:r>
            <a:rPr lang="it-IT" sz="1000" kern="1200" dirty="0" smtClean="0"/>
            <a:t> </a:t>
          </a:r>
          <a:r>
            <a:rPr lang="it-IT" sz="1000" b="1" i="1" kern="1200" dirty="0" smtClean="0">
              <a:solidFill>
                <a:schemeClr val="accent2"/>
              </a:solidFill>
            </a:rPr>
            <a:t>Quadro strategico nazionale per la sicurezza dello spazio cibernetico</a:t>
          </a:r>
          <a:r>
            <a:rPr lang="it-IT" sz="1000" i="0" kern="1200" dirty="0" smtClean="0"/>
            <a:t> e </a:t>
          </a:r>
          <a:r>
            <a:rPr lang="it-IT" sz="1000" b="1" i="1" kern="1200" dirty="0" smtClean="0">
              <a:solidFill>
                <a:schemeClr val="accent2"/>
              </a:solidFill>
            </a:rPr>
            <a:t>Piano nazionale per la protezione cibernetica e la sicurezza informatica</a:t>
          </a:r>
          <a:endParaRPr lang="it-IT" sz="1000" b="1" i="1" kern="1200" dirty="0">
            <a:solidFill>
              <a:schemeClr val="accent2"/>
            </a:solidFill>
          </a:endParaRPr>
        </a:p>
      </dsp:txBody>
      <dsp:txXfrm>
        <a:off x="118290" y="2225577"/>
        <a:ext cx="2699952" cy="843735"/>
      </dsp:txXfrm>
    </dsp:sp>
    <dsp:sp modelId="{0319DC60-3E81-4AA5-9A7A-599A37651F7B}">
      <dsp:nvSpPr>
        <dsp:cNvPr id="0" name=""/>
        <dsp:cNvSpPr/>
      </dsp:nvSpPr>
      <dsp:spPr>
        <a:xfrm>
          <a:off x="5792" y="2103705"/>
          <a:ext cx="590614" cy="885921"/>
        </a:xfrm>
        <a:prstGeom prst="rect">
          <a:avLst/>
        </a:prstGeom>
        <a:solidFill>
          <a:srgbClr val="0D5AB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C7652-049A-4AE1-874E-5ACFD2FDADDC}">
      <dsp:nvSpPr>
        <dsp:cNvPr id="0" name=""/>
        <dsp:cNvSpPr/>
      </dsp:nvSpPr>
      <dsp:spPr>
        <a:xfrm>
          <a:off x="3096438" y="2225577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D5AB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Direttiva 1 agosto </a:t>
          </a:r>
          <a:r>
            <a:rPr lang="it-IT" sz="1000" b="1" kern="1200" dirty="0" smtClean="0"/>
            <a:t>2015</a:t>
          </a:r>
          <a:r>
            <a:rPr lang="it-IT" sz="1000" kern="1200" dirty="0" smtClean="0"/>
            <a:t> del Presidente del Consiglio dei Ministri </a:t>
          </a:r>
          <a:r>
            <a:rPr lang="it-IT" sz="1000" b="1" i="1" kern="1200" dirty="0" smtClean="0">
              <a:solidFill>
                <a:schemeClr val="accent2"/>
              </a:solidFill>
            </a:rPr>
            <a:t>Attuazione  degli indirizzi strategici ed operativi del DPCM 24 gennaio 2013</a:t>
          </a:r>
          <a:endParaRPr lang="it-IT" sz="1000" b="1" i="1" kern="1200" dirty="0">
            <a:solidFill>
              <a:schemeClr val="accent2"/>
            </a:solidFill>
          </a:endParaRPr>
        </a:p>
      </dsp:txBody>
      <dsp:txXfrm>
        <a:off x="3096438" y="2225577"/>
        <a:ext cx="2699952" cy="843735"/>
      </dsp:txXfrm>
    </dsp:sp>
    <dsp:sp modelId="{27187574-6049-4B78-862D-BC5B18413B3A}">
      <dsp:nvSpPr>
        <dsp:cNvPr id="0" name=""/>
        <dsp:cNvSpPr/>
      </dsp:nvSpPr>
      <dsp:spPr>
        <a:xfrm>
          <a:off x="2983940" y="2103705"/>
          <a:ext cx="590614" cy="885921"/>
        </a:xfrm>
        <a:prstGeom prst="rect">
          <a:avLst/>
        </a:prstGeom>
        <a:solidFill>
          <a:srgbClr val="0D5AB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5420C-693A-4ADB-8A26-D705BE5124F3}">
      <dsp:nvSpPr>
        <dsp:cNvPr id="0" name=""/>
        <dsp:cNvSpPr/>
      </dsp:nvSpPr>
      <dsp:spPr>
        <a:xfrm>
          <a:off x="6074587" y="2225577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D5AB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GU Serie Generale n.103 del 05-05-</a:t>
          </a:r>
          <a:r>
            <a:rPr lang="it-IT" sz="1000" b="1" kern="1200" dirty="0" smtClean="0"/>
            <a:t>2017</a:t>
          </a:r>
          <a:r>
            <a:rPr lang="it-IT" sz="1000" kern="1200" dirty="0" smtClean="0"/>
            <a:t> </a:t>
          </a:r>
          <a:r>
            <a:rPr lang="it-IT" sz="1000" b="1" i="1" kern="1200" dirty="0" smtClean="0">
              <a:solidFill>
                <a:schemeClr val="accent2"/>
              </a:solidFill>
            </a:rPr>
            <a:t>Misure minime di sicurezza ICT per le pubbliche amministrazioni</a:t>
          </a:r>
          <a:r>
            <a:rPr lang="it-IT" sz="1000" kern="1200" dirty="0" smtClean="0"/>
            <a:t> redatte da </a:t>
          </a:r>
          <a:r>
            <a:rPr lang="it-IT" sz="1000" kern="1200" dirty="0" err="1" smtClean="0"/>
            <a:t>AgID</a:t>
          </a:r>
          <a:endParaRPr lang="it-IT" sz="1000" kern="1200" dirty="0"/>
        </a:p>
      </dsp:txBody>
      <dsp:txXfrm>
        <a:off x="6074587" y="2225577"/>
        <a:ext cx="2699952" cy="843735"/>
      </dsp:txXfrm>
    </dsp:sp>
    <dsp:sp modelId="{5134F424-2554-4105-9D00-8BA99099CE4A}">
      <dsp:nvSpPr>
        <dsp:cNvPr id="0" name=""/>
        <dsp:cNvSpPr/>
      </dsp:nvSpPr>
      <dsp:spPr>
        <a:xfrm>
          <a:off x="5962089" y="2103705"/>
          <a:ext cx="590614" cy="885921"/>
        </a:xfrm>
        <a:prstGeom prst="rect">
          <a:avLst/>
        </a:prstGeom>
        <a:solidFill>
          <a:srgbClr val="0D5AB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F32D4-ACD5-4B0D-B2A5-E5C1059EB2F6}">
      <dsp:nvSpPr>
        <dsp:cNvPr id="0" name=""/>
        <dsp:cNvSpPr/>
      </dsp:nvSpPr>
      <dsp:spPr>
        <a:xfrm>
          <a:off x="118290" y="3287746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1329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D. </a:t>
          </a:r>
          <a:r>
            <a:rPr lang="it-IT" sz="1000" kern="1200" dirty="0" err="1" smtClean="0"/>
            <a:t>Lgs</a:t>
          </a:r>
          <a:r>
            <a:rPr lang="it-IT" sz="1000" kern="1200" dirty="0" smtClean="0"/>
            <a:t>. </a:t>
          </a:r>
          <a:r>
            <a:rPr lang="it-IT" sz="1000" b="1" kern="1200" dirty="0" smtClean="0"/>
            <a:t>51/2018</a:t>
          </a:r>
          <a:r>
            <a:rPr lang="it-IT" sz="1000" kern="1200" dirty="0" smtClean="0"/>
            <a:t> </a:t>
          </a:r>
          <a:r>
            <a:rPr lang="it-IT" sz="1000" b="1" i="1" kern="1200" dirty="0" smtClean="0">
              <a:solidFill>
                <a:schemeClr val="accent2"/>
              </a:solidFill>
            </a:rPr>
            <a:t>Attuazione della direttiva (UE) 2016/680 Regolamento generale sulla protezione dei dati</a:t>
          </a:r>
          <a:endParaRPr lang="it-IT" sz="1000" b="1" i="1" kern="1200" dirty="0">
            <a:solidFill>
              <a:schemeClr val="accent2"/>
            </a:solidFill>
          </a:endParaRPr>
        </a:p>
      </dsp:txBody>
      <dsp:txXfrm>
        <a:off x="118290" y="3287746"/>
        <a:ext cx="2699952" cy="843735"/>
      </dsp:txXfrm>
    </dsp:sp>
    <dsp:sp modelId="{1BAA7EAA-8925-4C34-BD6F-5C2EE59EE2D5}">
      <dsp:nvSpPr>
        <dsp:cNvPr id="0" name=""/>
        <dsp:cNvSpPr/>
      </dsp:nvSpPr>
      <dsp:spPr>
        <a:xfrm>
          <a:off x="5792" y="3165873"/>
          <a:ext cx="590614" cy="885921"/>
        </a:xfrm>
        <a:prstGeom prst="rect">
          <a:avLst/>
        </a:prstGeom>
        <a:solidFill>
          <a:srgbClr val="0132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47010-ECEC-4FC2-916F-843262F81823}">
      <dsp:nvSpPr>
        <dsp:cNvPr id="0" name=""/>
        <dsp:cNvSpPr/>
      </dsp:nvSpPr>
      <dsp:spPr>
        <a:xfrm>
          <a:off x="3096438" y="3287746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1329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D. </a:t>
          </a:r>
          <a:r>
            <a:rPr lang="it-IT" sz="1000" kern="1200" dirty="0" err="1" smtClean="0"/>
            <a:t>Lgs</a:t>
          </a:r>
          <a:r>
            <a:rPr lang="it-IT" sz="1000" kern="1200" dirty="0" smtClean="0"/>
            <a:t>. </a:t>
          </a:r>
          <a:r>
            <a:rPr lang="it-IT" sz="1000" b="1" kern="1200" dirty="0" smtClean="0"/>
            <a:t>65/2018</a:t>
          </a:r>
          <a:r>
            <a:rPr lang="it-IT" sz="1000" kern="1200" dirty="0" smtClean="0"/>
            <a:t> </a:t>
          </a:r>
          <a:r>
            <a:rPr lang="it-IT" sz="1000" b="1" i="1" kern="1200" dirty="0" smtClean="0">
              <a:solidFill>
                <a:schemeClr val="accent2"/>
              </a:solidFill>
            </a:rPr>
            <a:t>Attuazione della direttiva (UE) 2016/1148 Misure per un livello comune elevato di sicurezza delle reti e dei sistemi informativi nell'Unione</a:t>
          </a:r>
          <a:r>
            <a:rPr lang="it-IT" sz="1000" kern="1200" dirty="0" smtClean="0"/>
            <a:t> (Direttiva NIS) </a:t>
          </a:r>
          <a:endParaRPr lang="it-IT" sz="1000" kern="1200" dirty="0"/>
        </a:p>
      </dsp:txBody>
      <dsp:txXfrm>
        <a:off x="3096438" y="3287746"/>
        <a:ext cx="2699952" cy="843735"/>
      </dsp:txXfrm>
    </dsp:sp>
    <dsp:sp modelId="{5C52F21A-A5B9-4F12-A2F1-C06D8E1C712F}">
      <dsp:nvSpPr>
        <dsp:cNvPr id="0" name=""/>
        <dsp:cNvSpPr/>
      </dsp:nvSpPr>
      <dsp:spPr>
        <a:xfrm>
          <a:off x="2983940" y="3165873"/>
          <a:ext cx="590614" cy="885921"/>
        </a:xfrm>
        <a:prstGeom prst="rect">
          <a:avLst/>
        </a:prstGeom>
        <a:solidFill>
          <a:srgbClr val="0132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2E4CA-41AB-4ECC-BDC6-078E19ACA71B}">
      <dsp:nvSpPr>
        <dsp:cNvPr id="0" name=""/>
        <dsp:cNvSpPr/>
      </dsp:nvSpPr>
      <dsp:spPr>
        <a:xfrm>
          <a:off x="6074587" y="3287746"/>
          <a:ext cx="2699952" cy="8437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013299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49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D. </a:t>
          </a:r>
          <a:r>
            <a:rPr lang="it-IT" sz="1000" kern="1200" dirty="0" err="1" smtClean="0"/>
            <a:t>Lgs</a:t>
          </a:r>
          <a:r>
            <a:rPr lang="it-IT" sz="1000" kern="1200" dirty="0" smtClean="0"/>
            <a:t>. </a:t>
          </a:r>
          <a:r>
            <a:rPr lang="it-IT" sz="1000" b="1" kern="1200" dirty="0" smtClean="0"/>
            <a:t>101/2018</a:t>
          </a:r>
          <a:r>
            <a:rPr lang="it-IT" sz="1000" kern="1200" dirty="0" smtClean="0"/>
            <a:t> </a:t>
          </a:r>
          <a:r>
            <a:rPr lang="it-IT" sz="1000" b="1" i="1" kern="1200" dirty="0" smtClean="0">
              <a:solidFill>
                <a:schemeClr val="accent2"/>
              </a:solidFill>
            </a:rPr>
            <a:t>Disposizioni per l'adeguamento della normativa nazionale (196/2003) alle disposizioni del regolamento (UE) 2016/679</a:t>
          </a:r>
          <a:r>
            <a:rPr lang="it-IT" sz="1000" kern="1200" dirty="0" smtClean="0"/>
            <a:t> </a:t>
          </a:r>
          <a:endParaRPr lang="it-IT" sz="1000" kern="1200" dirty="0"/>
        </a:p>
      </dsp:txBody>
      <dsp:txXfrm>
        <a:off x="6074587" y="3287746"/>
        <a:ext cx="2699952" cy="843735"/>
      </dsp:txXfrm>
    </dsp:sp>
    <dsp:sp modelId="{A6233298-A353-4F7F-AD81-55B3EDA2A3D0}">
      <dsp:nvSpPr>
        <dsp:cNvPr id="0" name=""/>
        <dsp:cNvSpPr/>
      </dsp:nvSpPr>
      <dsp:spPr>
        <a:xfrm>
          <a:off x="5962089" y="3165873"/>
          <a:ext cx="590614" cy="885921"/>
        </a:xfrm>
        <a:prstGeom prst="rect">
          <a:avLst/>
        </a:prstGeom>
        <a:solidFill>
          <a:srgbClr val="0132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C908F-DEC9-4FD9-80FC-16BC7FB2B6FE}">
      <dsp:nvSpPr>
        <dsp:cNvPr id="0" name=""/>
        <dsp:cNvSpPr/>
      </dsp:nvSpPr>
      <dsp:spPr>
        <a:xfrm>
          <a:off x="0" y="0"/>
          <a:ext cx="8889545" cy="1164559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Business E-mail / PEC Compromesse</a:t>
          </a:r>
          <a:br>
            <a:rPr lang="it-IT" sz="1900" b="1" kern="1200" dirty="0" smtClean="0"/>
          </a:br>
          <a:r>
            <a:rPr lang="it-IT" sz="1900" i="1" kern="1200" dirty="0" smtClean="0"/>
            <a:t>Richieste da aziende professionisti conosciuti inviate a loro insaputa con documenti contraffatti (ordini, fatture, etc.), richiedono variazioni di pagamenti, inoltrano file/link malevoli</a:t>
          </a:r>
          <a:endParaRPr lang="it-IT" sz="1900" i="1" kern="1200" dirty="0"/>
        </a:p>
      </dsp:txBody>
      <dsp:txXfrm>
        <a:off x="0" y="0"/>
        <a:ext cx="6995180" cy="1164559"/>
      </dsp:txXfrm>
    </dsp:sp>
    <dsp:sp modelId="{1EADDD8C-9A69-463B-B7FD-548DC76D2F5C}">
      <dsp:nvSpPr>
        <dsp:cNvPr id="0" name=""/>
        <dsp:cNvSpPr/>
      </dsp:nvSpPr>
      <dsp:spPr>
        <a:xfrm>
          <a:off x="6995180" y="116455"/>
          <a:ext cx="1777909" cy="93164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80EE2-5A15-4B98-A9DA-4D41BB09FFE9}">
      <dsp:nvSpPr>
        <dsp:cNvPr id="0" name=""/>
        <dsp:cNvSpPr/>
      </dsp:nvSpPr>
      <dsp:spPr>
        <a:xfrm>
          <a:off x="0" y="1281015"/>
          <a:ext cx="8889545" cy="1164559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>
              <a:solidFill>
                <a:schemeClr val="tx1"/>
              </a:solidFill>
            </a:rPr>
            <a:t>E-mail in apparenza da studi legali / Procura della Repubblica</a:t>
          </a:r>
          <a:r>
            <a:rPr lang="it-IT" sz="1900" kern="1200" dirty="0" smtClean="0">
              <a:solidFill>
                <a:schemeClr val="tx1"/>
              </a:solidFill>
            </a:rPr>
            <a:t/>
          </a:r>
          <a:br>
            <a:rPr lang="it-IT" sz="1900" kern="1200" dirty="0" smtClean="0">
              <a:solidFill>
                <a:schemeClr val="tx1"/>
              </a:solidFill>
            </a:rPr>
          </a:br>
          <a:r>
            <a:rPr lang="it-IT" sz="1900" i="1" kern="1200" dirty="0" smtClean="0">
              <a:solidFill>
                <a:schemeClr val="tx1"/>
              </a:solidFill>
            </a:rPr>
            <a:t>Inducono a scaricare file contenenti documenti legali per veicolare </a:t>
          </a:r>
          <a:r>
            <a:rPr lang="it-IT" sz="1900" i="1" kern="1200" dirty="0" err="1" smtClean="0">
              <a:solidFill>
                <a:schemeClr val="tx1"/>
              </a:solidFill>
            </a:rPr>
            <a:t>malware</a:t>
          </a:r>
          <a:r>
            <a:rPr lang="it-IT" sz="1900" i="1" kern="1200" dirty="0" smtClean="0">
              <a:solidFill>
                <a:schemeClr val="tx1"/>
              </a:solidFill>
            </a:rPr>
            <a:t> sul computer della vittima</a:t>
          </a:r>
          <a:endParaRPr lang="it-IT" sz="1900" i="1" kern="1200" dirty="0">
            <a:solidFill>
              <a:schemeClr val="tx1"/>
            </a:solidFill>
          </a:endParaRPr>
        </a:p>
      </dsp:txBody>
      <dsp:txXfrm>
        <a:off x="0" y="1281015"/>
        <a:ext cx="6995180" cy="1164559"/>
      </dsp:txXfrm>
    </dsp:sp>
    <dsp:sp modelId="{646A88A4-CE1C-40F2-BF73-4AAAAF910AED}">
      <dsp:nvSpPr>
        <dsp:cNvPr id="0" name=""/>
        <dsp:cNvSpPr/>
      </dsp:nvSpPr>
      <dsp:spPr>
        <a:xfrm>
          <a:off x="6995180" y="1397471"/>
          <a:ext cx="1777909" cy="93164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52915-A14D-4324-ABF0-94753208BBA7}">
      <dsp:nvSpPr>
        <dsp:cNvPr id="0" name=""/>
        <dsp:cNvSpPr/>
      </dsp:nvSpPr>
      <dsp:spPr>
        <a:xfrm>
          <a:off x="0" y="2562031"/>
          <a:ext cx="8889545" cy="11645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E-Mail estorsive</a:t>
          </a:r>
          <a:r>
            <a:rPr lang="it-IT" sz="1900" kern="1200" dirty="0" smtClean="0"/>
            <a:t/>
          </a:r>
          <a:br>
            <a:rPr lang="it-IT" sz="1900" kern="1200" dirty="0" smtClean="0"/>
          </a:br>
          <a:r>
            <a:rPr lang="it-IT" sz="1900" i="1" kern="1200" dirty="0" smtClean="0"/>
            <a:t>Richieste di pagamenti per evitare diffusione di materiale riservato o compromettente, talvolta come prova viene indicata una password utilizzata in passato</a:t>
          </a:r>
          <a:endParaRPr lang="it-IT" sz="1900" i="1" kern="1200" dirty="0"/>
        </a:p>
      </dsp:txBody>
      <dsp:txXfrm>
        <a:off x="0" y="2562031"/>
        <a:ext cx="6995180" cy="1164559"/>
      </dsp:txXfrm>
    </dsp:sp>
    <dsp:sp modelId="{68A6CFF8-2F08-4608-91E0-D62ACBF8369C}">
      <dsp:nvSpPr>
        <dsp:cNvPr id="0" name=""/>
        <dsp:cNvSpPr/>
      </dsp:nvSpPr>
      <dsp:spPr>
        <a:xfrm>
          <a:off x="6995180" y="2678487"/>
          <a:ext cx="1777909" cy="93164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4EE03-7388-463C-A27C-31B50A6B9ED5}">
      <dsp:nvSpPr>
        <dsp:cNvPr id="0" name=""/>
        <dsp:cNvSpPr/>
      </dsp:nvSpPr>
      <dsp:spPr>
        <a:xfrm>
          <a:off x="0" y="3843046"/>
          <a:ext cx="8889545" cy="1164559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dirty="0" smtClean="0"/>
            <a:t>Collegamenti a file malevoli su chiavette USB</a:t>
          </a:r>
          <a:br>
            <a:rPr lang="it-IT" sz="1900" b="1" kern="1200" dirty="0" smtClean="0"/>
          </a:br>
          <a:r>
            <a:rPr lang="it-IT" sz="1900" i="1" kern="1200" dirty="0" smtClean="0"/>
            <a:t>Collegamenti a </a:t>
          </a:r>
          <a:r>
            <a:rPr lang="it-IT" sz="1900" i="1" kern="1200" dirty="0" err="1" smtClean="0"/>
            <a:t>malware</a:t>
          </a:r>
          <a:r>
            <a:rPr lang="it-IT" sz="1900" i="1" kern="1200" dirty="0" smtClean="0"/>
            <a:t> mascherati con icone di file Office o PDF </a:t>
          </a:r>
          <a:r>
            <a:rPr lang="it-IT" sz="1900" i="1" kern="1200" dirty="0" smtClean="0">
              <a:solidFill>
                <a:schemeClr val="bg1"/>
              </a:solidFill>
            </a:rPr>
            <a:t>per infettare il computer della vittima</a:t>
          </a:r>
          <a:endParaRPr lang="it-IT" sz="1900" i="1" kern="1200" dirty="0">
            <a:solidFill>
              <a:schemeClr val="bg1"/>
            </a:solidFill>
          </a:endParaRPr>
        </a:p>
      </dsp:txBody>
      <dsp:txXfrm>
        <a:off x="0" y="3843046"/>
        <a:ext cx="6995180" cy="1164559"/>
      </dsp:txXfrm>
    </dsp:sp>
    <dsp:sp modelId="{ED5028D9-46E8-45BF-96ED-8A8126157BDB}">
      <dsp:nvSpPr>
        <dsp:cNvPr id="0" name=""/>
        <dsp:cNvSpPr/>
      </dsp:nvSpPr>
      <dsp:spPr>
        <a:xfrm>
          <a:off x="6995180" y="3959502"/>
          <a:ext cx="1777909" cy="93164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8ED5-9A9B-4708-ADD7-1BFB56D165D1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88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CF20E-C3E2-42EB-91A8-1324511F02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30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http://europa.eu/rapid/press-release_IP-13-94_it.htm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48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https://www.agid.gov.it/it/sicurezza</a:t>
            </a:r>
          </a:p>
          <a:p>
            <a:r>
              <a:rPr lang="it-IT" dirty="0" smtClean="0"/>
              <a:t>https://www.csirt-ita.it/index.html</a:t>
            </a:r>
          </a:p>
          <a:p>
            <a:r>
              <a:rPr lang="it-IT" dirty="0" smtClean="0"/>
              <a:t>https://www.csirt-ita.it/nis.html</a:t>
            </a:r>
          </a:p>
          <a:p>
            <a:r>
              <a:rPr lang="it-IT" dirty="0" smtClean="0"/>
              <a:t>http://www.sviluppoeconomico.gov.it/index.php/it/comunicazioni/istituto-superiore-comunicazioni/sicurezza-informatica/cert-nazionale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83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LEA = Livelli essenziali di assistenza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29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https://en.wikipedia.org/wiki/List_of_data_breaches</a:t>
            </a:r>
          </a:p>
          <a:p>
            <a:r>
              <a:rPr lang="it-IT" dirty="0" smtClean="0"/>
              <a:t>https://www.zdnet.com/pictures/biggest-hacks-leaks-and-data-breaches-2018/17/</a:t>
            </a:r>
          </a:p>
          <a:p>
            <a:r>
              <a:rPr lang="it-IT" dirty="0" smtClean="0"/>
              <a:t>https://www.idtheftcenter.org/wp-content/uploads/2018/10/2018-September-Data-Breach-Package.pdf</a:t>
            </a:r>
          </a:p>
          <a:p>
            <a:r>
              <a:rPr lang="it-IT" dirty="0" smtClean="0"/>
              <a:t>https://enterprise.verizon.com/content/dam/resources/reports/2018/DBIR_2018_Report.pdf</a:t>
            </a:r>
          </a:p>
          <a:p>
            <a:r>
              <a:rPr lang="it-IT" dirty="0" smtClean="0"/>
              <a:t>https://nehemiahsecurity.com/blog/breach-report-march-2018/</a:t>
            </a:r>
          </a:p>
          <a:p>
            <a:r>
              <a:rPr lang="it-IT" dirty="0" smtClean="0"/>
              <a:t>https://www.itgovernance.co.uk/blog/list-of-data-breaches-and-cyber-attacks-in-january-201-2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69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https://www.ilmattino.it/napoli/cronaca/massa_lubrense_hacker_bloccano_file_comune_600_dollari_liberarli-3682468.html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06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96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 smtClean="0"/>
              <a:t>Agid</a:t>
            </a:r>
            <a:r>
              <a:rPr lang="it-IT" dirty="0" smtClean="0"/>
              <a:t> Basic Security Control</a:t>
            </a:r>
            <a:br>
              <a:rPr lang="it-IT" dirty="0" smtClean="0"/>
            </a:br>
            <a:r>
              <a:rPr lang="it-IT" dirty="0" smtClean="0"/>
              <a:t>Critical Security Control (SANS </a:t>
            </a:r>
            <a:r>
              <a:rPr lang="it-IT" dirty="0" err="1" smtClean="0"/>
              <a:t>Institute</a:t>
            </a:r>
            <a:r>
              <a:rPr lang="it-IT" dirty="0" smtClean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22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https://www.garanteprivacy.it/web/guest/pdf?p_p_id=PdfUtil&amp;p_p_lifecycle=2&amp;p_p_state=normal&amp;p_p_mode=view&amp;p_p_resource_id=%2Foffering%2FprintPDF&amp;p_p_cacheability=cacheLevelPage&amp;_PdfUtil_articleId=9056929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28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https://www.iconfinder.com</a:t>
            </a:r>
          </a:p>
          <a:p>
            <a:r>
              <a:rPr lang="it-IT" dirty="0" smtClean="0"/>
              <a:t>https://www.iconfinder.com/iconsets/font-awesome</a:t>
            </a:r>
          </a:p>
          <a:p>
            <a:r>
              <a:rPr lang="it-IT" dirty="0" smtClean="0"/>
              <a:t>https://fontawesome.com/icons?d=gallery&amp;m=free</a:t>
            </a:r>
          </a:p>
          <a:p>
            <a:r>
              <a:rPr lang="it-IT" dirty="0" smtClean="0"/>
              <a:t>https://thenounproject.com</a:t>
            </a:r>
          </a:p>
          <a:p>
            <a:r>
              <a:rPr lang="it-IT" dirty="0" smtClean="0"/>
              <a:t>https://blog.iconfinder.com/gdpr-icons-d13900ce9296</a:t>
            </a:r>
          </a:p>
          <a:p>
            <a:r>
              <a:rPr lang="it-IT" dirty="0" smtClean="0"/>
              <a:t>https://icons8.com/</a:t>
            </a:r>
          </a:p>
          <a:p>
            <a:r>
              <a:rPr lang="it-IT" dirty="0" smtClean="0"/>
              <a:t>https://www.flaticon.com/free-icon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F20E-C3E2-42EB-91A8-1324511F024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852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Pergamena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4154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23850" y="260352"/>
            <a:ext cx="8496300" cy="60483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350"/>
          </a:p>
        </p:txBody>
      </p:sp>
      <p:pic>
        <p:nvPicPr>
          <p:cNvPr id="8200" name="Picture 8" descr="sky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5734050"/>
            <a:ext cx="6019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19" y="755652"/>
            <a:ext cx="1274762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779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81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1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81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81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815758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40882" y="677863"/>
            <a:ext cx="507831" cy="54483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1" y="677863"/>
            <a:ext cx="6067425" cy="544830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3443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1619" y="368660"/>
            <a:ext cx="7868555" cy="37111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6457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015663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980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71328" y="808784"/>
            <a:ext cx="4038600" cy="54764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462328" y="808784"/>
            <a:ext cx="4038600" cy="54764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58712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8135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453356"/>
            <a:ext cx="4040188" cy="484489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8135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453356"/>
            <a:ext cx="4041775" cy="484489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4F1B1AB9-F5B1-4DAD-B0E7-CF8ED5D5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663"/>
            <a:ext cx="7877174" cy="41549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28479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847816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15529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881102"/>
            <a:ext cx="3008313" cy="55399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300889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38106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Pergamena"/>
          <p:cNvSpPr>
            <a:spLocks noGrp="1" noChangeArrowheads="1"/>
          </p:cNvSpPr>
          <p:nvPr>
            <p:ph type="title"/>
          </p:nvPr>
        </p:nvSpPr>
        <p:spPr bwMode="auto">
          <a:xfrm>
            <a:off x="1143001" y="220663"/>
            <a:ext cx="7877174" cy="41549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6" y="858064"/>
            <a:ext cx="8896349" cy="540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2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fld id="{7F49D355-16BD-4E45-BD9A-5EA878CF7CBD}" type="datetimeFigureOut">
              <a:rPr lang="it-IT" smtClean="0"/>
              <a:t>09/12/2018</a:t>
            </a:fld>
            <a:endParaRPr lang="it-IT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2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it-IT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2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pic>
        <p:nvPicPr>
          <p:cNvPr id="7176" name="Picture 8" descr="skylin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1" y="6263462"/>
            <a:ext cx="3216275" cy="45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6" y="79379"/>
            <a:ext cx="964121" cy="6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6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7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Times New Roman" pitchFamily="18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Times New Roman" pitchFamily="18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Times New Roman" pitchFamily="18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Times New Roman" pitchFamily="18" charset="0"/>
          <a:cs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Times New Roman" pitchFamily="18" charset="0"/>
          <a:cs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Times New Roman" pitchFamily="18" charset="0"/>
          <a:cs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Times New Roman" pitchFamily="18" charset="0"/>
          <a:cs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336600"/>
          </a:solidFill>
          <a:latin typeface="Times New Roman" pitchFamily="18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41.png"/><Relationship Id="rId5" Type="http://schemas.openxmlformats.org/officeDocument/2006/relationships/image" Target="../media/image47.png"/><Relationship Id="rId15" Type="http://schemas.openxmlformats.org/officeDocument/2006/relationships/image" Target="../media/image35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26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31.png"/><Relationship Id="rId26" Type="http://schemas.openxmlformats.org/officeDocument/2006/relationships/image" Target="../media/image38.png"/><Relationship Id="rId3" Type="http://schemas.openxmlformats.org/officeDocument/2006/relationships/image" Target="../media/image32.gif"/><Relationship Id="rId21" Type="http://schemas.openxmlformats.org/officeDocument/2006/relationships/image" Target="../media/image39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17" Type="http://schemas.openxmlformats.org/officeDocument/2006/relationships/image" Target="../media/image63.png"/><Relationship Id="rId25" Type="http://schemas.openxmlformats.org/officeDocument/2006/relationships/image" Target="../media/image33.png"/><Relationship Id="rId3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png"/><Relationship Id="rId20" Type="http://schemas.openxmlformats.org/officeDocument/2006/relationships/image" Target="../media/image34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jpeg"/><Relationship Id="rId11" Type="http://schemas.openxmlformats.org/officeDocument/2006/relationships/image" Target="../media/image61.png"/><Relationship Id="rId24" Type="http://schemas.openxmlformats.org/officeDocument/2006/relationships/image" Target="../media/image42.png"/><Relationship Id="rId32" Type="http://schemas.openxmlformats.org/officeDocument/2006/relationships/image" Target="../media/image66.png"/><Relationship Id="rId5" Type="http://schemas.openxmlformats.org/officeDocument/2006/relationships/image" Target="../media/image57.gif"/><Relationship Id="rId15" Type="http://schemas.openxmlformats.org/officeDocument/2006/relationships/image" Target="../media/image30.png"/><Relationship Id="rId23" Type="http://schemas.openxmlformats.org/officeDocument/2006/relationships/image" Target="../media/image41.png"/><Relationship Id="rId28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image" Target="../media/image64.png"/><Relationship Id="rId31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14" Type="http://schemas.openxmlformats.org/officeDocument/2006/relationships/image" Target="../media/image28.png"/><Relationship Id="rId22" Type="http://schemas.openxmlformats.org/officeDocument/2006/relationships/image" Target="../media/image40.png"/><Relationship Id="rId27" Type="http://schemas.openxmlformats.org/officeDocument/2006/relationships/image" Target="../media/image35.png"/><Relationship Id="rId30" Type="http://schemas.openxmlformats.org/officeDocument/2006/relationships/image" Target="../media/image43.png"/><Relationship Id="rId8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41.png"/><Relationship Id="rId7" Type="http://schemas.openxmlformats.org/officeDocument/2006/relationships/image" Target="../media/image29.png"/><Relationship Id="rId12" Type="http://schemas.openxmlformats.org/officeDocument/2006/relationships/image" Target="../media/image32.gif"/><Relationship Id="rId17" Type="http://schemas.openxmlformats.org/officeDocument/2006/relationships/image" Target="../media/image37.png"/><Relationship Id="rId2" Type="http://schemas.openxmlformats.org/officeDocument/2006/relationships/diagramData" Target="../diagrams/data2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19" Type="http://schemas.openxmlformats.org/officeDocument/2006/relationships/image" Target="../media/image3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0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GDPR : principali minacce e misure tecniche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Il nuovo Regolamento europeo sulla tutela dei dati</a:t>
            </a:r>
          </a:p>
          <a:p>
            <a:r>
              <a:rPr lang="it-IT" dirty="0"/>
              <a:t>personali e le misure minime di sicurezza da adottare</a:t>
            </a:r>
          </a:p>
          <a:p>
            <a:r>
              <a:rPr lang="it-IT" dirty="0" smtClean="0"/>
              <a:t>nell’ambiente </a:t>
            </a:r>
            <a:r>
              <a:rPr lang="it-IT" dirty="0"/>
              <a:t>di lavoro</a:t>
            </a:r>
          </a:p>
        </p:txBody>
      </p:sp>
    </p:spTree>
    <p:extLst>
      <p:ext uri="{BB962C8B-B14F-4D97-AF65-F5344CB8AC3E}">
        <p14:creationId xmlns:p14="http://schemas.microsoft.com/office/powerpoint/2010/main" val="28786980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Misure minime di sicurezza ICT per le pubbliche </a:t>
            </a:r>
            <a:r>
              <a:rPr lang="it-IT" dirty="0" smtClean="0"/>
              <a:t>amministrazioni</a:t>
            </a:r>
            <a:endParaRPr lang="it-IT" dirty="0"/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60" y="645150"/>
            <a:ext cx="3336323" cy="684000"/>
          </a:xfrm>
          <a:prstGeom prst="rect">
            <a:avLst/>
          </a:prstGeom>
        </p:spPr>
      </p:pic>
      <p:sp>
        <p:nvSpPr>
          <p:cNvPr id="11" name="Rettangolo arrotondato 10"/>
          <p:cNvSpPr/>
          <p:nvPr/>
        </p:nvSpPr>
        <p:spPr>
          <a:xfrm flipH="1">
            <a:off x="4006096" y="1338481"/>
            <a:ext cx="5043916" cy="492238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igura a mano libera 11"/>
          <p:cNvSpPr/>
          <p:nvPr/>
        </p:nvSpPr>
        <p:spPr>
          <a:xfrm flipH="1">
            <a:off x="4681505" y="2969101"/>
            <a:ext cx="2971542" cy="2953428"/>
          </a:xfrm>
          <a:custGeom>
            <a:avLst/>
            <a:gdLst>
              <a:gd name="connsiteX0" fmla="*/ 0 w 2971542"/>
              <a:gd name="connsiteY0" fmla="*/ 0 h 2953428"/>
              <a:gd name="connsiteX1" fmla="*/ 2971542 w 2971542"/>
              <a:gd name="connsiteY1" fmla="*/ 0 h 2953428"/>
              <a:gd name="connsiteX2" fmla="*/ 2971542 w 2971542"/>
              <a:gd name="connsiteY2" fmla="*/ 2953428 h 2953428"/>
              <a:gd name="connsiteX3" fmla="*/ 0 w 2971542"/>
              <a:gd name="connsiteY3" fmla="*/ 2953428 h 2953428"/>
              <a:gd name="connsiteX4" fmla="*/ 0 w 2971542"/>
              <a:gd name="connsiteY4" fmla="*/ 0 h 295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542" h="2953428">
                <a:moveTo>
                  <a:pt x="0" y="0"/>
                </a:moveTo>
                <a:lnTo>
                  <a:pt x="2971542" y="0"/>
                </a:lnTo>
                <a:lnTo>
                  <a:pt x="2971542" y="2953428"/>
                </a:lnTo>
                <a:lnTo>
                  <a:pt x="0" y="295342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b" anchorCtr="0">
            <a:noAutofit/>
          </a:bodyPr>
          <a:lstStyle/>
          <a:p>
            <a:pPr lvl="0" algn="l" defTabSz="28892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6500" kern="1200" dirty="0"/>
          </a:p>
        </p:txBody>
      </p:sp>
      <p:sp>
        <p:nvSpPr>
          <p:cNvPr id="34" name="Ovale 33"/>
          <p:cNvSpPr/>
          <p:nvPr/>
        </p:nvSpPr>
        <p:spPr>
          <a:xfrm flipH="1">
            <a:off x="3683910" y="1100218"/>
            <a:ext cx="584700" cy="584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igura a mano libera 34"/>
          <p:cNvSpPr/>
          <p:nvPr/>
        </p:nvSpPr>
        <p:spPr>
          <a:xfrm flipH="1">
            <a:off x="145372" y="1100218"/>
            <a:ext cx="3528000" cy="584700"/>
          </a:xfrm>
          <a:custGeom>
            <a:avLst/>
            <a:gdLst>
              <a:gd name="connsiteX0" fmla="*/ 0 w 3669171"/>
              <a:gd name="connsiteY0" fmla="*/ 0 h 584700"/>
              <a:gd name="connsiteX1" fmla="*/ 3669171 w 3669171"/>
              <a:gd name="connsiteY1" fmla="*/ 0 h 584700"/>
              <a:gd name="connsiteX2" fmla="*/ 3669171 w 3669171"/>
              <a:gd name="connsiteY2" fmla="*/ 584700 h 584700"/>
              <a:gd name="connsiteX3" fmla="*/ 0 w 3669171"/>
              <a:gd name="connsiteY3" fmla="*/ 584700 h 584700"/>
              <a:gd name="connsiteX4" fmla="*/ 0 w 3669171"/>
              <a:gd name="connsiteY4" fmla="*/ 0 h 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71" h="584700">
                <a:moveTo>
                  <a:pt x="0" y="0"/>
                </a:moveTo>
                <a:lnTo>
                  <a:pt x="3669171" y="0"/>
                </a:lnTo>
                <a:lnTo>
                  <a:pt x="3669171" y="584700"/>
                </a:lnTo>
                <a:lnTo>
                  <a:pt x="0" y="58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16510" rIns="33020" bIns="16510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300" b="1" kern="1200" dirty="0" smtClean="0"/>
              <a:t>ABSC 1 (CSC 1)</a:t>
            </a:r>
            <a:br>
              <a:rPr lang="it-IT" sz="1300" b="1" kern="1200" dirty="0" smtClean="0"/>
            </a:br>
            <a:r>
              <a:rPr lang="it-IT" sz="1300" i="1" kern="1200" dirty="0" smtClean="0"/>
              <a:t>Inventario dei dispositivi autorizzati e non autorizzati</a:t>
            </a:r>
            <a:endParaRPr lang="it-IT" sz="1300" i="1" kern="1200" dirty="0"/>
          </a:p>
        </p:txBody>
      </p:sp>
      <p:sp>
        <p:nvSpPr>
          <p:cNvPr id="36" name="Ovale 35"/>
          <p:cNvSpPr/>
          <p:nvPr/>
        </p:nvSpPr>
        <p:spPr>
          <a:xfrm flipH="1">
            <a:off x="3683910" y="1790165"/>
            <a:ext cx="584700" cy="584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-296"/>
              <a:lumOff val="1922"/>
              <a:alphaOff val="0"/>
            </a:schemeClr>
          </a:fillRef>
          <a:effectRef idx="0">
            <a:schemeClr val="accent2">
              <a:tint val="50000"/>
              <a:hueOff val="0"/>
              <a:satOff val="-296"/>
              <a:lumOff val="192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igura a mano libera 36"/>
          <p:cNvSpPr/>
          <p:nvPr/>
        </p:nvSpPr>
        <p:spPr>
          <a:xfrm flipH="1">
            <a:off x="145372" y="1790165"/>
            <a:ext cx="3528000" cy="584700"/>
          </a:xfrm>
          <a:custGeom>
            <a:avLst/>
            <a:gdLst>
              <a:gd name="connsiteX0" fmla="*/ 0 w 3669171"/>
              <a:gd name="connsiteY0" fmla="*/ 0 h 584700"/>
              <a:gd name="connsiteX1" fmla="*/ 3669171 w 3669171"/>
              <a:gd name="connsiteY1" fmla="*/ 0 h 584700"/>
              <a:gd name="connsiteX2" fmla="*/ 3669171 w 3669171"/>
              <a:gd name="connsiteY2" fmla="*/ 584700 h 584700"/>
              <a:gd name="connsiteX3" fmla="*/ 0 w 3669171"/>
              <a:gd name="connsiteY3" fmla="*/ 584700 h 584700"/>
              <a:gd name="connsiteX4" fmla="*/ 0 w 3669171"/>
              <a:gd name="connsiteY4" fmla="*/ 0 h 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71" h="584700">
                <a:moveTo>
                  <a:pt x="0" y="0"/>
                </a:moveTo>
                <a:lnTo>
                  <a:pt x="3669171" y="0"/>
                </a:lnTo>
                <a:lnTo>
                  <a:pt x="3669171" y="584700"/>
                </a:lnTo>
                <a:lnTo>
                  <a:pt x="0" y="58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16510" rIns="33020" bIns="16510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300" b="1" kern="1200" dirty="0" smtClean="0"/>
              <a:t>ABSC 2 (CSC 2)</a:t>
            </a:r>
            <a:br>
              <a:rPr lang="it-IT" sz="1300" b="1" kern="1200" dirty="0" smtClean="0"/>
            </a:br>
            <a:r>
              <a:rPr lang="it-IT" sz="1300" i="1" kern="1200" dirty="0" smtClean="0"/>
              <a:t>Inventario dei software autorizzati e non autorizzati</a:t>
            </a:r>
            <a:endParaRPr lang="it-IT" sz="1300" i="1" kern="1200" dirty="0"/>
          </a:p>
        </p:txBody>
      </p:sp>
      <p:sp>
        <p:nvSpPr>
          <p:cNvPr id="38" name="Ovale 37"/>
          <p:cNvSpPr/>
          <p:nvPr/>
        </p:nvSpPr>
        <p:spPr>
          <a:xfrm flipH="1">
            <a:off x="3683910" y="2480112"/>
            <a:ext cx="584700" cy="584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-592"/>
              <a:lumOff val="3845"/>
              <a:alphaOff val="0"/>
            </a:schemeClr>
          </a:fillRef>
          <a:effectRef idx="0">
            <a:schemeClr val="accent2">
              <a:tint val="50000"/>
              <a:hueOff val="0"/>
              <a:satOff val="-592"/>
              <a:lumOff val="384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igura a mano libera 38"/>
          <p:cNvSpPr/>
          <p:nvPr/>
        </p:nvSpPr>
        <p:spPr>
          <a:xfrm flipH="1">
            <a:off x="145372" y="2480112"/>
            <a:ext cx="3528000" cy="584700"/>
          </a:xfrm>
          <a:custGeom>
            <a:avLst/>
            <a:gdLst>
              <a:gd name="connsiteX0" fmla="*/ 0 w 3669171"/>
              <a:gd name="connsiteY0" fmla="*/ 0 h 584700"/>
              <a:gd name="connsiteX1" fmla="*/ 3669171 w 3669171"/>
              <a:gd name="connsiteY1" fmla="*/ 0 h 584700"/>
              <a:gd name="connsiteX2" fmla="*/ 3669171 w 3669171"/>
              <a:gd name="connsiteY2" fmla="*/ 584700 h 584700"/>
              <a:gd name="connsiteX3" fmla="*/ 0 w 3669171"/>
              <a:gd name="connsiteY3" fmla="*/ 584700 h 584700"/>
              <a:gd name="connsiteX4" fmla="*/ 0 w 3669171"/>
              <a:gd name="connsiteY4" fmla="*/ 0 h 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71" h="584700">
                <a:moveTo>
                  <a:pt x="0" y="0"/>
                </a:moveTo>
                <a:lnTo>
                  <a:pt x="3669171" y="0"/>
                </a:lnTo>
                <a:lnTo>
                  <a:pt x="3669171" y="584700"/>
                </a:lnTo>
                <a:lnTo>
                  <a:pt x="0" y="58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16510" rIns="33020" bIns="16510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300" b="1" kern="1200" dirty="0" smtClean="0"/>
              <a:t>ABSC 3 (CSC 3)</a:t>
            </a:r>
            <a:br>
              <a:rPr lang="it-IT" sz="1300" b="1" kern="1200" dirty="0" smtClean="0"/>
            </a:br>
            <a:r>
              <a:rPr lang="it-IT" sz="1300" i="1" kern="1200" dirty="0" smtClean="0"/>
              <a:t>Proteggere le configurazioni di hardware e software</a:t>
            </a:r>
            <a:br>
              <a:rPr lang="it-IT" sz="1300" i="1" kern="1200" dirty="0" smtClean="0"/>
            </a:br>
            <a:r>
              <a:rPr lang="it-IT" sz="1300" i="1" kern="1200" dirty="0" smtClean="0"/>
              <a:t>sui dispositivi mobili, laptop,  workstation e server</a:t>
            </a:r>
            <a:endParaRPr lang="it-IT" sz="1300" i="1" kern="1200" dirty="0"/>
          </a:p>
        </p:txBody>
      </p:sp>
      <p:sp>
        <p:nvSpPr>
          <p:cNvPr id="40" name="Ovale 39"/>
          <p:cNvSpPr/>
          <p:nvPr/>
        </p:nvSpPr>
        <p:spPr>
          <a:xfrm flipH="1">
            <a:off x="3683910" y="3170059"/>
            <a:ext cx="584700" cy="584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-888"/>
              <a:lumOff val="5767"/>
              <a:alphaOff val="0"/>
            </a:schemeClr>
          </a:fillRef>
          <a:effectRef idx="0">
            <a:schemeClr val="accent2">
              <a:tint val="50000"/>
              <a:hueOff val="0"/>
              <a:satOff val="-888"/>
              <a:lumOff val="576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igura a mano libera 40"/>
          <p:cNvSpPr/>
          <p:nvPr/>
        </p:nvSpPr>
        <p:spPr>
          <a:xfrm flipH="1">
            <a:off x="145372" y="3170059"/>
            <a:ext cx="3528000" cy="584700"/>
          </a:xfrm>
          <a:custGeom>
            <a:avLst/>
            <a:gdLst>
              <a:gd name="connsiteX0" fmla="*/ 0 w 3669171"/>
              <a:gd name="connsiteY0" fmla="*/ 0 h 584700"/>
              <a:gd name="connsiteX1" fmla="*/ 3669171 w 3669171"/>
              <a:gd name="connsiteY1" fmla="*/ 0 h 584700"/>
              <a:gd name="connsiteX2" fmla="*/ 3669171 w 3669171"/>
              <a:gd name="connsiteY2" fmla="*/ 584700 h 584700"/>
              <a:gd name="connsiteX3" fmla="*/ 0 w 3669171"/>
              <a:gd name="connsiteY3" fmla="*/ 584700 h 584700"/>
              <a:gd name="connsiteX4" fmla="*/ 0 w 3669171"/>
              <a:gd name="connsiteY4" fmla="*/ 0 h 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71" h="584700">
                <a:moveTo>
                  <a:pt x="0" y="0"/>
                </a:moveTo>
                <a:lnTo>
                  <a:pt x="3669171" y="0"/>
                </a:lnTo>
                <a:lnTo>
                  <a:pt x="3669171" y="584700"/>
                </a:lnTo>
                <a:lnTo>
                  <a:pt x="0" y="58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16510" rIns="33020" bIns="16510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300" b="1" kern="1200" dirty="0" smtClean="0"/>
              <a:t>ABSC 4 (CSC 4)</a:t>
            </a:r>
            <a:br>
              <a:rPr lang="it-IT" sz="1300" b="1" kern="1200" dirty="0" smtClean="0"/>
            </a:br>
            <a:r>
              <a:rPr lang="it-IT" sz="1300" i="1" kern="1200" dirty="0" smtClean="0"/>
              <a:t>Valutazione e correzione continua della vulnerabilità</a:t>
            </a:r>
            <a:endParaRPr lang="it-IT" sz="1300" i="1" kern="1200" dirty="0"/>
          </a:p>
        </p:txBody>
      </p:sp>
      <p:sp>
        <p:nvSpPr>
          <p:cNvPr id="42" name="Ovale 41"/>
          <p:cNvSpPr/>
          <p:nvPr/>
        </p:nvSpPr>
        <p:spPr>
          <a:xfrm flipH="1">
            <a:off x="3683910" y="3860007"/>
            <a:ext cx="584700" cy="584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-1184"/>
              <a:lumOff val="7690"/>
              <a:alphaOff val="0"/>
            </a:schemeClr>
          </a:fillRef>
          <a:effectRef idx="0">
            <a:schemeClr val="accent2">
              <a:tint val="50000"/>
              <a:hueOff val="0"/>
              <a:satOff val="-1184"/>
              <a:lumOff val="769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igura a mano libera 42"/>
          <p:cNvSpPr/>
          <p:nvPr/>
        </p:nvSpPr>
        <p:spPr>
          <a:xfrm flipH="1">
            <a:off x="145372" y="3860007"/>
            <a:ext cx="3528000" cy="584700"/>
          </a:xfrm>
          <a:custGeom>
            <a:avLst/>
            <a:gdLst>
              <a:gd name="connsiteX0" fmla="*/ 0 w 3669171"/>
              <a:gd name="connsiteY0" fmla="*/ 0 h 584700"/>
              <a:gd name="connsiteX1" fmla="*/ 3669171 w 3669171"/>
              <a:gd name="connsiteY1" fmla="*/ 0 h 584700"/>
              <a:gd name="connsiteX2" fmla="*/ 3669171 w 3669171"/>
              <a:gd name="connsiteY2" fmla="*/ 584700 h 584700"/>
              <a:gd name="connsiteX3" fmla="*/ 0 w 3669171"/>
              <a:gd name="connsiteY3" fmla="*/ 584700 h 584700"/>
              <a:gd name="connsiteX4" fmla="*/ 0 w 3669171"/>
              <a:gd name="connsiteY4" fmla="*/ 0 h 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71" h="584700">
                <a:moveTo>
                  <a:pt x="0" y="0"/>
                </a:moveTo>
                <a:lnTo>
                  <a:pt x="3669171" y="0"/>
                </a:lnTo>
                <a:lnTo>
                  <a:pt x="3669171" y="584700"/>
                </a:lnTo>
                <a:lnTo>
                  <a:pt x="0" y="58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16510" rIns="33020" bIns="16510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300" b="1" kern="1200" dirty="0" smtClean="0"/>
              <a:t>ABSC 5 (CSC 5)</a:t>
            </a:r>
            <a:br>
              <a:rPr lang="it-IT" sz="1300" b="1" kern="1200" dirty="0" smtClean="0"/>
            </a:br>
            <a:r>
              <a:rPr lang="it-IT" sz="1300" i="1" kern="1200" dirty="0" smtClean="0"/>
              <a:t>Uso appropriato dei privilegi di amministratore</a:t>
            </a:r>
            <a:endParaRPr lang="it-IT" sz="1300" i="1" kern="1200" dirty="0"/>
          </a:p>
        </p:txBody>
      </p:sp>
      <p:sp>
        <p:nvSpPr>
          <p:cNvPr id="44" name="Ovale 43"/>
          <p:cNvSpPr/>
          <p:nvPr/>
        </p:nvSpPr>
        <p:spPr>
          <a:xfrm flipH="1">
            <a:off x="3683910" y="4549954"/>
            <a:ext cx="584700" cy="584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-1480"/>
              <a:lumOff val="9612"/>
              <a:alphaOff val="0"/>
            </a:schemeClr>
          </a:fillRef>
          <a:effectRef idx="0">
            <a:schemeClr val="accent2">
              <a:tint val="50000"/>
              <a:hueOff val="0"/>
              <a:satOff val="-1480"/>
              <a:lumOff val="961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igura a mano libera 44"/>
          <p:cNvSpPr/>
          <p:nvPr/>
        </p:nvSpPr>
        <p:spPr>
          <a:xfrm flipH="1">
            <a:off x="145372" y="4549954"/>
            <a:ext cx="3528000" cy="584700"/>
          </a:xfrm>
          <a:custGeom>
            <a:avLst/>
            <a:gdLst>
              <a:gd name="connsiteX0" fmla="*/ 0 w 3669171"/>
              <a:gd name="connsiteY0" fmla="*/ 0 h 584700"/>
              <a:gd name="connsiteX1" fmla="*/ 3669171 w 3669171"/>
              <a:gd name="connsiteY1" fmla="*/ 0 h 584700"/>
              <a:gd name="connsiteX2" fmla="*/ 3669171 w 3669171"/>
              <a:gd name="connsiteY2" fmla="*/ 584700 h 584700"/>
              <a:gd name="connsiteX3" fmla="*/ 0 w 3669171"/>
              <a:gd name="connsiteY3" fmla="*/ 584700 h 584700"/>
              <a:gd name="connsiteX4" fmla="*/ 0 w 3669171"/>
              <a:gd name="connsiteY4" fmla="*/ 0 h 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71" h="584700">
                <a:moveTo>
                  <a:pt x="0" y="0"/>
                </a:moveTo>
                <a:lnTo>
                  <a:pt x="3669171" y="0"/>
                </a:lnTo>
                <a:lnTo>
                  <a:pt x="3669171" y="584700"/>
                </a:lnTo>
                <a:lnTo>
                  <a:pt x="0" y="58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16510" rIns="33020" bIns="16510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300" b="1" kern="1200" dirty="0" smtClean="0"/>
              <a:t>ABSC 8 (CSC 8)</a:t>
            </a:r>
            <a:br>
              <a:rPr lang="it-IT" sz="1300" b="1" kern="1200" dirty="0" smtClean="0"/>
            </a:br>
            <a:r>
              <a:rPr lang="it-IT" sz="1300" i="1" kern="1200" dirty="0" smtClean="0"/>
              <a:t>Difese contro i </a:t>
            </a:r>
            <a:r>
              <a:rPr lang="it-IT" sz="1300" i="1" kern="1200" dirty="0" err="1" smtClean="0"/>
              <a:t>malware</a:t>
            </a:r>
            <a:endParaRPr lang="it-IT" sz="1300" i="1" kern="1200" dirty="0"/>
          </a:p>
        </p:txBody>
      </p:sp>
      <p:sp>
        <p:nvSpPr>
          <p:cNvPr id="46" name="Ovale 45"/>
          <p:cNvSpPr/>
          <p:nvPr/>
        </p:nvSpPr>
        <p:spPr>
          <a:xfrm flipH="1">
            <a:off x="3683910" y="5239901"/>
            <a:ext cx="584700" cy="584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-1776"/>
              <a:lumOff val="11535"/>
              <a:alphaOff val="0"/>
            </a:schemeClr>
          </a:fillRef>
          <a:effectRef idx="0">
            <a:schemeClr val="accent2">
              <a:tint val="50000"/>
              <a:hueOff val="0"/>
              <a:satOff val="-1776"/>
              <a:lumOff val="1153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igura a mano libera 46"/>
          <p:cNvSpPr/>
          <p:nvPr/>
        </p:nvSpPr>
        <p:spPr>
          <a:xfrm flipH="1">
            <a:off x="145372" y="5239901"/>
            <a:ext cx="3528000" cy="584700"/>
          </a:xfrm>
          <a:custGeom>
            <a:avLst/>
            <a:gdLst>
              <a:gd name="connsiteX0" fmla="*/ 0 w 3669171"/>
              <a:gd name="connsiteY0" fmla="*/ 0 h 584700"/>
              <a:gd name="connsiteX1" fmla="*/ 3669171 w 3669171"/>
              <a:gd name="connsiteY1" fmla="*/ 0 h 584700"/>
              <a:gd name="connsiteX2" fmla="*/ 3669171 w 3669171"/>
              <a:gd name="connsiteY2" fmla="*/ 584700 h 584700"/>
              <a:gd name="connsiteX3" fmla="*/ 0 w 3669171"/>
              <a:gd name="connsiteY3" fmla="*/ 584700 h 584700"/>
              <a:gd name="connsiteX4" fmla="*/ 0 w 3669171"/>
              <a:gd name="connsiteY4" fmla="*/ 0 h 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71" h="584700">
                <a:moveTo>
                  <a:pt x="0" y="0"/>
                </a:moveTo>
                <a:lnTo>
                  <a:pt x="3669171" y="0"/>
                </a:lnTo>
                <a:lnTo>
                  <a:pt x="3669171" y="584700"/>
                </a:lnTo>
                <a:lnTo>
                  <a:pt x="0" y="58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16510" rIns="33020" bIns="16510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300" b="1" kern="1200" dirty="0" smtClean="0"/>
              <a:t>ABSC 10 (CSC 10)</a:t>
            </a:r>
            <a:br>
              <a:rPr lang="it-IT" sz="1300" b="1" kern="1200" dirty="0" smtClean="0"/>
            </a:br>
            <a:r>
              <a:rPr lang="it-IT" sz="1300" i="1" kern="1200" dirty="0" smtClean="0"/>
              <a:t>Copie di sicurezza</a:t>
            </a:r>
            <a:endParaRPr lang="it-IT" sz="1300" i="1" kern="1200" dirty="0"/>
          </a:p>
        </p:txBody>
      </p:sp>
      <p:sp>
        <p:nvSpPr>
          <p:cNvPr id="48" name="Ovale 47"/>
          <p:cNvSpPr/>
          <p:nvPr/>
        </p:nvSpPr>
        <p:spPr>
          <a:xfrm flipH="1">
            <a:off x="3683910" y="5929848"/>
            <a:ext cx="584700" cy="5847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-2072"/>
              <a:lumOff val="13457"/>
              <a:alphaOff val="0"/>
            </a:schemeClr>
          </a:fillRef>
          <a:effectRef idx="0">
            <a:schemeClr val="accent2">
              <a:tint val="50000"/>
              <a:hueOff val="0"/>
              <a:satOff val="-2072"/>
              <a:lumOff val="1345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igura a mano libera 48"/>
          <p:cNvSpPr/>
          <p:nvPr/>
        </p:nvSpPr>
        <p:spPr>
          <a:xfrm flipH="1">
            <a:off x="145372" y="5929848"/>
            <a:ext cx="3528000" cy="584700"/>
          </a:xfrm>
          <a:custGeom>
            <a:avLst/>
            <a:gdLst>
              <a:gd name="connsiteX0" fmla="*/ 0 w 3669171"/>
              <a:gd name="connsiteY0" fmla="*/ 0 h 584700"/>
              <a:gd name="connsiteX1" fmla="*/ 3669171 w 3669171"/>
              <a:gd name="connsiteY1" fmla="*/ 0 h 584700"/>
              <a:gd name="connsiteX2" fmla="*/ 3669171 w 3669171"/>
              <a:gd name="connsiteY2" fmla="*/ 584700 h 584700"/>
              <a:gd name="connsiteX3" fmla="*/ 0 w 3669171"/>
              <a:gd name="connsiteY3" fmla="*/ 584700 h 584700"/>
              <a:gd name="connsiteX4" fmla="*/ 0 w 3669171"/>
              <a:gd name="connsiteY4" fmla="*/ 0 h 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171" h="584700">
                <a:moveTo>
                  <a:pt x="0" y="0"/>
                </a:moveTo>
                <a:lnTo>
                  <a:pt x="3669171" y="0"/>
                </a:lnTo>
                <a:lnTo>
                  <a:pt x="3669171" y="584700"/>
                </a:lnTo>
                <a:lnTo>
                  <a:pt x="0" y="584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020" tIns="16510" rIns="33020" bIns="16510" numCol="1" spcCol="1270" anchor="ctr" anchorCtr="0">
            <a:noAutofit/>
          </a:bodyPr>
          <a:lstStyle/>
          <a:p>
            <a:pPr lvl="0" algn="l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300" b="1" kern="1200" dirty="0" smtClean="0"/>
              <a:t>ABSC 13 (CSC 13)</a:t>
            </a:r>
            <a:br>
              <a:rPr lang="it-IT" sz="1300" b="1" kern="1200" dirty="0" smtClean="0"/>
            </a:br>
            <a:r>
              <a:rPr lang="it-IT" sz="1300" i="1" kern="1200" dirty="0" smtClean="0"/>
              <a:t>Protezione dei dati</a:t>
            </a:r>
            <a:endParaRPr lang="it-IT" sz="1300" i="1" kern="1200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6270" y="1187821"/>
            <a:ext cx="216000" cy="216000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76675" y="1262517"/>
            <a:ext cx="216001" cy="216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6101" y="3209475"/>
            <a:ext cx="378000" cy="504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3601" y="2586880"/>
            <a:ext cx="297931" cy="29793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0676" y="2760297"/>
            <a:ext cx="268138" cy="26813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7759" y="2578322"/>
            <a:ext cx="216000" cy="21600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5626" y="6031213"/>
            <a:ext cx="288000" cy="288000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101" y="6170247"/>
            <a:ext cx="268138" cy="26813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577" y="1422452"/>
            <a:ext cx="195099" cy="195099"/>
          </a:xfrm>
          <a:prstGeom prst="rect">
            <a:avLst/>
          </a:prstGeom>
        </p:spPr>
      </p:pic>
      <p:pic>
        <p:nvPicPr>
          <p:cNvPr id="23" name="Picture 2" descr="Folder Security Denied Icon 512x512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7050" y="1338481"/>
            <a:ext cx="195525" cy="1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5250" y="1998221"/>
            <a:ext cx="180000" cy="180000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4270" y="2098752"/>
            <a:ext cx="195099" cy="195099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817826" y="1886366"/>
            <a:ext cx="180000" cy="180000"/>
          </a:xfrm>
          <a:prstGeom prst="rect">
            <a:avLst/>
          </a:prstGeom>
        </p:spPr>
      </p:pic>
      <p:pic>
        <p:nvPicPr>
          <p:cNvPr id="28" name="Picture 2" descr="Folder Security Denied Icon 512x512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7050" y="2015207"/>
            <a:ext cx="195525" cy="1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3765329" y="3947637"/>
            <a:ext cx="419921" cy="420683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3825095" y="4665879"/>
            <a:ext cx="360000" cy="360000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9524" y="4833840"/>
            <a:ext cx="216675" cy="216000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6227" y="5336921"/>
            <a:ext cx="180000" cy="180000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6812" y="5541137"/>
            <a:ext cx="180000" cy="18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90333" y="5412081"/>
            <a:ext cx="243874" cy="243874"/>
          </a:xfrm>
          <a:prstGeom prst="rect">
            <a:avLst/>
          </a:prstGeom>
        </p:spPr>
      </p:pic>
      <p:sp>
        <p:nvSpPr>
          <p:cNvPr id="53" name="Rettangolo 52"/>
          <p:cNvSpPr/>
          <p:nvPr/>
        </p:nvSpPr>
        <p:spPr>
          <a:xfrm>
            <a:off x="4806983" y="1360695"/>
            <a:ext cx="3536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b="1" dirty="0"/>
              <a:t>Esempi di misure </a:t>
            </a:r>
            <a:r>
              <a:rPr lang="it-IT" sz="1200" b="1" dirty="0" smtClean="0"/>
              <a:t>minime</a:t>
            </a:r>
            <a:endParaRPr lang="it-IT" sz="1200" b="1" dirty="0"/>
          </a:p>
        </p:txBody>
      </p:sp>
      <p:grpSp>
        <p:nvGrpSpPr>
          <p:cNvPr id="56" name="Gruppo 55"/>
          <p:cNvGrpSpPr/>
          <p:nvPr/>
        </p:nvGrpSpPr>
        <p:grpSpPr>
          <a:xfrm>
            <a:off x="4372704" y="1610416"/>
            <a:ext cx="4491376" cy="644693"/>
            <a:chOff x="4605979" y="1806364"/>
            <a:chExt cx="4491376" cy="644693"/>
          </a:xfrm>
        </p:grpSpPr>
        <p:sp>
          <p:nvSpPr>
            <p:cNvPr id="52" name="Rettangolo 51"/>
            <p:cNvSpPr/>
            <p:nvPr/>
          </p:nvSpPr>
          <p:spPr>
            <a:xfrm>
              <a:off x="4605979" y="1989392"/>
              <a:ext cx="4491376" cy="461665"/>
            </a:xfrm>
            <a:prstGeom prst="rect">
              <a:avLst/>
            </a:prstGeom>
            <a:ln w="3175"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200" b="1" i="1" dirty="0" smtClean="0"/>
                <a:t>“</a:t>
              </a:r>
              <a:r>
                <a:rPr lang="it-IT" sz="1200" b="1" i="1" dirty="0" err="1" smtClean="0"/>
                <a:t>Whitelist</a:t>
              </a:r>
              <a:r>
                <a:rPr lang="it-IT" sz="1200" b="1" i="1" dirty="0"/>
                <a:t>” </a:t>
              </a:r>
              <a:r>
                <a:rPr lang="it-IT" sz="1200" b="1" i="1" dirty="0" smtClean="0"/>
                <a:t>applicazioni autorizzate</a:t>
              </a:r>
              <a:r>
                <a:rPr lang="it-IT" sz="1200" i="1" dirty="0" smtClean="0"/>
                <a:t> e rilevazione software </a:t>
              </a:r>
              <a:r>
                <a:rPr lang="it-IT" sz="1200" i="1" dirty="0"/>
                <a:t>non </a:t>
              </a:r>
              <a:r>
                <a:rPr lang="it-IT" sz="1200" i="1" dirty="0" smtClean="0"/>
                <a:t>autorizzato</a:t>
              </a:r>
              <a:endParaRPr lang="it-IT" sz="1200" i="1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4605979" y="1806364"/>
              <a:ext cx="635358" cy="18466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lIns="36000" tIns="0" rIns="36000" bIns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ABSC 2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uppo 56"/>
          <p:cNvGrpSpPr/>
          <p:nvPr/>
        </p:nvGrpSpPr>
        <p:grpSpPr>
          <a:xfrm>
            <a:off x="4372704" y="2264368"/>
            <a:ext cx="4491376" cy="644693"/>
            <a:chOff x="4605979" y="1806364"/>
            <a:chExt cx="4491376" cy="644693"/>
          </a:xfrm>
        </p:grpSpPr>
        <p:sp>
          <p:nvSpPr>
            <p:cNvPr id="58" name="Rettangolo 57"/>
            <p:cNvSpPr/>
            <p:nvPr/>
          </p:nvSpPr>
          <p:spPr>
            <a:xfrm>
              <a:off x="4605979" y="1989392"/>
              <a:ext cx="4491376" cy="461665"/>
            </a:xfrm>
            <a:prstGeom prst="rect">
              <a:avLst/>
            </a:prstGeom>
            <a:ln w="3175"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200" b="1" i="1" dirty="0"/>
                <a:t>Configurazioni sicure standard</a:t>
              </a:r>
              <a:r>
                <a:rPr lang="it-IT" sz="1200" i="1" dirty="0"/>
                <a:t> per la protezione dei sistemi operativi</a:t>
              </a:r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4605979" y="1806364"/>
              <a:ext cx="635358" cy="18466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lIns="36000" tIns="0" rIns="36000" bIns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ABSC </a:t>
              </a:r>
              <a:r>
                <a:rPr lang="it-IT" sz="1200" b="1" dirty="0" smtClean="0">
                  <a:solidFill>
                    <a:schemeClr val="bg1"/>
                  </a:solidFill>
                </a:rPr>
                <a:t>3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uppo 59"/>
          <p:cNvGrpSpPr/>
          <p:nvPr/>
        </p:nvGrpSpPr>
        <p:grpSpPr>
          <a:xfrm>
            <a:off x="4372704" y="2918320"/>
            <a:ext cx="4491376" cy="644693"/>
            <a:chOff x="4605979" y="1806364"/>
            <a:chExt cx="4491376" cy="644693"/>
          </a:xfrm>
        </p:grpSpPr>
        <p:sp>
          <p:nvSpPr>
            <p:cNvPr id="61" name="Rettangolo 60"/>
            <p:cNvSpPr/>
            <p:nvPr/>
          </p:nvSpPr>
          <p:spPr>
            <a:xfrm>
              <a:off x="4605979" y="1989392"/>
              <a:ext cx="4491376" cy="461665"/>
            </a:xfrm>
            <a:prstGeom prst="rect">
              <a:avLst/>
            </a:prstGeom>
            <a:ln w="3175"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200" b="1" i="1" dirty="0"/>
                <a:t>Ricerca e risoluzione vulnerabilità, installazione aggiornamenti</a:t>
              </a:r>
              <a:r>
                <a:rPr lang="it-IT" sz="1200" i="1" dirty="0"/>
                <a:t> per il sistema operativo e applicazioni</a:t>
              </a:r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605979" y="1806364"/>
              <a:ext cx="635358" cy="18466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lIns="36000" tIns="0" rIns="36000" bIns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ABSC </a:t>
              </a:r>
              <a:r>
                <a:rPr lang="it-IT" sz="1200" b="1" dirty="0" smtClean="0">
                  <a:solidFill>
                    <a:schemeClr val="bg1"/>
                  </a:solidFill>
                </a:rPr>
                <a:t>4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4372704" y="3572274"/>
            <a:ext cx="4491376" cy="1014025"/>
            <a:chOff x="4605979" y="1806364"/>
            <a:chExt cx="4491376" cy="1014025"/>
          </a:xfrm>
        </p:grpSpPr>
        <p:sp>
          <p:nvSpPr>
            <p:cNvPr id="64" name="Rettangolo 63"/>
            <p:cNvSpPr/>
            <p:nvPr/>
          </p:nvSpPr>
          <p:spPr>
            <a:xfrm>
              <a:off x="4605979" y="1989392"/>
              <a:ext cx="4491376" cy="830997"/>
            </a:xfrm>
            <a:prstGeom prst="rect">
              <a:avLst/>
            </a:prstGeom>
            <a:ln w="3175"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200" b="1" i="1" dirty="0"/>
                <a:t>Limitare i privilegi di </a:t>
              </a:r>
              <a:r>
                <a:rPr lang="it-IT" sz="1200" b="1" i="1" dirty="0" smtClean="0"/>
                <a:t>amministrazione</a:t>
              </a:r>
              <a:r>
                <a:rPr lang="it-IT" sz="1200" i="1" dirty="0" smtClean="0"/>
                <a:t> agli utenti con competenze e necessità operativa di </a:t>
              </a:r>
              <a:r>
                <a:rPr lang="it-IT" sz="1200" i="1" dirty="0"/>
                <a:t>configurazione</a:t>
              </a:r>
              <a:r>
                <a:rPr lang="it-IT" sz="1200" b="1" i="1" dirty="0"/>
                <a:t>, </a:t>
              </a:r>
              <a:r>
                <a:rPr lang="it-IT" sz="1200" b="1" i="1" dirty="0" smtClean="0"/>
                <a:t>tutte </a:t>
              </a:r>
              <a:r>
                <a:rPr lang="it-IT" sz="1200" b="1" i="1" dirty="0"/>
                <a:t>le utenze, </a:t>
              </a:r>
              <a:r>
                <a:rPr lang="it-IT" sz="1200" b="1" i="1" dirty="0" smtClean="0"/>
                <a:t>devono </a:t>
              </a:r>
              <a:r>
                <a:rPr lang="it-IT" sz="1200" b="1" i="1" dirty="0"/>
                <a:t>essere nominative</a:t>
              </a:r>
              <a:r>
                <a:rPr lang="it-IT" sz="1200" i="1" dirty="0"/>
                <a:t> e riconducibili ad una sola persona</a:t>
              </a:r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4605979" y="1806364"/>
              <a:ext cx="635358" cy="18466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lIns="36000" tIns="0" rIns="36000" bIns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ABSC </a:t>
              </a:r>
              <a:r>
                <a:rPr lang="it-IT" sz="1200" b="1" dirty="0" smtClean="0">
                  <a:solidFill>
                    <a:schemeClr val="bg1"/>
                  </a:solidFill>
                </a:rPr>
                <a:t>5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4372704" y="4599454"/>
            <a:ext cx="4488268" cy="1198691"/>
            <a:chOff x="4605978" y="1806364"/>
            <a:chExt cx="4488268" cy="1198691"/>
          </a:xfrm>
        </p:grpSpPr>
        <p:sp>
          <p:nvSpPr>
            <p:cNvPr id="67" name="Rettangolo 66"/>
            <p:cNvSpPr/>
            <p:nvPr/>
          </p:nvSpPr>
          <p:spPr>
            <a:xfrm>
              <a:off x="4605978" y="1989392"/>
              <a:ext cx="4488268" cy="1015663"/>
            </a:xfrm>
            <a:prstGeom prst="rect">
              <a:avLst/>
            </a:prstGeom>
            <a:ln w="3175">
              <a:solidFill>
                <a:schemeClr val="accent4"/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200" b="1" i="1" dirty="0"/>
                <a:t>Bloccare </a:t>
              </a:r>
              <a:r>
                <a:rPr lang="it-IT" sz="1200" b="1" i="1" dirty="0" smtClean="0"/>
                <a:t>i tipi di file </a:t>
              </a:r>
              <a:r>
                <a:rPr lang="it-IT" sz="1200" b="1" i="1" dirty="0"/>
                <a:t>potenzialmente pericolosi</a:t>
              </a:r>
              <a:r>
                <a:rPr lang="it-IT" sz="1200" i="1" dirty="0"/>
                <a:t> </a:t>
              </a:r>
              <a:r>
                <a:rPr lang="it-IT" sz="1200" i="1" dirty="0" smtClean="0"/>
                <a:t>e non strettamente necessari nella </a:t>
              </a:r>
              <a:r>
                <a:rPr lang="it-IT" sz="1200" i="1" dirty="0"/>
                <a:t>posta elettronica e nel traffico </a:t>
              </a:r>
              <a:r>
                <a:rPr lang="it-IT" sz="1200" i="1" dirty="0" smtClean="0"/>
                <a:t>web,</a:t>
              </a:r>
            </a:p>
            <a:p>
              <a:r>
                <a:rPr lang="it-IT" sz="1200" b="1" i="1" dirty="0" smtClean="0"/>
                <a:t>disattivare </a:t>
              </a:r>
              <a:r>
                <a:rPr lang="it-IT" sz="1200" b="1" i="1" dirty="0"/>
                <a:t>l’esecuzione automatica dei contenuti dinamici</a:t>
              </a:r>
              <a:r>
                <a:rPr lang="it-IT" sz="1200" i="1" dirty="0"/>
                <a:t> </a:t>
              </a:r>
              <a:r>
                <a:rPr lang="it-IT" sz="1200" i="1" dirty="0" smtClean="0"/>
                <a:t>nei </a:t>
              </a:r>
              <a:r>
                <a:rPr lang="it-IT" sz="1200" i="1" dirty="0"/>
                <a:t>file(macro), </a:t>
              </a:r>
              <a:r>
                <a:rPr lang="it-IT" sz="1200" b="1" i="1" dirty="0" smtClean="0"/>
                <a:t>disattivare l’apertura </a:t>
              </a:r>
              <a:r>
                <a:rPr lang="it-IT" sz="1200" b="1" i="1" dirty="0"/>
                <a:t>automatica </a:t>
              </a:r>
              <a:r>
                <a:rPr lang="it-IT" sz="1200" b="1" i="1" dirty="0" smtClean="0"/>
                <a:t>delle mail</a:t>
              </a:r>
              <a:r>
                <a:rPr lang="it-IT" sz="1200" i="1" dirty="0"/>
                <a:t>, </a:t>
              </a:r>
              <a:r>
                <a:rPr lang="it-IT" sz="1200" b="1" i="1" dirty="0" smtClean="0"/>
                <a:t>disattivare </a:t>
              </a:r>
              <a:r>
                <a:rPr lang="it-IT" sz="1200" b="1" i="1" dirty="0"/>
                <a:t>l’anteprima automatica dei contenuti dei </a:t>
              </a:r>
              <a:r>
                <a:rPr lang="it-IT" sz="1200" b="1" i="1" dirty="0" smtClean="0"/>
                <a:t>file</a:t>
              </a:r>
              <a:endParaRPr lang="it-IT" sz="1200" b="1" i="1" dirty="0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605979" y="1806364"/>
              <a:ext cx="635358" cy="18466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lIns="36000" tIns="0" rIns="36000" bIns="0">
              <a:spAutoFit/>
            </a:bodyPr>
            <a:lstStyle/>
            <a:p>
              <a:r>
                <a:rPr lang="it-IT" sz="1200" b="1" dirty="0">
                  <a:solidFill>
                    <a:schemeClr val="bg1"/>
                  </a:solidFill>
                </a:rPr>
                <a:t>ABSC </a:t>
              </a:r>
              <a:r>
                <a:rPr lang="it-IT" sz="1200" b="1" dirty="0" smtClean="0">
                  <a:solidFill>
                    <a:schemeClr val="bg1"/>
                  </a:solidFill>
                </a:rPr>
                <a:t>8</a:t>
              </a:r>
              <a:endParaRPr lang="it-IT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0" y="6568289"/>
            <a:ext cx="22765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50" b="1" dirty="0" smtClean="0">
                <a:solidFill>
                  <a:schemeClr val="accent6"/>
                </a:solidFill>
              </a:rPr>
              <a:t>ABSC</a:t>
            </a:r>
            <a:r>
              <a:rPr lang="it-IT" sz="1050" dirty="0" smtClean="0">
                <a:solidFill>
                  <a:schemeClr val="accent6"/>
                </a:solidFill>
              </a:rPr>
              <a:t>: </a:t>
            </a:r>
            <a:r>
              <a:rPr lang="it-IT" sz="1050" dirty="0" err="1" smtClean="0">
                <a:solidFill>
                  <a:schemeClr val="accent6"/>
                </a:solidFill>
              </a:rPr>
              <a:t>Agid</a:t>
            </a:r>
            <a:r>
              <a:rPr lang="it-IT" sz="1050" dirty="0" smtClean="0">
                <a:solidFill>
                  <a:schemeClr val="accent6"/>
                </a:solidFill>
              </a:rPr>
              <a:t> </a:t>
            </a:r>
            <a:r>
              <a:rPr lang="it-IT" sz="1050" dirty="0">
                <a:solidFill>
                  <a:schemeClr val="accent6"/>
                </a:solidFill>
              </a:rPr>
              <a:t>Basic Security Control</a:t>
            </a:r>
          </a:p>
        </p:txBody>
      </p:sp>
      <p:sp>
        <p:nvSpPr>
          <p:cNvPr id="69" name="Rettangolo 68"/>
          <p:cNvSpPr/>
          <p:nvPr/>
        </p:nvSpPr>
        <p:spPr>
          <a:xfrm>
            <a:off x="2195242" y="6569809"/>
            <a:ext cx="29562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50" b="1" dirty="0" smtClean="0">
                <a:solidFill>
                  <a:schemeClr val="accent6"/>
                </a:solidFill>
              </a:rPr>
              <a:t>CSC</a:t>
            </a:r>
            <a:r>
              <a:rPr lang="it-IT" sz="1050" dirty="0" smtClean="0">
                <a:solidFill>
                  <a:schemeClr val="accent6"/>
                </a:solidFill>
              </a:rPr>
              <a:t>: </a:t>
            </a:r>
            <a:r>
              <a:rPr lang="en-US" sz="1050" dirty="0">
                <a:solidFill>
                  <a:schemeClr val="accent6"/>
                </a:solidFill>
              </a:rPr>
              <a:t>Critical Security Control (SANS Institute</a:t>
            </a:r>
            <a:r>
              <a:rPr lang="en-US" sz="1050" dirty="0" smtClean="0">
                <a:solidFill>
                  <a:schemeClr val="accent6"/>
                </a:solidFill>
              </a:rPr>
              <a:t>)</a:t>
            </a:r>
            <a:endParaRPr lang="en-US" sz="10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097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3001" y="220663"/>
            <a:ext cx="7877174" cy="415498"/>
          </a:xfrm>
        </p:spPr>
        <p:txBody>
          <a:bodyPr/>
          <a:lstStyle/>
          <a:p>
            <a:r>
              <a:rPr lang="it-IT" dirty="0" smtClean="0"/>
              <a:t>Privacy </a:t>
            </a:r>
            <a:r>
              <a:rPr lang="it-IT" dirty="0"/>
              <a:t>e </a:t>
            </a:r>
            <a:r>
              <a:rPr lang="it-IT" dirty="0" err="1"/>
              <a:t>cybersecurity</a:t>
            </a:r>
            <a:r>
              <a:rPr lang="it-IT" dirty="0"/>
              <a:t> </a:t>
            </a:r>
            <a:r>
              <a:rPr lang="it-IT" dirty="0" smtClean="0"/>
              <a:t>nella Pubblica Amministrazione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3092" y="2089551"/>
            <a:ext cx="8892000" cy="267765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i="1" dirty="0">
                <a:latin typeface="+mn-lt"/>
              </a:rPr>
              <a:t>"La </a:t>
            </a:r>
            <a:r>
              <a:rPr lang="it-IT" sz="1400" b="1" i="1" dirty="0">
                <a:latin typeface="+mn-lt"/>
              </a:rPr>
              <a:t>vulnerabilità dimostrata da diverse amministrazioni pubbliche</a:t>
            </a:r>
            <a:r>
              <a:rPr lang="it-IT" sz="1400" i="1" dirty="0">
                <a:latin typeface="+mn-lt"/>
              </a:rPr>
              <a:t> in questi giorni è frutto di molti fattori </a:t>
            </a:r>
            <a:r>
              <a:rPr lang="it-IT" sz="1400" i="1" dirty="0" smtClean="0">
                <a:latin typeface="+mn-lt"/>
              </a:rPr>
              <a:t>ma</a:t>
            </a:r>
            <a:r>
              <a:rPr lang="it-IT" sz="1400" i="1" dirty="0">
                <a:latin typeface="+mn-lt"/>
              </a:rPr>
              <a:t>, soprattutto, delle modalità con le quali il processo di digitalizzazione si è sviluppato nel nostro Paese, in </a:t>
            </a:r>
            <a:r>
              <a:rPr lang="it-IT" sz="1400" b="1" i="1" dirty="0">
                <a:latin typeface="+mn-lt"/>
              </a:rPr>
              <a:t>assenza di un piano organico e di investimenti adeguati</a:t>
            </a:r>
            <a:r>
              <a:rPr lang="it-IT" sz="1400" i="1" dirty="0">
                <a:latin typeface="+mn-lt"/>
              </a:rPr>
              <a:t>, </a:t>
            </a:r>
            <a:r>
              <a:rPr lang="it-IT" sz="1400" b="1" i="1" dirty="0">
                <a:latin typeface="+mn-lt"/>
              </a:rPr>
              <a:t>tanto sotto il profilo tecnologico quanto riguardo al fattore umano</a:t>
            </a:r>
            <a:r>
              <a:rPr lang="it-IT" sz="1400" i="1" dirty="0">
                <a:latin typeface="+mn-lt"/>
              </a:rPr>
              <a:t>. Per rafforzare i confini digitali del Paese è necessaria una </a:t>
            </a:r>
            <a:r>
              <a:rPr lang="it-IT" sz="1400" b="1" i="1" dirty="0">
                <a:latin typeface="+mn-lt"/>
              </a:rPr>
              <a:t>strategia di lungo periodo che vada oltre la mera infrastrutturazione e razionalizzi il patrimonio informativo pubblico</a:t>
            </a:r>
            <a:r>
              <a:rPr lang="it-IT" sz="1400" i="1" dirty="0">
                <a:latin typeface="+mn-lt"/>
              </a:rPr>
              <a:t>, in particolare </a:t>
            </a:r>
            <a:r>
              <a:rPr lang="it-IT" sz="1400" b="1" i="1" dirty="0">
                <a:latin typeface="+mn-lt"/>
              </a:rPr>
              <a:t>secondo principi di privacy by design</a:t>
            </a:r>
            <a:r>
              <a:rPr lang="it-IT" sz="1400" i="1" dirty="0">
                <a:latin typeface="+mn-lt"/>
              </a:rPr>
              <a:t>, per ridurre la superficie di attacco, assumendo la resilienza informatica e la protezione dei dati, quali obiettivi centrali dell'azione di Governo. </a:t>
            </a:r>
            <a:r>
              <a:rPr lang="it-IT" sz="1400" b="1" i="1" dirty="0">
                <a:latin typeface="+mn-lt"/>
              </a:rPr>
              <a:t>La negligenza rispetto alla sicurezza informatica e cibernetica non è più tollerabile</a:t>
            </a:r>
            <a:r>
              <a:rPr lang="it-IT" sz="1400" i="1" dirty="0">
                <a:latin typeface="+mn-lt"/>
              </a:rPr>
              <a:t> </a:t>
            </a:r>
            <a:r>
              <a:rPr lang="it-IT" sz="1400" i="1" dirty="0" smtClean="0">
                <a:latin typeface="+mn-lt"/>
              </a:rPr>
              <a:t>in </a:t>
            </a:r>
            <a:r>
              <a:rPr lang="it-IT" sz="1400" i="1" dirty="0">
                <a:latin typeface="+mn-lt"/>
              </a:rPr>
              <a:t>un contesto in cui le relazioni ostili tra Paesi si giocano in primo luogo sul piano digitale e in cui, anche per questo, la disciplina di protezione dati (oltre a quella sulla </a:t>
            </a:r>
            <a:r>
              <a:rPr lang="it-IT" sz="1400" i="1" dirty="0" err="1">
                <a:latin typeface="+mn-lt"/>
              </a:rPr>
              <a:t>cybersecurity</a:t>
            </a:r>
            <a:r>
              <a:rPr lang="it-IT" sz="1400" i="1" dirty="0">
                <a:latin typeface="+mn-lt"/>
              </a:rPr>
              <a:t>) assumono come modello d'intervento l'</a:t>
            </a:r>
            <a:r>
              <a:rPr lang="it-IT" sz="1400" b="1" i="1" dirty="0">
                <a:latin typeface="+mn-lt"/>
              </a:rPr>
              <a:t>approccio basato sulla prevenzione del rischio</a:t>
            </a:r>
            <a:r>
              <a:rPr lang="it-IT" sz="1400" i="1" dirty="0">
                <a:latin typeface="+mn-lt"/>
              </a:rPr>
              <a:t>. Non si tratta, evidentemente, di meri adempimenti formali, ma di </a:t>
            </a:r>
            <a:r>
              <a:rPr lang="it-IT" sz="1400" b="1" i="1" dirty="0">
                <a:latin typeface="+mn-lt"/>
              </a:rPr>
              <a:t>misure essenziali per rendere il Paese competitivo e proteggere, unitamente alla persona, la sicurezza </a:t>
            </a:r>
            <a:r>
              <a:rPr lang="it-IT" sz="1400" b="1" i="1" dirty="0" smtClean="0">
                <a:latin typeface="+mn-lt"/>
              </a:rPr>
              <a:t>nazionale</a:t>
            </a:r>
            <a:r>
              <a:rPr lang="it-IT" sz="1400" i="1" dirty="0" smtClean="0">
                <a:latin typeface="+mn-lt"/>
              </a:rPr>
              <a:t>."</a:t>
            </a:r>
          </a:p>
          <a:p>
            <a:endParaRPr lang="it-IT" sz="1400" i="1" dirty="0">
              <a:latin typeface="+mn-lt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23092" y="4622129"/>
            <a:ext cx="8892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t-IT" sz="1000" b="1" dirty="0"/>
              <a:t>Antonello </a:t>
            </a:r>
            <a:r>
              <a:rPr lang="it-IT" sz="1000" b="1" dirty="0" smtClean="0"/>
              <a:t>Soro</a:t>
            </a:r>
            <a:r>
              <a:rPr lang="it-IT" sz="1000" dirty="0" smtClean="0"/>
              <a:t>,</a:t>
            </a:r>
            <a:r>
              <a:rPr lang="it-IT" sz="1000" b="1" dirty="0" smtClean="0"/>
              <a:t> </a:t>
            </a:r>
            <a:r>
              <a:rPr lang="it-IT" sz="1000" dirty="0" smtClean="0"/>
              <a:t>Presidente </a:t>
            </a:r>
            <a:r>
              <a:rPr lang="it-IT" sz="1000" dirty="0"/>
              <a:t>Autorità Garante per la protezione dei dati personali</a:t>
            </a:r>
            <a:r>
              <a:rPr lang="it-IT" sz="1000" dirty="0" smtClean="0"/>
              <a:t/>
            </a:r>
            <a:br>
              <a:rPr lang="it-IT" sz="1000" dirty="0" smtClean="0"/>
            </a:br>
            <a:r>
              <a:rPr lang="it-IT" sz="1000" i="1" dirty="0" smtClean="0"/>
              <a:t>«Nuovo </a:t>
            </a:r>
            <a:r>
              <a:rPr lang="it-IT" sz="1000" i="1" dirty="0"/>
              <a:t>attacco di Anonymous Italia: diffusi i dati di ministeri e </a:t>
            </a:r>
            <a:r>
              <a:rPr lang="it-IT" sz="1000" i="1" dirty="0" smtClean="0"/>
              <a:t>polizia - La </a:t>
            </a:r>
            <a:r>
              <a:rPr lang="it-IT" sz="1000" i="1" dirty="0"/>
              <a:t>Repubblica </a:t>
            </a:r>
            <a:r>
              <a:rPr lang="it-IT" sz="1000" i="1" dirty="0" smtClean="0"/>
              <a:t>6 </a:t>
            </a:r>
            <a:r>
              <a:rPr lang="it-IT" sz="1000" i="1" dirty="0"/>
              <a:t>novembre </a:t>
            </a:r>
            <a:r>
              <a:rPr lang="it-IT" sz="1000" i="1" dirty="0" smtClean="0"/>
              <a:t>2018»</a:t>
            </a:r>
            <a:endParaRPr lang="it-IT" sz="1000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" y="896129"/>
            <a:ext cx="8892000" cy="1193422"/>
          </a:xfrm>
          <a:prstGeom prst="rect">
            <a:avLst/>
          </a:prstGeom>
        </p:spPr>
      </p:pic>
      <p:sp>
        <p:nvSpPr>
          <p:cNvPr id="15" name="Rettangolo arrotondato 14"/>
          <p:cNvSpPr/>
          <p:nvPr/>
        </p:nvSpPr>
        <p:spPr>
          <a:xfrm>
            <a:off x="7395092" y="5220106"/>
            <a:ext cx="1620000" cy="900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Prevenzione del rischio</a:t>
            </a:r>
          </a:p>
        </p:txBody>
      </p:sp>
      <p:sp>
        <p:nvSpPr>
          <p:cNvPr id="16" name="Freccia a destra 15"/>
          <p:cNvSpPr/>
          <p:nvPr/>
        </p:nvSpPr>
        <p:spPr>
          <a:xfrm>
            <a:off x="6538340" y="5427790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Obbiettivo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4971092" y="5220106"/>
            <a:ext cx="1620000" cy="9000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/>
              <a:t>Privacy by design,  riduzione della </a:t>
            </a:r>
            <a:r>
              <a:rPr lang="it-IT" sz="1200" b="1"/>
              <a:t>superficie </a:t>
            </a:r>
            <a:r>
              <a:rPr lang="it-IT" sz="1200" b="1" smtClean="0"/>
              <a:t>di attacco </a:t>
            </a:r>
            <a:r>
              <a:rPr lang="it-IT" sz="1200" b="1" dirty="0" smtClean="0"/>
              <a:t>e razionalizzazione patrimonio IT  </a:t>
            </a:r>
            <a:endParaRPr lang="it-IT" sz="1200" b="1" dirty="0"/>
          </a:p>
        </p:txBody>
      </p:sp>
      <p:sp>
        <p:nvSpPr>
          <p:cNvPr id="14" name="Freccia a destra 13"/>
          <p:cNvSpPr/>
          <p:nvPr/>
        </p:nvSpPr>
        <p:spPr>
          <a:xfrm>
            <a:off x="4113923" y="5427790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Strategia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2547092" y="5220106"/>
            <a:ext cx="1620000" cy="900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tx1"/>
                </a:solidFill>
              </a:rPr>
              <a:t>Assenza di un piano organico e di investimenti sotto il profilo tecnologico e umano</a:t>
            </a:r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1689507" y="5427790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Motivo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123092" y="5220106"/>
            <a:ext cx="1620000" cy="90000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/>
              <a:t>Amministrazioni pubbliche vulnerabili</a:t>
            </a:r>
            <a:endParaRPr lang="it-IT" sz="1200" b="1" dirty="0"/>
          </a:p>
        </p:txBody>
      </p:sp>
    </p:spTree>
    <p:extLst>
      <p:ext uri="{BB962C8B-B14F-4D97-AF65-F5344CB8AC3E}">
        <p14:creationId xmlns:p14="http://schemas.microsoft.com/office/powerpoint/2010/main" val="31458466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75097"/>
            <a:ext cx="304800" cy="33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0" name="Picture 6" descr="Risultati immagini per repubblica italia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" y="6035293"/>
            <a:ext cx="499872" cy="49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3069692"/>
            <a:ext cx="1286054" cy="1428949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1" name="Rettangolo 10"/>
          <p:cNvSpPr/>
          <p:nvPr/>
        </p:nvSpPr>
        <p:spPr>
          <a:xfrm>
            <a:off x="155575" y="1013921"/>
            <a:ext cx="671208" cy="642026"/>
          </a:xfrm>
          <a:prstGeom prst="rect">
            <a:avLst/>
          </a:prstGeom>
          <a:solidFill>
            <a:srgbClr val="0D5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155575" y="1627197"/>
            <a:ext cx="671208" cy="642026"/>
          </a:xfrm>
          <a:prstGeom prst="rect">
            <a:avLst/>
          </a:prstGeom>
          <a:solidFill>
            <a:srgbClr val="116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7" y="4678459"/>
            <a:ext cx="638175" cy="571500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5342948"/>
            <a:ext cx="731520" cy="488899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155575" y="2252923"/>
            <a:ext cx="671208" cy="642026"/>
          </a:xfrm>
          <a:prstGeom prst="rect">
            <a:avLst/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105" y="3105481"/>
            <a:ext cx="1219370" cy="121937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5199" y="3105481"/>
            <a:ext cx="1219370" cy="12193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387" y="3105481"/>
            <a:ext cx="1219370" cy="121937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5293" y="3105481"/>
            <a:ext cx="1219370" cy="121937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7036" y="3105481"/>
            <a:ext cx="1219370" cy="121937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1070" y="3105481"/>
            <a:ext cx="1219370" cy="1219370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2064" y="5729293"/>
            <a:ext cx="612000" cy="612000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09878" y="4649532"/>
            <a:ext cx="1440000" cy="1440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4241" y="5157055"/>
            <a:ext cx="540000" cy="540000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86823" y="4529959"/>
            <a:ext cx="1440000" cy="144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79" y="4595293"/>
            <a:ext cx="1440000" cy="144000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26823" y="4967874"/>
            <a:ext cx="1080000" cy="730665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42" y="4716252"/>
            <a:ext cx="324000" cy="30476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flipH="1">
            <a:off x="2175070" y="2015207"/>
            <a:ext cx="936000" cy="936000"/>
          </a:xfrm>
          <a:prstGeom prst="rect">
            <a:avLst/>
          </a:prstGeom>
        </p:spPr>
      </p:pic>
      <p:sp>
        <p:nvSpPr>
          <p:cNvPr id="21" name="Tito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Elementi grafici</a:t>
            </a:r>
            <a:endParaRPr lang="it-IT" dirty="0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85" y="2459926"/>
            <a:ext cx="180000" cy="180000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85" y="2246982"/>
            <a:ext cx="180000" cy="180000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61" y="2251110"/>
            <a:ext cx="180000" cy="180000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61" y="2462994"/>
            <a:ext cx="180000" cy="180000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72" y="5069959"/>
            <a:ext cx="360000" cy="360000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flipH="1">
            <a:off x="4221500" y="2061223"/>
            <a:ext cx="972000" cy="972000"/>
          </a:xfrm>
          <a:prstGeom prst="rect">
            <a:avLst/>
          </a:prstGeom>
        </p:spPr>
      </p:pic>
      <p:pic>
        <p:nvPicPr>
          <p:cNvPr id="32" name="Immagine 3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17" y="4716252"/>
            <a:ext cx="288000" cy="287102"/>
          </a:xfrm>
          <a:prstGeom prst="rect">
            <a:avLst/>
          </a:prstGeom>
        </p:spPr>
      </p:pic>
      <p:pic>
        <p:nvPicPr>
          <p:cNvPr id="33" name="Immagine 3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78" y="2295141"/>
            <a:ext cx="432000" cy="432000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44" y="2313141"/>
            <a:ext cx="396000" cy="396000"/>
          </a:xfrm>
          <a:prstGeom prst="rect">
            <a:avLst/>
          </a:prstGeom>
        </p:spPr>
      </p:pic>
      <p:pic>
        <p:nvPicPr>
          <p:cNvPr id="35" name="Picture 2" descr="Immagine correlata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1497" y="2231594"/>
            <a:ext cx="495547" cy="49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72267" y="1320733"/>
            <a:ext cx="523948" cy="514422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872090" y="1320733"/>
            <a:ext cx="523948" cy="514422"/>
          </a:xfrm>
          <a:prstGeom prst="rect">
            <a:avLst/>
          </a:prstGeom>
        </p:spPr>
      </p:pic>
      <p:sp>
        <p:nvSpPr>
          <p:cNvPr id="17" name="AutoShape 2" descr="GDPR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48946" y="4659229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2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Sicurezza informatica nella PA e riferimenti normativi</a:t>
            </a:r>
            <a:endParaRPr lang="it-IT" dirty="0"/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105497335"/>
              </p:ext>
            </p:extLst>
          </p:nvPr>
        </p:nvGraphicFramePr>
        <p:xfrm>
          <a:off x="181834" y="-13098"/>
          <a:ext cx="8780332" cy="517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2" y="3182408"/>
            <a:ext cx="540000" cy="360899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74" y="3182407"/>
            <a:ext cx="540000" cy="360899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6" y="3182407"/>
            <a:ext cx="540000" cy="360899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692" y="3549637"/>
            <a:ext cx="360000" cy="400000"/>
          </a:xfrm>
          <a:prstGeom prst="rect">
            <a:avLst/>
          </a:prstGeom>
          <a:noFill/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3974" y="3543306"/>
            <a:ext cx="360000" cy="400000"/>
          </a:xfrm>
          <a:prstGeom prst="rect">
            <a:avLst/>
          </a:prstGeom>
          <a:noFill/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560" y="3543306"/>
            <a:ext cx="360000" cy="400000"/>
          </a:xfrm>
          <a:prstGeom prst="rect">
            <a:avLst/>
          </a:prstGeom>
          <a:noFill/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692" y="1290531"/>
            <a:ext cx="360000" cy="400000"/>
          </a:xfrm>
          <a:prstGeom prst="rect">
            <a:avLst/>
          </a:prstGeom>
          <a:noFill/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692" y="2373411"/>
            <a:ext cx="360000" cy="400000"/>
          </a:xfrm>
          <a:prstGeom prst="rect">
            <a:avLst/>
          </a:prstGeom>
          <a:noFill/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3974" y="1290531"/>
            <a:ext cx="360000" cy="400000"/>
          </a:xfrm>
          <a:prstGeom prst="rect">
            <a:avLst/>
          </a:prstGeom>
          <a:noFill/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3974" y="2373411"/>
            <a:ext cx="360000" cy="400000"/>
          </a:xfrm>
          <a:prstGeom prst="rect">
            <a:avLst/>
          </a:prstGeom>
          <a:noFill/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4560" y="1290531"/>
            <a:ext cx="360000" cy="400000"/>
          </a:xfrm>
          <a:prstGeom prst="rect">
            <a:avLst/>
          </a:prstGeom>
          <a:noFill/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0256" y="2373411"/>
            <a:ext cx="360000" cy="400000"/>
          </a:xfrm>
          <a:prstGeom prst="rect">
            <a:avLst/>
          </a:prstGeom>
          <a:noFill/>
        </p:spPr>
      </p:pic>
      <p:sp>
        <p:nvSpPr>
          <p:cNvPr id="28" name="Rettangolo 27"/>
          <p:cNvSpPr/>
          <p:nvPr/>
        </p:nvSpPr>
        <p:spPr>
          <a:xfrm>
            <a:off x="191069" y="4274529"/>
            <a:ext cx="8771097" cy="618835"/>
          </a:xfrm>
          <a:prstGeom prst="rect">
            <a:avLst/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cs typeface="Arial" panose="020B0604020202020204" pitchFamily="34" charset="0"/>
            </a:endParaRPr>
          </a:p>
        </p:txBody>
      </p:sp>
      <p:sp>
        <p:nvSpPr>
          <p:cNvPr id="31" name="Fumetto 1 30"/>
          <p:cNvSpPr/>
          <p:nvPr/>
        </p:nvSpPr>
        <p:spPr>
          <a:xfrm>
            <a:off x="2456950" y="5078344"/>
            <a:ext cx="1260000" cy="1152000"/>
          </a:xfrm>
          <a:prstGeom prst="wedgeRectCallout">
            <a:avLst>
              <a:gd name="adj1" fmla="val 20585"/>
              <a:gd name="adj2" fmla="val -65559"/>
            </a:avLst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Piano </a:t>
            </a:r>
            <a: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  <a:t>di 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sicurezza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informatica</a:t>
            </a:r>
            <a:r>
              <a:rPr lang="it-IT" sz="1000" b="1" dirty="0" smtClean="0">
                <a:cs typeface="Arial" panose="020B0604020202020204" pitchFamily="34" charset="0"/>
              </a:rPr>
              <a:t> 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dell’UE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per garantire un elevato</a:t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livello di </a:t>
            </a:r>
            <a:r>
              <a:rPr lang="en-US" sz="1000" i="1" dirty="0" smtClean="0">
                <a:cs typeface="Arial" panose="020B0604020202020204" pitchFamily="34" charset="0"/>
              </a:rPr>
              <a:t>network and</a:t>
            </a:r>
            <a:br>
              <a:rPr lang="en-US" sz="1000" i="1" dirty="0" smtClean="0">
                <a:cs typeface="Arial" panose="020B0604020202020204" pitchFamily="34" charset="0"/>
              </a:rPr>
            </a:br>
            <a:r>
              <a:rPr lang="en-US" sz="1000" i="1" dirty="0" smtClean="0">
                <a:cs typeface="Arial" panose="020B0604020202020204" pitchFamily="34" charset="0"/>
              </a:rPr>
              <a:t>information security</a:t>
            </a:r>
            <a:br>
              <a:rPr lang="en-US" sz="1000" i="1" dirty="0" smtClean="0">
                <a:cs typeface="Arial" panose="020B0604020202020204" pitchFamily="34" charset="0"/>
              </a:rPr>
            </a:br>
            <a:r>
              <a:rPr lang="en-US" sz="1000" dirty="0" smtClean="0">
                <a:cs typeface="Arial" panose="020B0604020202020204" pitchFamily="34" charset="0"/>
              </a:rPr>
              <a:t>(</a:t>
            </a:r>
            <a:r>
              <a:rPr lang="en-US" sz="1000" dirty="0">
                <a:cs typeface="Arial" panose="020B0604020202020204" pitchFamily="34" charset="0"/>
              </a:rPr>
              <a:t>NIS)</a:t>
            </a:r>
            <a:endParaRPr lang="it-IT" sz="1000" dirty="0">
              <a:cs typeface="Arial" panose="020B0604020202020204" pitchFamily="34" charset="0"/>
            </a:endParaRPr>
          </a:p>
        </p:txBody>
      </p:sp>
      <p:sp>
        <p:nvSpPr>
          <p:cNvPr id="35" name="Fumetto 1 34"/>
          <p:cNvSpPr/>
          <p:nvPr/>
        </p:nvSpPr>
        <p:spPr>
          <a:xfrm flipH="1">
            <a:off x="4878378" y="5078344"/>
            <a:ext cx="1368000" cy="1152000"/>
          </a:xfrm>
          <a:prstGeom prst="wedgeRectCallout">
            <a:avLst>
              <a:gd name="adj1" fmla="val 21686"/>
              <a:gd name="adj2" fmla="val -65203"/>
            </a:avLst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Regolamento 2016/679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(GDPR)</a:t>
            </a:r>
          </a:p>
          <a:p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Direttiva 2016/1148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(NIS)</a:t>
            </a:r>
            <a:endParaRPr lang="it-IT" sz="1000" dirty="0">
              <a:cs typeface="Arial" panose="020B0604020202020204" pitchFamily="34" charset="0"/>
            </a:endParaRPr>
          </a:p>
        </p:txBody>
      </p:sp>
      <p:sp>
        <p:nvSpPr>
          <p:cNvPr id="38" name="Fumetto 1 37"/>
          <p:cNvSpPr/>
          <p:nvPr/>
        </p:nvSpPr>
        <p:spPr>
          <a:xfrm flipH="1">
            <a:off x="181834" y="5078344"/>
            <a:ext cx="1260000" cy="1152000"/>
          </a:xfrm>
          <a:prstGeom prst="wedgeRectCallout">
            <a:avLst>
              <a:gd name="adj1" fmla="val 21038"/>
              <a:gd name="adj2" fmla="val -65383"/>
            </a:avLst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Direttiva 2002/58/CE</a:t>
            </a:r>
            <a:r>
              <a:rPr lang="it-IT" sz="1000" dirty="0" smtClean="0">
                <a:cs typeface="Arial" panose="020B0604020202020204" pitchFamily="34" charset="0"/>
              </a:rPr>
              <a:t/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Trattamento </a:t>
            </a:r>
            <a:r>
              <a:rPr lang="it-IT" sz="1000" dirty="0">
                <a:cs typeface="Arial" panose="020B0604020202020204" pitchFamily="34" charset="0"/>
              </a:rPr>
              <a:t>dei </a:t>
            </a:r>
            <a:r>
              <a:rPr lang="it-IT" sz="1000" dirty="0" smtClean="0">
                <a:cs typeface="Arial" panose="020B0604020202020204" pitchFamily="34" charset="0"/>
              </a:rPr>
              <a:t>dati</a:t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personali </a:t>
            </a:r>
            <a:r>
              <a:rPr lang="it-IT" sz="1000" dirty="0">
                <a:cs typeface="Arial" panose="020B0604020202020204" pitchFamily="34" charset="0"/>
              </a:rPr>
              <a:t>e </a:t>
            </a:r>
            <a:r>
              <a:rPr lang="it-IT" sz="1000" dirty="0" smtClean="0">
                <a:cs typeface="Arial" panose="020B0604020202020204" pitchFamily="34" charset="0"/>
              </a:rPr>
              <a:t>tutela della</a:t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vita </a:t>
            </a:r>
            <a:r>
              <a:rPr lang="it-IT" sz="1000" dirty="0">
                <a:cs typeface="Arial" panose="020B0604020202020204" pitchFamily="34" charset="0"/>
              </a:rPr>
              <a:t>privata nel </a:t>
            </a:r>
            <a:r>
              <a:rPr lang="it-IT" sz="1000" dirty="0" smtClean="0">
                <a:cs typeface="Arial" panose="020B0604020202020204" pitchFamily="34" charset="0"/>
              </a:rPr>
              <a:t>settore</a:t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delle comunicazioni</a:t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elettroniche</a:t>
            </a:r>
            <a:endParaRPr lang="it-IT" sz="1000" dirty="0">
              <a:cs typeface="Arial" panose="020B0604020202020204" pitchFamily="34" charset="0"/>
            </a:endParaRPr>
          </a:p>
        </p:txBody>
      </p:sp>
      <p:sp>
        <p:nvSpPr>
          <p:cNvPr id="39" name="Fumetto 1 38"/>
          <p:cNvSpPr/>
          <p:nvPr/>
        </p:nvSpPr>
        <p:spPr>
          <a:xfrm>
            <a:off x="3769858" y="5078344"/>
            <a:ext cx="1044000" cy="1152000"/>
          </a:xfrm>
          <a:prstGeom prst="wedgeRectCallout">
            <a:avLst>
              <a:gd name="adj1" fmla="val 20691"/>
              <a:gd name="adj2" fmla="val -65537"/>
            </a:avLst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Accordo sulla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prima normativa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UE relativa alla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err="1" smtClean="0">
                <a:solidFill>
                  <a:srgbClr val="FFC000"/>
                </a:solidFill>
                <a:cs typeface="Arial" panose="020B0604020202020204" pitchFamily="34" charset="0"/>
              </a:rPr>
              <a:t>cybersecurity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/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(</a:t>
            </a:r>
            <a:r>
              <a:rPr lang="en-US" sz="1000" dirty="0" smtClean="0">
                <a:cs typeface="Arial" panose="020B0604020202020204" pitchFamily="34" charset="0"/>
              </a:rPr>
              <a:t>NIS)</a:t>
            </a:r>
            <a:endParaRPr lang="it-IT" sz="1000" dirty="0">
              <a:cs typeface="Arial" panose="020B0604020202020204" pitchFamily="34" charset="0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285987" y="4280928"/>
            <a:ext cx="543739" cy="639479"/>
            <a:chOff x="285987" y="4280928"/>
            <a:chExt cx="543739" cy="639479"/>
          </a:xfrm>
        </p:grpSpPr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57" y="4280928"/>
              <a:ext cx="540000" cy="360899"/>
            </a:xfrm>
            <a:prstGeom prst="rect">
              <a:avLst/>
            </a:prstGeom>
          </p:spPr>
        </p:pic>
        <p:sp>
          <p:nvSpPr>
            <p:cNvPr id="3" name="Rettangolo 2"/>
            <p:cNvSpPr/>
            <p:nvPr/>
          </p:nvSpPr>
          <p:spPr>
            <a:xfrm>
              <a:off x="285987" y="461263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400" b="1" dirty="0">
                  <a:solidFill>
                    <a:srgbClr val="FFC000"/>
                  </a:solidFill>
                  <a:latin typeface="+mn-lt"/>
                  <a:cs typeface="Arial" panose="020B0604020202020204" pitchFamily="34" charset="0"/>
                </a:rPr>
                <a:t>2002</a:t>
              </a: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3077994" y="4280928"/>
            <a:ext cx="547622" cy="639479"/>
            <a:chOff x="3077994" y="4280928"/>
            <a:chExt cx="547622" cy="639479"/>
          </a:xfrm>
        </p:grpSpPr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994" y="4280928"/>
              <a:ext cx="540000" cy="360899"/>
            </a:xfrm>
            <a:prstGeom prst="rect">
              <a:avLst/>
            </a:prstGeom>
          </p:spPr>
        </p:pic>
        <p:sp>
          <p:nvSpPr>
            <p:cNvPr id="29" name="Rettangolo 28"/>
            <p:cNvSpPr/>
            <p:nvPr/>
          </p:nvSpPr>
          <p:spPr>
            <a:xfrm>
              <a:off x="3081877" y="461263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400" b="1" dirty="0" smtClean="0">
                  <a:solidFill>
                    <a:srgbClr val="FFC000"/>
                  </a:solidFill>
                  <a:latin typeface="+mn-lt"/>
                  <a:cs typeface="Arial" panose="020B0604020202020204" pitchFamily="34" charset="0"/>
                </a:rPr>
                <a:t>2013</a:t>
              </a:r>
              <a:endParaRPr lang="it-IT" sz="14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4241656" y="4280928"/>
            <a:ext cx="543739" cy="639479"/>
            <a:chOff x="4241656" y="4280928"/>
            <a:chExt cx="543739" cy="639479"/>
          </a:xfrm>
        </p:grpSpPr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4029" y="4280928"/>
              <a:ext cx="540000" cy="360899"/>
            </a:xfrm>
            <a:prstGeom prst="rect">
              <a:avLst/>
            </a:prstGeom>
          </p:spPr>
        </p:pic>
        <p:sp>
          <p:nvSpPr>
            <p:cNvPr id="33" name="Rettangolo 32"/>
            <p:cNvSpPr/>
            <p:nvPr/>
          </p:nvSpPr>
          <p:spPr>
            <a:xfrm>
              <a:off x="4241656" y="461263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400" b="1" dirty="0" smtClean="0">
                  <a:solidFill>
                    <a:srgbClr val="FFC000"/>
                  </a:solidFill>
                  <a:latin typeface="+mn-lt"/>
                  <a:cs typeface="Arial" panose="020B0604020202020204" pitchFamily="34" charset="0"/>
                </a:rPr>
                <a:t>2015</a:t>
              </a:r>
              <a:endParaRPr lang="it-IT" sz="14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996711" y="4280928"/>
            <a:ext cx="543739" cy="639479"/>
            <a:chOff x="4996711" y="4280928"/>
            <a:chExt cx="543739" cy="639479"/>
          </a:xfrm>
        </p:grpSpPr>
        <p:pic>
          <p:nvPicPr>
            <p:cNvPr id="40" name="Immagine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777" y="4280928"/>
              <a:ext cx="540000" cy="360899"/>
            </a:xfrm>
            <a:prstGeom prst="rect">
              <a:avLst/>
            </a:prstGeom>
          </p:spPr>
        </p:pic>
        <p:sp>
          <p:nvSpPr>
            <p:cNvPr id="34" name="Rettangolo 33"/>
            <p:cNvSpPr/>
            <p:nvPr/>
          </p:nvSpPr>
          <p:spPr>
            <a:xfrm>
              <a:off x="4996711" y="461263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400" b="1" dirty="0" smtClean="0">
                  <a:solidFill>
                    <a:srgbClr val="FFC000"/>
                  </a:solidFill>
                  <a:latin typeface="+mn-lt"/>
                  <a:cs typeface="Arial" panose="020B0604020202020204" pitchFamily="34" charset="0"/>
                </a:rPr>
                <a:t>2016</a:t>
              </a:r>
              <a:endParaRPr lang="it-IT" sz="14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6435873" y="4280928"/>
            <a:ext cx="543739" cy="639479"/>
            <a:chOff x="6435873" y="4280928"/>
            <a:chExt cx="543739" cy="639479"/>
          </a:xfrm>
        </p:grpSpPr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742" y="4280928"/>
              <a:ext cx="540000" cy="360899"/>
            </a:xfrm>
            <a:prstGeom prst="rect">
              <a:avLst/>
            </a:prstGeom>
          </p:spPr>
        </p:pic>
        <p:sp>
          <p:nvSpPr>
            <p:cNvPr id="41" name="Rettangolo 40"/>
            <p:cNvSpPr/>
            <p:nvPr/>
          </p:nvSpPr>
          <p:spPr>
            <a:xfrm>
              <a:off x="6435873" y="461263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400" b="1" dirty="0" smtClean="0">
                  <a:solidFill>
                    <a:srgbClr val="FFC000"/>
                  </a:solidFill>
                  <a:latin typeface="+mn-lt"/>
                  <a:cs typeface="Arial" panose="020B0604020202020204" pitchFamily="34" charset="0"/>
                </a:rPr>
                <a:t>2017</a:t>
              </a:r>
              <a:endParaRPr lang="it-IT" sz="14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42" name="Fumetto 1 41"/>
          <p:cNvSpPr/>
          <p:nvPr/>
        </p:nvSpPr>
        <p:spPr>
          <a:xfrm flipH="1">
            <a:off x="6310898" y="5078344"/>
            <a:ext cx="1404000" cy="1152000"/>
          </a:xfrm>
          <a:prstGeom prst="wedgeRectCallout">
            <a:avLst>
              <a:gd name="adj1" fmla="val 21686"/>
              <a:gd name="adj2" fmla="val -65203"/>
            </a:avLst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Adozione di </a:t>
            </a:r>
            <a: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  <a:t>un 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/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err="1" smtClean="0">
                <a:solidFill>
                  <a:srgbClr val="FFC000"/>
                </a:solidFill>
                <a:cs typeface="Arial" panose="020B0604020202020204" pitchFamily="34" charset="0"/>
              </a:rPr>
              <a:t>cybersecurity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 </a:t>
            </a:r>
            <a: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  <a:t>package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/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dirty="0">
                <a:cs typeface="Arial" panose="020B0604020202020204" pitchFamily="34" charset="0"/>
              </a:rPr>
              <a:t>per garantire </a:t>
            </a:r>
            <a:r>
              <a:rPr lang="it-IT" sz="1000" dirty="0" smtClean="0">
                <a:cs typeface="Arial" panose="020B0604020202020204" pitchFamily="34" charset="0"/>
              </a:rPr>
              <a:t>resilienza,</a:t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deterrenza e difesa</a:t>
            </a:r>
          </a:p>
          <a:p>
            <a:pPr algn="ctr"/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Proposta </a:t>
            </a:r>
            <a: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  <a:t>di 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creazione di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un </a:t>
            </a:r>
            <a:r>
              <a:rPr lang="it-IT" sz="1000" b="1" dirty="0" err="1" smtClean="0">
                <a:solidFill>
                  <a:srgbClr val="FFC000"/>
                </a:solidFill>
                <a:cs typeface="Arial" panose="020B0604020202020204" pitchFamily="34" charset="0"/>
              </a:rPr>
              <a:t>cybersecurity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/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err="1" smtClean="0">
                <a:solidFill>
                  <a:srgbClr val="FFC000"/>
                </a:solidFill>
                <a:cs typeface="Arial" panose="020B0604020202020204" pitchFamily="34" charset="0"/>
              </a:rPr>
              <a:t>certification</a:t>
            </a:r>
            <a: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  <a:t> </a:t>
            </a:r>
            <a:r>
              <a:rPr lang="it-IT" sz="1000" b="1" dirty="0" err="1" smtClean="0">
                <a:solidFill>
                  <a:srgbClr val="FFC000"/>
                </a:solidFill>
                <a:cs typeface="Arial" panose="020B0604020202020204" pitchFamily="34" charset="0"/>
              </a:rPr>
              <a:t>framework</a:t>
            </a:r>
            <a:endParaRPr lang="it-IT" sz="1000" b="1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43" name="Fumetto 1 42"/>
          <p:cNvSpPr/>
          <p:nvPr/>
        </p:nvSpPr>
        <p:spPr>
          <a:xfrm flipH="1">
            <a:off x="7806134" y="5078344"/>
            <a:ext cx="1152000" cy="1152000"/>
          </a:xfrm>
          <a:prstGeom prst="wedgeRectCallout">
            <a:avLst>
              <a:gd name="adj1" fmla="val 21686"/>
              <a:gd name="adj2" fmla="val -65203"/>
            </a:avLst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Approvazione entro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  <a:t>fine anno di un</a:t>
            </a:r>
            <a:b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  <a:t>«Regolamento sulla</a:t>
            </a:r>
            <a:br>
              <a:rPr lang="it-IT" sz="1000" b="1" dirty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err="1" smtClean="0">
                <a:solidFill>
                  <a:srgbClr val="FFC000"/>
                </a:solidFill>
                <a:cs typeface="Arial" panose="020B0604020202020204" pitchFamily="34" charset="0"/>
              </a:rPr>
              <a:t>cybersecurity</a:t>
            </a: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»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dirty="0">
                <a:cs typeface="Arial" panose="020B0604020202020204" pitchFamily="34" charset="0"/>
              </a:rPr>
              <a:t>per </a:t>
            </a:r>
            <a:r>
              <a:rPr lang="it-IT" sz="1000" dirty="0" smtClean="0">
                <a:cs typeface="Arial" panose="020B0604020202020204" pitchFamily="34" charset="0"/>
              </a:rPr>
              <a:t>istituire una</a:t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certificazione ICT</a:t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it-IT" sz="1000" dirty="0" smtClean="0">
                <a:cs typeface="Arial" panose="020B0604020202020204" pitchFamily="34" charset="0"/>
              </a:rPr>
              <a:t>a livello UE</a:t>
            </a:r>
            <a:endParaRPr lang="it-IT" sz="1000" b="1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7866388" y="4280928"/>
            <a:ext cx="543817" cy="639479"/>
            <a:chOff x="7838395" y="4280928"/>
            <a:chExt cx="543817" cy="639479"/>
          </a:xfrm>
        </p:grpSpPr>
        <p:sp>
          <p:nvSpPr>
            <p:cNvPr id="44" name="Rettangolo 43"/>
            <p:cNvSpPr/>
            <p:nvPr/>
          </p:nvSpPr>
          <p:spPr>
            <a:xfrm>
              <a:off x="7838395" y="461263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400" b="1" dirty="0" smtClean="0">
                  <a:solidFill>
                    <a:srgbClr val="FFC000"/>
                  </a:solidFill>
                  <a:latin typeface="+mn-lt"/>
                  <a:cs typeface="Arial" panose="020B0604020202020204" pitchFamily="34" charset="0"/>
                </a:rPr>
                <a:t>2018</a:t>
              </a:r>
              <a:endParaRPr lang="it-IT" sz="14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5" name="Immagine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212" y="4280928"/>
              <a:ext cx="540000" cy="360899"/>
            </a:xfrm>
            <a:prstGeom prst="rect">
              <a:avLst/>
            </a:prstGeom>
          </p:spPr>
        </p:pic>
      </p:grpSp>
      <p:grpSp>
        <p:nvGrpSpPr>
          <p:cNvPr id="5" name="Gruppo 4"/>
          <p:cNvGrpSpPr/>
          <p:nvPr/>
        </p:nvGrpSpPr>
        <p:grpSpPr>
          <a:xfrm>
            <a:off x="1487566" y="4280928"/>
            <a:ext cx="543739" cy="639479"/>
            <a:chOff x="1637035" y="4280928"/>
            <a:chExt cx="543739" cy="639479"/>
          </a:xfrm>
        </p:grpSpPr>
        <p:sp>
          <p:nvSpPr>
            <p:cNvPr id="46" name="Rettangolo 45"/>
            <p:cNvSpPr/>
            <p:nvPr/>
          </p:nvSpPr>
          <p:spPr>
            <a:xfrm>
              <a:off x="1637035" y="461263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1400" b="1" dirty="0" smtClean="0">
                  <a:solidFill>
                    <a:srgbClr val="FFC000"/>
                  </a:solidFill>
                  <a:latin typeface="+mn-lt"/>
                  <a:cs typeface="Arial" panose="020B0604020202020204" pitchFamily="34" charset="0"/>
                </a:rPr>
                <a:t>2004</a:t>
              </a:r>
              <a:endParaRPr lang="it-IT" sz="14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7" name="Immagin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904" y="4280928"/>
              <a:ext cx="540000" cy="360899"/>
            </a:xfrm>
            <a:prstGeom prst="rect">
              <a:avLst/>
            </a:prstGeom>
          </p:spPr>
        </p:pic>
      </p:grpSp>
      <p:sp>
        <p:nvSpPr>
          <p:cNvPr id="48" name="Fumetto 1 47"/>
          <p:cNvSpPr/>
          <p:nvPr/>
        </p:nvSpPr>
        <p:spPr>
          <a:xfrm flipH="1">
            <a:off x="1494742" y="5079052"/>
            <a:ext cx="894964" cy="1152000"/>
          </a:xfrm>
          <a:prstGeom prst="wedgeRectCallout">
            <a:avLst>
              <a:gd name="adj1" fmla="val 21038"/>
              <a:gd name="adj2" fmla="val -65383"/>
            </a:avLst>
          </a:prstGeom>
          <a:solidFill>
            <a:srgbClr val="013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Regolamento</a:t>
            </a:r>
            <a:b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</a:br>
            <a:r>
              <a:rPr lang="it-IT" sz="1000" b="1" dirty="0" smtClean="0">
                <a:solidFill>
                  <a:srgbClr val="FFC000"/>
                </a:solidFill>
                <a:cs typeface="Arial" panose="020B0604020202020204" pitchFamily="34" charset="0"/>
              </a:rPr>
              <a:t>2004/460</a:t>
            </a:r>
            <a:r>
              <a:rPr lang="it-IT" sz="1000" dirty="0" smtClean="0">
                <a:cs typeface="Arial" panose="020B0604020202020204" pitchFamily="34" charset="0"/>
              </a:rPr>
              <a:t/>
            </a:r>
            <a:br>
              <a:rPr lang="it-IT" sz="1000" dirty="0" smtClean="0">
                <a:cs typeface="Arial" panose="020B0604020202020204" pitchFamily="34" charset="0"/>
              </a:rPr>
            </a:br>
            <a:r>
              <a:rPr lang="en-US" sz="1000" dirty="0" smtClean="0">
                <a:cs typeface="Arial" panose="020B0604020202020204" pitchFamily="34" charset="0"/>
              </a:rPr>
              <a:t>European</a:t>
            </a:r>
            <a:br>
              <a:rPr lang="en-US" sz="1000" dirty="0" smtClean="0">
                <a:cs typeface="Arial" panose="020B0604020202020204" pitchFamily="34" charset="0"/>
              </a:rPr>
            </a:br>
            <a:r>
              <a:rPr lang="en-US" sz="1000" dirty="0" smtClean="0">
                <a:cs typeface="Arial" panose="020B0604020202020204" pitchFamily="34" charset="0"/>
              </a:rPr>
              <a:t>Network and</a:t>
            </a:r>
            <a:br>
              <a:rPr lang="en-US" sz="1000" dirty="0" smtClean="0">
                <a:cs typeface="Arial" panose="020B0604020202020204" pitchFamily="34" charset="0"/>
              </a:rPr>
            </a:br>
            <a:r>
              <a:rPr lang="en-US" sz="1000" dirty="0" smtClean="0">
                <a:cs typeface="Arial" panose="020B0604020202020204" pitchFamily="34" charset="0"/>
              </a:rPr>
              <a:t>Information</a:t>
            </a:r>
            <a:endParaRPr lang="en-US" sz="1000" dirty="0"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cs typeface="Arial" panose="020B0604020202020204" pitchFamily="34" charset="0"/>
              </a:rPr>
              <a:t>Security </a:t>
            </a:r>
            <a:r>
              <a:rPr lang="en-US" sz="1000" dirty="0" smtClean="0">
                <a:cs typeface="Arial" panose="020B0604020202020204" pitchFamily="34" charset="0"/>
              </a:rPr>
              <a:t>Agency</a:t>
            </a:r>
            <a:br>
              <a:rPr lang="en-US" sz="1000" dirty="0" smtClean="0">
                <a:cs typeface="Arial" panose="020B0604020202020204" pitchFamily="34" charset="0"/>
              </a:rPr>
            </a:br>
            <a:r>
              <a:rPr lang="en-US" sz="1000" dirty="0" smtClean="0">
                <a:cs typeface="Arial" panose="020B0604020202020204" pitchFamily="34" charset="0"/>
              </a:rPr>
              <a:t>(ENISA)</a:t>
            </a:r>
            <a:endParaRPr lang="it-IT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921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143001" y="220663"/>
            <a:ext cx="7877174" cy="415498"/>
          </a:xfrm>
        </p:spPr>
        <p:txBody>
          <a:bodyPr/>
          <a:lstStyle/>
          <a:p>
            <a:r>
              <a:rPr lang="it-IT" dirty="0" smtClean="0"/>
              <a:t>CERT Nazionale, CERT-PA e CSIRT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0211548" y="8514604"/>
            <a:ext cx="69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https://www.csirt-ita.it/index.html</a:t>
            </a:r>
          </a:p>
        </p:txBody>
      </p:sp>
      <p:grpSp>
        <p:nvGrpSpPr>
          <p:cNvPr id="12" name="Gruppo 11"/>
          <p:cNvGrpSpPr/>
          <p:nvPr/>
        </p:nvGrpSpPr>
        <p:grpSpPr>
          <a:xfrm>
            <a:off x="263374" y="4494483"/>
            <a:ext cx="8756800" cy="1569660"/>
            <a:chOff x="263374" y="4625237"/>
            <a:chExt cx="8756800" cy="1569660"/>
          </a:xfrm>
        </p:grpSpPr>
        <p:pic>
          <p:nvPicPr>
            <p:cNvPr id="1030" name="Picture 6" descr="CSIRT Ital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74" y="5278554"/>
              <a:ext cx="2880000" cy="447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tangolo 7"/>
            <p:cNvSpPr/>
            <p:nvPr/>
          </p:nvSpPr>
          <p:spPr>
            <a:xfrm>
              <a:off x="3216165" y="4625237"/>
              <a:ext cx="5804009" cy="156966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i="1" dirty="0" smtClean="0">
                  <a:latin typeface="+mn-lt"/>
                </a:rPr>
                <a:t>Sarà istituito </a:t>
              </a:r>
              <a:r>
                <a:rPr lang="it-IT" sz="1200" i="1" dirty="0">
                  <a:latin typeface="+mn-lt"/>
                </a:rPr>
                <a:t>presso la </a:t>
              </a:r>
              <a:r>
                <a:rPr lang="it-IT" sz="1200" b="1" i="1" dirty="0">
                  <a:latin typeface="+mn-lt"/>
                </a:rPr>
                <a:t>Presidenza del Consiglio dei Ministri</a:t>
              </a:r>
              <a:r>
                <a:rPr lang="it-IT" sz="1200" i="1" dirty="0">
                  <a:latin typeface="+mn-lt"/>
                </a:rPr>
                <a:t> ai sensi del </a:t>
              </a:r>
              <a:r>
                <a:rPr lang="it-IT" sz="1200" i="1" dirty="0" err="1">
                  <a:latin typeface="+mn-lt"/>
                </a:rPr>
                <a:t>d.lgs</a:t>
              </a:r>
              <a:r>
                <a:rPr lang="it-IT" sz="1200" i="1" dirty="0">
                  <a:latin typeface="+mn-lt"/>
                </a:rPr>
                <a:t> 65/2018 (Attuazione Direttiva </a:t>
              </a:r>
              <a:r>
                <a:rPr lang="it-IT" sz="1200" i="1" dirty="0" smtClean="0">
                  <a:latin typeface="+mn-lt"/>
                </a:rPr>
                <a:t>UE </a:t>
              </a:r>
              <a:r>
                <a:rPr lang="it-IT" sz="1200" i="1" dirty="0">
                  <a:latin typeface="+mn-lt"/>
                </a:rPr>
                <a:t>NIS </a:t>
              </a:r>
              <a:r>
                <a:rPr lang="it-IT" sz="1200" i="1" dirty="0" smtClean="0">
                  <a:latin typeface="+mn-lt"/>
                </a:rPr>
                <a:t>2016/1148) mediante </a:t>
              </a:r>
              <a:r>
                <a:rPr lang="it-IT" sz="1200" i="1" dirty="0">
                  <a:latin typeface="+mn-lt"/>
                </a:rPr>
                <a:t>unificazione del </a:t>
              </a:r>
              <a:r>
                <a:rPr lang="it-IT" sz="1200" i="1" dirty="0" smtClean="0">
                  <a:latin typeface="+mn-lt"/>
                </a:rPr>
                <a:t>CERT </a:t>
              </a:r>
              <a:r>
                <a:rPr lang="it-IT" sz="1200" i="1" dirty="0">
                  <a:latin typeface="+mn-lt"/>
                </a:rPr>
                <a:t>Nazionale e del </a:t>
              </a:r>
              <a:r>
                <a:rPr lang="it-IT" sz="1200" i="1" dirty="0" smtClean="0">
                  <a:latin typeface="+mn-lt"/>
                </a:rPr>
                <a:t>CERT-PA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i="1" dirty="0" smtClean="0">
                  <a:latin typeface="+mn-lt"/>
                </a:rPr>
                <a:t> </a:t>
              </a:r>
              <a:r>
                <a:rPr lang="it-IT" sz="1200" i="1" dirty="0">
                  <a:latin typeface="+mn-lt"/>
                </a:rPr>
                <a:t>Entro il </a:t>
              </a:r>
              <a:r>
                <a:rPr lang="it-IT" sz="1200" b="1" i="1" dirty="0">
                  <a:latin typeface="+mn-lt"/>
                </a:rPr>
                <a:t>9 novembre </a:t>
              </a:r>
              <a:r>
                <a:rPr lang="it-IT" sz="1200" b="1" i="1" dirty="0" smtClean="0">
                  <a:latin typeface="+mn-lt"/>
                </a:rPr>
                <a:t>2018</a:t>
              </a:r>
              <a:r>
                <a:rPr lang="it-IT" sz="1200" i="1" dirty="0" smtClean="0">
                  <a:latin typeface="+mn-lt"/>
                </a:rPr>
                <a:t> </a:t>
              </a:r>
              <a:r>
                <a:rPr lang="it-IT" sz="1200" i="1" dirty="0">
                  <a:latin typeface="+mn-lt"/>
                </a:rPr>
                <a:t>sarà adottato un DPCM </a:t>
              </a:r>
              <a:r>
                <a:rPr lang="it-IT" sz="1200" i="1" dirty="0" smtClean="0">
                  <a:latin typeface="+mn-lt"/>
                </a:rPr>
                <a:t>che </a:t>
              </a:r>
              <a:r>
                <a:rPr lang="it-IT" sz="1200" i="1" dirty="0">
                  <a:latin typeface="+mn-lt"/>
                </a:rPr>
                <a:t>definirà la sua </a:t>
              </a:r>
              <a:r>
                <a:rPr lang="it-IT" sz="1200" i="1" dirty="0" smtClean="0">
                  <a:latin typeface="+mn-lt"/>
                </a:rPr>
                <a:t>organizzazione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b="1" i="1" dirty="0" smtClean="0">
                  <a:latin typeface="+mn-lt"/>
                </a:rPr>
                <a:t>CERT Nazionale</a:t>
              </a:r>
              <a:r>
                <a:rPr lang="it-IT" sz="1200" i="1" dirty="0" smtClean="0">
                  <a:latin typeface="+mn-lt"/>
                </a:rPr>
                <a:t> e </a:t>
              </a:r>
              <a:r>
                <a:rPr lang="it-IT" sz="1200" b="1" i="1" dirty="0">
                  <a:latin typeface="+mn-lt"/>
                </a:rPr>
                <a:t>CERT-PA</a:t>
              </a:r>
              <a:r>
                <a:rPr lang="it-IT" sz="1200" i="1" dirty="0">
                  <a:latin typeface="+mn-lt"/>
                </a:rPr>
                <a:t> nella fase </a:t>
              </a:r>
              <a:r>
                <a:rPr lang="it-IT" sz="1200" i="1" dirty="0" smtClean="0">
                  <a:latin typeface="+mn-lt"/>
                </a:rPr>
                <a:t>transitoria </a:t>
              </a:r>
              <a:r>
                <a:rPr lang="it-IT" sz="1200" b="1" i="1" dirty="0" smtClean="0">
                  <a:latin typeface="+mn-lt"/>
                </a:rPr>
                <a:t>continuano </a:t>
              </a:r>
              <a:r>
                <a:rPr lang="it-IT" sz="1200" b="1" i="1" dirty="0">
                  <a:latin typeface="+mn-lt"/>
                </a:rPr>
                <a:t>a svolgere compiti di prevenzione e </a:t>
              </a:r>
              <a:r>
                <a:rPr lang="it-IT" sz="1200" b="1" i="1" dirty="0" smtClean="0">
                  <a:latin typeface="+mn-lt"/>
                </a:rPr>
                <a:t>risposta </a:t>
              </a:r>
              <a:r>
                <a:rPr lang="it-IT" sz="1200" b="1" i="1" dirty="0">
                  <a:latin typeface="+mn-lt"/>
                </a:rPr>
                <a:t>ad incidenti informatici</a:t>
              </a:r>
              <a:r>
                <a:rPr lang="it-IT" sz="1200" i="1" dirty="0">
                  <a:latin typeface="+mn-lt"/>
                </a:rPr>
                <a:t> e congiuntamente </a:t>
              </a:r>
              <a:r>
                <a:rPr lang="it-IT" sz="1200" b="1" i="1" dirty="0">
                  <a:latin typeface="+mn-lt"/>
                </a:rPr>
                <a:t>gestiscono le notifiche di incidenti informatici</a:t>
              </a:r>
              <a:r>
                <a:rPr lang="it-IT" sz="1200" i="1" dirty="0">
                  <a:latin typeface="+mn-lt"/>
                </a:rPr>
                <a:t>, che nella fase transitoria hanno carattere obbligatorio solo per i fornitori di servizi </a:t>
              </a:r>
              <a:r>
                <a:rPr lang="it-IT" sz="1200" i="1" dirty="0" smtClean="0">
                  <a:latin typeface="+mn-lt"/>
                </a:rPr>
                <a:t>digitali</a:t>
              </a:r>
              <a:endParaRPr lang="it-IT" sz="1200" i="1" dirty="0">
                <a:latin typeface="+mn-lt"/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105414" y="848454"/>
            <a:ext cx="8914760" cy="1938992"/>
            <a:chOff x="105415" y="836750"/>
            <a:chExt cx="8914760" cy="1938992"/>
          </a:xfrm>
        </p:grpSpPr>
        <p:pic>
          <p:nvPicPr>
            <p:cNvPr id="1028" name="Picture 4" descr="Logo del CERT nazional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15" y="1376579"/>
              <a:ext cx="3195918" cy="10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tangolo 1"/>
            <p:cNvSpPr/>
            <p:nvPr/>
          </p:nvSpPr>
          <p:spPr>
            <a:xfrm>
              <a:off x="3216166" y="836750"/>
              <a:ext cx="5804009" cy="193899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200" i="1" dirty="0" smtClean="0">
                  <a:latin typeface="+mn-lt"/>
                </a:rPr>
                <a:t>Individuato presso il </a:t>
              </a:r>
              <a:r>
                <a:rPr lang="it-IT" sz="1200" b="1" i="1" dirty="0" smtClean="0">
                  <a:latin typeface="+mn-lt"/>
                </a:rPr>
                <a:t>Ministero dello sviluppo economico</a:t>
              </a:r>
              <a:r>
                <a:rPr lang="it-IT" sz="1200" i="1" dirty="0" smtClean="0">
                  <a:latin typeface="+mn-lt"/>
                </a:rPr>
                <a:t> ai sensi dell’art. 16 bis del d.lgs. 259/2003 (Codice delle Comunicazioni elettroniche)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200" b="1" i="1" dirty="0" smtClean="0">
                  <a:latin typeface="+mn-lt"/>
                </a:rPr>
                <a:t>Attivo dal 5 giugno 2014</a:t>
              </a:r>
              <a:r>
                <a:rPr lang="it-IT" sz="1200" i="1" dirty="0" smtClean="0">
                  <a:latin typeface="+mn-lt"/>
                </a:rPr>
                <a:t> presso l’Istituto Superiore delle comunicazioni e delle tecnologie, opera </a:t>
              </a:r>
              <a:r>
                <a:rPr lang="it-IT" sz="1200" b="1" i="1" dirty="0" smtClean="0">
                  <a:latin typeface="+mn-lt"/>
                </a:rPr>
                <a:t>a supporto di Cittadini ed Imprese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200" i="1" dirty="0" smtClean="0">
                  <a:latin typeface="+mn-lt"/>
                </a:rPr>
                <a:t>Fornisce </a:t>
              </a:r>
              <a:r>
                <a:rPr lang="it-IT" sz="1200" b="1" i="1" dirty="0" smtClean="0">
                  <a:latin typeface="+mn-lt"/>
                </a:rPr>
                <a:t>informazioni su potenziali minacce informatiche</a:t>
              </a:r>
              <a:r>
                <a:rPr lang="it-IT" sz="1200" i="1" dirty="0" smtClean="0">
                  <a:latin typeface="+mn-lt"/>
                </a:rPr>
                <a:t>, </a:t>
              </a:r>
              <a:r>
                <a:rPr lang="it-IT" sz="1200" b="1" i="1" dirty="0" smtClean="0">
                  <a:latin typeface="+mn-lt"/>
                </a:rPr>
                <a:t>raccomandazioni</a:t>
              </a:r>
              <a:r>
                <a:rPr lang="it-IT" sz="1200" i="1" dirty="0" smtClean="0">
                  <a:latin typeface="+mn-lt"/>
                </a:rPr>
                <a:t>, </a:t>
              </a:r>
              <a:r>
                <a:rPr lang="it-IT" sz="1200" b="1" i="1" dirty="0" smtClean="0">
                  <a:latin typeface="+mn-lt"/>
                </a:rPr>
                <a:t>consigli</a:t>
              </a:r>
              <a:r>
                <a:rPr lang="it-IT" sz="1200" i="1" dirty="0" smtClean="0">
                  <a:latin typeface="+mn-lt"/>
                </a:rPr>
                <a:t> e </a:t>
              </a:r>
              <a:r>
                <a:rPr lang="it-IT" sz="1200" b="1" i="1" dirty="0" smtClean="0">
                  <a:latin typeface="+mn-lt"/>
                </a:rPr>
                <a:t>contromisure</a:t>
              </a:r>
              <a:r>
                <a:rPr lang="it-IT" sz="1200" i="1" dirty="0" smtClean="0">
                  <a:latin typeface="+mn-lt"/>
                </a:rPr>
                <a:t> per la prevenzione e la risoluzione di incidenti informatici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200" i="1" dirty="0" smtClean="0">
                  <a:latin typeface="+mn-lt"/>
                </a:rPr>
                <a:t>Opera sulla base di un </a:t>
              </a:r>
              <a:r>
                <a:rPr lang="it-IT" sz="1200" b="1" i="1" dirty="0" smtClean="0">
                  <a:latin typeface="+mn-lt"/>
                </a:rPr>
                <a:t>modello cooperativo pubblico-privato</a:t>
              </a:r>
              <a:r>
                <a:rPr lang="it-IT" sz="1200" i="1" dirty="0">
                  <a:latin typeface="+mn-lt"/>
                </a:rPr>
                <a:t> e collabora con CERT-PA, CSIRT, CERT Difesa, CNAIPIC (Centro Nazionale Anticrimine Informatico per la Protezione delle Infrastrutture Critiche), CERT EU, CERT extra UE e </a:t>
              </a:r>
              <a:r>
                <a:rPr lang="it-IT" sz="1200" i="1" dirty="0" smtClean="0">
                  <a:latin typeface="+mn-lt"/>
                </a:rPr>
                <a:t>importanti imprese che </a:t>
              </a:r>
              <a:r>
                <a:rPr lang="it-IT" sz="1200" i="1" dirty="0">
                  <a:latin typeface="+mn-lt"/>
                </a:rPr>
                <a:t>gestiscono </a:t>
              </a:r>
              <a:r>
                <a:rPr lang="it-IT" sz="1200" i="1" dirty="0" smtClean="0">
                  <a:latin typeface="+mn-lt"/>
                </a:rPr>
                <a:t>infrastrutture </a:t>
              </a:r>
              <a:r>
                <a:rPr lang="it-IT" sz="1200" i="1" dirty="0">
                  <a:latin typeface="+mn-lt"/>
                </a:rPr>
                <a:t>informatizzate</a:t>
              </a: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173374" y="3040800"/>
            <a:ext cx="8846800" cy="1384995"/>
            <a:chOff x="173374" y="3100325"/>
            <a:chExt cx="8846800" cy="1384995"/>
          </a:xfrm>
        </p:grpSpPr>
        <p:pic>
          <p:nvPicPr>
            <p:cNvPr id="1026" name="Picture 2" descr="Logo del CERT-P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74" y="3323952"/>
              <a:ext cx="3060000" cy="93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tangolo 4"/>
            <p:cNvSpPr/>
            <p:nvPr/>
          </p:nvSpPr>
          <p:spPr>
            <a:xfrm>
              <a:off x="3216165" y="3100325"/>
              <a:ext cx="5804009" cy="138499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i="1" dirty="0" smtClean="0">
                  <a:latin typeface="+mn-lt"/>
                </a:rPr>
                <a:t>Opera </a:t>
              </a:r>
              <a:r>
                <a:rPr lang="it-IT" sz="1200" i="1" dirty="0">
                  <a:latin typeface="+mn-lt"/>
                </a:rPr>
                <a:t>all’interno di </a:t>
              </a:r>
              <a:r>
                <a:rPr lang="it-IT" sz="1200" b="1" i="1" dirty="0" err="1">
                  <a:latin typeface="+mn-lt"/>
                </a:rPr>
                <a:t>AgID</a:t>
              </a:r>
              <a:r>
                <a:rPr lang="it-IT" sz="1200" i="1" dirty="0">
                  <a:latin typeface="+mn-lt"/>
                </a:rPr>
                <a:t> </a:t>
              </a:r>
              <a:r>
                <a:rPr lang="it-IT" sz="1200" i="1" dirty="0" smtClean="0">
                  <a:latin typeface="+mn-lt"/>
                </a:rPr>
                <a:t>in linea con il </a:t>
              </a:r>
              <a:r>
                <a:rPr lang="it-IT" sz="1200" i="1" dirty="0">
                  <a:latin typeface="+mn-lt"/>
                </a:rPr>
                <a:t>modello organizzativo previsto dal  DPCM 24 gennaio 2013 (Direttiva recante  indirizzi  per  la  protezione  cibernetica  e  la sicurezza informatica </a:t>
              </a:r>
              <a:r>
                <a:rPr lang="it-IT" sz="1200" i="1" dirty="0" smtClean="0">
                  <a:latin typeface="+mn-lt"/>
                </a:rPr>
                <a:t>nazionale)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b="1" i="1" dirty="0">
                  <a:latin typeface="+mn-lt"/>
                </a:rPr>
                <a:t>Attivo dal 3 marzo </a:t>
              </a:r>
              <a:r>
                <a:rPr lang="it-IT" sz="1200" b="1" i="1" dirty="0" smtClean="0">
                  <a:latin typeface="+mn-lt"/>
                </a:rPr>
                <a:t>2014</a:t>
              </a:r>
              <a:r>
                <a:rPr lang="it-IT" sz="1200" i="1" dirty="0" smtClean="0">
                  <a:latin typeface="+mn-lt"/>
                </a:rPr>
                <a:t>, opera </a:t>
              </a:r>
              <a:r>
                <a:rPr lang="it-IT" sz="1200" b="1" i="1" dirty="0" smtClean="0">
                  <a:latin typeface="+mn-lt"/>
                </a:rPr>
                <a:t>a supporto delle Pubbliche Amministrazioni</a:t>
              </a:r>
              <a:endParaRPr lang="it-IT" sz="1200" i="1" dirty="0" smtClean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b="1" i="1" dirty="0" smtClean="0">
                  <a:latin typeface="+mn-lt"/>
                </a:rPr>
                <a:t>Attivo dal 3 </a:t>
              </a:r>
              <a:r>
                <a:rPr lang="it-IT" sz="1200" b="1" i="1" dirty="0">
                  <a:latin typeface="+mn-lt"/>
                </a:rPr>
                <a:t>marzo </a:t>
              </a:r>
              <a:r>
                <a:rPr lang="it-IT" sz="1200" b="1" i="1" dirty="0" smtClean="0">
                  <a:latin typeface="+mn-lt"/>
                </a:rPr>
                <a:t>2014</a:t>
              </a:r>
              <a:r>
                <a:rPr lang="it-IT" sz="1200" i="1" dirty="0" smtClean="0">
                  <a:latin typeface="+mn-lt"/>
                </a:rPr>
                <a:t>, fornisce alle </a:t>
              </a:r>
              <a:r>
                <a:rPr lang="it-IT" sz="1200" i="1" dirty="0">
                  <a:latin typeface="+mn-lt"/>
                </a:rPr>
                <a:t>PA richiedenti supporto </a:t>
              </a:r>
              <a:r>
                <a:rPr lang="it-IT" sz="1200" i="1" dirty="0" smtClean="0">
                  <a:latin typeface="+mn-lt"/>
                </a:rPr>
                <a:t>per la </a:t>
              </a:r>
              <a:r>
                <a:rPr lang="it-IT" sz="1200" b="1" i="1" dirty="0" smtClean="0">
                  <a:latin typeface="+mn-lt"/>
                </a:rPr>
                <a:t>definizione </a:t>
              </a:r>
              <a:r>
                <a:rPr lang="it-IT" sz="1200" b="1" i="1" dirty="0">
                  <a:latin typeface="+mn-lt"/>
                </a:rPr>
                <a:t>dei processi di gestione della sicurezza</a:t>
              </a:r>
              <a:r>
                <a:rPr lang="it-IT" sz="1200" i="1" dirty="0">
                  <a:latin typeface="+mn-lt"/>
                </a:rPr>
                <a:t>, </a:t>
              </a:r>
              <a:r>
                <a:rPr lang="it-IT" sz="1200" b="1" i="1" dirty="0">
                  <a:latin typeface="+mn-lt"/>
                </a:rPr>
                <a:t>bollettini</a:t>
              </a:r>
              <a:r>
                <a:rPr lang="it-IT" sz="1200" i="1" dirty="0">
                  <a:latin typeface="+mn-lt"/>
                </a:rPr>
                <a:t> e </a:t>
              </a:r>
              <a:r>
                <a:rPr lang="it-IT" sz="1200" b="1" i="1" dirty="0">
                  <a:latin typeface="+mn-lt"/>
                </a:rPr>
                <a:t>segnalazioni di </a:t>
              </a:r>
              <a:r>
                <a:rPr lang="it-IT" sz="1200" b="1" i="1" dirty="0" smtClean="0">
                  <a:latin typeface="+mn-lt"/>
                </a:rPr>
                <a:t>sicurezza</a:t>
              </a:r>
              <a:r>
                <a:rPr lang="it-IT" sz="1200" i="1" dirty="0" smtClean="0">
                  <a:latin typeface="+mn-lt"/>
                </a:rPr>
                <a:t>, </a:t>
              </a:r>
              <a:r>
                <a:rPr lang="it-IT" sz="1200" b="1" i="1" dirty="0" smtClean="0">
                  <a:latin typeface="+mn-lt"/>
                </a:rPr>
                <a:t>gestione di allarmi di sicurezza</a:t>
              </a:r>
              <a:r>
                <a:rPr lang="it-IT" sz="1200" i="1" dirty="0" smtClean="0">
                  <a:latin typeface="+mn-lt"/>
                </a:rPr>
                <a:t> e </a:t>
              </a:r>
              <a:r>
                <a:rPr lang="it-IT" sz="1200" b="1" i="1" dirty="0">
                  <a:latin typeface="+mn-lt"/>
                </a:rPr>
                <a:t>formazione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7562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Rapporto </a:t>
            </a:r>
            <a:r>
              <a:rPr lang="it-IT" dirty="0" err="1"/>
              <a:t>Clusit</a:t>
            </a:r>
            <a:r>
              <a:rPr lang="it-IT" dirty="0"/>
              <a:t> </a:t>
            </a:r>
            <a:r>
              <a:rPr lang="it-IT" dirty="0" smtClean="0"/>
              <a:t>Settembre 2018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10836" y="899998"/>
            <a:ext cx="8909339" cy="523220"/>
          </a:xfrm>
          <a:prstGeom prst="rect">
            <a:avLst/>
          </a:prstGeom>
          <a:solidFill>
            <a:schemeClr val="accent6"/>
          </a:solidFill>
        </p:spPr>
        <p:txBody>
          <a:bodyPr wrap="square" lIns="72000" rIns="7200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cs"/>
              </a:rPr>
              <a:t>Analisi basata su oltre </a:t>
            </a:r>
            <a:r>
              <a:rPr lang="it-IT" sz="1400" b="1" kern="0" dirty="0" smtClean="0">
                <a:solidFill>
                  <a:srgbClr val="F7C94E"/>
                </a:solidFill>
                <a:latin typeface="+mn-lt"/>
                <a:cs typeface="+mn-cs"/>
              </a:rPr>
              <a:t>7</a:t>
            </a:r>
            <a:r>
              <a:rPr kumimoji="0" lang="it-IT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7C94E"/>
                </a:solidFill>
                <a:effectLst/>
                <a:uLnTx/>
                <a:uFillTx/>
                <a:latin typeface="+mn-lt"/>
                <a:cs typeface="+mn-cs"/>
              </a:rPr>
              <a:t>.595 attacchi di dominio pubblico</a:t>
            </a:r>
            <a:r>
              <a:rPr kumimoji="0" lang="it-IT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cs"/>
              </a:rPr>
              <a:t> classificati come gravi dal </a:t>
            </a:r>
            <a:r>
              <a:rPr kumimoji="0" lang="it-IT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cs"/>
              </a:rPr>
              <a:t>Clusit</a:t>
            </a:r>
            <a:r>
              <a:rPr kumimoji="0" lang="it-IT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it-IT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7C94E"/>
                </a:solidFill>
                <a:effectLst/>
                <a:uLnTx/>
                <a:uFillTx/>
                <a:latin typeface="+mn-lt"/>
                <a:cs typeface="+mn-cs"/>
              </a:rPr>
              <a:t>tra gennaio 2011 e giugno 2018 di cui oltre 1.127 solo nel </a:t>
            </a:r>
            <a:r>
              <a:rPr lang="it-IT" sz="1400" b="1" kern="0" dirty="0">
                <a:solidFill>
                  <a:srgbClr val="F7C94E"/>
                </a:solidFill>
                <a:latin typeface="+mn-lt"/>
                <a:cs typeface="+mn-cs"/>
              </a:rPr>
              <a:t>2017</a:t>
            </a:r>
            <a:r>
              <a:rPr lang="it-IT" sz="1400" b="1" kern="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(+7,33% rispetto al 2016) </a:t>
            </a:r>
            <a:r>
              <a:rPr kumimoji="0" lang="it-IT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e </a:t>
            </a:r>
            <a:r>
              <a:rPr kumimoji="0" lang="it-IT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7C94E"/>
                </a:solidFill>
                <a:effectLst/>
                <a:uLnTx/>
                <a:uFillTx/>
                <a:latin typeface="+mn-lt"/>
                <a:cs typeface="+mn-cs"/>
              </a:rPr>
              <a:t>730 nel primo semestre 2018</a:t>
            </a:r>
          </a:p>
        </p:txBody>
      </p:sp>
      <p:grpSp>
        <p:nvGrpSpPr>
          <p:cNvPr id="8" name="Gruppo 7"/>
          <p:cNvGrpSpPr/>
          <p:nvPr/>
        </p:nvGrpSpPr>
        <p:grpSpPr>
          <a:xfrm>
            <a:off x="110834" y="1505012"/>
            <a:ext cx="5040000" cy="1963711"/>
            <a:chOff x="110836" y="1581728"/>
            <a:chExt cx="5040000" cy="1963711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36" y="1581728"/>
              <a:ext cx="5040000" cy="1963711"/>
            </a:xfrm>
            <a:prstGeom prst="rect">
              <a:avLst/>
            </a:prstGeom>
          </p:spPr>
        </p:pic>
        <p:sp>
          <p:nvSpPr>
            <p:cNvPr id="5" name="Rettangolo 4"/>
            <p:cNvSpPr/>
            <p:nvPr/>
          </p:nvSpPr>
          <p:spPr bwMode="ltGray">
            <a:xfrm flipV="1">
              <a:off x="594440" y="3357805"/>
              <a:ext cx="684000" cy="182842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99099" y="3528711"/>
            <a:ext cx="5040000" cy="2060517"/>
            <a:chOff x="110836" y="3633234"/>
            <a:chExt cx="5040000" cy="2060517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36" y="3633234"/>
              <a:ext cx="5040000" cy="1973269"/>
            </a:xfrm>
            <a:prstGeom prst="rect">
              <a:avLst/>
            </a:prstGeom>
          </p:spPr>
        </p:pic>
        <p:sp>
          <p:nvSpPr>
            <p:cNvPr id="7" name="Rettangolo 6"/>
            <p:cNvSpPr/>
            <p:nvPr/>
          </p:nvSpPr>
          <p:spPr bwMode="ltGray">
            <a:xfrm rot="2675535">
              <a:off x="344352" y="4924508"/>
              <a:ext cx="172124" cy="769243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Rettangolo 9"/>
          <p:cNvSpPr/>
          <p:nvPr/>
        </p:nvSpPr>
        <p:spPr bwMode="ltGray">
          <a:xfrm>
            <a:off x="5239447" y="1505012"/>
            <a:ext cx="3780728" cy="474054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133A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133A"/>
                </a:solidFill>
                <a:effectLst/>
                <a:uLnTx/>
                <a:uFillTx/>
                <a:latin typeface="+mn-lt"/>
                <a:cs typeface="+mn-cs"/>
              </a:rPr>
              <a:t>Confronto 1° semestre 2018 – 2° semestre 2017</a:t>
            </a:r>
          </a:p>
        </p:txBody>
      </p:sp>
      <p:sp>
        <p:nvSpPr>
          <p:cNvPr id="11" name="Rettangolo arrotondato 10"/>
          <p:cNvSpPr/>
          <p:nvPr/>
        </p:nvSpPr>
        <p:spPr bwMode="ltGray">
          <a:xfrm>
            <a:off x="5332670" y="1810154"/>
            <a:ext cx="2736000" cy="252000"/>
          </a:xfrm>
          <a:prstGeom prst="roundRect">
            <a:avLst/>
          </a:prstGeom>
          <a:solidFill>
            <a:srgbClr val="1B587C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Attacchi (2H 2017: 554 – 1H 2018: 730)</a:t>
            </a:r>
          </a:p>
        </p:txBody>
      </p:sp>
      <p:sp>
        <p:nvSpPr>
          <p:cNvPr id="12" name="Rettangolo arrotondato 11"/>
          <p:cNvSpPr/>
          <p:nvPr/>
        </p:nvSpPr>
        <p:spPr bwMode="ltGray">
          <a:xfrm>
            <a:off x="8136000" y="1810154"/>
            <a:ext cx="792000" cy="252000"/>
          </a:xfrm>
          <a:prstGeom prst="roundRect">
            <a:avLst/>
          </a:prstGeom>
          <a:solidFill>
            <a:srgbClr val="1B587C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+31,77%</a:t>
            </a:r>
          </a:p>
        </p:txBody>
      </p:sp>
      <p:sp>
        <p:nvSpPr>
          <p:cNvPr id="13" name="Rettangolo arrotondato 12"/>
          <p:cNvSpPr/>
          <p:nvPr/>
        </p:nvSpPr>
        <p:spPr bwMode="ltGray">
          <a:xfrm>
            <a:off x="5332670" y="2476738"/>
            <a:ext cx="2736000" cy="252000"/>
          </a:xfrm>
          <a:prstGeom prst="roundRect">
            <a:avLst/>
          </a:prstGeom>
          <a:solidFill>
            <a:srgbClr val="F7C94E">
              <a:lumMod val="75000"/>
            </a:srgbClr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133A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Cybercrime</a:t>
            </a:r>
            <a:endParaRPr kumimoji="0" lang="it-IT" sz="1100" b="1" i="0" u="none" strike="noStrike" kern="0" cap="none" spc="0" normalizeH="0" baseline="0" noProof="0" dirty="0" smtClean="0">
              <a:ln>
                <a:noFill/>
              </a:ln>
              <a:solidFill>
                <a:srgbClr val="00133A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 bwMode="ltGray">
          <a:xfrm>
            <a:off x="8136000" y="2474950"/>
            <a:ext cx="792000" cy="252000"/>
          </a:xfrm>
          <a:prstGeom prst="roundRect">
            <a:avLst/>
          </a:prstGeom>
          <a:solidFill>
            <a:srgbClr val="F7C94E">
              <a:lumMod val="75000"/>
            </a:srgbClr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133A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+35,25%</a:t>
            </a:r>
          </a:p>
        </p:txBody>
      </p:sp>
      <p:sp>
        <p:nvSpPr>
          <p:cNvPr id="15" name="Rettangolo arrotondato 14"/>
          <p:cNvSpPr/>
          <p:nvPr/>
        </p:nvSpPr>
        <p:spPr bwMode="ltGray">
          <a:xfrm>
            <a:off x="5332670" y="2180390"/>
            <a:ext cx="2736000" cy="252000"/>
          </a:xfrm>
          <a:prstGeom prst="roundRect">
            <a:avLst/>
          </a:prstGeom>
          <a:solidFill>
            <a:srgbClr val="F7C94E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133A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Espionage</a:t>
            </a: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133A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/</a:t>
            </a:r>
            <a:r>
              <a:rPr kumimoji="0" lang="it-IT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133A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Sabotage</a:t>
            </a:r>
            <a:endParaRPr kumimoji="0" lang="it-IT" sz="1100" b="1" i="0" u="none" strike="noStrike" kern="0" cap="none" spc="0" normalizeH="0" baseline="0" noProof="0" dirty="0" smtClean="0">
              <a:ln>
                <a:noFill/>
              </a:ln>
              <a:solidFill>
                <a:srgbClr val="00133A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16" name="Rettangolo arrotondato 15"/>
          <p:cNvSpPr/>
          <p:nvPr/>
        </p:nvSpPr>
        <p:spPr bwMode="ltGray">
          <a:xfrm>
            <a:off x="8136000" y="2179496"/>
            <a:ext cx="792000" cy="252000"/>
          </a:xfrm>
          <a:prstGeom prst="roundRect">
            <a:avLst/>
          </a:prstGeom>
          <a:solidFill>
            <a:srgbClr val="F7C94E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133A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+69,09%</a:t>
            </a:r>
          </a:p>
        </p:txBody>
      </p:sp>
      <p:sp>
        <p:nvSpPr>
          <p:cNvPr id="17" name="Rettangolo arrotondato 16"/>
          <p:cNvSpPr/>
          <p:nvPr/>
        </p:nvSpPr>
        <p:spPr bwMode="ltGray">
          <a:xfrm>
            <a:off x="5332670" y="2865446"/>
            <a:ext cx="2736000" cy="252000"/>
          </a:xfrm>
          <a:prstGeom prst="roundRect">
            <a:avLst/>
          </a:prstGeom>
          <a:solidFill>
            <a:srgbClr val="FF0000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100" b="1" kern="0" dirty="0">
                <a:solidFill>
                  <a:srgbClr val="FFFFFF"/>
                </a:solidFill>
                <a:latin typeface="+mn-lt"/>
                <a:cs typeface="Segoe UI Light" panose="020B0502040204020203" pitchFamily="34" charset="0"/>
              </a:rPr>
              <a:t>Automotive</a:t>
            </a:r>
          </a:p>
        </p:txBody>
      </p:sp>
      <p:sp>
        <p:nvSpPr>
          <p:cNvPr id="18" name="Rettangolo arrotondato 17"/>
          <p:cNvSpPr/>
          <p:nvPr/>
        </p:nvSpPr>
        <p:spPr bwMode="ltGray">
          <a:xfrm>
            <a:off x="8136000" y="2862764"/>
            <a:ext cx="792000" cy="252000"/>
          </a:xfrm>
          <a:prstGeom prst="roundRect">
            <a:avLst/>
          </a:prstGeom>
          <a:solidFill>
            <a:srgbClr val="FF0000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100" b="1" kern="0" dirty="0" smtClean="0">
                <a:solidFill>
                  <a:srgbClr val="FFFFFF"/>
                </a:solidFill>
                <a:latin typeface="+mn-lt"/>
                <a:cs typeface="Segoe UI Light" panose="020B0502040204020203" pitchFamily="34" charset="0"/>
              </a:rPr>
              <a:t>+200,00%</a:t>
            </a:r>
            <a:endParaRPr lang="it-IT" sz="1100" b="1" kern="0" dirty="0">
              <a:solidFill>
                <a:srgbClr val="FFFFFF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19" name="Rettangolo arrotondato 18"/>
          <p:cNvSpPr/>
          <p:nvPr/>
        </p:nvSpPr>
        <p:spPr bwMode="ltGray">
          <a:xfrm>
            <a:off x="5332670" y="3161794"/>
            <a:ext cx="2736000" cy="252000"/>
          </a:xfrm>
          <a:prstGeom prst="roundRect">
            <a:avLst/>
          </a:prstGeom>
          <a:solidFill>
            <a:srgbClr val="C00000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100" b="1" kern="0" dirty="0" err="1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Research</a:t>
            </a:r>
            <a:r>
              <a:rPr lang="it-IT" sz="1100" b="1" kern="0" dirty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 </a:t>
            </a:r>
            <a:r>
              <a:rPr lang="it-IT" sz="1100" b="1" kern="0" dirty="0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- </a:t>
            </a:r>
            <a:r>
              <a:rPr lang="it-IT" sz="1100" b="1" kern="0" dirty="0" err="1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Education</a:t>
            </a:r>
            <a:endParaRPr lang="it-IT" sz="1100" b="1" kern="0" dirty="0">
              <a:solidFill>
                <a:prstClr val="white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0" name="Rettangolo arrotondato 19"/>
          <p:cNvSpPr/>
          <p:nvPr/>
        </p:nvSpPr>
        <p:spPr bwMode="ltGray">
          <a:xfrm>
            <a:off x="8136000" y="3158218"/>
            <a:ext cx="792000" cy="252000"/>
          </a:xfrm>
          <a:prstGeom prst="roundRect">
            <a:avLst/>
          </a:prstGeom>
          <a:solidFill>
            <a:srgbClr val="C00000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100" b="1" kern="0" dirty="0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+128,57%</a:t>
            </a:r>
            <a:endParaRPr lang="it-IT" sz="1100" b="1" kern="0" dirty="0">
              <a:solidFill>
                <a:prstClr val="white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1" name="Rettangolo arrotondato 20"/>
          <p:cNvSpPr/>
          <p:nvPr/>
        </p:nvSpPr>
        <p:spPr bwMode="ltGray">
          <a:xfrm>
            <a:off x="5332670" y="3458142"/>
            <a:ext cx="2736000" cy="252000"/>
          </a:xfrm>
          <a:prstGeom prst="roundRect">
            <a:avLst/>
          </a:prstGeom>
          <a:solidFill>
            <a:srgbClr val="C00000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100" b="1" kern="0" dirty="0" err="1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Hospitability</a:t>
            </a:r>
            <a:endParaRPr lang="it-IT" sz="1100" b="1" kern="0" dirty="0">
              <a:solidFill>
                <a:prstClr val="white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2" name="Rettangolo arrotondato 21"/>
          <p:cNvSpPr/>
          <p:nvPr/>
        </p:nvSpPr>
        <p:spPr bwMode="ltGray">
          <a:xfrm>
            <a:off x="8136000" y="3453672"/>
            <a:ext cx="792000" cy="252000"/>
          </a:xfrm>
          <a:prstGeom prst="roundRect">
            <a:avLst/>
          </a:prstGeom>
          <a:solidFill>
            <a:srgbClr val="C00000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100" b="1" kern="0" dirty="0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+69,23%</a:t>
            </a:r>
            <a:endParaRPr lang="it-IT" sz="1100" b="1" kern="0" dirty="0">
              <a:solidFill>
                <a:prstClr val="white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3" name="Rettangolo arrotondato 22"/>
          <p:cNvSpPr/>
          <p:nvPr/>
        </p:nvSpPr>
        <p:spPr bwMode="ltGray">
          <a:xfrm>
            <a:off x="5332670" y="4050838"/>
            <a:ext cx="2736000" cy="252000"/>
          </a:xfrm>
          <a:prstGeom prst="roundRect">
            <a:avLst/>
          </a:prstGeom>
          <a:solidFill>
            <a:srgbClr val="9F2936">
              <a:lumMod val="50000"/>
            </a:srgbClr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kern="0" dirty="0" err="1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Gov</a:t>
            </a:r>
            <a:r>
              <a:rPr lang="it-IT" sz="1100" b="1" kern="0" dirty="0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 </a:t>
            </a:r>
            <a:r>
              <a:rPr lang="it-IT" sz="1100" b="1" kern="0" dirty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- </a:t>
            </a:r>
            <a:r>
              <a:rPr lang="it-IT" sz="1100" b="1" kern="0" dirty="0" err="1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Mil</a:t>
            </a:r>
            <a:r>
              <a:rPr lang="it-IT" sz="1100" b="1" kern="0" dirty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 - </a:t>
            </a:r>
            <a:r>
              <a:rPr lang="it-IT" sz="1100" b="1" kern="0" dirty="0" err="1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LEAs</a:t>
            </a:r>
            <a:r>
              <a:rPr lang="it-IT" sz="1100" b="1" kern="0" dirty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 - Intelligence</a:t>
            </a:r>
            <a:endParaRPr kumimoji="0" lang="it-IT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4" name="Rettangolo arrotondato 23"/>
          <p:cNvSpPr/>
          <p:nvPr/>
        </p:nvSpPr>
        <p:spPr bwMode="ltGray">
          <a:xfrm>
            <a:off x="8136000" y="4044580"/>
            <a:ext cx="792000" cy="252000"/>
          </a:xfrm>
          <a:prstGeom prst="roundRect">
            <a:avLst/>
          </a:prstGeom>
          <a:solidFill>
            <a:srgbClr val="9F2936">
              <a:lumMod val="50000"/>
            </a:srgbClr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+52,05%</a:t>
            </a:r>
          </a:p>
        </p:txBody>
      </p:sp>
      <p:sp>
        <p:nvSpPr>
          <p:cNvPr id="25" name="Rettangolo arrotondato 24"/>
          <p:cNvSpPr/>
          <p:nvPr/>
        </p:nvSpPr>
        <p:spPr bwMode="ltGray">
          <a:xfrm>
            <a:off x="5332670" y="3754490"/>
            <a:ext cx="2736000" cy="252000"/>
          </a:xfrm>
          <a:prstGeom prst="roundRect">
            <a:avLst/>
          </a:prstGeom>
          <a:solidFill>
            <a:srgbClr val="9F2936">
              <a:lumMod val="75000"/>
            </a:srgbClr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kern="0" dirty="0" err="1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Health</a:t>
            </a:r>
            <a:endParaRPr lang="it-IT" sz="1100" b="1" kern="0" dirty="0">
              <a:solidFill>
                <a:prstClr val="white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6" name="Rettangolo arrotondato 25"/>
          <p:cNvSpPr/>
          <p:nvPr/>
        </p:nvSpPr>
        <p:spPr bwMode="ltGray">
          <a:xfrm>
            <a:off x="8136000" y="3749126"/>
            <a:ext cx="792000" cy="252000"/>
          </a:xfrm>
          <a:prstGeom prst="roundRect">
            <a:avLst/>
          </a:prstGeom>
          <a:solidFill>
            <a:srgbClr val="9F2936">
              <a:lumMod val="75000"/>
            </a:srgbClr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+62,22%</a:t>
            </a:r>
          </a:p>
        </p:txBody>
      </p:sp>
      <p:sp>
        <p:nvSpPr>
          <p:cNvPr id="27" name="Rettangolo arrotondato 26"/>
          <p:cNvSpPr/>
          <p:nvPr/>
        </p:nvSpPr>
        <p:spPr bwMode="ltGray">
          <a:xfrm>
            <a:off x="5332670" y="4458018"/>
            <a:ext cx="2736000" cy="252000"/>
          </a:xfrm>
          <a:prstGeom prst="roundRect">
            <a:avLst/>
          </a:prstGeom>
          <a:solidFill>
            <a:srgbClr val="FF66FF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100" b="1" kern="0" dirty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0-day</a:t>
            </a:r>
          </a:p>
        </p:txBody>
      </p:sp>
      <p:sp>
        <p:nvSpPr>
          <p:cNvPr id="28" name="Rettangolo arrotondato 27"/>
          <p:cNvSpPr/>
          <p:nvPr/>
        </p:nvSpPr>
        <p:spPr bwMode="ltGray">
          <a:xfrm>
            <a:off x="8136000" y="4460102"/>
            <a:ext cx="792000" cy="252000"/>
          </a:xfrm>
          <a:prstGeom prst="roundRect">
            <a:avLst/>
          </a:prstGeom>
          <a:solidFill>
            <a:srgbClr val="FF66FF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t-IT" sz="1100" b="1" kern="0" dirty="0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+140,00%</a:t>
            </a:r>
            <a:endParaRPr lang="it-IT" sz="1100" b="1" kern="0" dirty="0">
              <a:solidFill>
                <a:prstClr val="white"/>
              </a:solidFill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29" name="Rettangolo arrotondato 28"/>
          <p:cNvSpPr/>
          <p:nvPr/>
        </p:nvSpPr>
        <p:spPr bwMode="ltGray">
          <a:xfrm>
            <a:off x="5332670" y="4754366"/>
            <a:ext cx="2736000" cy="252000"/>
          </a:xfrm>
          <a:prstGeom prst="roundRect">
            <a:avLst/>
          </a:prstGeom>
          <a:solidFill>
            <a:srgbClr val="FF33CC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kern="0" dirty="0" err="1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Unknown</a:t>
            </a:r>
            <a:endParaRPr kumimoji="0" lang="it-IT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0" name="Rettangolo arrotondato 29"/>
          <p:cNvSpPr/>
          <p:nvPr/>
        </p:nvSpPr>
        <p:spPr bwMode="ltGray">
          <a:xfrm>
            <a:off x="8136000" y="4746320"/>
            <a:ext cx="792000" cy="252000"/>
          </a:xfrm>
          <a:prstGeom prst="roundRect">
            <a:avLst/>
          </a:prstGeom>
          <a:solidFill>
            <a:srgbClr val="FF33CC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+54,74%</a:t>
            </a:r>
          </a:p>
        </p:txBody>
      </p:sp>
      <p:sp>
        <p:nvSpPr>
          <p:cNvPr id="31" name="Rettangolo arrotondato 30"/>
          <p:cNvSpPr/>
          <p:nvPr/>
        </p:nvSpPr>
        <p:spPr bwMode="ltGray">
          <a:xfrm>
            <a:off x="5332670" y="5050714"/>
            <a:ext cx="2736000" cy="252000"/>
          </a:xfrm>
          <a:prstGeom prst="roundRect">
            <a:avLst/>
          </a:prstGeom>
          <a:solidFill>
            <a:srgbClr val="CC00CC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kern="0" dirty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Multiple </a:t>
            </a:r>
            <a:r>
              <a:rPr lang="it-IT" sz="1100" b="1" kern="0" dirty="0" err="1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Techniques</a:t>
            </a:r>
            <a:r>
              <a:rPr lang="it-IT" sz="1100" b="1" kern="0" dirty="0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 / </a:t>
            </a:r>
            <a:r>
              <a:rPr lang="it-IT" sz="1100" b="1" kern="0" dirty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APT</a:t>
            </a:r>
            <a:endParaRPr kumimoji="0" lang="it-IT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2" name="Rettangolo arrotondato 31"/>
          <p:cNvSpPr/>
          <p:nvPr/>
        </p:nvSpPr>
        <p:spPr bwMode="ltGray">
          <a:xfrm>
            <a:off x="5332670" y="5347062"/>
            <a:ext cx="2736000" cy="252000"/>
          </a:xfrm>
          <a:prstGeom prst="roundRect">
            <a:avLst/>
          </a:prstGeom>
          <a:solidFill>
            <a:srgbClr val="800080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kern="0" dirty="0" err="1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Vulnerabilities</a:t>
            </a:r>
            <a:r>
              <a:rPr lang="it-IT" sz="1100" b="1" kern="0" dirty="0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 / </a:t>
            </a:r>
            <a:r>
              <a:rPr lang="it-IT" sz="1100" b="1" kern="0" dirty="0" err="1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Misconfigurations</a:t>
            </a:r>
            <a:endParaRPr kumimoji="0" lang="it-IT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33" name="Rettangolo arrotondato 32"/>
          <p:cNvSpPr/>
          <p:nvPr/>
        </p:nvSpPr>
        <p:spPr bwMode="ltGray">
          <a:xfrm>
            <a:off x="8136000" y="5041774"/>
            <a:ext cx="792000" cy="252000"/>
          </a:xfrm>
          <a:prstGeom prst="roundRect">
            <a:avLst/>
          </a:prstGeom>
          <a:solidFill>
            <a:srgbClr val="CC00CC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+48,15%</a:t>
            </a:r>
          </a:p>
        </p:txBody>
      </p:sp>
      <p:sp>
        <p:nvSpPr>
          <p:cNvPr id="34" name="Rettangolo arrotondato 33"/>
          <p:cNvSpPr/>
          <p:nvPr/>
        </p:nvSpPr>
        <p:spPr bwMode="ltGray">
          <a:xfrm>
            <a:off x="8136000" y="5337228"/>
            <a:ext cx="792000" cy="252000"/>
          </a:xfrm>
          <a:prstGeom prst="roundRect">
            <a:avLst/>
          </a:prstGeom>
          <a:solidFill>
            <a:srgbClr val="800080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+37,50%</a:t>
            </a:r>
          </a:p>
        </p:txBody>
      </p:sp>
      <p:sp>
        <p:nvSpPr>
          <p:cNvPr id="46" name="Rettangolo arrotondato 45"/>
          <p:cNvSpPr/>
          <p:nvPr/>
        </p:nvSpPr>
        <p:spPr bwMode="ltGray">
          <a:xfrm>
            <a:off x="5332670" y="5643410"/>
            <a:ext cx="2736000" cy="252000"/>
          </a:xfrm>
          <a:prstGeom prst="roundRect">
            <a:avLst/>
          </a:prstGeom>
          <a:solidFill>
            <a:srgbClr val="660066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kern="0" dirty="0" err="1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Malware</a:t>
            </a:r>
            <a:endParaRPr kumimoji="0" lang="it-IT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47" name="Rettangolo arrotondato 46"/>
          <p:cNvSpPr/>
          <p:nvPr/>
        </p:nvSpPr>
        <p:spPr bwMode="ltGray">
          <a:xfrm>
            <a:off x="8136000" y="5632682"/>
            <a:ext cx="792000" cy="252000"/>
          </a:xfrm>
          <a:prstGeom prst="roundRect">
            <a:avLst/>
          </a:prstGeom>
          <a:solidFill>
            <a:srgbClr val="660066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+22,78%</a:t>
            </a:r>
          </a:p>
        </p:txBody>
      </p:sp>
      <p:sp>
        <p:nvSpPr>
          <p:cNvPr id="48" name="Rettangolo arrotondato 47"/>
          <p:cNvSpPr/>
          <p:nvPr/>
        </p:nvSpPr>
        <p:spPr bwMode="ltGray">
          <a:xfrm>
            <a:off x="5332670" y="5939762"/>
            <a:ext cx="2736000" cy="252000"/>
          </a:xfrm>
          <a:prstGeom prst="roundRect">
            <a:avLst/>
          </a:prstGeom>
          <a:solidFill>
            <a:srgbClr val="660066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100" b="1" kern="0" dirty="0" err="1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Phishing</a:t>
            </a:r>
            <a:r>
              <a:rPr lang="it-IT" sz="1100" b="1" kern="0" dirty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 / </a:t>
            </a:r>
            <a:r>
              <a:rPr lang="it-IT" sz="1100" b="1" kern="0" dirty="0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Social </a:t>
            </a:r>
            <a:r>
              <a:rPr lang="it-IT" sz="1100" b="1" kern="0" dirty="0" err="1" smtClean="0">
                <a:solidFill>
                  <a:prstClr val="white"/>
                </a:solidFill>
                <a:latin typeface="+mn-lt"/>
                <a:cs typeface="Segoe UI Light" panose="020B0502040204020203" pitchFamily="34" charset="0"/>
              </a:rPr>
              <a:t>Engineering</a:t>
            </a:r>
            <a:endParaRPr kumimoji="0" lang="it-IT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sp>
        <p:nvSpPr>
          <p:cNvPr id="49" name="Rettangolo arrotondato 48"/>
          <p:cNvSpPr/>
          <p:nvPr/>
        </p:nvSpPr>
        <p:spPr bwMode="ltGray">
          <a:xfrm>
            <a:off x="8136000" y="5928136"/>
            <a:ext cx="792000" cy="252000"/>
          </a:xfrm>
          <a:prstGeom prst="roundRect">
            <a:avLst/>
          </a:prstGeom>
          <a:solidFill>
            <a:srgbClr val="660066"/>
          </a:solidFill>
          <a:ln w="48000" cap="flat" cmpd="thickThin" algn="ctr">
            <a:noFill/>
            <a:prstDash val="solid"/>
          </a:ln>
          <a:effectLst/>
        </p:spPr>
        <p:txBody>
          <a:bodyPr lIns="72000" tIns="0" rIns="72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+22,00%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110835" y="5585665"/>
            <a:ext cx="5028265" cy="2663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it-IT" sz="1200" b="1" dirty="0" err="1" smtClean="0">
                <a:latin typeface="+mn-lt"/>
              </a:rPr>
              <a:t>Severity</a:t>
            </a:r>
            <a:r>
              <a:rPr lang="it-IT" sz="1200" b="1" dirty="0" smtClean="0">
                <a:latin typeface="+mn-lt"/>
              </a:rPr>
              <a:t> attacchi nel 1° semestre 2018 e confronto con 2017</a:t>
            </a:r>
            <a:endParaRPr lang="it-IT" sz="1100" b="1" dirty="0">
              <a:latin typeface="+mn-lt"/>
            </a:endParaRPr>
          </a:p>
        </p:txBody>
      </p:sp>
      <p:sp>
        <p:nvSpPr>
          <p:cNvPr id="51" name="CasellaDiTesto 50"/>
          <p:cNvSpPr txBox="1"/>
          <p:nvPr/>
        </p:nvSpPr>
        <p:spPr>
          <a:xfrm>
            <a:off x="110835" y="5796719"/>
            <a:ext cx="5028265" cy="2616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</a:t>
            </a:r>
            <a:r>
              <a:rPr lang="it-IT" sz="1100" b="1" dirty="0">
                <a:latin typeface="+mn-lt"/>
                <a:sym typeface="Wingdings" panose="05000000000000000000" pitchFamily="2" charset="2"/>
              </a:rPr>
              <a:t> Medium 57% (+9</a:t>
            </a:r>
            <a:r>
              <a:rPr lang="it-IT" sz="1100" b="1" dirty="0" smtClean="0">
                <a:latin typeface="+mn-lt"/>
                <a:sym typeface="Wingdings" panose="05000000000000000000" pitchFamily="2" charset="2"/>
              </a:rPr>
              <a:t>%)      </a:t>
            </a:r>
            <a:r>
              <a:rPr lang="it-IT" sz="1100" b="1" dirty="0" smtClean="0">
                <a:solidFill>
                  <a:srgbClr val="FFC000"/>
                </a:solidFill>
                <a:latin typeface="+mn-lt"/>
                <a:sym typeface="Wingdings" panose="05000000000000000000" pitchFamily="2" charset="2"/>
              </a:rPr>
              <a:t></a:t>
            </a:r>
            <a:r>
              <a:rPr lang="it-IT" sz="1100" b="1" dirty="0" smtClean="0">
                <a:latin typeface="+mn-lt"/>
                <a:sym typeface="Wingdings" panose="05000000000000000000" pitchFamily="2" charset="2"/>
              </a:rPr>
              <a:t> High 22% (-9%)      </a:t>
            </a:r>
            <a:r>
              <a:rPr lang="it-IT" sz="1100" b="1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</a:t>
            </a:r>
            <a:r>
              <a:rPr lang="it-IT" sz="1100" b="1" dirty="0">
                <a:latin typeface="+mn-lt"/>
                <a:sym typeface="Wingdings" panose="05000000000000000000" pitchFamily="2" charset="2"/>
              </a:rPr>
              <a:t> Critical 21% (+0</a:t>
            </a:r>
            <a:r>
              <a:rPr lang="it-IT" sz="1100" b="1" dirty="0" smtClean="0">
                <a:latin typeface="+mn-lt"/>
                <a:sym typeface="Wingdings" panose="05000000000000000000" pitchFamily="2" charset="2"/>
              </a:rPr>
              <a:t>%)</a:t>
            </a:r>
            <a:endParaRPr lang="it-IT" sz="1100" b="1" dirty="0">
              <a:latin typeface="+mn-lt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110834" y="6003030"/>
            <a:ext cx="5028265" cy="2539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1000" i="1" dirty="0" smtClean="0">
                <a:latin typeface="+mn-lt"/>
              </a:rPr>
              <a:t>Impatto geopolitico</a:t>
            </a:r>
            <a:r>
              <a:rPr lang="it-IT" sz="1000" i="1" dirty="0">
                <a:latin typeface="+mn-lt"/>
              </a:rPr>
              <a:t>, sociale, </a:t>
            </a:r>
            <a:r>
              <a:rPr lang="it-IT" sz="1000" i="1" dirty="0" smtClean="0">
                <a:latin typeface="+mn-lt"/>
              </a:rPr>
              <a:t>economico, </a:t>
            </a:r>
            <a:r>
              <a:rPr lang="it-IT" sz="1000" i="1" dirty="0">
                <a:latin typeface="+mn-lt"/>
              </a:rPr>
              <a:t>di immagine e di costo/opportunità per le vittime</a:t>
            </a:r>
          </a:p>
        </p:txBody>
      </p:sp>
      <p:sp>
        <p:nvSpPr>
          <p:cNvPr id="43" name="Rettangolo arrotondato 42"/>
          <p:cNvSpPr>
            <a:spLocks/>
          </p:cNvSpPr>
          <p:nvPr/>
        </p:nvSpPr>
        <p:spPr>
          <a:xfrm>
            <a:off x="7832335" y="2251496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F0000"/>
              </a:gs>
              <a:gs pos="100000">
                <a:srgbClr val="FF9000"/>
              </a:gs>
              <a:gs pos="100000">
                <a:srgbClr val="FFC000"/>
              </a:gs>
              <a:gs pos="100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arrotondato 44"/>
          <p:cNvSpPr>
            <a:spLocks/>
          </p:cNvSpPr>
          <p:nvPr/>
        </p:nvSpPr>
        <p:spPr>
          <a:xfrm>
            <a:off x="7832335" y="2554494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">
                <a:srgbClr val="FF0000"/>
              </a:gs>
              <a:gs pos="5000">
                <a:srgbClr val="FF9000"/>
              </a:gs>
              <a:gs pos="40000">
                <a:srgbClr val="FFC000"/>
              </a:gs>
              <a:gs pos="40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Rettangolo arrotondato 51"/>
          <p:cNvSpPr>
            <a:spLocks/>
          </p:cNvSpPr>
          <p:nvPr/>
        </p:nvSpPr>
        <p:spPr>
          <a:xfrm>
            <a:off x="7832335" y="2934764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">
                <a:srgbClr val="FF0000"/>
              </a:gs>
              <a:gs pos="5000">
                <a:srgbClr val="FF9000"/>
              </a:gs>
              <a:gs pos="15000">
                <a:srgbClr val="FFC000"/>
              </a:gs>
              <a:gs pos="15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3" name="Rettangolo arrotondato 52"/>
          <p:cNvSpPr>
            <a:spLocks/>
          </p:cNvSpPr>
          <p:nvPr/>
        </p:nvSpPr>
        <p:spPr>
          <a:xfrm>
            <a:off x="7832335" y="3233794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">
                <a:srgbClr val="FF0000"/>
              </a:gs>
              <a:gs pos="5000">
                <a:srgbClr val="FF9000"/>
              </a:gs>
              <a:gs pos="15000">
                <a:srgbClr val="FFC000"/>
              </a:gs>
              <a:gs pos="15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4" name="Rettangolo arrotondato 53"/>
          <p:cNvSpPr>
            <a:spLocks/>
          </p:cNvSpPr>
          <p:nvPr/>
        </p:nvSpPr>
        <p:spPr>
          <a:xfrm>
            <a:off x="7832335" y="3514900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">
                <a:srgbClr val="FF0000"/>
              </a:gs>
              <a:gs pos="5000">
                <a:srgbClr val="FF9000"/>
              </a:gs>
              <a:gs pos="15000">
                <a:srgbClr val="FFC000"/>
              </a:gs>
              <a:gs pos="15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Rettangolo arrotondato 54"/>
          <p:cNvSpPr>
            <a:spLocks/>
          </p:cNvSpPr>
          <p:nvPr/>
        </p:nvSpPr>
        <p:spPr>
          <a:xfrm>
            <a:off x="7832335" y="3821126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">
                <a:srgbClr val="FF0000"/>
              </a:gs>
              <a:gs pos="5000">
                <a:srgbClr val="FF9000"/>
              </a:gs>
              <a:gs pos="15000">
                <a:srgbClr val="FFC000"/>
              </a:gs>
              <a:gs pos="15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Rettangolo arrotondato 55"/>
          <p:cNvSpPr>
            <a:spLocks/>
          </p:cNvSpPr>
          <p:nvPr/>
        </p:nvSpPr>
        <p:spPr>
          <a:xfrm>
            <a:off x="7832335" y="4116580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25000">
                <a:srgbClr val="FF0000"/>
              </a:gs>
              <a:gs pos="25000">
                <a:srgbClr val="FF9000"/>
              </a:gs>
              <a:gs pos="100000">
                <a:srgbClr val="FFC000"/>
              </a:gs>
              <a:gs pos="100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7" name="Rettangolo arrotondato 56"/>
          <p:cNvSpPr>
            <a:spLocks/>
          </p:cNvSpPr>
          <p:nvPr/>
        </p:nvSpPr>
        <p:spPr>
          <a:xfrm>
            <a:off x="7836526" y="4530018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80000">
                <a:srgbClr val="FF0000"/>
              </a:gs>
              <a:gs pos="80000">
                <a:srgbClr val="FF9000"/>
              </a:gs>
              <a:gs pos="100000">
                <a:srgbClr val="FFC000"/>
              </a:gs>
              <a:gs pos="100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Rettangolo arrotondato 57"/>
          <p:cNvSpPr>
            <a:spLocks/>
          </p:cNvSpPr>
          <p:nvPr/>
        </p:nvSpPr>
        <p:spPr>
          <a:xfrm>
            <a:off x="7832335" y="4826366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">
                <a:srgbClr val="FF0000"/>
              </a:gs>
              <a:gs pos="5000">
                <a:srgbClr val="FF9000"/>
              </a:gs>
              <a:gs pos="20000">
                <a:srgbClr val="FFC000"/>
              </a:gs>
              <a:gs pos="20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Rettangolo arrotondato 58"/>
          <p:cNvSpPr>
            <a:spLocks/>
          </p:cNvSpPr>
          <p:nvPr/>
        </p:nvSpPr>
        <p:spPr>
          <a:xfrm>
            <a:off x="7829667" y="5122714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65000">
                <a:srgbClr val="FF0000"/>
              </a:gs>
              <a:gs pos="65000">
                <a:srgbClr val="FF9000"/>
              </a:gs>
              <a:gs pos="75000">
                <a:srgbClr val="FFC000"/>
              </a:gs>
              <a:gs pos="75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Rettangolo arrotondato 59"/>
          <p:cNvSpPr>
            <a:spLocks/>
          </p:cNvSpPr>
          <p:nvPr/>
        </p:nvSpPr>
        <p:spPr>
          <a:xfrm>
            <a:off x="7833858" y="5419062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18000">
                <a:srgbClr val="FF0000"/>
              </a:gs>
              <a:gs pos="18000">
                <a:srgbClr val="FF9000"/>
              </a:gs>
              <a:gs pos="35000">
                <a:srgbClr val="FFC000"/>
              </a:gs>
              <a:gs pos="35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1" name="Rettangolo arrotondato 60"/>
          <p:cNvSpPr>
            <a:spLocks/>
          </p:cNvSpPr>
          <p:nvPr/>
        </p:nvSpPr>
        <p:spPr>
          <a:xfrm>
            <a:off x="7829667" y="5718841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18000">
                <a:srgbClr val="FF0000"/>
              </a:gs>
              <a:gs pos="18000">
                <a:srgbClr val="FF9000"/>
              </a:gs>
              <a:gs pos="38000">
                <a:srgbClr val="FFC000"/>
              </a:gs>
              <a:gs pos="38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2" name="Rettangolo arrotondato 61"/>
          <p:cNvSpPr>
            <a:spLocks/>
          </p:cNvSpPr>
          <p:nvPr/>
        </p:nvSpPr>
        <p:spPr>
          <a:xfrm>
            <a:off x="7833297" y="6011762"/>
            <a:ext cx="180000" cy="108000"/>
          </a:xfrm>
          <a:prstGeom prst="roundRect">
            <a:avLst/>
          </a:prstGeom>
          <a:gradFill>
            <a:gsLst>
              <a:gs pos="0">
                <a:srgbClr val="FF0000"/>
              </a:gs>
              <a:gs pos="10000">
                <a:srgbClr val="FF0000"/>
              </a:gs>
              <a:gs pos="10000">
                <a:srgbClr val="FF9000"/>
              </a:gs>
              <a:gs pos="40000">
                <a:srgbClr val="FFC000"/>
              </a:gs>
              <a:gs pos="40000">
                <a:srgbClr val="00B050"/>
              </a:gs>
            </a:gsLst>
            <a:lin ang="0" scaled="1"/>
          </a:gra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508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3001" y="220663"/>
            <a:ext cx="7877174" cy="415498"/>
          </a:xfrm>
        </p:spPr>
        <p:txBody>
          <a:bodyPr/>
          <a:lstStyle/>
          <a:p>
            <a:r>
              <a:rPr lang="it-IT" dirty="0" smtClean="0"/>
              <a:t>Analisi Fastweb 2017 </a:t>
            </a:r>
            <a:r>
              <a:rPr lang="it-IT" dirty="0"/>
              <a:t>e </a:t>
            </a:r>
            <a:r>
              <a:rPr lang="it-IT" dirty="0" smtClean="0"/>
              <a:t>principali </a:t>
            </a:r>
            <a:r>
              <a:rPr lang="it-IT" dirty="0" err="1" smtClean="0"/>
              <a:t>DataData</a:t>
            </a:r>
            <a:r>
              <a:rPr lang="it-IT" dirty="0" smtClean="0"/>
              <a:t> </a:t>
            </a:r>
            <a:r>
              <a:rPr lang="it-IT" dirty="0" err="1" smtClean="0"/>
              <a:t>breaches</a:t>
            </a:r>
            <a:r>
              <a:rPr lang="it-IT" dirty="0" smtClean="0"/>
              <a:t> 2018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249289" y="1925662"/>
            <a:ext cx="4140000" cy="3103951"/>
            <a:chOff x="114655" y="984885"/>
            <a:chExt cx="4140000" cy="3103951"/>
          </a:xfrm>
        </p:grpSpPr>
        <p:sp>
          <p:nvSpPr>
            <p:cNvPr id="3" name="CasellaDiTesto 2"/>
            <p:cNvSpPr txBox="1"/>
            <p:nvPr/>
          </p:nvSpPr>
          <p:spPr>
            <a:xfrm>
              <a:off x="114655" y="984885"/>
              <a:ext cx="4140000" cy="3103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/>
          </p:spPr>
          <p:txBody>
            <a:bodyPr vert="horz" wrap="none" lIns="91440" tIns="0" rIns="91440" bIns="0" rtlCol="0" anchor="t" anchorCtr="0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/>
            <a:p>
              <a:r>
                <a:rPr lang="it-IT" sz="1600" b="1" dirty="0">
                  <a:solidFill>
                    <a:schemeClr val="tx2"/>
                  </a:solidFill>
                  <a:latin typeface="+mn-lt"/>
                </a:rPr>
                <a:t>Target di possibili attacchi </a:t>
              </a:r>
              <a:r>
                <a:rPr lang="it-IT" sz="1600" b="1" dirty="0" err="1">
                  <a:solidFill>
                    <a:schemeClr val="tx2"/>
                  </a:solidFill>
                  <a:latin typeface="+mn-lt"/>
                </a:rPr>
                <a:t>DDoS</a:t>
              </a:r>
              <a:r>
                <a:rPr lang="it-IT" sz="1600" b="1" dirty="0">
                  <a:solidFill>
                    <a:schemeClr val="tx2"/>
                  </a:solidFill>
                  <a:latin typeface="+mn-lt"/>
                </a:rPr>
                <a:t> del </a:t>
              </a:r>
              <a:r>
                <a:rPr lang="it-IT" sz="1600" b="1" dirty="0" smtClean="0">
                  <a:solidFill>
                    <a:schemeClr val="tx2"/>
                  </a:solidFill>
                  <a:latin typeface="+mn-lt"/>
                </a:rPr>
                <a:t>2017</a:t>
              </a:r>
              <a:endParaRPr lang="it-IT" sz="1600" b="1" dirty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567" y="1339192"/>
              <a:ext cx="3906176" cy="2435692"/>
            </a:xfrm>
            <a:prstGeom prst="rect">
              <a:avLst/>
            </a:prstGeom>
          </p:spPr>
        </p:pic>
        <p:sp>
          <p:nvSpPr>
            <p:cNvPr id="5" name="Rettangolo 4"/>
            <p:cNvSpPr/>
            <p:nvPr/>
          </p:nvSpPr>
          <p:spPr bwMode="ltGray">
            <a:xfrm flipV="1">
              <a:off x="2388063" y="3509689"/>
              <a:ext cx="540000" cy="252000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60612" y="3827226"/>
              <a:ext cx="40940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100" i="1" dirty="0" smtClean="0">
                  <a:latin typeface="+mn-lt"/>
                </a:rPr>
                <a:t>Il 95</a:t>
              </a:r>
              <a:r>
                <a:rPr lang="it-IT" sz="1100" i="1" dirty="0">
                  <a:latin typeface="+mn-lt"/>
                </a:rPr>
                <a:t>% degli attacchi è durato meno di 3 ore, il 3% </a:t>
              </a:r>
              <a:r>
                <a:rPr lang="it-IT" sz="1100" i="1" dirty="0" smtClean="0">
                  <a:latin typeface="+mn-lt"/>
                </a:rPr>
                <a:t>oltre </a:t>
              </a:r>
              <a:r>
                <a:rPr lang="it-IT" sz="1100" i="1" dirty="0">
                  <a:latin typeface="+mn-lt"/>
                </a:rPr>
                <a:t>le 24 ore</a:t>
              </a: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4718712" y="1925661"/>
            <a:ext cx="4176000" cy="3103951"/>
            <a:chOff x="4718712" y="984884"/>
            <a:chExt cx="4176000" cy="3103951"/>
          </a:xfrm>
        </p:grpSpPr>
        <p:sp>
          <p:nvSpPr>
            <p:cNvPr id="7" name="CasellaDiTesto 6"/>
            <p:cNvSpPr txBox="1"/>
            <p:nvPr/>
          </p:nvSpPr>
          <p:spPr>
            <a:xfrm>
              <a:off x="4718712" y="984884"/>
              <a:ext cx="4176000" cy="3103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/>
          </p:spPr>
          <p:txBody>
            <a:bodyPr vert="horz" wrap="none" lIns="91440" tIns="0" rIns="91440" bIns="0" rtlCol="0" anchor="t" anchorCtr="0">
              <a:normAutofit/>
              <a:scene3d>
                <a:camera prst="orthographicFront"/>
                <a:lightRig rig="threePt" dir="t">
                  <a:rot lat="0" lon="0" rev="4800000"/>
                </a:lightRig>
              </a:scene3d>
              <a:sp3d prstMaterial="matte">
                <a:bevelT w="50800" h="10160"/>
              </a:sp3d>
            </a:bodyPr>
            <a:lstStyle/>
            <a:p>
              <a:r>
                <a:rPr lang="it-IT" sz="1600" b="1" dirty="0">
                  <a:solidFill>
                    <a:schemeClr val="tx2"/>
                  </a:solidFill>
                  <a:latin typeface="+mn-lt"/>
                </a:rPr>
                <a:t>IP classificati </a:t>
              </a:r>
              <a:r>
                <a:rPr lang="it-IT" sz="1600" b="1" dirty="0" smtClean="0">
                  <a:solidFill>
                    <a:schemeClr val="tx2"/>
                  </a:solidFill>
                  <a:latin typeface="+mn-lt"/>
                </a:rPr>
                <a:t>come fonte </a:t>
              </a:r>
              <a:r>
                <a:rPr lang="it-IT" sz="1600" b="1" dirty="0">
                  <a:solidFill>
                    <a:schemeClr val="tx2"/>
                  </a:solidFill>
                  <a:latin typeface="+mn-lt"/>
                </a:rPr>
                <a:t>di </a:t>
              </a:r>
              <a:r>
                <a:rPr lang="it-IT" sz="1600" b="1" dirty="0" smtClean="0">
                  <a:solidFill>
                    <a:schemeClr val="tx2"/>
                  </a:solidFill>
                  <a:latin typeface="+mn-lt"/>
                </a:rPr>
                <a:t>e-mail </a:t>
              </a:r>
              <a:r>
                <a:rPr lang="it-IT" sz="1600" b="1" dirty="0">
                  <a:solidFill>
                    <a:schemeClr val="tx2"/>
                  </a:solidFill>
                  <a:latin typeface="+mn-lt"/>
                </a:rPr>
                <a:t>SPAM</a:t>
              </a:r>
            </a:p>
          </p:txBody>
        </p:sp>
        <p:sp>
          <p:nvSpPr>
            <p:cNvPr id="9" name="Rettangolo 8"/>
            <p:cNvSpPr/>
            <p:nvPr/>
          </p:nvSpPr>
          <p:spPr>
            <a:xfrm>
              <a:off x="4718712" y="3827223"/>
              <a:ext cx="417600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1100" i="1" dirty="0">
                  <a:latin typeface="+mn-lt"/>
                </a:rPr>
                <a:t>40.000 IP sono stati inseriti almeno </a:t>
              </a:r>
              <a:r>
                <a:rPr lang="it-IT" sz="1100" i="1" dirty="0" smtClean="0">
                  <a:latin typeface="+mn-lt"/>
                </a:rPr>
                <a:t>una volta in </a:t>
              </a:r>
              <a:r>
                <a:rPr lang="it-IT" sz="1100" i="1" dirty="0" err="1">
                  <a:latin typeface="+mn-lt"/>
                </a:rPr>
                <a:t>blacklist</a:t>
              </a:r>
              <a:r>
                <a:rPr lang="it-IT" sz="1100" i="1" dirty="0">
                  <a:latin typeface="+mn-lt"/>
                </a:rPr>
                <a:t> </a:t>
              </a:r>
              <a:r>
                <a:rPr lang="it-IT" sz="1100" i="1" dirty="0" smtClean="0">
                  <a:latin typeface="+mn-lt"/>
                </a:rPr>
                <a:t>nel </a:t>
              </a:r>
              <a:r>
                <a:rPr lang="it-IT" sz="1100" i="1" dirty="0">
                  <a:latin typeface="+mn-lt"/>
                </a:rPr>
                <a:t>2017</a:t>
              </a:r>
            </a:p>
          </p:txBody>
        </p:sp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4712" y="1561667"/>
              <a:ext cx="4104000" cy="1990743"/>
            </a:xfrm>
            <a:prstGeom prst="rect">
              <a:avLst/>
            </a:prstGeom>
          </p:spPr>
        </p:pic>
        <p:sp>
          <p:nvSpPr>
            <p:cNvPr id="13" name="Rettangolo 12"/>
            <p:cNvSpPr/>
            <p:nvPr/>
          </p:nvSpPr>
          <p:spPr bwMode="ltGray">
            <a:xfrm rot="2675535">
              <a:off x="7619671" y="3143003"/>
              <a:ext cx="144000" cy="360000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" name="Rettangolo 14"/>
          <p:cNvSpPr/>
          <p:nvPr/>
        </p:nvSpPr>
        <p:spPr>
          <a:xfrm>
            <a:off x="249289" y="842817"/>
            <a:ext cx="8639734" cy="954107"/>
          </a:xfrm>
          <a:prstGeom prst="rect">
            <a:avLst/>
          </a:prstGeom>
          <a:solidFill>
            <a:schemeClr val="accent6"/>
          </a:solidFill>
        </p:spPr>
        <p:txBody>
          <a:bodyPr wrap="square" lIns="72000" rIns="7200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cs"/>
              </a:rPr>
              <a:t>Analisi basata su oltre </a:t>
            </a:r>
            <a:r>
              <a:rPr lang="it-IT" sz="1400" b="1" kern="0" dirty="0" smtClean="0">
                <a:solidFill>
                  <a:srgbClr val="FFC000"/>
                </a:solidFill>
                <a:latin typeface="+mn-lt"/>
                <a:cs typeface="+mn-cs"/>
              </a:rPr>
              <a:t>35 </a:t>
            </a:r>
            <a:r>
              <a:rPr lang="it-IT" sz="1400" b="1" kern="0" dirty="0">
                <a:solidFill>
                  <a:srgbClr val="FFC000"/>
                </a:solidFill>
                <a:latin typeface="+mn-lt"/>
                <a:cs typeface="+mn-cs"/>
              </a:rPr>
              <a:t>milioni di eventi di sicurezza</a:t>
            </a:r>
            <a:r>
              <a:rPr lang="it-IT" sz="1400" b="1" kern="0" dirty="0">
                <a:solidFill>
                  <a:srgbClr val="FFFFFF"/>
                </a:solidFill>
                <a:latin typeface="+mn-lt"/>
                <a:cs typeface="+mn-cs"/>
              </a:rPr>
              <a:t> (+50% rispetto 2016) </a:t>
            </a:r>
            <a:r>
              <a:rPr lang="it-IT" sz="1400" b="1" kern="0" dirty="0" smtClean="0">
                <a:solidFill>
                  <a:srgbClr val="FFFFFF"/>
                </a:solidFill>
                <a:latin typeface="+mn-lt"/>
                <a:cs typeface="+mn-cs"/>
              </a:rPr>
              <a:t>da cui emergono: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Trend </a:t>
            </a:r>
            <a:r>
              <a:rPr lang="it-IT" sz="1400" b="1" kern="0" dirty="0">
                <a:solidFill>
                  <a:schemeClr val="bg1"/>
                </a:solidFill>
                <a:latin typeface="+mn-lt"/>
                <a:cs typeface="+mn-cs"/>
              </a:rPr>
              <a:t>di </a:t>
            </a:r>
            <a:r>
              <a:rPr lang="it-IT" sz="1400" b="1" kern="0" dirty="0">
                <a:solidFill>
                  <a:srgbClr val="FFC000"/>
                </a:solidFill>
                <a:latin typeface="+mn-lt"/>
                <a:cs typeface="+mn-cs"/>
              </a:rPr>
              <a:t>crescita degli attacchi </a:t>
            </a:r>
            <a:r>
              <a:rPr lang="it-IT" sz="1400" b="1" kern="0" dirty="0" smtClean="0">
                <a:solidFill>
                  <a:srgbClr val="FFC000"/>
                </a:solidFill>
                <a:latin typeface="+mn-lt"/>
                <a:cs typeface="+mn-cs"/>
              </a:rPr>
              <a:t>importanti</a:t>
            </a: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 (+11% rispetto </a:t>
            </a:r>
            <a:r>
              <a:rPr lang="it-IT" sz="1400" b="1" kern="0" dirty="0">
                <a:solidFill>
                  <a:schemeClr val="bg1"/>
                </a:solidFill>
                <a:latin typeface="+mn-lt"/>
                <a:cs typeface="+mn-cs"/>
              </a:rPr>
              <a:t>a </a:t>
            </a: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2016)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Tra i principali attacchi si confermano quelli di tipo «</a:t>
            </a:r>
            <a:r>
              <a:rPr lang="it-IT" sz="1400" b="1" kern="0" dirty="0" err="1" smtClean="0">
                <a:solidFill>
                  <a:srgbClr val="FFC000"/>
                </a:solidFill>
                <a:latin typeface="+mn-lt"/>
                <a:cs typeface="+mn-cs"/>
              </a:rPr>
              <a:t>ransomware</a:t>
            </a: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» (riscatto per accedere ai dati)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Trend di crescita dei </a:t>
            </a:r>
            <a:r>
              <a:rPr lang="it-IT" sz="1400" b="1" kern="0" dirty="0" err="1">
                <a:solidFill>
                  <a:schemeClr val="bg1"/>
                </a:solidFill>
                <a:latin typeface="+mn-lt"/>
                <a:cs typeface="+mn-cs"/>
              </a:rPr>
              <a:t>malware</a:t>
            </a:r>
            <a:r>
              <a:rPr lang="it-IT" sz="1400" b="1" kern="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così </a:t>
            </a:r>
            <a:r>
              <a:rPr lang="it-IT" sz="1400" b="1" kern="0" dirty="0">
                <a:solidFill>
                  <a:schemeClr val="bg1"/>
                </a:solidFill>
                <a:latin typeface="+mn-lt"/>
                <a:cs typeface="+mn-cs"/>
              </a:rPr>
              <a:t>detti </a:t>
            </a: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«</a:t>
            </a:r>
            <a:r>
              <a:rPr lang="it-IT" sz="1400" b="1" kern="0" dirty="0" err="1" smtClean="0">
                <a:solidFill>
                  <a:srgbClr val="FFC000"/>
                </a:solidFill>
                <a:latin typeface="+mn-lt"/>
                <a:cs typeface="+mn-cs"/>
              </a:rPr>
              <a:t>miners</a:t>
            </a:r>
            <a:r>
              <a:rPr lang="it-IT" sz="1400" b="1" kern="0" dirty="0" smtClean="0">
                <a:solidFill>
                  <a:schemeClr val="bg1"/>
                </a:solidFill>
                <a:latin typeface="+mn-lt"/>
                <a:cs typeface="+mn-cs"/>
              </a:rPr>
              <a:t>» (sfruttamento della capacità di elaborazione)</a:t>
            </a:r>
            <a:endParaRPr kumimoji="0" lang="it-IT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95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167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239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311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383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455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GIU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527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LUG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99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671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743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8158365" y="5389676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249924" y="5389675"/>
            <a:ext cx="720000" cy="1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</a:t>
            </a:r>
            <a:endParaRPr lang="it-IT" sz="1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Pentagono 27"/>
          <p:cNvSpPr/>
          <p:nvPr/>
        </p:nvSpPr>
        <p:spPr>
          <a:xfrm rot="16200000">
            <a:off x="602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b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Pentagono 28"/>
          <p:cNvSpPr/>
          <p:nvPr/>
        </p:nvSpPr>
        <p:spPr>
          <a:xfrm rot="16200000">
            <a:off x="674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United</a:t>
            </a:r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Nations</a:t>
            </a:r>
            <a: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Veeam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Pentagono 29"/>
          <p:cNvSpPr/>
          <p:nvPr/>
        </p:nvSpPr>
        <p:spPr>
          <a:xfrm rot="16200000">
            <a:off x="530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American Express</a:t>
            </a:r>
            <a:b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Salesforce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entagono 30"/>
          <p:cNvSpPr/>
          <p:nvPr/>
        </p:nvSpPr>
        <p:spPr>
          <a:xfrm rot="16200000">
            <a:off x="1708965" y="5592400"/>
            <a:ext cx="658800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FedEx</a:t>
            </a:r>
            <a:b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Boeing</a:t>
            </a:r>
            <a:b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Western Union</a:t>
            </a:r>
          </a:p>
        </p:txBody>
      </p:sp>
      <p:sp>
        <p:nvSpPr>
          <p:cNvPr id="32" name="Pentagono 31"/>
          <p:cNvSpPr/>
          <p:nvPr/>
        </p:nvSpPr>
        <p:spPr>
          <a:xfrm rot="16200000">
            <a:off x="242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Miur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Pentagono 32"/>
          <p:cNvSpPr/>
          <p:nvPr/>
        </p:nvSpPr>
        <p:spPr>
          <a:xfrm rot="16200000">
            <a:off x="314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o 33"/>
          <p:cNvSpPr/>
          <p:nvPr/>
        </p:nvSpPr>
        <p:spPr>
          <a:xfrm rot="16200000">
            <a:off x="386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Philips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o 34"/>
          <p:cNvSpPr/>
          <p:nvPr/>
        </p:nvSpPr>
        <p:spPr>
          <a:xfrm rot="16200000">
            <a:off x="249809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Breach</a:t>
            </a:r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Compilation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255217" y="5211590"/>
            <a:ext cx="708562" cy="178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anchor="ctr" anchorCtr="0">
            <a:noAutofit/>
          </a:bodyPr>
          <a:lstStyle/>
          <a:p>
            <a:pPr algn="r"/>
            <a:r>
              <a:rPr lang="it-IT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endParaRPr lang="it-IT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972570" y="5210632"/>
            <a:ext cx="708441" cy="1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anchor="ctr" anchorCtr="0">
            <a:noAutofit/>
          </a:bodyPr>
          <a:lstStyle/>
          <a:p>
            <a:r>
              <a:rPr lang="it-IT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it-IT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679237" y="5205046"/>
            <a:ext cx="7209786" cy="184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anchor="ctr" anchorCtr="0">
            <a:noAutofit/>
          </a:bodyPr>
          <a:lstStyle/>
          <a:p>
            <a:pPr algn="r"/>
            <a:r>
              <a:rPr lang="it-IT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it-IT" sz="1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breaches</a:t>
            </a:r>
            <a:endParaRPr lang="it-IT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Pentagono 38"/>
          <p:cNvSpPr/>
          <p:nvPr/>
        </p:nvSpPr>
        <p:spPr>
          <a:xfrm rot="16200000">
            <a:off x="746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Google Plus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o 39"/>
          <p:cNvSpPr/>
          <p:nvPr/>
        </p:nvSpPr>
        <p:spPr>
          <a:xfrm rot="16200000">
            <a:off x="818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 italiane</a:t>
            </a:r>
            <a:b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Siae</a:t>
            </a:r>
          </a:p>
          <a:p>
            <a:pPr algn="ctr"/>
            <a:r>
              <a:rPr lang="it-IT" sz="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PEC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Pentagono 40"/>
          <p:cNvSpPr/>
          <p:nvPr/>
        </p:nvSpPr>
        <p:spPr>
          <a:xfrm rot="16200000">
            <a:off x="458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7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Ticketfly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Pentagono 42"/>
          <p:cNvSpPr/>
          <p:nvPr/>
        </p:nvSpPr>
        <p:spPr>
          <a:xfrm rot="16200000">
            <a:off x="988837" y="5592529"/>
            <a:ext cx="659057" cy="648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08000" bIns="0" rtlCol="0" anchor="t" anchorCtr="1"/>
          <a:lstStyle/>
          <a:p>
            <a:pPr algn="ctr"/>
            <a:r>
              <a:rPr lang="it-IT" sz="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MailChimp</a:t>
            </a:r>
            <a:endParaRPr lang="it-IT" sz="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344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attacchi ad enti locali italiani nel 2018</a:t>
            </a:r>
            <a:endParaRPr lang="it-IT" dirty="0"/>
          </a:p>
        </p:txBody>
      </p:sp>
      <p:grpSp>
        <p:nvGrpSpPr>
          <p:cNvPr id="35" name="Gruppo 34"/>
          <p:cNvGrpSpPr/>
          <p:nvPr/>
        </p:nvGrpSpPr>
        <p:grpSpPr>
          <a:xfrm>
            <a:off x="123092" y="3607055"/>
            <a:ext cx="4320000" cy="1116000"/>
            <a:chOff x="123092" y="2333094"/>
            <a:chExt cx="4320000" cy="1116000"/>
          </a:xfrm>
        </p:grpSpPr>
        <p:sp>
          <p:nvSpPr>
            <p:cNvPr id="5" name="Rettangolo 4"/>
            <p:cNvSpPr/>
            <p:nvPr/>
          </p:nvSpPr>
          <p:spPr>
            <a:xfrm>
              <a:off x="123092" y="2333094"/>
              <a:ext cx="4320000" cy="111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 lIns="720000">
              <a:spAutoFit/>
            </a:bodyPr>
            <a:lstStyle/>
            <a:p>
              <a:pPr algn="ctr"/>
              <a:r>
                <a:rPr lang="it-IT" sz="1100" b="1" dirty="0" smtClean="0">
                  <a:latin typeface="+mn-lt"/>
                </a:rPr>
                <a:t>Attacco al sito del Comune </a:t>
              </a:r>
              <a:r>
                <a:rPr lang="it-IT" sz="1100" b="1" dirty="0">
                  <a:latin typeface="+mn-lt"/>
                </a:rPr>
                <a:t>di </a:t>
              </a:r>
              <a:r>
                <a:rPr lang="it-IT" sz="1100" b="1" dirty="0" smtClean="0">
                  <a:latin typeface="+mn-lt"/>
                </a:rPr>
                <a:t>Bologna</a:t>
              </a:r>
            </a:p>
            <a:p>
              <a:r>
                <a:rPr lang="it-IT" sz="1100" b="1" i="1" dirty="0" smtClean="0">
                  <a:latin typeface="+mn-lt"/>
                </a:rPr>
                <a:t>Danno:</a:t>
              </a:r>
              <a:r>
                <a:rPr lang="it-IT" sz="1100" i="1" dirty="0">
                  <a:latin typeface="+mn-lt"/>
                </a:rPr>
                <a:t> </a:t>
              </a:r>
              <a:r>
                <a:rPr lang="it-IT" sz="1100" i="1" dirty="0" smtClean="0">
                  <a:latin typeface="+mn-lt"/>
                </a:rPr>
                <a:t>Pubblicazione sul sito istituzionale del manifesto di </a:t>
              </a:r>
              <a:r>
                <a:rPr lang="it-IT" sz="1100" i="1" dirty="0" err="1" smtClean="0">
                  <a:latin typeface="+mn-lt"/>
                </a:rPr>
                <a:t>AnonPlus</a:t>
              </a:r>
              <a:r>
                <a:rPr lang="it-IT" sz="1100" i="1" dirty="0">
                  <a:latin typeface="+mn-lt"/>
                </a:rPr>
                <a:t>, </a:t>
              </a:r>
              <a:r>
                <a:rPr lang="it-IT" sz="1100" i="1" dirty="0" smtClean="0">
                  <a:latin typeface="+mn-lt"/>
                </a:rPr>
                <a:t>alterazione ripetuta di contenuti</a:t>
              </a:r>
            </a:p>
            <a:p>
              <a:r>
                <a:rPr lang="it-IT" sz="1100" b="1" i="1" dirty="0" smtClean="0">
                  <a:latin typeface="+mn-lt"/>
                </a:rPr>
                <a:t>Conseguenze:</a:t>
              </a:r>
              <a:r>
                <a:rPr lang="it-IT" sz="1100" i="1" dirty="0" smtClean="0">
                  <a:latin typeface="+mn-lt"/>
                </a:rPr>
                <a:t> Sito offline per alcuni giorni</a:t>
              </a:r>
              <a:r>
                <a:rPr lang="it-IT" sz="1100" i="1" dirty="0">
                  <a:latin typeface="+mn-lt"/>
                </a:rPr>
                <a:t>, </a:t>
              </a:r>
              <a:r>
                <a:rPr lang="it-IT" sz="1100" i="1" dirty="0" smtClean="0">
                  <a:latin typeface="+mn-lt"/>
                </a:rPr>
                <a:t>proroga del termine </a:t>
              </a:r>
              <a:r>
                <a:rPr lang="it-IT" sz="1100" i="1" dirty="0">
                  <a:latin typeface="+mn-lt"/>
                </a:rPr>
                <a:t>per la presentazione delle domande d’iscrizione e trasferimento ai nidi d’infanzia </a:t>
              </a:r>
              <a:r>
                <a:rPr lang="it-IT" sz="1100" i="1" dirty="0" smtClean="0">
                  <a:latin typeface="+mn-lt"/>
                </a:rPr>
                <a:t>comunali</a:t>
              </a:r>
              <a:endParaRPr lang="it-IT" sz="1100" i="1" dirty="0">
                <a:latin typeface="+mn-lt"/>
              </a:endParaRPr>
            </a:p>
          </p:txBody>
        </p:sp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80" y="2862162"/>
              <a:ext cx="360000" cy="504000"/>
            </a:xfrm>
            <a:prstGeom prst="rect">
              <a:avLst/>
            </a:prstGeom>
          </p:spPr>
        </p:pic>
        <p:grpSp>
          <p:nvGrpSpPr>
            <p:cNvPr id="26" name="Gruppo 25"/>
            <p:cNvGrpSpPr/>
            <p:nvPr/>
          </p:nvGrpSpPr>
          <p:grpSpPr>
            <a:xfrm>
              <a:off x="155229" y="2337368"/>
              <a:ext cx="521507" cy="540000"/>
              <a:chOff x="3709068" y="4122908"/>
              <a:chExt cx="521507" cy="540000"/>
            </a:xfrm>
          </p:grpSpPr>
          <p:pic>
            <p:nvPicPr>
              <p:cNvPr id="27" name="Immagine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068" y="4122908"/>
                <a:ext cx="521507" cy="540000"/>
              </a:xfrm>
              <a:prstGeom prst="rect">
                <a:avLst/>
              </a:prstGeom>
            </p:spPr>
          </p:pic>
          <p:sp>
            <p:nvSpPr>
              <p:cNvPr id="28" name="Rettangolo 27"/>
              <p:cNvSpPr/>
              <p:nvPr/>
            </p:nvSpPr>
            <p:spPr>
              <a:xfrm>
                <a:off x="3826350" y="4340133"/>
                <a:ext cx="286938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rgbClr val="FF0000"/>
                    </a:solidFill>
                  </a:rPr>
                  <a:t>APR</a:t>
                </a:r>
                <a:br>
                  <a:rPr lang="it-IT" sz="800" b="1" dirty="0">
                    <a:solidFill>
                      <a:srgbClr val="FF0000"/>
                    </a:solidFill>
                  </a:rPr>
                </a:br>
                <a:r>
                  <a:rPr lang="it-IT" sz="800" b="1" dirty="0">
                    <a:solidFill>
                      <a:srgbClr val="FF0000"/>
                    </a:solidFill>
                  </a:rPr>
                  <a:t>Me 25</a:t>
                </a:r>
                <a:endParaRPr lang="it-IT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" name="Rettangolo 28"/>
            <p:cNvSpPr/>
            <p:nvPr/>
          </p:nvSpPr>
          <p:spPr>
            <a:xfrm>
              <a:off x="3759092" y="3305094"/>
              <a:ext cx="684000" cy="14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it-IT" sz="800" b="1" dirty="0" smtClean="0">
                  <a:solidFill>
                    <a:schemeClr val="bg1"/>
                  </a:solidFill>
                </a:rPr>
                <a:t>Pop: 390.000</a:t>
              </a:r>
              <a:endParaRPr lang="it-IT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4700175" y="1140388"/>
            <a:ext cx="4320000" cy="1128021"/>
            <a:chOff x="123092" y="1010037"/>
            <a:chExt cx="4320000" cy="1128021"/>
          </a:xfrm>
        </p:grpSpPr>
        <p:sp>
          <p:nvSpPr>
            <p:cNvPr id="3" name="Rettangolo 2"/>
            <p:cNvSpPr/>
            <p:nvPr/>
          </p:nvSpPr>
          <p:spPr>
            <a:xfrm>
              <a:off x="123092" y="1022058"/>
              <a:ext cx="4320000" cy="111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 lIns="720000">
              <a:noAutofit/>
            </a:bodyPr>
            <a:lstStyle/>
            <a:p>
              <a:pPr algn="ctr"/>
              <a:r>
                <a:rPr lang="it-IT" sz="1100" b="1" dirty="0" err="1" smtClean="0">
                  <a:latin typeface="+mn-lt"/>
                </a:rPr>
                <a:t>Ransomware</a:t>
              </a:r>
              <a:r>
                <a:rPr lang="it-IT" sz="1100" b="1" dirty="0" smtClean="0">
                  <a:latin typeface="+mn-lt"/>
                </a:rPr>
                <a:t> al </a:t>
              </a:r>
              <a:r>
                <a:rPr lang="it-IT" sz="1100" b="1" dirty="0">
                  <a:latin typeface="+mn-lt"/>
                </a:rPr>
                <a:t>Comune di Termini </a:t>
              </a:r>
              <a:r>
                <a:rPr lang="it-IT" sz="1100" b="1" dirty="0" smtClean="0">
                  <a:latin typeface="+mn-lt"/>
                </a:rPr>
                <a:t>Imerese</a:t>
              </a:r>
            </a:p>
            <a:p>
              <a:r>
                <a:rPr lang="it-IT" sz="1100" b="1" i="1" dirty="0" smtClean="0">
                  <a:latin typeface="+mn-lt"/>
                </a:rPr>
                <a:t>Danno:</a:t>
              </a:r>
              <a:r>
                <a:rPr lang="it-IT" sz="1100" i="1" dirty="0" smtClean="0">
                  <a:latin typeface="+mn-lt"/>
                </a:rPr>
                <a:t> Danneggiato </a:t>
              </a:r>
              <a:r>
                <a:rPr lang="it-IT" sz="1100" i="1" dirty="0">
                  <a:latin typeface="+mn-lt"/>
                </a:rPr>
                <a:t>in modo irreparabile il sistema che gestisce </a:t>
              </a:r>
              <a:r>
                <a:rPr lang="it-IT" sz="1100" i="1" dirty="0" smtClean="0">
                  <a:latin typeface="+mn-lt"/>
                </a:rPr>
                <a:t>degli uffici ragioneria</a:t>
              </a:r>
              <a:r>
                <a:rPr lang="it-IT" sz="1100" i="1" dirty="0">
                  <a:latin typeface="+mn-lt"/>
                </a:rPr>
                <a:t>, tributi e </a:t>
              </a:r>
              <a:r>
                <a:rPr lang="it-IT" sz="1100" i="1" dirty="0" smtClean="0">
                  <a:latin typeface="+mn-lt"/>
                </a:rPr>
                <a:t>personale</a:t>
              </a:r>
            </a:p>
            <a:p>
              <a:r>
                <a:rPr lang="it-IT" sz="1100" b="1" i="1" dirty="0" smtClean="0">
                  <a:latin typeface="+mn-lt"/>
                </a:rPr>
                <a:t>Conseguenze:</a:t>
              </a:r>
              <a:r>
                <a:rPr lang="it-IT" sz="1100" i="1" dirty="0" smtClean="0">
                  <a:latin typeface="+mn-lt"/>
                </a:rPr>
                <a:t> Stipendi erogati </a:t>
              </a:r>
              <a:r>
                <a:rPr lang="it-IT" sz="1100" i="1" dirty="0">
                  <a:latin typeface="+mn-lt"/>
                </a:rPr>
                <a:t>con alcuni giorni </a:t>
              </a:r>
              <a:r>
                <a:rPr lang="it-IT" sz="1100" i="1" dirty="0" smtClean="0">
                  <a:latin typeface="+mn-lt"/>
                </a:rPr>
                <a:t>di ritardo, perdita dei </a:t>
              </a:r>
              <a:r>
                <a:rPr lang="it-IT" sz="1100" i="1" dirty="0">
                  <a:latin typeface="+mn-lt"/>
                </a:rPr>
                <a:t>dati del bilancio consuntivo </a:t>
              </a:r>
              <a:r>
                <a:rPr lang="it-IT" sz="1100" i="1" dirty="0" smtClean="0">
                  <a:latin typeface="+mn-lt"/>
                </a:rPr>
                <a:t>2016 con conseguente ritardo nell’approvazione </a:t>
              </a:r>
              <a:r>
                <a:rPr lang="it-IT" sz="1100" i="1" dirty="0">
                  <a:latin typeface="+mn-lt"/>
                </a:rPr>
                <a:t>del documento contabile </a:t>
              </a:r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25" y="1571305"/>
              <a:ext cx="360000" cy="507043"/>
            </a:xfrm>
            <a:prstGeom prst="rect">
              <a:avLst/>
            </a:prstGeom>
          </p:spPr>
        </p:pic>
        <p:grpSp>
          <p:nvGrpSpPr>
            <p:cNvPr id="20" name="Gruppo 19"/>
            <p:cNvGrpSpPr/>
            <p:nvPr/>
          </p:nvGrpSpPr>
          <p:grpSpPr>
            <a:xfrm>
              <a:off x="155229" y="1010037"/>
              <a:ext cx="521507" cy="540000"/>
              <a:chOff x="3709068" y="4122908"/>
              <a:chExt cx="521507" cy="540000"/>
            </a:xfrm>
          </p:grpSpPr>
          <p:pic>
            <p:nvPicPr>
              <p:cNvPr id="21" name="Immagin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068" y="4122908"/>
                <a:ext cx="521507" cy="540000"/>
              </a:xfrm>
              <a:prstGeom prst="rect">
                <a:avLst/>
              </a:prstGeom>
            </p:spPr>
          </p:pic>
          <p:sp>
            <p:nvSpPr>
              <p:cNvPr id="22" name="Rettangolo 21"/>
              <p:cNvSpPr/>
              <p:nvPr/>
            </p:nvSpPr>
            <p:spPr>
              <a:xfrm>
                <a:off x="3826351" y="4340133"/>
                <a:ext cx="286938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rgbClr val="FF0000"/>
                    </a:solidFill>
                  </a:rPr>
                  <a:t>FEB</a:t>
                </a:r>
                <a:br>
                  <a:rPr lang="it-IT" sz="800" b="1" dirty="0">
                    <a:solidFill>
                      <a:srgbClr val="FF0000"/>
                    </a:solidFill>
                  </a:rPr>
                </a:br>
                <a:r>
                  <a:rPr lang="it-IT" sz="800" b="1" dirty="0">
                    <a:solidFill>
                      <a:srgbClr val="FF0000"/>
                    </a:solidFill>
                  </a:rPr>
                  <a:t>Me 21</a:t>
                </a:r>
                <a:endParaRPr lang="it-IT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3759092" y="1994058"/>
              <a:ext cx="684000" cy="14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it-IT" sz="800" b="1" dirty="0" smtClean="0">
                  <a:solidFill>
                    <a:schemeClr val="bg1"/>
                  </a:solidFill>
                </a:rPr>
                <a:t>Pop: 26.000</a:t>
              </a:r>
              <a:endParaRPr lang="it-IT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123092" y="4832862"/>
            <a:ext cx="4320000" cy="1128021"/>
            <a:chOff x="4700175" y="1010037"/>
            <a:chExt cx="4320000" cy="1128021"/>
          </a:xfrm>
        </p:grpSpPr>
        <p:sp>
          <p:nvSpPr>
            <p:cNvPr id="4" name="Rettangolo 3"/>
            <p:cNvSpPr/>
            <p:nvPr/>
          </p:nvSpPr>
          <p:spPr>
            <a:xfrm>
              <a:off x="4700175" y="1022058"/>
              <a:ext cx="4320000" cy="111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 lIns="720000">
              <a:noAutofit/>
            </a:bodyPr>
            <a:lstStyle/>
            <a:p>
              <a:pPr algn="ctr"/>
              <a:r>
                <a:rPr lang="it-IT" sz="1100" b="1" dirty="0" smtClean="0">
                  <a:latin typeface="+mn-lt"/>
                </a:rPr>
                <a:t>Virus su server </a:t>
              </a:r>
              <a:r>
                <a:rPr lang="it-IT" sz="1100" b="1" dirty="0">
                  <a:latin typeface="+mn-lt"/>
                </a:rPr>
                <a:t>del Comune di Lacco Ameno</a:t>
              </a:r>
              <a:endParaRPr lang="it-IT" sz="1100" b="1" dirty="0" smtClean="0">
                <a:latin typeface="+mn-lt"/>
              </a:endParaRPr>
            </a:p>
            <a:p>
              <a:r>
                <a:rPr lang="it-IT" sz="1100" b="1" i="1" dirty="0" smtClean="0">
                  <a:latin typeface="+mn-lt"/>
                </a:rPr>
                <a:t>Danno:</a:t>
              </a:r>
              <a:r>
                <a:rPr lang="it-IT" sz="1100" i="1" dirty="0">
                  <a:latin typeface="+mn-lt"/>
                </a:rPr>
                <a:t> </a:t>
              </a:r>
              <a:r>
                <a:rPr lang="it-IT" sz="1100" i="1" dirty="0" smtClean="0">
                  <a:latin typeface="+mn-lt"/>
                </a:rPr>
                <a:t>Server comunale non funzionante per giorni</a:t>
              </a:r>
            </a:p>
            <a:p>
              <a:r>
                <a:rPr lang="it-IT" sz="1100" b="1" i="1" dirty="0" smtClean="0">
                  <a:latin typeface="+mn-lt"/>
                </a:rPr>
                <a:t>Conseguenze:</a:t>
              </a:r>
              <a:r>
                <a:rPr lang="it-IT" sz="1100" i="1" dirty="0">
                  <a:latin typeface="+mn-lt"/>
                </a:rPr>
                <a:t> </a:t>
              </a:r>
              <a:r>
                <a:rPr lang="it-IT" sz="1100" i="1" dirty="0" smtClean="0">
                  <a:latin typeface="+mn-lt"/>
                </a:rPr>
                <a:t>Impossibile </a:t>
              </a:r>
              <a:r>
                <a:rPr lang="it-IT" sz="1100" i="1" dirty="0">
                  <a:latin typeface="+mn-lt"/>
                </a:rPr>
                <a:t>l’utilizzo dei computer, </a:t>
              </a:r>
              <a:r>
                <a:rPr lang="it-IT" sz="1100" i="1" dirty="0" smtClean="0">
                  <a:latin typeface="+mn-lt"/>
                </a:rPr>
                <a:t>rubate le </a:t>
              </a:r>
              <a:r>
                <a:rPr lang="it-IT" sz="1100" i="1" dirty="0">
                  <a:latin typeface="+mn-lt"/>
                </a:rPr>
                <a:t>copie delle multe dal sistema della Polizia Municipale, un </a:t>
              </a:r>
              <a:r>
                <a:rPr lang="it-IT" sz="1100" i="1" dirty="0" smtClean="0">
                  <a:latin typeface="+mn-lt"/>
                </a:rPr>
                <a:t>hacker ha </a:t>
              </a:r>
              <a:r>
                <a:rPr lang="it-IT" sz="1100" i="1" dirty="0">
                  <a:latin typeface="+mn-lt"/>
                </a:rPr>
                <a:t>cercato di allearsi con gli automobilisti ischitani </a:t>
              </a:r>
              <a:r>
                <a:rPr lang="it-IT" sz="1100" i="1" dirty="0" smtClean="0">
                  <a:latin typeface="+mn-lt"/>
                </a:rPr>
                <a:t>sanzionati </a:t>
              </a:r>
              <a:r>
                <a:rPr lang="it-IT" sz="1100" i="1" dirty="0">
                  <a:latin typeface="+mn-lt"/>
                </a:rPr>
                <a:t>cancellando le </a:t>
              </a:r>
              <a:r>
                <a:rPr lang="it-IT" sz="1100" i="1" dirty="0" smtClean="0">
                  <a:latin typeface="+mn-lt"/>
                </a:rPr>
                <a:t>multe</a:t>
              </a:r>
              <a:endParaRPr lang="it-IT" sz="1100" i="1" dirty="0">
                <a:latin typeface="+mn-lt"/>
              </a:endParaRP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0908" y="1550218"/>
              <a:ext cx="360000" cy="385716"/>
            </a:xfrm>
            <a:prstGeom prst="rect">
              <a:avLst/>
            </a:prstGeom>
          </p:spPr>
        </p:pic>
        <p:grpSp>
          <p:nvGrpSpPr>
            <p:cNvPr id="23" name="Gruppo 22"/>
            <p:cNvGrpSpPr/>
            <p:nvPr/>
          </p:nvGrpSpPr>
          <p:grpSpPr>
            <a:xfrm>
              <a:off x="4730157" y="1010037"/>
              <a:ext cx="521507" cy="540000"/>
              <a:chOff x="3709068" y="4122908"/>
              <a:chExt cx="521507" cy="540000"/>
            </a:xfrm>
          </p:grpSpPr>
          <p:pic>
            <p:nvPicPr>
              <p:cNvPr id="24" name="Immagine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068" y="4122908"/>
                <a:ext cx="521507" cy="540000"/>
              </a:xfrm>
              <a:prstGeom prst="rect">
                <a:avLst/>
              </a:prstGeom>
            </p:spPr>
          </p:pic>
          <p:sp>
            <p:nvSpPr>
              <p:cNvPr id="25" name="Rettangolo 24"/>
              <p:cNvSpPr/>
              <p:nvPr/>
            </p:nvSpPr>
            <p:spPr>
              <a:xfrm>
                <a:off x="3826350" y="4340133"/>
                <a:ext cx="286938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rgbClr val="FF0000"/>
                    </a:solidFill>
                  </a:rPr>
                  <a:t>LUG</a:t>
                </a:r>
                <a:br>
                  <a:rPr lang="it-IT" sz="800" b="1" dirty="0">
                    <a:solidFill>
                      <a:srgbClr val="FF0000"/>
                    </a:solidFill>
                  </a:rPr>
                </a:br>
                <a:r>
                  <a:rPr lang="it-IT" sz="800" b="1" dirty="0">
                    <a:solidFill>
                      <a:srgbClr val="FF0000"/>
                    </a:solidFill>
                  </a:rPr>
                  <a:t>Ma 10</a:t>
                </a:r>
                <a:endParaRPr lang="it-IT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Rettangolo 31"/>
            <p:cNvSpPr/>
            <p:nvPr/>
          </p:nvSpPr>
          <p:spPr>
            <a:xfrm>
              <a:off x="8336175" y="1994058"/>
              <a:ext cx="684000" cy="14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it-IT" sz="800" b="1" dirty="0" smtClean="0">
                  <a:solidFill>
                    <a:schemeClr val="bg1"/>
                  </a:solidFill>
                </a:rPr>
                <a:t>Pop: 5.000</a:t>
              </a:r>
              <a:endParaRPr lang="it-IT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123092" y="1139711"/>
            <a:ext cx="4320000" cy="1131727"/>
            <a:chOff x="123092" y="853386"/>
            <a:chExt cx="4320000" cy="1131727"/>
          </a:xfrm>
        </p:grpSpPr>
        <p:sp>
          <p:nvSpPr>
            <p:cNvPr id="37" name="Rettangolo 36"/>
            <p:cNvSpPr/>
            <p:nvPr/>
          </p:nvSpPr>
          <p:spPr>
            <a:xfrm>
              <a:off x="123092" y="865406"/>
              <a:ext cx="4320000" cy="111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 lIns="720000">
              <a:noAutofit/>
            </a:bodyPr>
            <a:lstStyle/>
            <a:p>
              <a:pPr algn="ctr"/>
              <a:r>
                <a:rPr lang="it-IT" sz="1100" b="1" dirty="0" smtClean="0">
                  <a:latin typeface="+mn-lt"/>
                </a:rPr>
                <a:t>Attacco al sito del Comune </a:t>
              </a:r>
              <a:r>
                <a:rPr lang="it-IT" sz="1100" b="1" dirty="0">
                  <a:latin typeface="+mn-lt"/>
                </a:rPr>
                <a:t>di Vallo della Lucania</a:t>
              </a:r>
              <a:endParaRPr lang="it-IT" sz="1100" b="1" dirty="0" smtClean="0">
                <a:latin typeface="+mn-lt"/>
              </a:endParaRPr>
            </a:p>
            <a:p>
              <a:r>
                <a:rPr lang="it-IT" sz="1100" b="1" i="1" dirty="0" smtClean="0">
                  <a:latin typeface="+mn-lt"/>
                </a:rPr>
                <a:t>Danno:</a:t>
              </a:r>
              <a:r>
                <a:rPr lang="it-IT" sz="1100" i="1" dirty="0" smtClean="0">
                  <a:latin typeface="+mn-lt"/>
                </a:rPr>
                <a:t> Blocco del </a:t>
              </a:r>
              <a:r>
                <a:rPr lang="it-IT" sz="1100" i="1" dirty="0">
                  <a:latin typeface="+mn-lt"/>
                </a:rPr>
                <a:t>sito istituzionale </a:t>
              </a:r>
              <a:r>
                <a:rPr lang="it-IT" sz="1100" i="1" dirty="0" smtClean="0">
                  <a:latin typeface="+mn-lt"/>
                </a:rPr>
                <a:t>da parte del </a:t>
              </a:r>
              <a:r>
                <a:rPr lang="it-IT" sz="1100" i="1" dirty="0">
                  <a:latin typeface="+mn-lt"/>
                </a:rPr>
                <a:t>gruppo Persian Hackers</a:t>
              </a:r>
              <a:endParaRPr lang="it-IT" sz="1100" i="1" dirty="0" smtClean="0">
                <a:latin typeface="+mn-lt"/>
              </a:endParaRPr>
            </a:p>
            <a:p>
              <a:r>
                <a:rPr lang="it-IT" sz="1100" b="1" i="1" dirty="0" smtClean="0">
                  <a:latin typeface="+mn-lt"/>
                </a:rPr>
                <a:t>Conseguenze:</a:t>
              </a:r>
              <a:r>
                <a:rPr lang="it-IT" sz="1100" i="1" dirty="0" smtClean="0">
                  <a:latin typeface="+mn-lt"/>
                </a:rPr>
                <a:t> Sito non disponibile per alcune ore</a:t>
              </a:r>
              <a:endParaRPr lang="it-IT" sz="1100" i="1" dirty="0">
                <a:latin typeface="+mn-lt"/>
              </a:endParaRPr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155229" y="853386"/>
              <a:ext cx="521507" cy="540000"/>
              <a:chOff x="3709068" y="4122908"/>
              <a:chExt cx="521507" cy="540000"/>
            </a:xfrm>
          </p:grpSpPr>
          <p:pic>
            <p:nvPicPr>
              <p:cNvPr id="41" name="Immagine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068" y="4122908"/>
                <a:ext cx="521507" cy="540000"/>
              </a:xfrm>
              <a:prstGeom prst="rect">
                <a:avLst/>
              </a:prstGeom>
            </p:spPr>
          </p:pic>
          <p:sp>
            <p:nvSpPr>
              <p:cNvPr id="42" name="Rettangolo 41"/>
              <p:cNvSpPr/>
              <p:nvPr/>
            </p:nvSpPr>
            <p:spPr>
              <a:xfrm>
                <a:off x="3834365" y="4340133"/>
                <a:ext cx="270908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rgbClr val="FF0000"/>
                    </a:solidFill>
                  </a:rPr>
                  <a:t>GEN</a:t>
                </a:r>
                <a:br>
                  <a:rPr lang="it-IT" sz="800" b="1" dirty="0">
                    <a:solidFill>
                      <a:srgbClr val="FF0000"/>
                    </a:solidFill>
                  </a:rPr>
                </a:br>
                <a:r>
                  <a:rPr lang="it-IT" sz="800" b="1" dirty="0">
                    <a:solidFill>
                      <a:srgbClr val="FF0000"/>
                    </a:solidFill>
                  </a:rPr>
                  <a:t>Sa 13</a:t>
                </a:r>
                <a:endParaRPr lang="it-IT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" name="Rettangolo 39"/>
            <p:cNvSpPr/>
            <p:nvPr/>
          </p:nvSpPr>
          <p:spPr>
            <a:xfrm>
              <a:off x="3759092" y="1841113"/>
              <a:ext cx="684000" cy="14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it-IT" sz="800" b="1" dirty="0" smtClean="0">
                  <a:solidFill>
                    <a:schemeClr val="bg1"/>
                  </a:solidFill>
                </a:rPr>
                <a:t>Pop: 9.000</a:t>
              </a:r>
              <a:endParaRPr lang="it-IT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43" name="Immagine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3825" y="1427362"/>
              <a:ext cx="360000" cy="436500"/>
            </a:xfrm>
            <a:prstGeom prst="rect">
              <a:avLst/>
            </a:prstGeom>
          </p:spPr>
        </p:pic>
      </p:grpSp>
      <p:grpSp>
        <p:nvGrpSpPr>
          <p:cNvPr id="53" name="Gruppo 52"/>
          <p:cNvGrpSpPr/>
          <p:nvPr/>
        </p:nvGrpSpPr>
        <p:grpSpPr>
          <a:xfrm>
            <a:off x="123092" y="2381246"/>
            <a:ext cx="4320000" cy="1116001"/>
            <a:chOff x="123092" y="2086908"/>
            <a:chExt cx="4320000" cy="1116001"/>
          </a:xfrm>
        </p:grpSpPr>
        <p:sp>
          <p:nvSpPr>
            <p:cNvPr id="46" name="Rettangolo 45"/>
            <p:cNvSpPr/>
            <p:nvPr/>
          </p:nvSpPr>
          <p:spPr>
            <a:xfrm>
              <a:off x="123092" y="2086908"/>
              <a:ext cx="4320000" cy="111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 lIns="720000">
              <a:noAutofit/>
            </a:bodyPr>
            <a:lstStyle/>
            <a:p>
              <a:pPr algn="ctr"/>
              <a:r>
                <a:rPr lang="it-IT" sz="1100" b="1" dirty="0" smtClean="0">
                  <a:latin typeface="+mn-lt"/>
                </a:rPr>
                <a:t>Attacco al sito del Comune </a:t>
              </a:r>
              <a:r>
                <a:rPr lang="it-IT" sz="1100" b="1" dirty="0">
                  <a:latin typeface="+mn-lt"/>
                </a:rPr>
                <a:t>di </a:t>
              </a:r>
              <a:r>
                <a:rPr lang="it-IT" sz="1100" b="1" dirty="0" smtClean="0">
                  <a:latin typeface="+mn-lt"/>
                </a:rPr>
                <a:t>Portici</a:t>
              </a:r>
            </a:p>
            <a:p>
              <a:r>
                <a:rPr lang="it-IT" sz="1100" b="1" i="1" dirty="0" smtClean="0">
                  <a:latin typeface="+mn-lt"/>
                </a:rPr>
                <a:t>Danno:</a:t>
              </a:r>
              <a:r>
                <a:rPr lang="it-IT" sz="1100" i="1" dirty="0">
                  <a:latin typeface="+mn-lt"/>
                </a:rPr>
                <a:t> </a:t>
              </a:r>
              <a:r>
                <a:rPr lang="it-IT" sz="1100" i="1" dirty="0" smtClean="0">
                  <a:latin typeface="+mn-lt"/>
                </a:rPr>
                <a:t>Pubblicazione sul sito istituzionale del manifesto di </a:t>
              </a:r>
              <a:r>
                <a:rPr lang="it-IT" sz="1100" i="1" dirty="0" err="1" smtClean="0">
                  <a:latin typeface="+mn-lt"/>
                </a:rPr>
                <a:t>AnonPlus</a:t>
              </a:r>
              <a:r>
                <a:rPr lang="it-IT" sz="1100" i="1" dirty="0">
                  <a:latin typeface="+mn-lt"/>
                </a:rPr>
                <a:t>, </a:t>
              </a:r>
              <a:r>
                <a:rPr lang="it-IT" sz="1100" i="1" dirty="0" smtClean="0">
                  <a:latin typeface="+mn-lt"/>
                </a:rPr>
                <a:t>alterazione ripetuta di contenuti</a:t>
              </a:r>
            </a:p>
            <a:p>
              <a:r>
                <a:rPr lang="it-IT" sz="1100" b="1" i="1" dirty="0" smtClean="0">
                  <a:latin typeface="+mn-lt"/>
                </a:rPr>
                <a:t>Conseguenze:</a:t>
              </a:r>
              <a:r>
                <a:rPr lang="it-IT" sz="1100" i="1" dirty="0" smtClean="0">
                  <a:latin typeface="+mn-lt"/>
                </a:rPr>
                <a:t> Sito offline per alcune ore</a:t>
              </a:r>
              <a:endParaRPr lang="it-IT" sz="1100" i="1" dirty="0">
                <a:latin typeface="+mn-lt"/>
              </a:endParaRPr>
            </a:p>
          </p:txBody>
        </p:sp>
        <p:grpSp>
          <p:nvGrpSpPr>
            <p:cNvPr id="48" name="Gruppo 47"/>
            <p:cNvGrpSpPr/>
            <p:nvPr/>
          </p:nvGrpSpPr>
          <p:grpSpPr>
            <a:xfrm>
              <a:off x="155229" y="2091183"/>
              <a:ext cx="521507" cy="540000"/>
              <a:chOff x="3709068" y="4122908"/>
              <a:chExt cx="521507" cy="540000"/>
            </a:xfrm>
          </p:grpSpPr>
          <p:pic>
            <p:nvPicPr>
              <p:cNvPr id="50" name="Immagine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068" y="4122908"/>
                <a:ext cx="521507" cy="540000"/>
              </a:xfrm>
              <a:prstGeom prst="rect">
                <a:avLst/>
              </a:prstGeom>
            </p:spPr>
          </p:pic>
          <p:sp>
            <p:nvSpPr>
              <p:cNvPr id="51" name="Rettangolo 50"/>
              <p:cNvSpPr/>
              <p:nvPr/>
            </p:nvSpPr>
            <p:spPr>
              <a:xfrm>
                <a:off x="3826350" y="4340133"/>
                <a:ext cx="286938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rgbClr val="FF0000"/>
                    </a:solidFill>
                  </a:rPr>
                  <a:t>MAR</a:t>
                </a:r>
                <a:br>
                  <a:rPr lang="it-IT" sz="800" b="1" dirty="0">
                    <a:solidFill>
                      <a:srgbClr val="FF0000"/>
                    </a:solidFill>
                  </a:rPr>
                </a:br>
                <a:r>
                  <a:rPr lang="it-IT" sz="800" b="1" dirty="0">
                    <a:solidFill>
                      <a:srgbClr val="FF0000"/>
                    </a:solidFill>
                  </a:rPr>
                  <a:t>Me 14</a:t>
                </a:r>
                <a:endParaRPr lang="it-IT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9" name="Rettangolo 48"/>
            <p:cNvSpPr/>
            <p:nvPr/>
          </p:nvSpPr>
          <p:spPr>
            <a:xfrm>
              <a:off x="3759092" y="3058909"/>
              <a:ext cx="684000" cy="14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it-IT" sz="800" b="1" dirty="0" smtClean="0">
                  <a:solidFill>
                    <a:schemeClr val="bg1"/>
                  </a:solidFill>
                </a:rPr>
                <a:t>Pop: 55.000</a:t>
              </a:r>
              <a:endParaRPr lang="it-IT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Immagin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3825" y="2615977"/>
              <a:ext cx="360000" cy="477001"/>
            </a:xfrm>
            <a:prstGeom prst="rect">
              <a:avLst/>
            </a:prstGeom>
          </p:spPr>
        </p:pic>
      </p:grpSp>
      <p:grpSp>
        <p:nvGrpSpPr>
          <p:cNvPr id="11" name="Gruppo 10"/>
          <p:cNvGrpSpPr/>
          <p:nvPr/>
        </p:nvGrpSpPr>
        <p:grpSpPr>
          <a:xfrm>
            <a:off x="4700175" y="3606045"/>
            <a:ext cx="4320000" cy="1116001"/>
            <a:chOff x="123092" y="3304702"/>
            <a:chExt cx="4320000" cy="1116001"/>
          </a:xfrm>
        </p:grpSpPr>
        <p:sp>
          <p:nvSpPr>
            <p:cNvPr id="55" name="Rettangolo 54"/>
            <p:cNvSpPr/>
            <p:nvPr/>
          </p:nvSpPr>
          <p:spPr>
            <a:xfrm>
              <a:off x="123092" y="3304702"/>
              <a:ext cx="4320000" cy="111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 lIns="720000">
              <a:noAutofit/>
            </a:bodyPr>
            <a:lstStyle/>
            <a:p>
              <a:pPr algn="ctr"/>
              <a:r>
                <a:rPr lang="it-IT" sz="1100" b="1" dirty="0" smtClean="0">
                  <a:latin typeface="+mn-lt"/>
                </a:rPr>
                <a:t>Attacco al sito del Comune </a:t>
              </a:r>
              <a:r>
                <a:rPr lang="it-IT" sz="1100" b="1" dirty="0">
                  <a:latin typeface="+mn-lt"/>
                </a:rPr>
                <a:t>di </a:t>
              </a:r>
              <a:r>
                <a:rPr lang="it-IT" sz="1100" b="1" dirty="0" smtClean="0">
                  <a:latin typeface="+mn-lt"/>
                </a:rPr>
                <a:t>Cassola</a:t>
              </a:r>
            </a:p>
            <a:p>
              <a:r>
                <a:rPr lang="it-IT" sz="1100" b="1" i="1" dirty="0" smtClean="0">
                  <a:latin typeface="+mn-lt"/>
                </a:rPr>
                <a:t>Danno:</a:t>
              </a:r>
              <a:r>
                <a:rPr lang="it-IT" sz="1100" i="1" dirty="0">
                  <a:latin typeface="+mn-lt"/>
                </a:rPr>
                <a:t> </a:t>
              </a:r>
              <a:r>
                <a:rPr lang="it-IT" sz="1100" i="1" dirty="0" smtClean="0">
                  <a:latin typeface="+mn-lt"/>
                </a:rPr>
                <a:t>Pubblicazione sul sito istituzionale del manifesto di </a:t>
              </a:r>
              <a:r>
                <a:rPr lang="it-IT" sz="1100" i="1" dirty="0" err="1" smtClean="0">
                  <a:latin typeface="+mn-lt"/>
                </a:rPr>
                <a:t>AnonPlus</a:t>
              </a:r>
              <a:endParaRPr lang="it-IT" sz="1100" i="1" dirty="0" smtClean="0">
                <a:latin typeface="+mn-lt"/>
              </a:endParaRPr>
            </a:p>
            <a:p>
              <a:r>
                <a:rPr lang="it-IT" sz="1100" b="1" i="1" dirty="0" smtClean="0">
                  <a:latin typeface="+mn-lt"/>
                </a:rPr>
                <a:t>Conseguenze:</a:t>
              </a:r>
              <a:r>
                <a:rPr lang="it-IT" sz="1100" i="1" dirty="0" smtClean="0">
                  <a:latin typeface="+mn-lt"/>
                </a:rPr>
                <a:t> Sito offline per alcune ore</a:t>
              </a:r>
              <a:endParaRPr lang="it-IT" sz="1100" i="1" dirty="0">
                <a:latin typeface="+mn-lt"/>
              </a:endParaRPr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155229" y="3308977"/>
              <a:ext cx="521507" cy="540000"/>
              <a:chOff x="3709068" y="4122908"/>
              <a:chExt cx="521507" cy="540000"/>
            </a:xfrm>
          </p:grpSpPr>
          <p:pic>
            <p:nvPicPr>
              <p:cNvPr id="59" name="Immagine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068" y="4122908"/>
                <a:ext cx="521507" cy="540000"/>
              </a:xfrm>
              <a:prstGeom prst="rect">
                <a:avLst/>
              </a:prstGeom>
            </p:spPr>
          </p:pic>
          <p:sp>
            <p:nvSpPr>
              <p:cNvPr id="60" name="Rettangolo 59"/>
              <p:cNvSpPr/>
              <p:nvPr/>
            </p:nvSpPr>
            <p:spPr>
              <a:xfrm>
                <a:off x="3872035" y="4340133"/>
                <a:ext cx="195567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rgbClr val="FF0000"/>
                    </a:solidFill>
                  </a:rPr>
                  <a:t>GIU</a:t>
                </a:r>
                <a:br>
                  <a:rPr lang="it-IT" sz="800" b="1" dirty="0">
                    <a:solidFill>
                      <a:srgbClr val="FF0000"/>
                    </a:solidFill>
                  </a:rPr>
                </a:br>
                <a:r>
                  <a:rPr lang="it-IT" sz="800" b="1" dirty="0">
                    <a:solidFill>
                      <a:srgbClr val="FF0000"/>
                    </a:solidFill>
                  </a:rPr>
                  <a:t>Gi 7</a:t>
                </a:r>
                <a:endParaRPr lang="it-IT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Rettangolo 57"/>
            <p:cNvSpPr/>
            <p:nvPr/>
          </p:nvSpPr>
          <p:spPr>
            <a:xfrm>
              <a:off x="3759092" y="4276703"/>
              <a:ext cx="684000" cy="14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it-IT" sz="800" b="1" dirty="0" smtClean="0">
                  <a:solidFill>
                    <a:schemeClr val="bg1"/>
                  </a:solidFill>
                </a:rPr>
                <a:t>Pop: 15.000</a:t>
              </a:r>
              <a:endParaRPr lang="it-IT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Immagine 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1305" y="3848977"/>
              <a:ext cx="360000" cy="472501"/>
            </a:xfrm>
            <a:prstGeom prst="rect">
              <a:avLst/>
            </a:prstGeom>
          </p:spPr>
        </p:pic>
      </p:grpSp>
      <p:grpSp>
        <p:nvGrpSpPr>
          <p:cNvPr id="71" name="Gruppo 70"/>
          <p:cNvGrpSpPr/>
          <p:nvPr/>
        </p:nvGrpSpPr>
        <p:grpSpPr>
          <a:xfrm>
            <a:off x="4700175" y="4832862"/>
            <a:ext cx="4320000" cy="1128021"/>
            <a:chOff x="123092" y="4522495"/>
            <a:chExt cx="4320000" cy="1128021"/>
          </a:xfrm>
        </p:grpSpPr>
        <p:sp>
          <p:nvSpPr>
            <p:cNvPr id="64" name="Rettangolo 63"/>
            <p:cNvSpPr/>
            <p:nvPr/>
          </p:nvSpPr>
          <p:spPr>
            <a:xfrm>
              <a:off x="123092" y="4534516"/>
              <a:ext cx="4320000" cy="111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 lIns="720000">
              <a:noAutofit/>
            </a:bodyPr>
            <a:lstStyle/>
            <a:p>
              <a:pPr algn="ctr"/>
              <a:r>
                <a:rPr lang="it-IT" sz="1100" b="1" dirty="0" smtClean="0">
                  <a:latin typeface="+mn-lt"/>
                </a:rPr>
                <a:t>Attacco al sito del Comune </a:t>
              </a:r>
              <a:r>
                <a:rPr lang="it-IT" sz="1100" b="1" dirty="0">
                  <a:latin typeface="+mn-lt"/>
                </a:rPr>
                <a:t>di Sant’Agnello</a:t>
              </a:r>
              <a:endParaRPr lang="it-IT" sz="1100" b="1" dirty="0" smtClean="0">
                <a:latin typeface="+mn-lt"/>
              </a:endParaRPr>
            </a:p>
            <a:p>
              <a:r>
                <a:rPr lang="it-IT" sz="1100" b="1" i="1" dirty="0" smtClean="0">
                  <a:latin typeface="+mn-lt"/>
                </a:rPr>
                <a:t>Danno:</a:t>
              </a:r>
              <a:r>
                <a:rPr lang="it-IT" sz="1100" i="1" dirty="0">
                  <a:latin typeface="+mn-lt"/>
                </a:rPr>
                <a:t> </a:t>
              </a:r>
              <a:r>
                <a:rPr lang="it-IT" sz="1100" i="1" dirty="0" smtClean="0">
                  <a:latin typeface="+mn-lt"/>
                </a:rPr>
                <a:t>Frase </a:t>
              </a:r>
              <a:r>
                <a:rPr lang="it-IT" sz="1100" i="1" dirty="0">
                  <a:latin typeface="+mn-lt"/>
                </a:rPr>
                <a:t>volgare </a:t>
              </a:r>
              <a:r>
                <a:rPr lang="it-IT" sz="1100" i="1" dirty="0" smtClean="0">
                  <a:latin typeface="+mn-lt"/>
                </a:rPr>
                <a:t>nella </a:t>
              </a:r>
              <a:r>
                <a:rPr lang="it-IT" sz="1100" i="1" dirty="0">
                  <a:latin typeface="+mn-lt"/>
                </a:rPr>
                <a:t>sezione ‘Notizie in tempo reale’</a:t>
              </a:r>
              <a:endParaRPr lang="it-IT" sz="1100" i="1" dirty="0" smtClean="0">
                <a:latin typeface="+mn-lt"/>
              </a:endParaRPr>
            </a:p>
            <a:p>
              <a:r>
                <a:rPr lang="it-IT" sz="1100" b="1" i="1" dirty="0" smtClean="0">
                  <a:latin typeface="+mn-lt"/>
                </a:rPr>
                <a:t>Conseguenze:</a:t>
              </a:r>
              <a:r>
                <a:rPr lang="it-IT" sz="1100" i="1" dirty="0">
                  <a:latin typeface="+mn-lt"/>
                </a:rPr>
                <a:t> </a:t>
              </a:r>
              <a:r>
                <a:rPr lang="it-IT" sz="1100" i="1" dirty="0" smtClean="0">
                  <a:latin typeface="+mn-lt"/>
                </a:rPr>
                <a:t>Il </a:t>
              </a:r>
              <a:r>
                <a:rPr lang="it-IT" sz="1100" i="1" dirty="0">
                  <a:latin typeface="+mn-lt"/>
                </a:rPr>
                <a:t>messaggio </a:t>
              </a:r>
              <a:r>
                <a:rPr lang="it-IT" sz="1100" i="1" dirty="0" smtClean="0">
                  <a:latin typeface="+mn-lt"/>
                </a:rPr>
                <a:t>volgare è </a:t>
              </a:r>
              <a:r>
                <a:rPr lang="it-IT" sz="1100" i="1" dirty="0">
                  <a:latin typeface="+mn-lt"/>
                </a:rPr>
                <a:t>rimasto online per diverse ore </a:t>
              </a:r>
              <a:r>
                <a:rPr lang="it-IT" sz="1100" i="1" dirty="0" smtClean="0">
                  <a:latin typeface="+mn-lt"/>
                </a:rPr>
                <a:t>ed è stato rimosso solamente </a:t>
              </a:r>
              <a:r>
                <a:rPr lang="it-IT" sz="1100" i="1" dirty="0">
                  <a:latin typeface="+mn-lt"/>
                </a:rPr>
                <a:t>dopo </a:t>
              </a:r>
              <a:r>
                <a:rPr lang="it-IT" sz="1100" i="1" dirty="0" smtClean="0">
                  <a:latin typeface="+mn-lt"/>
                </a:rPr>
                <a:t>segnalazioni e lamentele da parte della cittadinanza </a:t>
              </a:r>
              <a:r>
                <a:rPr lang="it-IT" sz="1100" i="1" dirty="0">
                  <a:latin typeface="+mn-lt"/>
                </a:rPr>
                <a:t>sui social </a:t>
              </a:r>
            </a:p>
          </p:txBody>
        </p:sp>
        <p:grpSp>
          <p:nvGrpSpPr>
            <p:cNvPr id="66" name="Gruppo 65"/>
            <p:cNvGrpSpPr/>
            <p:nvPr/>
          </p:nvGrpSpPr>
          <p:grpSpPr>
            <a:xfrm>
              <a:off x="153074" y="4522495"/>
              <a:ext cx="521507" cy="540000"/>
              <a:chOff x="3709068" y="4122908"/>
              <a:chExt cx="521507" cy="540000"/>
            </a:xfrm>
          </p:grpSpPr>
          <p:pic>
            <p:nvPicPr>
              <p:cNvPr id="68" name="Immagine 6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068" y="4122908"/>
                <a:ext cx="521507" cy="540000"/>
              </a:xfrm>
              <a:prstGeom prst="rect">
                <a:avLst/>
              </a:prstGeom>
            </p:spPr>
          </p:pic>
          <p:sp>
            <p:nvSpPr>
              <p:cNvPr id="69" name="Rettangolo 68"/>
              <p:cNvSpPr/>
              <p:nvPr/>
            </p:nvSpPr>
            <p:spPr>
              <a:xfrm>
                <a:off x="3863219" y="4340133"/>
                <a:ext cx="213200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it-IT" sz="800" b="1" dirty="0" smtClean="0">
                    <a:solidFill>
                      <a:srgbClr val="FF0000"/>
                    </a:solidFill>
                  </a:rPr>
                  <a:t>SET</a:t>
                </a:r>
                <a:r>
                  <a:rPr lang="it-IT" sz="800" b="1" dirty="0">
                    <a:solidFill>
                      <a:srgbClr val="FF0000"/>
                    </a:solidFill>
                  </a:rPr>
                  <a:t/>
                </a:r>
                <a:br>
                  <a:rPr lang="it-IT" sz="800" b="1" dirty="0">
                    <a:solidFill>
                      <a:srgbClr val="FF0000"/>
                    </a:solidFill>
                  </a:rPr>
                </a:br>
                <a:r>
                  <a:rPr lang="it-IT" sz="800" b="1" dirty="0" smtClean="0">
                    <a:solidFill>
                      <a:srgbClr val="FF0000"/>
                    </a:solidFill>
                  </a:rPr>
                  <a:t>Sa 8</a:t>
                </a:r>
                <a:endParaRPr lang="it-IT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Rettangolo 66"/>
            <p:cNvSpPr/>
            <p:nvPr/>
          </p:nvSpPr>
          <p:spPr>
            <a:xfrm>
              <a:off x="3759092" y="5506516"/>
              <a:ext cx="684000" cy="14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it-IT" sz="800" b="1" dirty="0" smtClean="0">
                  <a:solidFill>
                    <a:schemeClr val="bg1"/>
                  </a:solidFill>
                </a:rPr>
                <a:t>Pop: 9.000</a:t>
              </a:r>
              <a:endParaRPr lang="it-IT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70" name="Immagine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5322" y="5074516"/>
              <a:ext cx="360000" cy="544501"/>
            </a:xfrm>
            <a:prstGeom prst="rect">
              <a:avLst/>
            </a:prstGeom>
          </p:spPr>
        </p:pic>
      </p:grpSp>
      <p:grpSp>
        <p:nvGrpSpPr>
          <p:cNvPr id="10" name="Gruppo 9"/>
          <p:cNvGrpSpPr/>
          <p:nvPr/>
        </p:nvGrpSpPr>
        <p:grpSpPr>
          <a:xfrm>
            <a:off x="4700175" y="2379226"/>
            <a:ext cx="4320000" cy="1116002"/>
            <a:chOff x="4700175" y="4534516"/>
            <a:chExt cx="4320000" cy="1116002"/>
          </a:xfrm>
        </p:grpSpPr>
        <p:sp>
          <p:nvSpPr>
            <p:cNvPr id="56" name="Rettangolo 55"/>
            <p:cNvSpPr/>
            <p:nvPr/>
          </p:nvSpPr>
          <p:spPr>
            <a:xfrm>
              <a:off x="4700175" y="4534516"/>
              <a:ext cx="4320000" cy="1116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txBody>
            <a:bodyPr wrap="square" lIns="720000">
              <a:noAutofit/>
            </a:bodyPr>
            <a:lstStyle/>
            <a:p>
              <a:pPr algn="ctr"/>
              <a:r>
                <a:rPr lang="it-IT" sz="1100" b="1" dirty="0" err="1" smtClean="0">
                  <a:latin typeface="+mn-lt"/>
                </a:rPr>
                <a:t>Ransomware</a:t>
              </a:r>
              <a:r>
                <a:rPr lang="it-IT" sz="1100" b="1" dirty="0" smtClean="0">
                  <a:latin typeface="+mn-lt"/>
                </a:rPr>
                <a:t> al Comune </a:t>
              </a:r>
              <a:r>
                <a:rPr lang="it-IT" sz="1100" b="1" dirty="0">
                  <a:latin typeface="+mn-lt"/>
                </a:rPr>
                <a:t>di Massa Lubrense</a:t>
              </a:r>
              <a:endParaRPr lang="it-IT" sz="1100" b="1" dirty="0" smtClean="0">
                <a:latin typeface="+mn-lt"/>
              </a:endParaRPr>
            </a:p>
            <a:p>
              <a:r>
                <a:rPr lang="it-IT" sz="1100" b="1" i="1" dirty="0" smtClean="0">
                  <a:latin typeface="+mn-lt"/>
                </a:rPr>
                <a:t>Danno:</a:t>
              </a:r>
              <a:r>
                <a:rPr lang="it-IT" sz="1100" i="1" dirty="0" smtClean="0">
                  <a:latin typeface="+mn-lt"/>
                </a:rPr>
                <a:t> </a:t>
              </a:r>
              <a:r>
                <a:rPr lang="it-IT" sz="1100" i="1" dirty="0">
                  <a:latin typeface="+mn-lt"/>
                </a:rPr>
                <a:t>Criptati </a:t>
              </a:r>
              <a:r>
                <a:rPr lang="it-IT" sz="1100" i="1" dirty="0" smtClean="0">
                  <a:latin typeface="+mn-lt"/>
                </a:rPr>
                <a:t>i </a:t>
              </a:r>
              <a:r>
                <a:rPr lang="it-IT" sz="1100" i="1" dirty="0">
                  <a:latin typeface="+mn-lt"/>
                </a:rPr>
                <a:t>file di Office </a:t>
              </a:r>
              <a:r>
                <a:rPr lang="it-IT" sz="1100" i="1" dirty="0" smtClean="0">
                  <a:latin typeface="+mn-lt"/>
                </a:rPr>
                <a:t>e </a:t>
              </a:r>
              <a:r>
                <a:rPr lang="it-IT" sz="1100" i="1" dirty="0">
                  <a:latin typeface="+mn-lt"/>
                </a:rPr>
                <a:t>Pdf </a:t>
              </a:r>
              <a:r>
                <a:rPr lang="it-IT" sz="1100" i="1" dirty="0" smtClean="0">
                  <a:latin typeface="+mn-lt"/>
                </a:rPr>
                <a:t>sul server e le copie di backup</a:t>
              </a:r>
            </a:p>
            <a:p>
              <a:r>
                <a:rPr lang="it-IT" sz="1100" b="1" i="1" dirty="0" smtClean="0">
                  <a:latin typeface="+mn-lt"/>
                </a:rPr>
                <a:t>Conseguenze:</a:t>
              </a:r>
              <a:r>
                <a:rPr lang="it-IT" sz="1100" i="1" dirty="0" smtClean="0">
                  <a:latin typeface="+mn-lt"/>
                </a:rPr>
                <a:t> Albo </a:t>
              </a:r>
              <a:r>
                <a:rPr lang="it-IT" sz="1100" i="1" dirty="0">
                  <a:latin typeface="+mn-lt"/>
                </a:rPr>
                <a:t>pretorio </a:t>
              </a:r>
              <a:r>
                <a:rPr lang="it-IT" sz="1100" i="1" dirty="0" smtClean="0">
                  <a:latin typeface="+mn-lt"/>
                </a:rPr>
                <a:t>bloccato per diversi giorni, pubblicazione temporanea dei provvedimenti nella sezione Avvisi, Bandi e Concorsi del sito istituzionale</a:t>
              </a:r>
              <a:endParaRPr lang="it-IT" sz="1100" i="1" dirty="0">
                <a:latin typeface="+mn-lt"/>
              </a:endParaRPr>
            </a:p>
          </p:txBody>
        </p:sp>
        <p:grpSp>
          <p:nvGrpSpPr>
            <p:cNvPr id="65" name="Gruppo 64"/>
            <p:cNvGrpSpPr/>
            <p:nvPr/>
          </p:nvGrpSpPr>
          <p:grpSpPr>
            <a:xfrm>
              <a:off x="4732312" y="4538792"/>
              <a:ext cx="521507" cy="540000"/>
              <a:chOff x="3709068" y="4122908"/>
              <a:chExt cx="521507" cy="540000"/>
            </a:xfrm>
          </p:grpSpPr>
          <p:pic>
            <p:nvPicPr>
              <p:cNvPr id="73" name="Immagine 7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9068" y="4122908"/>
                <a:ext cx="521507" cy="540000"/>
              </a:xfrm>
              <a:prstGeom prst="rect">
                <a:avLst/>
              </a:prstGeom>
            </p:spPr>
          </p:pic>
          <p:sp>
            <p:nvSpPr>
              <p:cNvPr id="74" name="Rettangolo 73"/>
              <p:cNvSpPr/>
              <p:nvPr/>
            </p:nvSpPr>
            <p:spPr>
              <a:xfrm>
                <a:off x="3834365" y="4340133"/>
                <a:ext cx="270907" cy="246221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it-IT" sz="800" b="1" dirty="0">
                    <a:solidFill>
                      <a:srgbClr val="FF0000"/>
                    </a:solidFill>
                  </a:rPr>
                  <a:t>APR</a:t>
                </a:r>
                <a:br>
                  <a:rPr lang="it-IT" sz="800" b="1" dirty="0">
                    <a:solidFill>
                      <a:srgbClr val="FF0000"/>
                    </a:solidFill>
                  </a:rPr>
                </a:br>
                <a:r>
                  <a:rPr lang="it-IT" sz="800" b="1" dirty="0" smtClean="0">
                    <a:solidFill>
                      <a:srgbClr val="FF0000"/>
                    </a:solidFill>
                  </a:rPr>
                  <a:t>Sa 21</a:t>
                </a:r>
                <a:endParaRPr lang="it-IT" sz="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2" name="Rettangolo 71"/>
            <p:cNvSpPr/>
            <p:nvPr/>
          </p:nvSpPr>
          <p:spPr>
            <a:xfrm>
              <a:off x="8336175" y="5506518"/>
              <a:ext cx="684000" cy="14400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it-IT" sz="800" b="1" dirty="0" smtClean="0">
                  <a:solidFill>
                    <a:schemeClr val="bg1"/>
                  </a:solidFill>
                </a:rPr>
                <a:t>Pop: 14.000</a:t>
              </a:r>
              <a:endParaRPr lang="it-IT" sz="8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10908" y="5104031"/>
              <a:ext cx="360000" cy="458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8006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Metodologie di attacco e di difesa</a:t>
            </a:r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1532953" y="1029783"/>
            <a:ext cx="2377355" cy="2520000"/>
            <a:chOff x="214822" y="1118774"/>
            <a:chExt cx="2377355" cy="2520000"/>
          </a:xfrm>
        </p:grpSpPr>
        <p:sp>
          <p:nvSpPr>
            <p:cNvPr id="9" name="Figura a mano libera 8"/>
            <p:cNvSpPr/>
            <p:nvPr/>
          </p:nvSpPr>
          <p:spPr>
            <a:xfrm>
              <a:off x="214822" y="2758151"/>
              <a:ext cx="2196144" cy="704931"/>
            </a:xfrm>
            <a:custGeom>
              <a:avLst/>
              <a:gdLst>
                <a:gd name="connsiteX0" fmla="*/ 0 w 1847990"/>
                <a:gd name="connsiteY0" fmla="*/ 0 h 593178"/>
                <a:gd name="connsiteX1" fmla="*/ 1847990 w 1847990"/>
                <a:gd name="connsiteY1" fmla="*/ 0 h 593178"/>
                <a:gd name="connsiteX2" fmla="*/ 1847990 w 1847990"/>
                <a:gd name="connsiteY2" fmla="*/ 593178 h 593178"/>
                <a:gd name="connsiteX3" fmla="*/ 0 w 1847990"/>
                <a:gd name="connsiteY3" fmla="*/ 593178 h 593178"/>
                <a:gd name="connsiteX4" fmla="*/ 0 w 1847990"/>
                <a:gd name="connsiteY4" fmla="*/ 0 h 59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990" h="593178">
                  <a:moveTo>
                    <a:pt x="0" y="0"/>
                  </a:moveTo>
                  <a:lnTo>
                    <a:pt x="1847990" y="0"/>
                  </a:lnTo>
                  <a:lnTo>
                    <a:pt x="1847990" y="593178"/>
                  </a:lnTo>
                  <a:lnTo>
                    <a:pt x="0" y="59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603739" bIns="0" numCol="1" spcCol="1270" anchor="ctr" anchorCtr="0">
              <a:noAutofit/>
            </a:bodyPr>
            <a:lstStyle/>
            <a:p>
              <a:pPr lvl="0" algn="l" defTabSz="2000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3200" kern="1200" dirty="0" smtClean="0"/>
                <a:t>Dove</a:t>
              </a:r>
              <a:endParaRPr lang="it-IT" sz="3200" kern="1200" dirty="0"/>
            </a:p>
          </p:txBody>
        </p:sp>
        <p:sp>
          <p:nvSpPr>
            <p:cNvPr id="10" name="Ovale 9"/>
            <p:cNvSpPr/>
            <p:nvPr/>
          </p:nvSpPr>
          <p:spPr>
            <a:xfrm>
              <a:off x="1823527" y="2870123"/>
              <a:ext cx="768650" cy="768651"/>
            </a:xfrm>
            <a:prstGeom prst="ellipse">
              <a:avLst/>
            </a:prstGeom>
            <a:solidFill>
              <a:schemeClr val="accent3">
                <a:lumMod val="95000"/>
                <a:alpha val="90000"/>
              </a:schemeClr>
            </a:solidFill>
            <a:ln>
              <a:solidFill>
                <a:schemeClr val="accent3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9" name="Gruppo 18"/>
            <p:cNvGrpSpPr/>
            <p:nvPr/>
          </p:nvGrpSpPr>
          <p:grpSpPr>
            <a:xfrm>
              <a:off x="214822" y="1118774"/>
              <a:ext cx="2196144" cy="1639376"/>
              <a:chOff x="2843722" y="1180320"/>
              <a:chExt cx="2196144" cy="1639376"/>
            </a:xfrm>
          </p:grpSpPr>
          <p:sp>
            <p:nvSpPr>
              <p:cNvPr id="8" name="Rettangolo con angoli arrotondati sullo stesso lato 7"/>
              <p:cNvSpPr/>
              <p:nvPr/>
            </p:nvSpPr>
            <p:spPr>
              <a:xfrm>
                <a:off x="2843722" y="1180320"/>
                <a:ext cx="2196144" cy="1639376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CasellaDiTesto 17"/>
              <p:cNvSpPr txBox="1"/>
              <p:nvPr/>
            </p:nvSpPr>
            <p:spPr>
              <a:xfrm>
                <a:off x="2913094" y="1265028"/>
                <a:ext cx="2057400" cy="14699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Mail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Siti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Chiavette USB</a:t>
                </a:r>
              </a:p>
              <a:p>
                <a:endParaRPr lang="it-IT" dirty="0"/>
              </a:p>
            </p:txBody>
          </p:sp>
        </p:grpSp>
        <p:pic>
          <p:nvPicPr>
            <p:cNvPr id="1028" name="Picture 4" descr="Risultati immagini per way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869" y="289159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o 20"/>
          <p:cNvGrpSpPr/>
          <p:nvPr/>
        </p:nvGrpSpPr>
        <p:grpSpPr>
          <a:xfrm>
            <a:off x="4091357" y="1029783"/>
            <a:ext cx="2377355" cy="2520000"/>
            <a:chOff x="2929053" y="1117710"/>
            <a:chExt cx="2377355" cy="2520000"/>
          </a:xfrm>
        </p:grpSpPr>
        <p:sp>
          <p:nvSpPr>
            <p:cNvPr id="24" name="Figura a mano libera 23"/>
            <p:cNvSpPr/>
            <p:nvPr/>
          </p:nvSpPr>
          <p:spPr>
            <a:xfrm>
              <a:off x="2929053" y="2757087"/>
              <a:ext cx="2196144" cy="704931"/>
            </a:xfrm>
            <a:custGeom>
              <a:avLst/>
              <a:gdLst>
                <a:gd name="connsiteX0" fmla="*/ 0 w 1847990"/>
                <a:gd name="connsiteY0" fmla="*/ 0 h 593178"/>
                <a:gd name="connsiteX1" fmla="*/ 1847990 w 1847990"/>
                <a:gd name="connsiteY1" fmla="*/ 0 h 593178"/>
                <a:gd name="connsiteX2" fmla="*/ 1847990 w 1847990"/>
                <a:gd name="connsiteY2" fmla="*/ 593178 h 593178"/>
                <a:gd name="connsiteX3" fmla="*/ 0 w 1847990"/>
                <a:gd name="connsiteY3" fmla="*/ 593178 h 593178"/>
                <a:gd name="connsiteX4" fmla="*/ 0 w 1847990"/>
                <a:gd name="connsiteY4" fmla="*/ 0 h 59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990" h="593178">
                  <a:moveTo>
                    <a:pt x="0" y="0"/>
                  </a:moveTo>
                  <a:lnTo>
                    <a:pt x="1847990" y="0"/>
                  </a:lnTo>
                  <a:lnTo>
                    <a:pt x="1847990" y="593178"/>
                  </a:lnTo>
                  <a:lnTo>
                    <a:pt x="0" y="59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603739" bIns="0" numCol="1" spcCol="1270" anchor="ctr" anchorCtr="0">
              <a:noAutofit/>
            </a:bodyPr>
            <a:lstStyle/>
            <a:p>
              <a:pPr lvl="0" algn="l" defTabSz="2000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3200" kern="1200" dirty="0" smtClean="0"/>
                <a:t>Quando</a:t>
              </a:r>
              <a:endParaRPr lang="it-IT" sz="3200" kern="1200" dirty="0"/>
            </a:p>
          </p:txBody>
        </p:sp>
        <p:sp>
          <p:nvSpPr>
            <p:cNvPr id="25" name="Ovale 24"/>
            <p:cNvSpPr/>
            <p:nvPr/>
          </p:nvSpPr>
          <p:spPr>
            <a:xfrm>
              <a:off x="4537758" y="2869059"/>
              <a:ext cx="768650" cy="768651"/>
            </a:xfrm>
            <a:prstGeom prst="ellipse">
              <a:avLst/>
            </a:prstGeom>
            <a:solidFill>
              <a:schemeClr val="accent3">
                <a:lumMod val="95000"/>
                <a:alpha val="90000"/>
              </a:schemeClr>
            </a:solidFill>
            <a:ln>
              <a:solidFill>
                <a:schemeClr val="accent3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Gruppo 25"/>
            <p:cNvGrpSpPr/>
            <p:nvPr/>
          </p:nvGrpSpPr>
          <p:grpSpPr>
            <a:xfrm>
              <a:off x="2929053" y="1117710"/>
              <a:ext cx="2196144" cy="1639376"/>
              <a:chOff x="2843722" y="1180320"/>
              <a:chExt cx="2196144" cy="1639376"/>
            </a:xfrm>
          </p:grpSpPr>
          <p:sp>
            <p:nvSpPr>
              <p:cNvPr id="28" name="Rettangolo con angoli arrotondati sullo stesso lato 27"/>
              <p:cNvSpPr/>
              <p:nvPr/>
            </p:nvSpPr>
            <p:spPr>
              <a:xfrm>
                <a:off x="2843722" y="1180320"/>
                <a:ext cx="2196144" cy="1639376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CasellaDiTesto 28"/>
              <p:cNvSpPr txBox="1"/>
              <p:nvPr/>
            </p:nvSpPr>
            <p:spPr>
              <a:xfrm>
                <a:off x="2913094" y="1265028"/>
                <a:ext cx="2057400" cy="14699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Inizio settimana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Fine settimana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Prima festività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Dopo festività</a:t>
                </a:r>
              </a:p>
              <a:p>
                <a:endParaRPr lang="it-IT" dirty="0"/>
              </a:p>
            </p:txBody>
          </p:sp>
        </p:grpSp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761" y="2928008"/>
              <a:ext cx="591041" cy="612000"/>
            </a:xfrm>
            <a:prstGeom prst="rect">
              <a:avLst/>
            </a:prstGeom>
          </p:spPr>
        </p:pic>
      </p:grpSp>
      <p:grpSp>
        <p:nvGrpSpPr>
          <p:cNvPr id="3" name="Gruppo 2"/>
          <p:cNvGrpSpPr/>
          <p:nvPr/>
        </p:nvGrpSpPr>
        <p:grpSpPr>
          <a:xfrm>
            <a:off x="6649762" y="1029783"/>
            <a:ext cx="2377355" cy="2520000"/>
            <a:chOff x="6201218" y="1135291"/>
            <a:chExt cx="2377355" cy="2520000"/>
          </a:xfrm>
        </p:grpSpPr>
        <p:sp>
          <p:nvSpPr>
            <p:cNvPr id="33" name="Figura a mano libera 32"/>
            <p:cNvSpPr/>
            <p:nvPr/>
          </p:nvSpPr>
          <p:spPr>
            <a:xfrm>
              <a:off x="6201218" y="2774668"/>
              <a:ext cx="2196144" cy="704931"/>
            </a:xfrm>
            <a:custGeom>
              <a:avLst/>
              <a:gdLst>
                <a:gd name="connsiteX0" fmla="*/ 0 w 1847990"/>
                <a:gd name="connsiteY0" fmla="*/ 0 h 593178"/>
                <a:gd name="connsiteX1" fmla="*/ 1847990 w 1847990"/>
                <a:gd name="connsiteY1" fmla="*/ 0 h 593178"/>
                <a:gd name="connsiteX2" fmla="*/ 1847990 w 1847990"/>
                <a:gd name="connsiteY2" fmla="*/ 593178 h 593178"/>
                <a:gd name="connsiteX3" fmla="*/ 0 w 1847990"/>
                <a:gd name="connsiteY3" fmla="*/ 593178 h 593178"/>
                <a:gd name="connsiteX4" fmla="*/ 0 w 1847990"/>
                <a:gd name="connsiteY4" fmla="*/ 0 h 59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990" h="593178">
                  <a:moveTo>
                    <a:pt x="0" y="0"/>
                  </a:moveTo>
                  <a:lnTo>
                    <a:pt x="1847990" y="0"/>
                  </a:lnTo>
                  <a:lnTo>
                    <a:pt x="1847990" y="593178"/>
                  </a:lnTo>
                  <a:lnTo>
                    <a:pt x="0" y="59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603739" bIns="0" numCol="1" spcCol="1270" anchor="ctr" anchorCtr="0">
              <a:noAutofit/>
            </a:bodyPr>
            <a:lstStyle/>
            <a:p>
              <a:pPr lvl="0" algn="l" defTabSz="2000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3200" kern="1200" dirty="0" smtClean="0"/>
                <a:t>Come</a:t>
              </a:r>
              <a:endParaRPr lang="it-IT" sz="3200" kern="1200" dirty="0"/>
            </a:p>
          </p:txBody>
        </p:sp>
        <p:sp>
          <p:nvSpPr>
            <p:cNvPr id="34" name="Ovale 33"/>
            <p:cNvSpPr/>
            <p:nvPr/>
          </p:nvSpPr>
          <p:spPr>
            <a:xfrm>
              <a:off x="7809923" y="2886640"/>
              <a:ext cx="768650" cy="768651"/>
            </a:xfrm>
            <a:prstGeom prst="ellipse">
              <a:avLst/>
            </a:prstGeom>
            <a:solidFill>
              <a:schemeClr val="accent3">
                <a:lumMod val="95000"/>
                <a:alpha val="90000"/>
              </a:schemeClr>
            </a:solidFill>
            <a:ln>
              <a:solidFill>
                <a:schemeClr val="accent3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5" name="Gruppo 34"/>
            <p:cNvGrpSpPr/>
            <p:nvPr/>
          </p:nvGrpSpPr>
          <p:grpSpPr>
            <a:xfrm>
              <a:off x="6201218" y="1135291"/>
              <a:ext cx="2196144" cy="1639376"/>
              <a:chOff x="2843722" y="1180320"/>
              <a:chExt cx="2196144" cy="1639376"/>
            </a:xfrm>
          </p:grpSpPr>
          <p:sp>
            <p:nvSpPr>
              <p:cNvPr id="37" name="Rettangolo con angoli arrotondati sullo stesso lato 36"/>
              <p:cNvSpPr/>
              <p:nvPr/>
            </p:nvSpPr>
            <p:spPr>
              <a:xfrm>
                <a:off x="2843722" y="1180320"/>
                <a:ext cx="2196144" cy="1639376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8" name="CasellaDiTesto 37"/>
              <p:cNvSpPr txBox="1"/>
              <p:nvPr/>
            </p:nvSpPr>
            <p:spPr>
              <a:xfrm>
                <a:off x="2913094" y="1265028"/>
                <a:ext cx="2057400" cy="14699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Link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File Office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File Zip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File PDF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 smtClean="0"/>
                  <a:t>Autoplay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p:grpSp>
        <p:pic>
          <p:nvPicPr>
            <p:cNvPr id="43" name="Picture 6" descr="Immagine correlat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7832" y="2945173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886" y="4646116"/>
            <a:ext cx="1440000" cy="1440000"/>
          </a:xfrm>
          <a:prstGeom prst="rect">
            <a:avLst/>
          </a:prstGeom>
        </p:spPr>
      </p:pic>
      <p:grpSp>
        <p:nvGrpSpPr>
          <p:cNvPr id="15" name="Gruppo 14"/>
          <p:cNvGrpSpPr/>
          <p:nvPr/>
        </p:nvGrpSpPr>
        <p:grpSpPr>
          <a:xfrm>
            <a:off x="1532953" y="3741808"/>
            <a:ext cx="2377355" cy="2520000"/>
            <a:chOff x="1532953" y="3741808"/>
            <a:chExt cx="2377355" cy="2520000"/>
          </a:xfrm>
        </p:grpSpPr>
        <p:sp>
          <p:nvSpPr>
            <p:cNvPr id="31" name="Figura a mano libera 30"/>
            <p:cNvSpPr/>
            <p:nvPr/>
          </p:nvSpPr>
          <p:spPr>
            <a:xfrm>
              <a:off x="1532953" y="5381185"/>
              <a:ext cx="2196144" cy="704931"/>
            </a:xfrm>
            <a:custGeom>
              <a:avLst/>
              <a:gdLst>
                <a:gd name="connsiteX0" fmla="*/ 0 w 1847990"/>
                <a:gd name="connsiteY0" fmla="*/ 0 h 593178"/>
                <a:gd name="connsiteX1" fmla="*/ 1847990 w 1847990"/>
                <a:gd name="connsiteY1" fmla="*/ 0 h 593178"/>
                <a:gd name="connsiteX2" fmla="*/ 1847990 w 1847990"/>
                <a:gd name="connsiteY2" fmla="*/ 593178 h 593178"/>
                <a:gd name="connsiteX3" fmla="*/ 0 w 1847990"/>
                <a:gd name="connsiteY3" fmla="*/ 593178 h 593178"/>
                <a:gd name="connsiteX4" fmla="*/ 0 w 1847990"/>
                <a:gd name="connsiteY4" fmla="*/ 0 h 59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990" h="593178">
                  <a:moveTo>
                    <a:pt x="0" y="0"/>
                  </a:moveTo>
                  <a:lnTo>
                    <a:pt x="1847990" y="0"/>
                  </a:lnTo>
                  <a:lnTo>
                    <a:pt x="1847990" y="593178"/>
                  </a:lnTo>
                  <a:lnTo>
                    <a:pt x="0" y="59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603739" bIns="0" numCol="1" spcCol="1270" anchor="ctr" anchorCtr="0">
              <a:noAutofit/>
            </a:bodyPr>
            <a:lstStyle/>
            <a:p>
              <a:pPr lvl="0" algn="l" defTabSz="2000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400" kern="1200" dirty="0" smtClean="0"/>
                <a:t>Diffidare</a:t>
              </a:r>
              <a:endParaRPr lang="it-IT" sz="2400" kern="1200" dirty="0"/>
            </a:p>
          </p:txBody>
        </p:sp>
        <p:sp>
          <p:nvSpPr>
            <p:cNvPr id="32" name="Ovale 31"/>
            <p:cNvSpPr/>
            <p:nvPr/>
          </p:nvSpPr>
          <p:spPr>
            <a:xfrm>
              <a:off x="3141658" y="5493157"/>
              <a:ext cx="768650" cy="768651"/>
            </a:xfrm>
            <a:prstGeom prst="ellipse">
              <a:avLst/>
            </a:prstGeom>
            <a:solidFill>
              <a:schemeClr val="accent3">
                <a:lumMod val="95000"/>
                <a:alpha val="90000"/>
              </a:schemeClr>
            </a:solidFill>
            <a:ln>
              <a:solidFill>
                <a:schemeClr val="accent3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6" name="Gruppo 35"/>
            <p:cNvGrpSpPr/>
            <p:nvPr/>
          </p:nvGrpSpPr>
          <p:grpSpPr>
            <a:xfrm>
              <a:off x="1532953" y="3741808"/>
              <a:ext cx="2196144" cy="1639376"/>
              <a:chOff x="2843722" y="1180320"/>
              <a:chExt cx="2196144" cy="1639376"/>
            </a:xfrm>
          </p:grpSpPr>
          <p:sp>
            <p:nvSpPr>
              <p:cNvPr id="40" name="Rettangolo con angoli arrotondati sullo stesso lato 39"/>
              <p:cNvSpPr/>
              <p:nvPr/>
            </p:nvSpPr>
            <p:spPr>
              <a:xfrm>
                <a:off x="2843722" y="1180320"/>
                <a:ext cx="2196144" cy="1639376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CasellaDiTesto 40"/>
              <p:cNvSpPr txBox="1"/>
              <p:nvPr/>
            </p:nvSpPr>
            <p:spPr>
              <a:xfrm>
                <a:off x="2913094" y="1265028"/>
                <a:ext cx="2057400" cy="14699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it-IT" sz="1400" dirty="0" smtClean="0"/>
                  <a:t>Mail da sconosciuti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dirty="0" smtClean="0"/>
                  <a:t>Mail inattese o non pertinenti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dirty="0" smtClean="0"/>
                  <a:t>Chiavette USB estranee all’ufficio</a:t>
                </a:r>
                <a:endParaRPr lang="it-IT" sz="1400" dirty="0"/>
              </a:p>
            </p:txBody>
          </p:sp>
        </p:grpSp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19983" y="5589066"/>
              <a:ext cx="612000" cy="612000"/>
            </a:xfrm>
            <a:prstGeom prst="rect">
              <a:avLst/>
            </a:prstGeom>
          </p:spPr>
        </p:pic>
      </p:grpSp>
      <p:grpSp>
        <p:nvGrpSpPr>
          <p:cNvPr id="14" name="Gruppo 13"/>
          <p:cNvGrpSpPr/>
          <p:nvPr/>
        </p:nvGrpSpPr>
        <p:grpSpPr>
          <a:xfrm>
            <a:off x="4091357" y="3741808"/>
            <a:ext cx="2377355" cy="2520000"/>
            <a:chOff x="4091357" y="3741808"/>
            <a:chExt cx="2377355" cy="2520000"/>
          </a:xfrm>
        </p:grpSpPr>
        <p:sp>
          <p:nvSpPr>
            <p:cNvPr id="42" name="Figura a mano libera 41"/>
            <p:cNvSpPr/>
            <p:nvPr/>
          </p:nvSpPr>
          <p:spPr>
            <a:xfrm>
              <a:off x="4091357" y="5381185"/>
              <a:ext cx="2196144" cy="704931"/>
            </a:xfrm>
            <a:custGeom>
              <a:avLst/>
              <a:gdLst>
                <a:gd name="connsiteX0" fmla="*/ 0 w 1847990"/>
                <a:gd name="connsiteY0" fmla="*/ 0 h 593178"/>
                <a:gd name="connsiteX1" fmla="*/ 1847990 w 1847990"/>
                <a:gd name="connsiteY1" fmla="*/ 0 h 593178"/>
                <a:gd name="connsiteX2" fmla="*/ 1847990 w 1847990"/>
                <a:gd name="connsiteY2" fmla="*/ 593178 h 593178"/>
                <a:gd name="connsiteX3" fmla="*/ 0 w 1847990"/>
                <a:gd name="connsiteY3" fmla="*/ 593178 h 593178"/>
                <a:gd name="connsiteX4" fmla="*/ 0 w 1847990"/>
                <a:gd name="connsiteY4" fmla="*/ 0 h 59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990" h="593178">
                  <a:moveTo>
                    <a:pt x="0" y="0"/>
                  </a:moveTo>
                  <a:lnTo>
                    <a:pt x="1847990" y="0"/>
                  </a:lnTo>
                  <a:lnTo>
                    <a:pt x="1847990" y="593178"/>
                  </a:lnTo>
                  <a:lnTo>
                    <a:pt x="0" y="59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603739" bIns="0" numCol="1" spcCol="1270" anchor="ctr" anchorCtr="0">
              <a:noAutofit/>
            </a:bodyPr>
            <a:lstStyle/>
            <a:p>
              <a:pPr lvl="0" algn="l" defTabSz="2000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400" kern="1200" dirty="0" smtClean="0"/>
                <a:t>Verificare</a:t>
              </a:r>
              <a:endParaRPr lang="it-IT" sz="2400" kern="1200" dirty="0"/>
            </a:p>
          </p:txBody>
        </p:sp>
        <p:sp>
          <p:nvSpPr>
            <p:cNvPr id="44" name="Ovale 43"/>
            <p:cNvSpPr/>
            <p:nvPr/>
          </p:nvSpPr>
          <p:spPr>
            <a:xfrm>
              <a:off x="5700062" y="5493157"/>
              <a:ext cx="768650" cy="768651"/>
            </a:xfrm>
            <a:prstGeom prst="ellipse">
              <a:avLst/>
            </a:prstGeom>
            <a:solidFill>
              <a:schemeClr val="accent3">
                <a:lumMod val="95000"/>
                <a:alpha val="90000"/>
              </a:schemeClr>
            </a:solidFill>
            <a:ln>
              <a:solidFill>
                <a:schemeClr val="accent3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5" name="Gruppo 44"/>
            <p:cNvGrpSpPr/>
            <p:nvPr/>
          </p:nvGrpSpPr>
          <p:grpSpPr>
            <a:xfrm>
              <a:off x="4091357" y="3741808"/>
              <a:ext cx="2196144" cy="1639376"/>
              <a:chOff x="2843722" y="1180320"/>
              <a:chExt cx="2196144" cy="1639376"/>
            </a:xfrm>
          </p:grpSpPr>
          <p:sp>
            <p:nvSpPr>
              <p:cNvPr id="46" name="Rettangolo con angoli arrotondati sullo stesso lato 45"/>
              <p:cNvSpPr/>
              <p:nvPr/>
            </p:nvSpPr>
            <p:spPr>
              <a:xfrm>
                <a:off x="2843722" y="1180320"/>
                <a:ext cx="2196144" cy="1639376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CasellaDiTesto 46"/>
              <p:cNvSpPr txBox="1"/>
              <p:nvPr/>
            </p:nvSpPr>
            <p:spPr>
              <a:xfrm>
                <a:off x="2913094" y="1265028"/>
                <a:ext cx="2057400" cy="14699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it-IT" sz="1400" dirty="0" smtClean="0"/>
                  <a:t>Pertinenza mail 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dirty="0" smtClean="0"/>
                  <a:t>Attendibilità mail tramite chiamata telefonica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dirty="0" smtClean="0"/>
                  <a:t>Esistenza file sospetti su PC o rete</a:t>
                </a:r>
              </a:p>
            </p:txBody>
          </p:sp>
        </p:grpSp>
        <p:pic>
          <p:nvPicPr>
            <p:cNvPr id="55" name="Immagin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8387" y="5589345"/>
              <a:ext cx="612000" cy="612000"/>
            </a:xfrm>
            <a:prstGeom prst="rect">
              <a:avLst/>
            </a:prstGeom>
          </p:spPr>
        </p:pic>
      </p:grpSp>
      <p:grpSp>
        <p:nvGrpSpPr>
          <p:cNvPr id="13" name="Gruppo 12"/>
          <p:cNvGrpSpPr/>
          <p:nvPr/>
        </p:nvGrpSpPr>
        <p:grpSpPr>
          <a:xfrm>
            <a:off x="6649762" y="3741808"/>
            <a:ext cx="2377355" cy="2520000"/>
            <a:chOff x="6649762" y="3741808"/>
            <a:chExt cx="2377355" cy="2520000"/>
          </a:xfrm>
        </p:grpSpPr>
        <p:sp>
          <p:nvSpPr>
            <p:cNvPr id="39" name="Figura a mano libera 38"/>
            <p:cNvSpPr/>
            <p:nvPr/>
          </p:nvSpPr>
          <p:spPr>
            <a:xfrm>
              <a:off x="6649762" y="5381185"/>
              <a:ext cx="2196144" cy="704931"/>
            </a:xfrm>
            <a:custGeom>
              <a:avLst/>
              <a:gdLst>
                <a:gd name="connsiteX0" fmla="*/ 0 w 1847990"/>
                <a:gd name="connsiteY0" fmla="*/ 0 h 593178"/>
                <a:gd name="connsiteX1" fmla="*/ 1847990 w 1847990"/>
                <a:gd name="connsiteY1" fmla="*/ 0 h 593178"/>
                <a:gd name="connsiteX2" fmla="*/ 1847990 w 1847990"/>
                <a:gd name="connsiteY2" fmla="*/ 593178 h 593178"/>
                <a:gd name="connsiteX3" fmla="*/ 0 w 1847990"/>
                <a:gd name="connsiteY3" fmla="*/ 593178 h 593178"/>
                <a:gd name="connsiteX4" fmla="*/ 0 w 1847990"/>
                <a:gd name="connsiteY4" fmla="*/ 0 h 59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990" h="593178">
                  <a:moveTo>
                    <a:pt x="0" y="0"/>
                  </a:moveTo>
                  <a:lnTo>
                    <a:pt x="1847990" y="0"/>
                  </a:lnTo>
                  <a:lnTo>
                    <a:pt x="1847990" y="593178"/>
                  </a:lnTo>
                  <a:lnTo>
                    <a:pt x="0" y="59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603739" bIns="0" numCol="1" spcCol="1270" anchor="ctr" anchorCtr="0">
              <a:noAutofit/>
            </a:bodyPr>
            <a:lstStyle/>
            <a:p>
              <a:pPr lvl="0" algn="l" defTabSz="2000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400" kern="1200" dirty="0" smtClean="0"/>
                <a:t>Evitare</a:t>
              </a:r>
              <a:endParaRPr lang="it-IT" sz="2400" kern="1200" dirty="0"/>
            </a:p>
          </p:txBody>
        </p:sp>
        <p:sp>
          <p:nvSpPr>
            <p:cNvPr id="49" name="Ovale 48"/>
            <p:cNvSpPr/>
            <p:nvPr/>
          </p:nvSpPr>
          <p:spPr>
            <a:xfrm>
              <a:off x="8258467" y="5493157"/>
              <a:ext cx="768650" cy="768651"/>
            </a:xfrm>
            <a:prstGeom prst="ellipse">
              <a:avLst/>
            </a:prstGeom>
            <a:solidFill>
              <a:schemeClr val="accent3">
                <a:lumMod val="95000"/>
                <a:alpha val="90000"/>
              </a:schemeClr>
            </a:solidFill>
            <a:ln>
              <a:solidFill>
                <a:schemeClr val="accent3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0" name="Gruppo 49"/>
            <p:cNvGrpSpPr/>
            <p:nvPr/>
          </p:nvGrpSpPr>
          <p:grpSpPr>
            <a:xfrm>
              <a:off x="6649762" y="3741808"/>
              <a:ext cx="2196144" cy="1639376"/>
              <a:chOff x="2843722" y="1180320"/>
              <a:chExt cx="2196144" cy="1639376"/>
            </a:xfrm>
          </p:grpSpPr>
          <p:sp>
            <p:nvSpPr>
              <p:cNvPr id="51" name="Rettangolo con angoli arrotondati sullo stesso lato 50"/>
              <p:cNvSpPr/>
              <p:nvPr/>
            </p:nvSpPr>
            <p:spPr>
              <a:xfrm>
                <a:off x="2843722" y="1180320"/>
                <a:ext cx="2196144" cy="1639376"/>
              </a:xfrm>
              <a:prstGeom prst="round2SameRect">
                <a:avLst>
                  <a:gd name="adj1" fmla="val 8000"/>
                  <a:gd name="adj2" fmla="val 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2" name="CasellaDiTesto 51"/>
              <p:cNvSpPr txBox="1"/>
              <p:nvPr/>
            </p:nvSpPr>
            <p:spPr>
              <a:xfrm>
                <a:off x="2913094" y="1265028"/>
                <a:ext cx="2057400" cy="146996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it-IT" sz="1400" dirty="0" smtClean="0"/>
                  <a:t>Apertura link, file sospetti senza verifica </a:t>
                </a:r>
                <a:r>
                  <a:rPr lang="it-IT" sz="1400" dirty="0" err="1" smtClean="0"/>
                  <a:t>antimalware</a:t>
                </a:r>
                <a:r>
                  <a:rPr lang="it-IT" sz="1400" dirty="0" smtClean="0"/>
                  <a:t/>
                </a:r>
                <a:br>
                  <a:rPr lang="it-IT" sz="1400" dirty="0" smtClean="0"/>
                </a:br>
                <a:r>
                  <a:rPr lang="it-IT" sz="1400" dirty="0" smtClean="0"/>
                  <a:t>(</a:t>
                </a:r>
                <a:r>
                  <a:rPr lang="it-IT" sz="1400" dirty="0" err="1" smtClean="0"/>
                  <a:t>VirusTotal</a:t>
                </a:r>
                <a:r>
                  <a:rPr lang="it-IT" sz="1400" dirty="0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dirty="0" smtClean="0"/>
                  <a:t>Rispondere a mail sospette</a:t>
                </a:r>
              </a:p>
            </p:txBody>
          </p:sp>
        </p:grpSp>
        <p:pic>
          <p:nvPicPr>
            <p:cNvPr id="1026" name="Picture 2" descr="Folder Security Denied Icon 512x512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6792" y="5586088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8886" y="204766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357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di casi reali</a:t>
            </a:r>
            <a:endParaRPr lang="it-IT" dirty="0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748880002"/>
              </p:ext>
            </p:extLst>
          </p:nvPr>
        </p:nvGraphicFramePr>
        <p:xfrm>
          <a:off x="130629" y="1129001"/>
          <a:ext cx="8889545" cy="5010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po 4"/>
          <p:cNvGrpSpPr/>
          <p:nvPr/>
        </p:nvGrpSpPr>
        <p:grpSpPr>
          <a:xfrm>
            <a:off x="7262146" y="1274822"/>
            <a:ext cx="1505700" cy="865584"/>
            <a:chOff x="3819150" y="2991655"/>
            <a:chExt cx="1505700" cy="865584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0" y="3158999"/>
              <a:ext cx="540000" cy="540000"/>
            </a:xfrm>
            <a:prstGeom prst="rect">
              <a:avLst/>
            </a:prstGeom>
          </p:spPr>
        </p:pic>
        <p:grpSp>
          <p:nvGrpSpPr>
            <p:cNvPr id="7" name="Gruppo 6"/>
            <p:cNvGrpSpPr>
              <a:grpSpLocks noChangeAspect="1"/>
            </p:cNvGrpSpPr>
            <p:nvPr/>
          </p:nvGrpSpPr>
          <p:grpSpPr>
            <a:xfrm>
              <a:off x="4302000" y="2991655"/>
              <a:ext cx="540000" cy="540000"/>
              <a:chOff x="4304994" y="4469029"/>
              <a:chExt cx="1440000" cy="1440000"/>
            </a:xfrm>
          </p:grpSpPr>
          <p:pic>
            <p:nvPicPr>
              <p:cNvPr id="10" name="Immagine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4994" y="4469029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Immagine 1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4994" y="5189029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59150" y="3569239"/>
              <a:ext cx="425700" cy="288000"/>
            </a:xfrm>
            <a:prstGeom prst="rect">
              <a:avLst/>
            </a:prstGeom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84850" y="3120898"/>
              <a:ext cx="540000" cy="540000"/>
            </a:xfrm>
            <a:prstGeom prst="rect">
              <a:avLst/>
            </a:prstGeom>
          </p:spPr>
        </p:pic>
      </p:grpSp>
      <p:grpSp>
        <p:nvGrpSpPr>
          <p:cNvPr id="12" name="Gruppo 11"/>
          <p:cNvGrpSpPr/>
          <p:nvPr/>
        </p:nvGrpSpPr>
        <p:grpSpPr>
          <a:xfrm>
            <a:off x="7388060" y="2468428"/>
            <a:ext cx="1475033" cy="1048658"/>
            <a:chOff x="1273183" y="3420964"/>
            <a:chExt cx="1475033" cy="1048658"/>
          </a:xfrm>
        </p:grpSpPr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0768" y="3624790"/>
              <a:ext cx="720000" cy="720000"/>
            </a:xfrm>
            <a:prstGeom prst="rect">
              <a:avLst/>
            </a:prstGeom>
          </p:spPr>
        </p:pic>
        <p:pic>
          <p:nvPicPr>
            <p:cNvPr id="14" name="Picture 6" descr="Risultati immagini per repubblica italiana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183" y="353863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magine 1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183" y="3971596"/>
              <a:ext cx="360000" cy="360000"/>
            </a:xfrm>
            <a:prstGeom prst="rect">
              <a:avLst/>
            </a:prstGeom>
          </p:spPr>
        </p:pic>
        <p:pic>
          <p:nvPicPr>
            <p:cNvPr id="16" name="Immagine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flipH="1">
              <a:off x="1699558" y="3420964"/>
              <a:ext cx="1048658" cy="1048658"/>
            </a:xfrm>
            <a:prstGeom prst="rect">
              <a:avLst/>
            </a:prstGeom>
          </p:spPr>
        </p:pic>
        <p:pic>
          <p:nvPicPr>
            <p:cNvPr id="17" name="Immagine 1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461" y="3656927"/>
              <a:ext cx="288000" cy="287102"/>
            </a:xfrm>
            <a:prstGeom prst="rect">
              <a:avLst/>
            </a:prstGeom>
          </p:spPr>
        </p:pic>
      </p:grpSp>
      <p:grpSp>
        <p:nvGrpSpPr>
          <p:cNvPr id="18" name="Gruppo 17"/>
          <p:cNvGrpSpPr/>
          <p:nvPr/>
        </p:nvGrpSpPr>
        <p:grpSpPr>
          <a:xfrm>
            <a:off x="7252815" y="3843692"/>
            <a:ext cx="1580962" cy="864000"/>
            <a:chOff x="3378947" y="1023731"/>
            <a:chExt cx="1580962" cy="864000"/>
          </a:xfrm>
        </p:grpSpPr>
        <p:grpSp>
          <p:nvGrpSpPr>
            <p:cNvPr id="19" name="Gruppo 18"/>
            <p:cNvGrpSpPr>
              <a:grpSpLocks noChangeAspect="1"/>
            </p:cNvGrpSpPr>
            <p:nvPr/>
          </p:nvGrpSpPr>
          <p:grpSpPr>
            <a:xfrm>
              <a:off x="3719954" y="1023731"/>
              <a:ext cx="864000" cy="864000"/>
              <a:chOff x="5039739" y="2546896"/>
              <a:chExt cx="540000" cy="540000"/>
            </a:xfrm>
          </p:grpSpPr>
          <p:pic>
            <p:nvPicPr>
              <p:cNvPr id="23" name="Immagin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9739" y="254689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Immagin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8489" y="2816896"/>
                <a:ext cx="202500" cy="202500"/>
              </a:xfrm>
              <a:prstGeom prst="rect">
                <a:avLst/>
              </a:prstGeom>
            </p:spPr>
          </p:pic>
        </p:grpSp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947" y="1059731"/>
              <a:ext cx="396000" cy="396000"/>
            </a:xfrm>
            <a:prstGeom prst="rect">
              <a:avLst/>
            </a:prstGeom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947" y="1475595"/>
              <a:ext cx="396000" cy="396000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909" y="1245600"/>
              <a:ext cx="432000" cy="432000"/>
            </a:xfrm>
            <a:prstGeom prst="rect">
              <a:avLst/>
            </a:prstGeom>
          </p:spPr>
        </p:pic>
      </p:grpSp>
      <p:grpSp>
        <p:nvGrpSpPr>
          <p:cNvPr id="25" name="Gruppo 24"/>
          <p:cNvGrpSpPr/>
          <p:nvPr/>
        </p:nvGrpSpPr>
        <p:grpSpPr>
          <a:xfrm>
            <a:off x="7285635" y="5055367"/>
            <a:ext cx="1491610" cy="1011425"/>
            <a:chOff x="3355661" y="2117644"/>
            <a:chExt cx="1491610" cy="1011425"/>
          </a:xfrm>
        </p:grpSpPr>
        <p:pic>
          <p:nvPicPr>
            <p:cNvPr id="26" name="Immagine 2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3719954" y="2117644"/>
              <a:ext cx="972000" cy="972000"/>
            </a:xfrm>
            <a:prstGeom prst="rect">
              <a:avLst/>
            </a:prstGeom>
          </p:spPr>
        </p:pic>
        <p:pic>
          <p:nvPicPr>
            <p:cNvPr id="27" name="Immagine 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flipH="1">
              <a:off x="3911271" y="2193069"/>
              <a:ext cx="936000" cy="936000"/>
            </a:xfrm>
            <a:prstGeom prst="rect">
              <a:avLst/>
            </a:prstGeom>
          </p:spPr>
        </p:pic>
        <p:pic>
          <p:nvPicPr>
            <p:cNvPr id="28" name="Immagine 2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299" y="2411291"/>
              <a:ext cx="252000" cy="251214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285" y="2459926"/>
              <a:ext cx="180000" cy="180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985" y="2246982"/>
              <a:ext cx="180000" cy="180000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661" y="2251110"/>
              <a:ext cx="180000" cy="180000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661" y="2462994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7530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delle credenziali</a:t>
            </a:r>
            <a:endParaRPr lang="it-IT" dirty="0"/>
          </a:p>
        </p:txBody>
      </p:sp>
      <p:grpSp>
        <p:nvGrpSpPr>
          <p:cNvPr id="5" name="Gruppo 4"/>
          <p:cNvGrpSpPr/>
          <p:nvPr/>
        </p:nvGrpSpPr>
        <p:grpSpPr>
          <a:xfrm>
            <a:off x="117149" y="981755"/>
            <a:ext cx="4320020" cy="3603912"/>
            <a:chOff x="553906" y="2242038"/>
            <a:chExt cx="2445868" cy="3603912"/>
          </a:xfrm>
        </p:grpSpPr>
        <p:sp>
          <p:nvSpPr>
            <p:cNvPr id="3" name="Rettangolo 2"/>
            <p:cNvSpPr/>
            <p:nvPr/>
          </p:nvSpPr>
          <p:spPr>
            <a:xfrm>
              <a:off x="553906" y="2620107"/>
              <a:ext cx="2445857" cy="3225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smtClean="0">
                  <a:solidFill>
                    <a:schemeClr val="tx1"/>
                  </a:solidFill>
                </a:rPr>
                <a:t>Compromissione</a:t>
              </a:r>
              <a:r>
                <a:rPr lang="it-IT" sz="1600" dirty="0" smtClean="0">
                  <a:solidFill>
                    <a:schemeClr val="tx1"/>
                  </a:solidFill>
                </a:rPr>
                <a:t> di servizi utilizzati a livello istituzionale o personale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smtClean="0">
                  <a:solidFill>
                    <a:schemeClr val="tx1"/>
                  </a:solidFill>
                </a:rPr>
                <a:t>Anomalie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600" dirty="0" smtClean="0">
                  <a:solidFill>
                    <a:schemeClr val="tx1"/>
                  </a:solidFill>
                </a:rPr>
                <a:t>Accessi inaspettati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solidFill>
                    <a:schemeClr val="tx1"/>
                  </a:solidFill>
                </a:rPr>
                <a:t>B</a:t>
              </a:r>
              <a:r>
                <a:rPr lang="it-IT" sz="1600" dirty="0" smtClean="0">
                  <a:solidFill>
                    <a:schemeClr val="tx1"/>
                  </a:solidFill>
                </a:rPr>
                <a:t>locchi account inspiegabili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it-IT" sz="1600" dirty="0" smtClean="0">
                  <a:solidFill>
                    <a:schemeClr val="tx1"/>
                  </a:solidFill>
                </a:rPr>
                <a:t>Possibile conoscenza della password da parte di terzi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solidFill>
                    <a:schemeClr val="tx1"/>
                  </a:solidFill>
                </a:rPr>
                <a:t>Credenziali </a:t>
              </a:r>
              <a:r>
                <a:rPr lang="it-IT" sz="1600" dirty="0" smtClean="0">
                  <a:solidFill>
                    <a:schemeClr val="tx1"/>
                  </a:solidFill>
                </a:rPr>
                <a:t>istituzionali o personali presenti </a:t>
              </a:r>
              <a:r>
                <a:rPr lang="it-IT" sz="1600" dirty="0">
                  <a:solidFill>
                    <a:schemeClr val="tx1"/>
                  </a:solidFill>
                </a:rPr>
                <a:t>in </a:t>
              </a:r>
              <a:r>
                <a:rPr lang="it-IT" sz="1600" b="1" dirty="0">
                  <a:solidFill>
                    <a:schemeClr val="tx1"/>
                  </a:solidFill>
                </a:rPr>
                <a:t>data </a:t>
              </a:r>
              <a:r>
                <a:rPr lang="it-IT" sz="1600" b="1" dirty="0" err="1" smtClean="0">
                  <a:solidFill>
                    <a:schemeClr val="tx1"/>
                  </a:solidFill>
                </a:rPr>
                <a:t>breach</a:t>
              </a:r>
              <a:endParaRPr lang="it-IT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tangolo 3"/>
            <p:cNvSpPr/>
            <p:nvPr/>
          </p:nvSpPr>
          <p:spPr>
            <a:xfrm>
              <a:off x="553916" y="2242038"/>
              <a:ext cx="2445858" cy="3780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Modificare password</a:t>
              </a:r>
              <a:endParaRPr lang="it-IT" dirty="0"/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117149" y="4688447"/>
            <a:ext cx="3928188" cy="720000"/>
            <a:chOff x="501789" y="4509737"/>
            <a:chExt cx="3928188" cy="720000"/>
          </a:xfrm>
        </p:grpSpPr>
        <p:sp>
          <p:nvSpPr>
            <p:cNvPr id="7" name="Fumetto 1 6"/>
            <p:cNvSpPr/>
            <p:nvPr/>
          </p:nvSpPr>
          <p:spPr>
            <a:xfrm>
              <a:off x="501789" y="4509737"/>
              <a:ext cx="3928188" cy="720000"/>
            </a:xfrm>
            <a:prstGeom prst="wedgeRectCallout">
              <a:avLst>
                <a:gd name="adj1" fmla="val -1862"/>
                <a:gd name="adj2" fmla="val -88735"/>
              </a:avLst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b="1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Immagine correlat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1748" y="4619756"/>
              <a:ext cx="495547" cy="49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tangolo 8"/>
            <p:cNvSpPr/>
            <p:nvPr/>
          </p:nvSpPr>
          <p:spPr>
            <a:xfrm>
              <a:off x="1183948" y="4544365"/>
              <a:ext cx="3199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dirty="0" smtClean="0"/>
                <a:t>haveibeenpwned.com</a:t>
              </a:r>
              <a:r>
                <a:rPr lang="it-IT" dirty="0"/>
                <a:t/>
              </a:r>
              <a:br>
                <a:rPr lang="it-IT" dirty="0"/>
              </a:br>
              <a:r>
                <a:rPr lang="it-IT" dirty="0" smtClean="0"/>
                <a:t>hacked-emails.com</a:t>
              </a:r>
              <a:endParaRPr lang="it-IT" dirty="0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700175" y="981840"/>
            <a:ext cx="4320000" cy="3603827"/>
            <a:chOff x="553916" y="2242038"/>
            <a:chExt cx="2242038" cy="3603827"/>
          </a:xfrm>
        </p:grpSpPr>
        <p:sp>
          <p:nvSpPr>
            <p:cNvPr id="19" name="Rettangolo 18"/>
            <p:cNvSpPr/>
            <p:nvPr/>
          </p:nvSpPr>
          <p:spPr>
            <a:xfrm>
              <a:off x="553916" y="2620105"/>
              <a:ext cx="2242038" cy="322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 smtClean="0">
                  <a:solidFill>
                    <a:schemeClr val="tx1"/>
                  </a:solidFill>
                </a:rPr>
                <a:t>Rispettare la </a:t>
              </a:r>
              <a:r>
                <a:rPr lang="it-IT" sz="1600" b="1" dirty="0" smtClean="0">
                  <a:solidFill>
                    <a:schemeClr val="tx1"/>
                  </a:solidFill>
                </a:rPr>
                <a:t>complessità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smtClean="0">
                  <a:solidFill>
                    <a:schemeClr val="tx1"/>
                  </a:solidFill>
                </a:rPr>
                <a:t>Diversificare</a:t>
              </a:r>
              <a:r>
                <a:rPr lang="it-IT" sz="1600" dirty="0" smtClean="0">
                  <a:solidFill>
                    <a:schemeClr val="tx1"/>
                  </a:solidFill>
                </a:rPr>
                <a:t> le password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smtClean="0">
                  <a:solidFill>
                    <a:schemeClr val="tx1"/>
                  </a:solidFill>
                </a:rPr>
                <a:t>Evitare</a:t>
              </a:r>
              <a:r>
                <a:rPr lang="it-IT" sz="1600" dirty="0" smtClean="0">
                  <a:solidFill>
                    <a:schemeClr val="tx1"/>
                  </a:solidFill>
                </a:rPr>
                <a:t> password riconducibili all’</a:t>
              </a:r>
              <a:r>
                <a:rPr lang="it-IT" sz="1600" b="1" dirty="0" smtClean="0">
                  <a:solidFill>
                    <a:schemeClr val="tx1"/>
                  </a:solidFill>
                </a:rPr>
                <a:t>utente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>
                  <a:solidFill>
                    <a:schemeClr val="tx1"/>
                  </a:solidFill>
                </a:rPr>
                <a:t>Evitare</a:t>
              </a:r>
              <a:r>
                <a:rPr lang="it-IT" sz="1600" dirty="0">
                  <a:solidFill>
                    <a:schemeClr val="tx1"/>
                  </a:solidFill>
                </a:rPr>
                <a:t> password riconducibili </a:t>
              </a:r>
              <a:r>
                <a:rPr lang="it-IT" sz="1600" dirty="0" smtClean="0">
                  <a:solidFill>
                    <a:schemeClr val="tx1"/>
                  </a:solidFill>
                </a:rPr>
                <a:t>al </a:t>
              </a:r>
              <a:r>
                <a:rPr lang="it-IT" sz="1600" b="1" dirty="0" smtClean="0">
                  <a:solidFill>
                    <a:schemeClr val="tx1"/>
                  </a:solidFill>
                </a:rPr>
                <a:t>servizio</a:t>
              </a:r>
              <a:endParaRPr lang="it-IT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smtClean="0">
                  <a:solidFill>
                    <a:schemeClr val="tx1"/>
                  </a:solidFill>
                </a:rPr>
                <a:t>Evitare</a:t>
              </a:r>
              <a:r>
                <a:rPr lang="it-IT" sz="1600" dirty="0" smtClean="0">
                  <a:solidFill>
                    <a:schemeClr val="tx1"/>
                  </a:solidFill>
                </a:rPr>
                <a:t> password di </a:t>
              </a:r>
              <a:r>
                <a:rPr lang="it-IT" sz="1600" b="1" dirty="0" smtClean="0">
                  <a:solidFill>
                    <a:schemeClr val="tx1"/>
                  </a:solidFill>
                </a:rPr>
                <a:t>uso comune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smtClean="0">
                  <a:solidFill>
                    <a:schemeClr val="tx1"/>
                  </a:solidFill>
                </a:rPr>
                <a:t>Evitare</a:t>
              </a:r>
              <a:r>
                <a:rPr lang="it-IT" sz="1600" dirty="0" smtClean="0">
                  <a:solidFill>
                    <a:schemeClr val="tx1"/>
                  </a:solidFill>
                </a:rPr>
                <a:t> password generate con una </a:t>
              </a:r>
              <a:r>
                <a:rPr lang="it-IT" sz="1600" b="1" dirty="0" smtClean="0">
                  <a:solidFill>
                    <a:schemeClr val="tx1"/>
                  </a:solidFill>
                </a:rPr>
                <a:t>regola intuibile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 smtClean="0">
                  <a:solidFill>
                    <a:schemeClr val="tx1"/>
                  </a:solidFill>
                </a:rPr>
                <a:t>Generare la password ipotizzando che le </a:t>
              </a:r>
              <a:r>
                <a:rPr lang="it-IT" sz="1600" b="1" dirty="0" smtClean="0">
                  <a:solidFill>
                    <a:schemeClr val="tx1"/>
                  </a:solidFill>
                </a:rPr>
                <a:t>precedenti siano note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 smtClean="0">
                  <a:solidFill>
                    <a:schemeClr val="tx1"/>
                  </a:solidFill>
                </a:rPr>
                <a:t>Quando possibile usare </a:t>
              </a:r>
              <a:r>
                <a:rPr lang="it-IT" sz="1600" b="1" dirty="0" smtClean="0">
                  <a:solidFill>
                    <a:schemeClr val="tx1"/>
                  </a:solidFill>
                </a:rPr>
                <a:t>password </a:t>
              </a:r>
              <a:r>
                <a:rPr lang="it-IT" sz="1600" b="1" dirty="0" err="1" smtClean="0">
                  <a:solidFill>
                    <a:schemeClr val="tx1"/>
                  </a:solidFill>
                </a:rPr>
                <a:t>randomiche</a:t>
              </a:r>
              <a:endParaRPr lang="it-IT" sz="16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b="1" dirty="0" smtClean="0">
                  <a:solidFill>
                    <a:schemeClr val="tx1"/>
                  </a:solidFill>
                </a:rPr>
                <a:t>Modificare</a:t>
              </a:r>
              <a:r>
                <a:rPr lang="it-IT" sz="1600" dirty="0" smtClean="0">
                  <a:solidFill>
                    <a:schemeClr val="tx1"/>
                  </a:solidFill>
                </a:rPr>
                <a:t> password generate da </a:t>
              </a:r>
              <a:r>
                <a:rPr lang="it-IT" sz="1600" dirty="0" err="1" smtClean="0">
                  <a:solidFill>
                    <a:schemeClr val="tx1"/>
                  </a:solidFill>
                </a:rPr>
                <a:t>tool</a:t>
              </a:r>
              <a:endParaRPr lang="it-IT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553916" y="2242038"/>
              <a:ext cx="2242038" cy="37806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Come impostare le password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091987" y="4688447"/>
            <a:ext cx="3928188" cy="720000"/>
            <a:chOff x="4694344" y="4201827"/>
            <a:chExt cx="3928188" cy="720000"/>
          </a:xfrm>
        </p:grpSpPr>
        <p:sp>
          <p:nvSpPr>
            <p:cNvPr id="23" name="Fumetto 1 22"/>
            <p:cNvSpPr/>
            <p:nvPr/>
          </p:nvSpPr>
          <p:spPr>
            <a:xfrm>
              <a:off x="4694344" y="4201827"/>
              <a:ext cx="3928188" cy="720000"/>
            </a:xfrm>
            <a:prstGeom prst="wedgeRectCallout">
              <a:avLst>
                <a:gd name="adj1" fmla="val -38204"/>
                <a:gd name="adj2" fmla="val -90031"/>
              </a:avLst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b="1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2" descr="Immagine correlat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4303" y="4311846"/>
              <a:ext cx="495547" cy="49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ttangolo 24"/>
            <p:cNvSpPr/>
            <p:nvPr/>
          </p:nvSpPr>
          <p:spPr>
            <a:xfrm>
              <a:off x="5376503" y="4236455"/>
              <a:ext cx="31993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dirty="0" smtClean="0"/>
                <a:t>www.passwordrandom.com</a:t>
              </a:r>
              <a:endParaRPr lang="it-IT" dirty="0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5486797" y="4599536"/>
              <a:ext cx="720000" cy="23428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36000" tIns="36000" rIns="36000" bIns="36000" anchor="ctr">
              <a:noAutofit/>
            </a:bodyPr>
            <a:lstStyle/>
            <a:p>
              <a:pPr algn="ctr"/>
              <a:r>
                <a:rPr lang="it-IT" sz="1050" b="1" dirty="0" smtClean="0">
                  <a:solidFill>
                    <a:schemeClr val="bg1"/>
                  </a:solidFill>
                </a:rPr>
                <a:t>Random</a:t>
              </a:r>
              <a:endParaRPr lang="it-IT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6513738" y="4599536"/>
              <a:ext cx="720000" cy="23428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36000" tIns="36000" rIns="36000" bIns="36000" anchor="ctr">
              <a:spAutoFit/>
            </a:bodyPr>
            <a:lstStyle/>
            <a:p>
              <a:pPr algn="ctr"/>
              <a:r>
                <a:rPr lang="it-IT" sz="1050" b="1" dirty="0" err="1" smtClean="0">
                  <a:solidFill>
                    <a:schemeClr val="bg1"/>
                  </a:solidFill>
                </a:rPr>
                <a:t>Meter</a:t>
              </a:r>
              <a:endParaRPr lang="it-IT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7540678" y="4599536"/>
              <a:ext cx="720000" cy="23428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36000" tIns="36000" rIns="36000" bIns="36000" anchor="ctr">
              <a:noAutofit/>
            </a:bodyPr>
            <a:lstStyle/>
            <a:p>
              <a:pPr algn="ctr"/>
              <a:r>
                <a:rPr lang="it-IT" sz="1050" b="1" dirty="0" smtClean="0">
                  <a:solidFill>
                    <a:schemeClr val="bg1"/>
                  </a:solidFill>
                </a:rPr>
                <a:t>Top</a:t>
              </a:r>
              <a:endParaRPr lang="it-IT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117149" y="5509135"/>
            <a:ext cx="8903026" cy="798358"/>
            <a:chOff x="0" y="2562031"/>
            <a:chExt cx="8889545" cy="1164559"/>
          </a:xfrm>
        </p:grpSpPr>
        <p:sp>
          <p:nvSpPr>
            <p:cNvPr id="29" name="Rettangolo arrotondato 28"/>
            <p:cNvSpPr/>
            <p:nvPr/>
          </p:nvSpPr>
          <p:spPr>
            <a:xfrm>
              <a:off x="0" y="2562031"/>
              <a:ext cx="8889545" cy="1164559"/>
            </a:xfrm>
            <a:prstGeom prst="roundRect">
              <a:avLst>
                <a:gd name="adj" fmla="val 10000"/>
              </a:avLst>
            </a:prstGeom>
            <a:solidFill>
              <a:srgbClr val="01329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lt1"/>
            </a:fontRef>
          </p:style>
        </p:sp>
        <p:sp>
          <p:nvSpPr>
            <p:cNvPr id="30" name="CasellaDiTesto 29"/>
            <p:cNvSpPr txBox="1"/>
            <p:nvPr/>
          </p:nvSpPr>
          <p:spPr>
            <a:xfrm>
              <a:off x="4142" y="2562031"/>
              <a:ext cx="8885402" cy="1164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00" tIns="72390" rIns="1620000" bIns="72390" numCol="1" spcCol="1270" anchor="ctr" anchorCtr="0">
              <a:noAutofit/>
            </a:bodyPr>
            <a:lstStyle/>
            <a:p>
              <a:pPr lvl="0" defTabSz="844550">
                <a:lnSpc>
                  <a:spcPct val="90000"/>
                </a:lnSpc>
                <a:spcAft>
                  <a:spcPct val="35000"/>
                </a:spcAft>
              </a:pPr>
              <a:r>
                <a:rPr lang="it-IT" b="1" kern="1200" dirty="0" smtClean="0">
                  <a:solidFill>
                    <a:srgbClr val="FFC000"/>
                  </a:solidFill>
                </a:rPr>
                <a:t>Conformità delle password al GDPR</a:t>
              </a:r>
              <a:r>
                <a:rPr lang="it-IT" kern="1200" dirty="0" smtClean="0">
                  <a:solidFill>
                    <a:srgbClr val="FFC000"/>
                  </a:solidFill>
                </a:rPr>
                <a:t/>
              </a:r>
              <a:br>
                <a:rPr lang="it-IT" kern="1200" dirty="0" smtClean="0">
                  <a:solidFill>
                    <a:srgbClr val="FFC000"/>
                  </a:solidFill>
                </a:rPr>
              </a:br>
              <a:r>
                <a:rPr lang="it-IT" sz="1600" i="1" kern="1200" dirty="0" smtClean="0"/>
                <a:t>In base all’Art. </a:t>
              </a:r>
              <a:r>
                <a:rPr lang="it-IT" sz="1600" i="1" dirty="0"/>
                <a:t>32 </a:t>
              </a:r>
              <a:r>
                <a:rPr lang="it-IT" sz="1600" i="1" dirty="0" smtClean="0"/>
                <a:t>la password </a:t>
              </a:r>
              <a:r>
                <a:rPr lang="it-IT" sz="1600" i="1" dirty="0"/>
                <a:t>è </a:t>
              </a:r>
              <a:r>
                <a:rPr lang="it-IT" sz="1600" i="1" dirty="0" smtClean="0"/>
                <a:t>una misura tecnica e quindi essere «adeguata al fine di garantire </a:t>
              </a:r>
              <a:r>
                <a:rPr lang="it-IT" sz="1600" i="1" dirty="0"/>
                <a:t>un livello di sicurezza adeguato al </a:t>
              </a:r>
              <a:r>
                <a:rPr lang="it-IT" sz="1600" i="1" dirty="0" smtClean="0"/>
                <a:t>rischio di accesso non autorizzato» </a:t>
              </a:r>
              <a:endParaRPr lang="it-IT" sz="1600" i="1" kern="1200" dirty="0"/>
            </a:p>
          </p:txBody>
        </p:sp>
      </p:grpSp>
      <p:pic>
        <p:nvPicPr>
          <p:cNvPr id="8" name="Picture 2" descr="Risultati immagini per gdpr 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59" y="5616784"/>
            <a:ext cx="580264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0481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comunale esteso">
  <a:themeElements>
    <a:clrScheme name="Comune di Cun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une di Cuneo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une di Cun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une di Cun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une di Cun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une di Cun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une di Cun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une di Cun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une di Cun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une di Cun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une di Cun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une di Cun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une di Cun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une di Cun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 comunale esteso" id="{77417CD2-F7E3-449B-B35E-149C5E838CDB}" vid="{BA80FC0B-64B9-402B-8BE7-9C344849A64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comunale esteso - Copia</Template>
  <TotalTime>3217</TotalTime>
  <Words>1930</Words>
  <Application>Microsoft Office PowerPoint</Application>
  <PresentationFormat>Presentazione su schermo (4:3)</PresentationFormat>
  <Paragraphs>276</Paragraphs>
  <Slides>12</Slides>
  <Notes>9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 Light</vt:lpstr>
      <vt:lpstr>Times New Roman</vt:lpstr>
      <vt:lpstr>Wingdings</vt:lpstr>
      <vt:lpstr>Tema comunale esteso</vt:lpstr>
      <vt:lpstr>GDPR : principali minacce e misure tecniche</vt:lpstr>
      <vt:lpstr>Sicurezza informatica nella PA e riferimenti normativi</vt:lpstr>
      <vt:lpstr>CERT Nazionale, CERT-PA e CSIRT</vt:lpstr>
      <vt:lpstr>Rapporto Clusit Settembre 2018</vt:lpstr>
      <vt:lpstr>Analisi Fastweb 2017 e principali DataData breaches 2018</vt:lpstr>
      <vt:lpstr>Esempi di attacchi ad enti locali italiani nel 2018</vt:lpstr>
      <vt:lpstr>Metodologie di attacco e di difesa</vt:lpstr>
      <vt:lpstr>Esempi di casi reali</vt:lpstr>
      <vt:lpstr>Gestione delle credenziali</vt:lpstr>
      <vt:lpstr>Misure minime di sicurezza ICT per le pubbliche amministrazioni</vt:lpstr>
      <vt:lpstr>Privacy e cybersecurity nella Pubblica Amministrazione</vt:lpstr>
      <vt:lpstr>Elementi grafici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Goletto ing. Ermanno</dc:creator>
  <cp:lastModifiedBy>Ermanno</cp:lastModifiedBy>
  <cp:revision>473</cp:revision>
  <dcterms:created xsi:type="dcterms:W3CDTF">2018-10-22T10:03:50Z</dcterms:created>
  <dcterms:modified xsi:type="dcterms:W3CDTF">2018-12-09T10:24:08Z</dcterms:modified>
</cp:coreProperties>
</file>