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62" r:id="rId4"/>
    <p:sldId id="261" r:id="rId5"/>
    <p:sldId id="306" r:id="rId6"/>
    <p:sldId id="276" r:id="rId7"/>
    <p:sldId id="287" r:id="rId8"/>
    <p:sldId id="289" r:id="rId9"/>
    <p:sldId id="279" r:id="rId10"/>
    <p:sldId id="280" r:id="rId11"/>
    <p:sldId id="307" r:id="rId12"/>
    <p:sldId id="282" r:id="rId13"/>
    <p:sldId id="309" r:id="rId14"/>
    <p:sldId id="283" r:id="rId15"/>
    <p:sldId id="293" r:id="rId16"/>
    <p:sldId id="291" r:id="rId17"/>
    <p:sldId id="304" r:id="rId18"/>
    <p:sldId id="308" r:id="rId19"/>
    <p:sldId id="284" r:id="rId20"/>
    <p:sldId id="300" r:id="rId21"/>
    <p:sldId id="301" r:id="rId22"/>
    <p:sldId id="305" r:id="rId23"/>
    <p:sldId id="310" r:id="rId24"/>
    <p:sldId id="285" r:id="rId25"/>
    <p:sldId id="275" r:id="rId26"/>
  </p:sldIdLst>
  <p:sldSz cx="10693400" cy="7562850"/>
  <p:notesSz cx="6858000" cy="9144000"/>
  <p:custDataLst>
    <p:tags r:id="rId2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orient="horz" pos="4423">
          <p15:clr>
            <a:srgbClr val="A4A3A4"/>
          </p15:clr>
        </p15:guide>
        <p15:guide id="3" orient="horz" pos="3380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432">
          <p15:clr>
            <a:srgbClr val="A4A3A4"/>
          </p15:clr>
        </p15:guide>
        <p15:guide id="6" orient="horz" pos="4196">
          <p15:clr>
            <a:srgbClr val="A4A3A4"/>
          </p15:clr>
        </p15:guide>
        <p15:guide id="7" pos="3368">
          <p15:clr>
            <a:srgbClr val="A4A3A4"/>
          </p15:clr>
        </p15:guide>
        <p15:guide id="8" pos="1236">
          <p15:clr>
            <a:srgbClr val="A4A3A4"/>
          </p15:clr>
        </p15:guide>
        <p15:guide id="9" pos="329">
          <p15:clr>
            <a:srgbClr val="A4A3A4"/>
          </p15:clr>
        </p15:guide>
        <p15:guide id="10" pos="4865">
          <p15:clr>
            <a:srgbClr val="A4A3A4"/>
          </p15:clr>
        </p15:guide>
        <p15:guide id="11" pos="6407">
          <p15:clr>
            <a:srgbClr val="A4A3A4"/>
          </p15:clr>
        </p15:guide>
        <p15:guide id="12" pos="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86667" autoAdjust="0"/>
  </p:normalViewPr>
  <p:slideViewPr>
    <p:cSldViewPr showGuides="1">
      <p:cViewPr varScale="1">
        <p:scale>
          <a:sx n="84" d="100"/>
          <a:sy n="84" d="100"/>
        </p:scale>
        <p:origin x="1650" y="8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Herzlich willkommen zu meinem Kolloquium zu meiner Masterarbeit mit dem Titel: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Leistungsanalyse von Thread-Abstraktionen in verschiedenen Programmiersprachen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217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Kapitel 4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Motivation: rekursiver Sortieralgorithmus eignet sich gut für Parallelisierung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Teile-und-herrsche-Verfahren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Implementierung: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Parallelisierung durch gleichzeitiges Sortieren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Der Teillisten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 Baumebene: Schwelle, bis zu der die Teilsortierungen parallel ausgeführt werden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Ebene 1 gesamte Liste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Ebene 2 halbiert in 2 Teillisten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Ebene 3 wieder halbiert in 4 Teillisten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Usw.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Besonderheiten der Programmiersprachen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 Code für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Platfrom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Threads und Virtual Threads fast identisch,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nur unterschiedliche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CachedThreadPool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VirtualThreadPerTaskExecutor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Kotlin: Verwendung von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GlobalScope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So keine strukturierte Nebenläufigkeit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Hat Ausführungszeit verdoppelt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Go: Verwendung vom „Closing Chanel“-Muster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03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 Messung 1 aus der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Besonderheit: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 Baumebene: Werte 1-6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Also wenige Threads werden Parallel ausgeführt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87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Orange: Virtual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Blau: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Grün: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Oben Links: CPU-Auslastung in Prozent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Für maximale Baumebene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	12,5%		1/8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2:	25%		2/8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 4 stagnieren die Werte, weil alle Kerne genutzt werden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Insgesamt alle Implementierungen dicht bei einander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Oben rechts: Ausführungszeiten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Gehen runter mit steigender Parallelisierung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 4 stagnieren die Werte wieder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brauchen am längsten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VT und PT gleich auf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 schnellsten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Unten Mitte: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 Anzahl: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Bleibt konstant für neue Thread Abstraktionen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Steigt exponentiell für PT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Wegen 1:1 Mapping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56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 für Rechenlast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 vier Implementierungen skalieren ähnlich bei CPU-Auslastung und Ausführungsdauer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Entkoppelung von BS-Threads funktioniert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einem vielen Threads die häufig blockieren neue Thread-Abstraktionen besser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sich mit wenigen Threads eine optimal CPU-Auslastung erreichen lässt, sind die neuen Technologien genau so gut wie die alten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905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Zweite Hälfte Kapitel 4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Motivation: Realitätsnahes Szenario, das aktuelle Technologien nutzt,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blockierende I/O-Operationen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realitätsnah unter dem Aspekt verwendet Technologien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nicht realistische Bank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Technologien: PostgreSQL, Datenbanktreiber, Datenbankverbindungspools, Docker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PostgreSQL-Datenbank: Tabelle mit Konten (Kontonummer, Kontostand)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Läuft als Docker-Container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Überweisungen: Betrag wird von einem Konto auf ein anderes gebucht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Anforderung: Datenkonsistenz (Zeilensperre nötig)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Docker: Zuweisung von Hardwareressourcen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Auch Implementierungen laufen in Containern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CPU-Implementierung und CPU-PostgreSQL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Implementierung: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/Virtual Threads: JDBC PostgreSQL-Treiber,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HikariCP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Unterstützt Virtual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Kotlin: R2DBC Treiber und Verbindungspool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Einzige Option die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unterstützt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Reactive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Ansatz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pgx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Treiber und Verbindungspool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Gilt als extrem performant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Nutzt den Net-Poller von Go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7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Messung 2 aus der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Besonderheit Überweisungen wurden Datenbankseitig verzögert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Zwischen 10-100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pg_sleep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 Datenbank-Verbindungen im 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Letztendlich limitierender Faktor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34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Farben sind gleich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Oben links: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Ausführungszeiten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Steigen mit der Verzögerung der Anfragen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Entkoppelung war nicht möglich war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Bzw. nur 80 Transaktionen gleichzeitig ausgeführt werden konnten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Oben rechts: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Anzahl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Entkoppelung auf Thread ebene hat funktioniert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pegeln sich zwischen 80-100 Threads ein, vermutlich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Reactive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-Ansatz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 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Unten Mitte: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CPU-Auslastung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Niedrig außer bei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Deshalb feste Hardwareressourcen mit Docker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63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der Praxis: Performance von Thread-Abstraktion von verwendeten Technologien abhängig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Datenbank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Datenbanktreiber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Datenbankverbindungspool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Entkoppelung von Aufgaben (Überweisungen) und Ressourcen (Datenbankverbindungen, Threads) auf allen Ebenen nötig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Selbst wenn Technologien scheinbar Thread-Abstraktion unterstützen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Aktuell geringe Latenz wichtiger als hoher Grad an Parallelität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z.B. üblich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HikariCP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auch für Kotlin, weil sehr performant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575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Theoretischer Teil: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 drei neuen Thread-Abstraktionen nutzen ähnlich Ansätze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Zusätzliche Abstraktionsebene durch Leichtgewichtige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Entkoppelung von Betriebssystem-Threads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Scheduling auf Laufzeiteben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Praktischer Teil: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Stärken gar nicht so leicht auszuspielen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Mergesort: Nur besser wenn optimale CPU-Auslastung noch nicht erreicht ist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Bank: Alle verwendeten Technologien müssen das Konzept unterstützen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 Thread-Abstraktionen scheiden genau so gut oder besser ab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-Case 1:1 Mapping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Sehr gut bei vielen Threads die lange blockieren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Abstand am performantesten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Dennoch Virtual Threads besser als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45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Aufbau des Vortrags: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Orientiert sich am Aufbau der 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Ziel der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Thread-Abstraktionen: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4196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versteht man darunter, wie wurden sie in den Programmiersprachen umgesetzt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Font typeface="+mj-lt"/>
              <a:buNone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 Testaufbau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Font typeface="+mj-lt"/>
              <a:buNone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Benchmark 1 Mergesort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5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 2 Bank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5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10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Umfassende Leistungsanalyse von Thread-Abstraktionen in Java, Kotlin und Go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Anlass: Veröffentlichung von Virtual Threads in Java, im September 2023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Auswahl Sprachen: sollten vergleichbar sein,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Garbage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keine Skript Sprachen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Kotlin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direkter Konkurrent in der JVM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Go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wurde von Anfang an mit dem Fokus auf Performance und Nebenläufigkeit entwickelt, 	guter Referenzpunkt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Erste Hälfte der Arbeit: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Theoretischer Teil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Ziel: tiefes Verständnis Funktionsweise der Thread-Abstraktionen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Überlegung: Auswirkung auf Gesamtperformance und Effizienz von Anwendungen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Zeite Hälfte der Arbeit: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Praktischer Teil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Entwicklung und Durchführung von Benchmarks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Testen der Thread-Abstraktion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 auf: Effizienz, Skalierbarkeit, Ressourcennutzung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Abschließend: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Zusammenführen der Erkenntnisse aus den zwei Teile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Praktische Empfehlungen für Entwickler, für die Auswahl geeigneter Thread-Abstraktionen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6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Verweis: Kapitel 2 Masterarbeit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Thread-Abstraktionen sind Konzepte zur Vereinfachung der nebenläufigen Programmierung, die eine </a:t>
            </a:r>
            <a:r>
              <a:rPr lang="de-DE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Abstraktionsebene</a:t>
            </a: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über den traditionellen Betriebssystem-Threads bieten.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Traditionelle Thread-Verwaltung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1:1-Mapping zwischen Anwendungs-Threads und BS-Threads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 werden direkt vom Betriebssystem verwaltet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Hoher Ressourcenverbrauch pro Thread (2-3 MB Speicher)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Ineffizient bei I/O-intensiven Aufgaben durch Blockieren von BS-Threads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Moderne Thread-Abstraktionen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N:M- Mapping: N leichtgewichtige Threads auf M Betriebssystem-Threads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durch die Laufzeitumgebung der Programmiersprache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Geringerer Ressourcenverbrauch pro Thread (wenige KB Speicher)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Effizientere Nutzung von Systemressourcen, besonders bei I/O-lastigen Anwendungen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Z.B. Netzwerkkommunikation, Lese-/Schreib-Zugriffe, Nutzereingaben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43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Seit der Beginn Teil von Java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1995, etabliert und weit verbreitet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Schwergewichtige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Verbrauchen viel Speicher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Dauern lange zu erstellen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wegen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1:1 Mapping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 PT ein BS-Thread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Wrapper, umschließen BS-Thread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auf Betriebssystemebene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 blockiert, blockiert auch der BS-Thread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z.B. IO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auch BS-Thread muss raus aus dem Kern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4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85B5D-E769-E0DB-BD39-73ACA5881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01663C-9741-E9AB-D8E9-A7CA50EC4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5C73AE-2727-CDD5-0DB1-E92A96DC1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Leichtgewichtige Thread-Implementierung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Geringer Ressourcenverbrauch (wenige KB pro Thread)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Können schnell erstellt werden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Viele Virtual Threads teilen sich wenige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Threads (Carrier Threads)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M:N Mapping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Carrier Threads: Anzahl Prozessor Kerne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Millionen Virtual Threads möglich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Nicht-blockierend bei I/O-Operationen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VT blockiert, aber nicht PT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durch die Java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VT pro Aufgabe, bleiben die ganze Zeit verbunden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Mount/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Unmount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auf PT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Dafür JDK erweitert anstellen, wo Code Potenziell blockieren kann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Leichter Umstieg durch gleiche API wie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B987AC-01F4-729E-FBAA-5BEE1AC6A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68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Leichtgewichtige Nebenläufigkeitsabstraktion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Eigene Syntax für das Erstellen und verwalten von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Dispatcher: definieren die Aufgabe 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z.B. launch,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z.B. Default (rechenintensiv) IO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Basieren auf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Suspendierbarkeit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Funktionen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Schlüsselwort: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suspend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Continuations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Repräsentieren den Zustand einer suspendierten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Ermöglichen das Pausieren und Fortsetzen von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Coroutinen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 Objekt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Werte von Variablen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 welcher Stelle vom Code wird die Ausführung unterbrochen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849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 Pike hat Go entwickelt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Unter andrem mit Ken Thompson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ist eine: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Independently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executing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launched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Schlüsselwort: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Integraler Bestandteil der Go-Sprache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 leichtgewichtige 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durch Go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Scheduler (M:N Scheduling)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Herzstück für Nebenläufigkeit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Warteschlangen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Workstealing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Kommunikation über Channels (Synchronisationspunkte)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Daten an die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zu senden oder zu empfangen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Dienen als Synchronisationspunkte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Programmiermuster für effiziente Verwendung nötig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Kapitel 3 Masterarbeit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Prozessor : 8 logische Prozessoren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Performancefaktoren: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Ausführungsdauer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Möglichst kurz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skaliert bei steigender Last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CPU-Auslastung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Möglichst hohe Auslastung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Bedeutet effiziente Ressourcennutzung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Arbeitsspeicherverbrauch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Möglichst niedrig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Thread-Anzahl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BS-Threads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Möglichst niedrig sein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 Anzahl begrenzt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Zeigt ob Entkoppelung von leichtgewichtigen Threads funktioniert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Werkzeuge zur Datenerhebung: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Selbst entwickelte Python-Skripte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Einheitliche Messung möglich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Einheitlicher Ressourcenverbrauch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Einheitliche Messdaten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Werkzeug für Visualisierung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Alle Implementierung können mit einem Start nacheinander ausgeführt werden</a:t>
            </a:r>
          </a:p>
          <a:p>
            <a:pPr indent="449580"/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leicht erweiterbar, zum Beispiel weitere Sprache oder Benchmark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B0C62-07EA-4146-9798-A0A17F7FEF9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83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  </a:t>
            </a:r>
            <a:r>
              <a:rPr lang="de-DE" sz="1000" i="1" dirty="0"/>
              <a:t>Philipp Ermer  </a:t>
            </a:r>
            <a:r>
              <a:rPr lang="de-DE" sz="10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Leistungsanalyse von Thread-Abstraktionen in verschiedenen Programmiersprachen  </a:t>
            </a:r>
            <a:r>
              <a:rPr lang="de-DE" sz="1000" i="1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29.01.2025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merp/kotlinPerformancetests" TargetMode="External"/><Relationship Id="rId2" Type="http://schemas.openxmlformats.org/officeDocument/2006/relationships/hyperlink" Target="https://github.com/ermerp/JavaPerformancetes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ermerp/masterthesis" TargetMode="External"/><Relationship Id="rId5" Type="http://schemas.openxmlformats.org/officeDocument/2006/relationships/hyperlink" Target="https://github.com/ermerp/Monitoring" TargetMode="External"/><Relationship Id="rId4" Type="http://schemas.openxmlformats.org/officeDocument/2006/relationships/hyperlink" Target="https://github.com/ermerp/GoPerformancetes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22288" y="3205361"/>
            <a:ext cx="6985000" cy="719138"/>
          </a:xfrm>
        </p:spPr>
        <p:txBody>
          <a:bodyPr/>
          <a:lstStyle/>
          <a:p>
            <a:r>
              <a:rPr lang="de-DE" noProof="0" dirty="0">
                <a:solidFill>
                  <a:schemeClr val="tx1"/>
                </a:solidFill>
              </a:rPr>
              <a:t>Leistungsanalyse von Thread-Abstraktionen in verschiedenen Programmiersprachen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653683"/>
            <a:ext cx="6985000" cy="1008062"/>
          </a:xfrm>
        </p:spPr>
        <p:txBody>
          <a:bodyPr/>
          <a:lstStyle/>
          <a:p>
            <a:r>
              <a:rPr lang="de-DE" noProof="0" dirty="0"/>
              <a:t>Master-Arbeit im Studiengang </a:t>
            </a:r>
          </a:p>
          <a:p>
            <a:r>
              <a:rPr lang="de-DE" noProof="0" dirty="0"/>
              <a:t>”Angewandte Informatik“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noProof="0" dirty="0"/>
              <a:t>Philipp Ermer, 29.01.2025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DA113-8281-B2AB-A780-3CF9AF5D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7728D-49E9-CCDE-B556-82F7E5EC3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10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7051FDAC-F95A-362D-3796-670232BC8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Go </a:t>
            </a:r>
            <a:r>
              <a:rPr lang="de-DE" noProof="0" dirty="0" err="1"/>
              <a:t>Goroutinen</a:t>
            </a: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DA5E24-6C94-2FB3-7D4D-DA4B84586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78918"/>
            <a:ext cx="8424862" cy="4522787"/>
          </a:xfrm>
          <a:noFill/>
        </p:spPr>
        <p:txBody>
          <a:bodyPr/>
          <a:lstStyle/>
          <a:p>
            <a:r>
              <a:rPr lang="de-DE" b="1" noProof="0" dirty="0"/>
              <a:t>"</a:t>
            </a:r>
            <a:r>
              <a:rPr lang="de-DE" b="1" noProof="0" dirty="0" err="1"/>
              <a:t>Independently</a:t>
            </a:r>
            <a:r>
              <a:rPr lang="de-DE" b="1" noProof="0" dirty="0"/>
              <a:t> </a:t>
            </a:r>
            <a:r>
              <a:rPr lang="de-DE" b="1" noProof="0" dirty="0" err="1"/>
              <a:t>executing</a:t>
            </a:r>
            <a:r>
              <a:rPr lang="de-DE" b="1" noProof="0" dirty="0"/>
              <a:t> </a:t>
            </a:r>
            <a:r>
              <a:rPr lang="de-DE" b="1" noProof="0" dirty="0" err="1"/>
              <a:t>function</a:t>
            </a:r>
            <a:r>
              <a:rPr lang="de-DE" b="1" noProof="0" dirty="0"/>
              <a:t>, </a:t>
            </a:r>
            <a:r>
              <a:rPr lang="de-DE" b="1" noProof="0" dirty="0" err="1"/>
              <a:t>launched</a:t>
            </a:r>
            <a:r>
              <a:rPr lang="de-DE" b="1" noProof="0" dirty="0"/>
              <a:t> </a:t>
            </a:r>
            <a:r>
              <a:rPr lang="de-DE" b="1" noProof="0" dirty="0" err="1"/>
              <a:t>by</a:t>
            </a:r>
            <a:r>
              <a:rPr lang="de-DE" b="1" noProof="0" dirty="0"/>
              <a:t> a </a:t>
            </a:r>
            <a:r>
              <a:rPr lang="de-DE" b="1" noProof="0" dirty="0" err="1"/>
              <a:t>go</a:t>
            </a:r>
            <a:r>
              <a:rPr lang="de-DE" b="1" noProof="0" dirty="0"/>
              <a:t> </a:t>
            </a:r>
            <a:r>
              <a:rPr lang="de-DE" b="1" noProof="0" dirty="0" err="1"/>
              <a:t>statement</a:t>
            </a:r>
            <a:r>
              <a:rPr lang="de-DE" b="1" noProof="0" dirty="0"/>
              <a:t>."</a:t>
            </a:r>
          </a:p>
          <a:p>
            <a:r>
              <a:rPr lang="de-DE" noProof="0" dirty="0"/>
              <a:t>— </a:t>
            </a:r>
            <a:r>
              <a:rPr lang="de-DE" i="1" noProof="0" dirty="0"/>
              <a:t>Rob Pike, 2012</a:t>
            </a:r>
          </a:p>
          <a:p>
            <a:endParaRPr lang="de-DE" noProof="0" dirty="0"/>
          </a:p>
          <a:p>
            <a:pPr lvl="1"/>
            <a:r>
              <a:rPr lang="de-DE" noProof="0" dirty="0"/>
              <a:t>Integraler Bestandteil der Go-Sprache</a:t>
            </a:r>
          </a:p>
          <a:p>
            <a:pPr lvl="1"/>
            <a:r>
              <a:rPr lang="de-DE" noProof="0" dirty="0"/>
              <a:t>Extrem leichtgewichtige Threads</a:t>
            </a:r>
          </a:p>
          <a:p>
            <a:pPr lvl="1"/>
            <a:r>
              <a:rPr lang="de-DE" noProof="0" dirty="0"/>
              <a:t>Verwaltung durch Go </a:t>
            </a:r>
            <a:r>
              <a:rPr lang="de-DE" noProof="0" dirty="0" err="1"/>
              <a:t>Runtime</a:t>
            </a:r>
            <a:r>
              <a:rPr lang="de-DE" noProof="0" dirty="0"/>
              <a:t> Scheduler (M:N Scheduling)</a:t>
            </a:r>
          </a:p>
          <a:p>
            <a:pPr lvl="1"/>
            <a:r>
              <a:rPr lang="de-DE" noProof="0" dirty="0"/>
              <a:t>Kommunikation über Channels (Synchronisationspunkte)</a:t>
            </a:r>
          </a:p>
          <a:p>
            <a:pPr lvl="2"/>
            <a:r>
              <a:rPr lang="de-DE" noProof="0" dirty="0"/>
              <a:t>Programmiermuster für effiziente Verwendung nötig</a:t>
            </a:r>
          </a:p>
        </p:txBody>
      </p:sp>
    </p:spTree>
    <p:extLst>
      <p:ext uri="{BB962C8B-B14F-4D97-AF65-F5344CB8AC3E}">
        <p14:creationId xmlns:p14="http://schemas.microsoft.com/office/powerpoint/2010/main" val="45937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1D6DF-CE9B-4BF2-43B5-C92D4CB27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id="{91DB728F-77DF-00EB-E51C-952A6C859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11</a:t>
            </a:fld>
            <a:endParaRPr lang="de-DE" noProof="0" dirty="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C1E8FB3C-5174-3C06-263F-8F433CFC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87636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760EF896-5626-A5F4-30D2-F6132C1A4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3: Testaufbau </a:t>
            </a:r>
            <a:endParaRPr lang="de-DE" sz="2400" i="1" noProof="0" dirty="0"/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E0EC4C37-95B5-0E92-2389-3E675BDF54F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</a:t>
                      </a:r>
                      <a:r>
                        <a:rPr kumimoji="0" lang="de-DE" sz="17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Mergesort</a:t>
                      </a:r>
                      <a:endParaRPr kumimoji="0" lang="de-DE" sz="1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B23C-8769-FF46-B213-79F646D2F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17BDD-DAAD-40F8-CF39-0E2462EAA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12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441BB42-6AD2-A113-FCA7-395F3657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Testaufbau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A163C9-3F34-60CB-635D-C0E1304FB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65201"/>
            <a:ext cx="8424862" cy="4522787"/>
          </a:xfrm>
          <a:noFill/>
        </p:spPr>
        <p:txBody>
          <a:bodyPr/>
          <a:lstStyle/>
          <a:p>
            <a:pPr lvl="1"/>
            <a:r>
              <a:rPr lang="de-DE" noProof="0" dirty="0"/>
              <a:t>Hardware:</a:t>
            </a:r>
          </a:p>
          <a:p>
            <a:pPr lvl="2"/>
            <a:r>
              <a:rPr lang="de-DE" noProof="0" dirty="0"/>
              <a:t>Prozessor : 8 logische Prozessoren</a:t>
            </a:r>
          </a:p>
          <a:p>
            <a:pPr lvl="1"/>
            <a:r>
              <a:rPr lang="de-DE" noProof="0" dirty="0"/>
              <a:t>Performancefaktoren:</a:t>
            </a:r>
          </a:p>
          <a:p>
            <a:pPr lvl="2"/>
            <a:r>
              <a:rPr lang="de-DE" noProof="0" dirty="0"/>
              <a:t>Ausführungsdauer</a:t>
            </a:r>
          </a:p>
          <a:p>
            <a:pPr lvl="2"/>
            <a:r>
              <a:rPr lang="de-DE" noProof="0" dirty="0"/>
              <a:t>CPU-Auslastung</a:t>
            </a:r>
          </a:p>
          <a:p>
            <a:pPr lvl="2"/>
            <a:r>
              <a:rPr lang="de-DE" noProof="0" dirty="0"/>
              <a:t>Arbeitsspeicherverbrauch</a:t>
            </a:r>
          </a:p>
          <a:p>
            <a:pPr lvl="2"/>
            <a:r>
              <a:rPr lang="de-DE" noProof="0" dirty="0"/>
              <a:t>Thread-Anzahl</a:t>
            </a:r>
          </a:p>
          <a:p>
            <a:pPr lvl="1"/>
            <a:r>
              <a:rPr lang="de-DE" noProof="0" dirty="0"/>
              <a:t>Werkzeuge zur Datenerhebung:</a:t>
            </a:r>
          </a:p>
          <a:p>
            <a:pPr lvl="2"/>
            <a:r>
              <a:rPr lang="de-DE" noProof="0" dirty="0"/>
              <a:t>Selbst entwickelte Python-Skripte</a:t>
            </a:r>
          </a:p>
        </p:txBody>
      </p:sp>
    </p:spTree>
    <p:extLst>
      <p:ext uri="{BB962C8B-B14F-4D97-AF65-F5344CB8AC3E}">
        <p14:creationId xmlns:p14="http://schemas.microsoft.com/office/powerpoint/2010/main" val="39678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51C3C-2A09-2ADA-7E42-170A1E62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id="{A24798E5-0349-8918-3482-99D5E125A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13</a:t>
            </a:fld>
            <a:endParaRPr lang="de-DE" noProof="0" dirty="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29F627E3-A66E-BCA4-0949-59E0FD17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25672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7BAFBF1-A4E9-FDAD-D13D-D87DCE91B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4: Benchmark 1: Mergesort</a:t>
            </a:r>
            <a:endParaRPr lang="de-DE" sz="2400" i="1" noProof="0" dirty="0"/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28E1205C-9AC6-18C6-A7A4-AFE67D17F6F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</a:t>
                      </a:r>
                      <a:r>
                        <a:rPr kumimoji="0" lang="de-DE" sz="17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Mergesort</a:t>
                      </a:r>
                      <a:endParaRPr kumimoji="0" lang="de-DE" sz="1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1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09022-B96A-2CAF-E62C-C70BAEA1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F61801-784F-5FFA-BAE6-7BA915AE0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14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F26E01C-C8D1-BC88-9452-441443A7F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1</a:t>
            </a:r>
            <a:r>
              <a:rPr lang="de-DE" dirty="0"/>
              <a:t>: </a:t>
            </a:r>
            <a:r>
              <a:rPr lang="de-DE" dirty="0" err="1"/>
              <a:t>Mergesort</a:t>
            </a: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4AFDAD7-5458-9B98-AC77-034770F7D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78918"/>
            <a:ext cx="8424862" cy="4522787"/>
          </a:xfrm>
          <a:noFill/>
        </p:spPr>
        <p:txBody>
          <a:bodyPr/>
          <a:lstStyle/>
          <a:p>
            <a:pPr lvl="1"/>
            <a:r>
              <a:rPr lang="de-DE" dirty="0"/>
              <a:t>Motivation: rekursiver Sortieralgorithmus eignet sich gut für Parallelisierung</a:t>
            </a:r>
          </a:p>
          <a:p>
            <a:pPr lvl="2"/>
            <a:r>
              <a:rPr lang="de-DE" dirty="0"/>
              <a:t>Teile-und-herrsche-Verfahren</a:t>
            </a:r>
          </a:p>
          <a:p>
            <a:pPr lvl="1"/>
            <a:r>
              <a:rPr lang="de-DE" dirty="0"/>
              <a:t>Implementierung:</a:t>
            </a:r>
          </a:p>
          <a:p>
            <a:pPr lvl="2"/>
            <a:r>
              <a:rPr lang="de-DE" dirty="0"/>
              <a:t>Parallelisierung durch gleichzeitiges Sortieren</a:t>
            </a:r>
          </a:p>
          <a:p>
            <a:pPr lvl="2"/>
            <a:r>
              <a:rPr lang="de-DE" dirty="0"/>
              <a:t>Maximale Baumebene: Schwelle, bis zu der die Teilsortierungen parallel ausgeführt werden</a:t>
            </a:r>
          </a:p>
          <a:p>
            <a:pPr lvl="1"/>
            <a:r>
              <a:rPr lang="de-DE" dirty="0"/>
              <a:t>Besonderheiten der Programmiersprachen</a:t>
            </a:r>
          </a:p>
          <a:p>
            <a:pPr lvl="2"/>
            <a:r>
              <a:rPr lang="de-DE" dirty="0"/>
              <a:t>Java: Code für </a:t>
            </a:r>
            <a:r>
              <a:rPr lang="de-DE" dirty="0" err="1"/>
              <a:t>Platfrom</a:t>
            </a:r>
            <a:r>
              <a:rPr lang="de-DE" dirty="0"/>
              <a:t> Threads und Virtual Threads fast identisch, </a:t>
            </a:r>
          </a:p>
          <a:p>
            <a:pPr marL="449263" lvl="2" indent="0">
              <a:buNone/>
            </a:pPr>
            <a:r>
              <a:rPr lang="de-DE" dirty="0"/>
              <a:t>	nur unterschiedliche </a:t>
            </a:r>
            <a:r>
              <a:rPr lang="de-DE" dirty="0" err="1"/>
              <a:t>Executor</a:t>
            </a:r>
            <a:r>
              <a:rPr lang="de-DE" dirty="0"/>
              <a:t> Services</a:t>
            </a:r>
          </a:p>
          <a:p>
            <a:pPr lvl="2"/>
            <a:r>
              <a:rPr lang="de-DE" dirty="0"/>
              <a:t>Kotlin: Verwendung von </a:t>
            </a:r>
            <a:r>
              <a:rPr lang="de-DE" dirty="0" err="1"/>
              <a:t>GlobalScope</a:t>
            </a:r>
            <a:endParaRPr lang="de-DE" dirty="0"/>
          </a:p>
          <a:p>
            <a:pPr lvl="2"/>
            <a:r>
              <a:rPr lang="de-DE" dirty="0"/>
              <a:t>Go: Verwendung vom „Closing Chanel“-Muster</a:t>
            </a:r>
          </a:p>
        </p:txBody>
      </p:sp>
    </p:spTree>
    <p:extLst>
      <p:ext uri="{BB962C8B-B14F-4D97-AF65-F5344CB8AC3E}">
        <p14:creationId xmlns:p14="http://schemas.microsoft.com/office/powerpoint/2010/main" val="168234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EC6D9-D613-15DB-B9B2-68D75824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617DC1-829F-9228-FF40-5C9BBF1BC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15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FAE7360-4B5D-28C8-FA06-E9763434C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1</a:t>
            </a:r>
            <a:r>
              <a:rPr lang="de-DE" dirty="0"/>
              <a:t>: </a:t>
            </a:r>
            <a:r>
              <a:rPr lang="de-DE" dirty="0" err="1"/>
              <a:t>Mergesort</a:t>
            </a:r>
            <a:br>
              <a:rPr lang="de-DE" sz="3200" noProof="0" dirty="0"/>
            </a:br>
            <a:r>
              <a:rPr lang="de-DE" sz="2400" b="0" i="1" dirty="0"/>
              <a:t>Messung 1 (von 4)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B777785-4F4F-14F5-1B6F-5321AFAFE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Sortierdurchläufe:		100</a:t>
            </a:r>
          </a:p>
          <a:p>
            <a:pPr lvl="1"/>
            <a:r>
              <a:rPr lang="de-DE" dirty="0"/>
              <a:t>Listenlänge:		10.000.000</a:t>
            </a:r>
          </a:p>
          <a:p>
            <a:pPr lvl="1"/>
            <a:r>
              <a:rPr lang="de-DE" b="1" dirty="0"/>
              <a:t>Maximale Baumebene: </a:t>
            </a:r>
            <a:r>
              <a:rPr lang="de-DE" dirty="0"/>
              <a:t>	</a:t>
            </a:r>
            <a:r>
              <a:rPr lang="de-DE" b="1" dirty="0"/>
              <a:t>1-6</a:t>
            </a:r>
          </a:p>
          <a:p>
            <a:pPr lvl="1"/>
            <a:r>
              <a:rPr lang="de-DE" dirty="0"/>
              <a:t>Implementierungen: 	Java </a:t>
            </a:r>
            <a:r>
              <a:rPr lang="de-DE" dirty="0" err="1"/>
              <a:t>Platform</a:t>
            </a:r>
            <a:r>
              <a:rPr lang="de-DE" dirty="0"/>
              <a:t> Threads, Java Virtual Threads, </a:t>
            </a:r>
          </a:p>
          <a:p>
            <a:pPr marL="1587" lvl="1" indent="0">
              <a:buNone/>
            </a:pPr>
            <a:r>
              <a:rPr lang="de-DE" dirty="0"/>
              <a:t>			Kotlin </a:t>
            </a:r>
            <a:r>
              <a:rPr lang="de-DE" dirty="0" err="1"/>
              <a:t>Coroutinen</a:t>
            </a:r>
            <a:r>
              <a:rPr lang="de-DE" dirty="0"/>
              <a:t>, Go </a:t>
            </a:r>
            <a:r>
              <a:rPr lang="de-DE" dirty="0" err="1"/>
              <a:t>Goroutinen</a:t>
            </a:r>
            <a:endParaRPr lang="de-DE" dirty="0"/>
          </a:p>
          <a:p>
            <a:pPr lvl="1"/>
            <a:r>
              <a:rPr lang="de-DE" dirty="0"/>
              <a:t>Aufwärmläufe:		10</a:t>
            </a:r>
          </a:p>
        </p:txBody>
      </p:sp>
    </p:spTree>
    <p:extLst>
      <p:ext uri="{BB962C8B-B14F-4D97-AF65-F5344CB8AC3E}">
        <p14:creationId xmlns:p14="http://schemas.microsoft.com/office/powerpoint/2010/main" val="193473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807F7-A61E-C7BA-AF16-DEBFB12C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02AE8D-F94C-6BB2-C6E1-B9481A37B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904B16-A1A9-4FCD-9130-A2400ACBA0C8}" type="slidenum">
              <a:rPr lang="de-DE" noProof="0"/>
              <a:pPr/>
              <a:t>16</a:t>
            </a:fld>
            <a:endParaRPr lang="de-DE" noProof="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42CA144-E758-AC52-5483-17092B433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1</a:t>
            </a:r>
            <a:r>
              <a:rPr lang="de-DE" dirty="0"/>
              <a:t>: </a:t>
            </a:r>
            <a:r>
              <a:rPr lang="de-DE" dirty="0" err="1"/>
              <a:t>Mergesort</a:t>
            </a:r>
            <a:br>
              <a:rPr lang="de-DE" sz="2400" noProof="0" dirty="0"/>
            </a:br>
            <a:r>
              <a:rPr lang="de-DE" sz="2400" b="0" i="1" noProof="0" dirty="0"/>
              <a:t>Messung 1: Maximale Baumebene 1-6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A06FF4-BA3E-7041-0820-917B688D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" y="1620838"/>
            <a:ext cx="5329286" cy="266464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53C6F46-D063-5F0E-F518-81F8FE480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361" y="1620838"/>
            <a:ext cx="5329286" cy="266464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6CEBFA4-829B-041D-1648-2D334AEE6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18" y="4285481"/>
            <a:ext cx="5329286" cy="2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A639-2636-7E0A-1A47-2B01AE77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EC3C8C-4DA5-B7A8-0639-CC743E0AC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17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62CFF75-2410-ABC5-D516-CF7B48D29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1</a:t>
            </a:r>
            <a:r>
              <a:rPr lang="de-DE" dirty="0"/>
              <a:t>: Mergesort</a:t>
            </a:r>
            <a:br>
              <a:rPr lang="de-DE" sz="3200" noProof="0" dirty="0"/>
            </a:br>
            <a:r>
              <a:rPr lang="de-DE" sz="2400" b="0" i="1" dirty="0"/>
              <a:t>Fazit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0C4A625-2D47-86FA-BB21-2DAE7BBB2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2138363"/>
            <a:ext cx="8568828" cy="4522787"/>
          </a:xfrm>
          <a:noFill/>
        </p:spPr>
        <p:txBody>
          <a:bodyPr/>
          <a:lstStyle/>
          <a:p>
            <a:pPr lvl="1"/>
            <a:r>
              <a:rPr lang="de-DE" dirty="0"/>
              <a:t>Benchmark für Rechenlast</a:t>
            </a:r>
          </a:p>
          <a:p>
            <a:pPr lvl="1"/>
            <a:r>
              <a:rPr lang="de-DE" dirty="0"/>
              <a:t>Alle vier Implementierungen skalieren ähnlich bei CPU-Auslastung und Ausführungsdauer</a:t>
            </a:r>
          </a:p>
          <a:p>
            <a:pPr lvl="1"/>
            <a:r>
              <a:rPr lang="de-DE" dirty="0"/>
              <a:t>Entkoppelung von BS-Threads funktioniert</a:t>
            </a:r>
          </a:p>
          <a:p>
            <a:pPr lvl="1"/>
            <a:r>
              <a:rPr lang="de-DE" dirty="0"/>
              <a:t>Wenn sich mit wenigen Threads eine </a:t>
            </a:r>
            <a:r>
              <a:rPr lang="de-DE" b="1" dirty="0"/>
              <a:t>optimale CPU-Auslastung</a:t>
            </a:r>
            <a:r>
              <a:rPr lang="de-DE" dirty="0"/>
              <a:t> erreichen lässt, sind die neuen Technologien genau so gut wie die alten</a:t>
            </a:r>
          </a:p>
          <a:p>
            <a:pPr lvl="1"/>
            <a:r>
              <a:rPr lang="de-DE" dirty="0"/>
              <a:t>Bei vielen Threads die </a:t>
            </a:r>
            <a:r>
              <a:rPr lang="de-DE" b="1" dirty="0"/>
              <a:t>häufig blockieren</a:t>
            </a:r>
            <a:r>
              <a:rPr lang="de-DE" dirty="0"/>
              <a:t> performen die neuen Thread-Abstraktionen besser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8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FBEA8-50AC-D44A-0AB1-271F7C76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id="{891A959B-AC19-2E3E-4E64-31B520B9C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18</a:t>
            </a:fld>
            <a:endParaRPr lang="de-DE" noProof="0" dirty="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9FE513DB-166D-4288-5EF7-DB7BA1879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364724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6442198-69F6-F913-D31D-85A31DAEB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5: Benchmark 2: Bank</a:t>
            </a:r>
            <a:endParaRPr lang="de-DE" sz="2400" i="1" noProof="0" dirty="0"/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9A888BA9-5A18-08C7-4C93-FEF6F83931EE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Mergesort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6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9E13-26BE-8FA6-D54E-0703FEDF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2E4D2-5A78-18BE-CB40-275596E68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19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347F914-DD3C-FD31-A26F-A81FA8D56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2: Bank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CE69296-88B0-D4AF-0324-BB5426932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65201"/>
            <a:ext cx="8424862" cy="4522787"/>
          </a:xfrm>
          <a:noFill/>
        </p:spPr>
        <p:txBody>
          <a:bodyPr/>
          <a:lstStyle/>
          <a:p>
            <a:pPr lvl="1"/>
            <a:r>
              <a:rPr lang="de-DE" noProof="0" dirty="0"/>
              <a:t>Motivation: Realitätsnahes Szenario, das aktuelle Technologien nutzt, </a:t>
            </a:r>
          </a:p>
          <a:p>
            <a:pPr marL="449263" lvl="2" indent="0">
              <a:buNone/>
            </a:pPr>
            <a:r>
              <a:rPr lang="de-DE" dirty="0"/>
              <a:t>	     </a:t>
            </a:r>
            <a:r>
              <a:rPr lang="de-DE" noProof="0" dirty="0"/>
              <a:t>blockierende I/O-Operationen</a:t>
            </a:r>
          </a:p>
          <a:p>
            <a:pPr lvl="1"/>
            <a:r>
              <a:rPr lang="de-DE" dirty="0"/>
              <a:t>Technologien: PostgreSQL, Datenbanktreiber, Datenbankverbindungspools, Docker</a:t>
            </a:r>
          </a:p>
          <a:p>
            <a:pPr lvl="1"/>
            <a:r>
              <a:rPr lang="de-DE" dirty="0"/>
              <a:t>PostgreSQL-Datenbank: Tabelle mit Konten (Kontonummer, Kontostand)</a:t>
            </a:r>
          </a:p>
          <a:p>
            <a:pPr lvl="1"/>
            <a:r>
              <a:rPr lang="de-DE" noProof="0" dirty="0"/>
              <a:t>Überweisungen: Betrag wird von einem Konto auf ein anderes gebucht</a:t>
            </a:r>
          </a:p>
          <a:p>
            <a:pPr lvl="1"/>
            <a:r>
              <a:rPr lang="de-DE" dirty="0"/>
              <a:t>Anforderung: Datenkonsistenz (Zeilensperre nötig)</a:t>
            </a:r>
          </a:p>
          <a:p>
            <a:pPr lvl="1"/>
            <a:r>
              <a:rPr lang="de-DE" noProof="0" dirty="0"/>
              <a:t>Docker: Zuweisung von Hardware</a:t>
            </a:r>
            <a:r>
              <a:rPr lang="de-DE" dirty="0"/>
              <a:t>r</a:t>
            </a:r>
            <a:r>
              <a:rPr lang="de-DE" noProof="0" dirty="0" err="1"/>
              <a:t>essourcen</a:t>
            </a:r>
            <a:endParaRPr lang="de-DE" dirty="0"/>
          </a:p>
          <a:p>
            <a:pPr lvl="1"/>
            <a:r>
              <a:rPr lang="de-DE" dirty="0"/>
              <a:t>Implementierung:</a:t>
            </a:r>
          </a:p>
          <a:p>
            <a:pPr lvl="2"/>
            <a:r>
              <a:rPr lang="de-DE" noProof="0" dirty="0"/>
              <a:t>Java </a:t>
            </a:r>
            <a:r>
              <a:rPr lang="de-DE" noProof="0" dirty="0" err="1"/>
              <a:t>Platform</a:t>
            </a:r>
            <a:r>
              <a:rPr lang="de-DE" noProof="0" dirty="0"/>
              <a:t>/Virtual Threads: JDBC PostgreSQL-Treiber, </a:t>
            </a:r>
            <a:r>
              <a:rPr lang="de-DE" noProof="0" dirty="0" err="1"/>
              <a:t>HikariCP</a:t>
            </a:r>
            <a:endParaRPr lang="de-DE" noProof="0" dirty="0"/>
          </a:p>
          <a:p>
            <a:pPr lvl="2"/>
            <a:r>
              <a:rPr lang="de-DE" dirty="0"/>
              <a:t>Kotlin: R2DBC Treiber und Verbindungspool</a:t>
            </a:r>
          </a:p>
          <a:p>
            <a:pPr lvl="2"/>
            <a:r>
              <a:rPr lang="de-DE" noProof="0" dirty="0"/>
              <a:t>Go: </a:t>
            </a:r>
            <a:r>
              <a:rPr lang="de-DE" noProof="0" dirty="0" err="1"/>
              <a:t>pgx</a:t>
            </a:r>
            <a:r>
              <a:rPr lang="de-DE" noProof="0" dirty="0"/>
              <a:t> Treiber und Verbindungspool</a:t>
            </a:r>
          </a:p>
          <a:p>
            <a:pPr lvl="2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064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39BC1543-AAC8-420D-BBBB-BCE8A35A375E}" type="slidenum">
              <a:rPr lang="de-DE" noProof="0"/>
              <a:pPr/>
              <a:t>2</a:t>
            </a:fld>
            <a:endParaRPr lang="de-DE" noProof="0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  <a:endParaRPr lang="de-DE" sz="2400" i="1" noProof="0" dirty="0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85341587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Mergesort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47DF-DB7B-F6EA-8919-1FFC7108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0C9F91-EB92-3E5F-FBB9-69D7A512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20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A2A6B4A-EEED-CC1C-8679-BA8CD2305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2</a:t>
            </a:r>
            <a:r>
              <a:rPr lang="de-DE" dirty="0"/>
              <a:t>: Bank</a:t>
            </a:r>
            <a:br>
              <a:rPr lang="de-DE" sz="3200" noProof="0" dirty="0"/>
            </a:br>
            <a:r>
              <a:rPr lang="de-DE" sz="2400" b="0" i="1" dirty="0"/>
              <a:t>Messung 2 (von 4)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743690C-129F-C1AD-FC99-B4748CB4E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b="1" dirty="0"/>
              <a:t>Maximale Datenbankverbindungen:	80</a:t>
            </a:r>
          </a:p>
          <a:p>
            <a:pPr lvl="1"/>
            <a:r>
              <a:rPr lang="de-DE" dirty="0"/>
              <a:t>Anzahl der Bankkonten:		1000</a:t>
            </a:r>
          </a:p>
          <a:p>
            <a:pPr lvl="1"/>
            <a:r>
              <a:rPr lang="de-DE" dirty="0"/>
              <a:t>Anzahl der Überweisungen: 	</a:t>
            </a:r>
            <a:r>
              <a:rPr lang="de-DE" b="1" dirty="0"/>
              <a:t>	</a:t>
            </a:r>
            <a:r>
              <a:rPr lang="de-DE" dirty="0"/>
              <a:t>100.000</a:t>
            </a:r>
          </a:p>
          <a:p>
            <a:pPr lvl="1"/>
            <a:r>
              <a:rPr lang="de-DE" b="1" dirty="0"/>
              <a:t>Verzögerung der Überweisung: 	10-100 </a:t>
            </a:r>
            <a:r>
              <a:rPr lang="de-DE" b="1" dirty="0" err="1"/>
              <a:t>ms</a:t>
            </a:r>
            <a:endParaRPr lang="de-DE" b="1" dirty="0"/>
          </a:p>
          <a:p>
            <a:pPr lvl="1"/>
            <a:r>
              <a:rPr lang="de-DE" dirty="0"/>
              <a:t>Implementierungen: 		Java </a:t>
            </a:r>
            <a:r>
              <a:rPr lang="de-DE" dirty="0" err="1"/>
              <a:t>Platform</a:t>
            </a:r>
            <a:r>
              <a:rPr lang="de-DE" dirty="0"/>
              <a:t> Threads, </a:t>
            </a:r>
          </a:p>
          <a:p>
            <a:pPr marL="1897062" lvl="5" indent="0">
              <a:buNone/>
            </a:pPr>
            <a:r>
              <a:rPr lang="de-DE" dirty="0"/>
              <a:t>			Java Virtual Threads, </a:t>
            </a:r>
          </a:p>
          <a:p>
            <a:pPr marL="1587" lvl="1" indent="0">
              <a:buNone/>
            </a:pPr>
            <a:r>
              <a:rPr lang="de-DE" dirty="0"/>
              <a:t>				Kotlin </a:t>
            </a:r>
            <a:r>
              <a:rPr lang="de-DE" dirty="0" err="1"/>
              <a:t>Coroutinen</a:t>
            </a:r>
            <a:r>
              <a:rPr lang="de-DE" dirty="0"/>
              <a:t>, </a:t>
            </a:r>
          </a:p>
          <a:p>
            <a:pPr marL="1587" lvl="1" indent="0">
              <a:buNone/>
            </a:pPr>
            <a:r>
              <a:rPr lang="de-DE" dirty="0"/>
              <a:t>				Go </a:t>
            </a:r>
            <a:r>
              <a:rPr lang="de-DE" dirty="0" err="1"/>
              <a:t>Goroutinen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26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E1D-C0B0-1BEF-7E09-40BF8D3F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252DEE-D5A0-DE19-01A7-B6DFD1732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904B16-A1A9-4FCD-9130-A2400ACBA0C8}" type="slidenum">
              <a:rPr lang="de-DE" noProof="0"/>
              <a:pPr/>
              <a:t>21</a:t>
            </a:fld>
            <a:endParaRPr lang="de-DE" noProof="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1253DF6-A373-3F4C-E07D-107EFB41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2</a:t>
            </a:r>
            <a:r>
              <a:rPr lang="de-DE" dirty="0"/>
              <a:t>: Bank</a:t>
            </a:r>
            <a:br>
              <a:rPr lang="de-DE" sz="2400" noProof="0" dirty="0"/>
            </a:br>
            <a:r>
              <a:rPr lang="de-DE" sz="2400" b="0" i="1" noProof="0" dirty="0"/>
              <a:t>Messung 2: </a:t>
            </a:r>
            <a:r>
              <a:rPr lang="de-DE" sz="2400" b="0" i="1" dirty="0"/>
              <a:t>Verzögerung der Überweisung: 10-100 </a:t>
            </a:r>
            <a:r>
              <a:rPr lang="de-DE" sz="2400" b="0" i="1" dirty="0" err="1"/>
              <a:t>ms</a:t>
            </a:r>
            <a:br>
              <a:rPr lang="de-DE" sz="1400" b="1" dirty="0"/>
            </a:br>
            <a:endParaRPr lang="de-DE" sz="2400" b="0" i="1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D2B387-7241-C14F-D2B6-789587F4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838"/>
            <a:ext cx="5346700" cy="267335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BB48E55-7E5E-676F-547F-96063D621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4294188"/>
            <a:ext cx="5346700" cy="26733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EDFB0A-721B-4115-4B0C-9BFF2D214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0" y="1620838"/>
            <a:ext cx="5316590" cy="26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522F-02F0-6959-07CA-C606A262C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27A5A1-B5E6-7552-606D-6744D048E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22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ECE65C0-0D5D-AD6F-4163-14AA37B8D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Benchmark 2</a:t>
            </a:r>
            <a:r>
              <a:rPr lang="de-DE" dirty="0"/>
              <a:t>: Bank</a:t>
            </a:r>
            <a:br>
              <a:rPr lang="de-DE" sz="3200" noProof="0" dirty="0"/>
            </a:br>
            <a:r>
              <a:rPr lang="de-DE" sz="2400" b="0" i="1" dirty="0"/>
              <a:t>Fazit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481D48-D72F-D0BA-BCDE-1C3FA635E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de-DE" dirty="0"/>
              <a:t>In der Praxis: Performance von Thread-Abstraktion von verwendeten Technologien abhängig</a:t>
            </a:r>
          </a:p>
          <a:p>
            <a:pPr lvl="2"/>
            <a:r>
              <a:rPr lang="de-DE" dirty="0"/>
              <a:t>Datenbank</a:t>
            </a:r>
          </a:p>
          <a:p>
            <a:pPr lvl="2"/>
            <a:r>
              <a:rPr lang="de-DE" dirty="0"/>
              <a:t>Datenbanktreiber</a:t>
            </a:r>
          </a:p>
          <a:p>
            <a:pPr lvl="2"/>
            <a:r>
              <a:rPr lang="de-DE" dirty="0"/>
              <a:t>Datenbankverbindungspool</a:t>
            </a:r>
          </a:p>
          <a:p>
            <a:pPr lvl="1"/>
            <a:r>
              <a:rPr lang="de-DE" dirty="0"/>
              <a:t>Entkoppelung von Aufgaben (Überweisungen) und Ressourcen (Datenbankverbindungen, Threads) auf allen Ebenen nötig</a:t>
            </a:r>
          </a:p>
          <a:p>
            <a:pPr lvl="1"/>
            <a:r>
              <a:rPr lang="de-DE" dirty="0"/>
              <a:t>Aktuell geringe Latenz wichtiger als hoher Grad an Parallelität</a:t>
            </a:r>
          </a:p>
        </p:txBody>
      </p:sp>
    </p:spTree>
    <p:extLst>
      <p:ext uri="{BB962C8B-B14F-4D97-AF65-F5344CB8AC3E}">
        <p14:creationId xmlns:p14="http://schemas.microsoft.com/office/powerpoint/2010/main" val="89073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3828A-7280-C0F9-C2C3-91E45460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id="{C776AA37-8373-01B6-BD06-92F3FE92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23</a:t>
            </a:fld>
            <a:endParaRPr lang="de-DE" noProof="0" dirty="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1163C3F0-91A6-091A-78AE-1FC1B05C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402760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22A5F01-7F1D-2038-5831-67D285693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2</a:t>
            </a:r>
            <a:endParaRPr lang="de-DE" sz="2400" i="1" noProof="0" dirty="0"/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5C382CA9-F703-E65C-6E5D-3F86833F446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</a:t>
                      </a:r>
                      <a:r>
                        <a:rPr kumimoji="0" lang="de-DE" sz="17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Mergesort</a:t>
                      </a:r>
                      <a:endParaRPr kumimoji="0" lang="de-DE" sz="17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11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69B8-9096-62E8-4678-AD85DAD0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9A4C19-D9E3-EC8D-A262-24FD1AC8B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24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B5626F48-E64B-547C-B53F-FA75A23A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Fazit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E77C50E-5156-FCEE-0976-E77B66418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06910"/>
            <a:ext cx="8424862" cy="4522787"/>
          </a:xfrm>
          <a:noFill/>
        </p:spPr>
        <p:txBody>
          <a:bodyPr/>
          <a:lstStyle/>
          <a:p>
            <a:pPr lvl="1"/>
            <a:r>
              <a:rPr lang="de-DE" dirty="0"/>
              <a:t>Alle drei neuen Thread-Abstraktionen nutzen ähnlich Ansätze</a:t>
            </a:r>
          </a:p>
          <a:p>
            <a:pPr lvl="2"/>
            <a:r>
              <a:rPr lang="de-DE" noProof="0" dirty="0"/>
              <a:t>Zusätzliche Abstraktionsebene durch Leichtgewichtige Threads</a:t>
            </a:r>
          </a:p>
          <a:p>
            <a:pPr lvl="2"/>
            <a:r>
              <a:rPr lang="de-DE" noProof="0" dirty="0"/>
              <a:t>Entkoppelung von Betriebssystem-Threads</a:t>
            </a:r>
          </a:p>
          <a:p>
            <a:pPr lvl="2"/>
            <a:r>
              <a:rPr lang="de-DE" dirty="0"/>
              <a:t>Scheduling auf Laufzeitebene</a:t>
            </a:r>
          </a:p>
          <a:p>
            <a:pPr lvl="1"/>
            <a:r>
              <a:rPr lang="de-DE" dirty="0"/>
              <a:t>In der Praxis:</a:t>
            </a:r>
          </a:p>
          <a:p>
            <a:pPr lvl="2"/>
            <a:r>
              <a:rPr lang="de-DE" dirty="0"/>
              <a:t>Nur besser, wenn optimale CPU-Auslastung noch nicht erreicht ist</a:t>
            </a:r>
          </a:p>
          <a:p>
            <a:pPr lvl="2"/>
            <a:r>
              <a:rPr lang="de-DE" dirty="0"/>
              <a:t>Alle verwendeten Technologien müssen das Konzept unterstützen</a:t>
            </a:r>
          </a:p>
          <a:p>
            <a:pPr lvl="1"/>
            <a:r>
              <a:rPr lang="de-DE" noProof="0" dirty="0"/>
              <a:t>Performance:</a:t>
            </a:r>
          </a:p>
          <a:p>
            <a:pPr lvl="2"/>
            <a:r>
              <a:rPr lang="de-DE" dirty="0"/>
              <a:t>neue Thread-Abstraktionen scheiden genau so gut oder besser ab</a:t>
            </a:r>
          </a:p>
          <a:p>
            <a:pPr lvl="2"/>
            <a:r>
              <a:rPr lang="de-DE" dirty="0"/>
              <a:t>Sehr gut bei vielen Threads die lange blockieren</a:t>
            </a:r>
          </a:p>
          <a:p>
            <a:pPr lvl="2"/>
            <a:r>
              <a:rPr lang="de-DE" dirty="0" err="1"/>
              <a:t>Goroutinen</a:t>
            </a:r>
            <a:r>
              <a:rPr lang="de-DE" dirty="0"/>
              <a:t> mit Abstand am performantesten</a:t>
            </a:r>
          </a:p>
        </p:txBody>
      </p:sp>
    </p:spTree>
    <p:extLst>
      <p:ext uri="{BB962C8B-B14F-4D97-AF65-F5344CB8AC3E}">
        <p14:creationId xmlns:p14="http://schemas.microsoft.com/office/powerpoint/2010/main" val="4236720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C825A45-7494-4182-9A4A-AB4F72FEBB3C}" type="slidenum">
              <a:rPr lang="de-DE" noProof="0"/>
              <a:pPr/>
              <a:t>25</a:t>
            </a:fld>
            <a:endParaRPr lang="de-DE" noProof="0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8228" y="1981225"/>
            <a:ext cx="9648825" cy="949325"/>
          </a:xfrm>
        </p:spPr>
        <p:txBody>
          <a:bodyPr/>
          <a:lstStyle/>
          <a:p>
            <a:r>
              <a:rPr lang="de-DE" noProof="0" dirty="0"/>
              <a:t>Vielen Dank für Ihre Aufmerksamkeit!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E77A0-8EBE-C0B5-E82C-79DE3B691E25}"/>
              </a:ext>
            </a:extLst>
          </p:cNvPr>
          <p:cNvSpPr txBox="1">
            <a:spLocks noChangeArrowheads="1"/>
          </p:cNvSpPr>
          <p:nvPr/>
        </p:nvSpPr>
        <p:spPr>
          <a:xfrm>
            <a:off x="522288" y="3565401"/>
            <a:ext cx="8424862" cy="3095749"/>
          </a:xfrm>
          <a:prstGeom prst="rect">
            <a:avLst/>
          </a:prstGeom>
          <a:noFill/>
        </p:spPr>
        <p:txBody>
          <a:bodyPr/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Links:</a:t>
            </a:r>
          </a:p>
          <a:p>
            <a:pPr lvl="2"/>
            <a:r>
              <a:rPr lang="de-DE" kern="0" dirty="0"/>
              <a:t>Java Performancetests: </a:t>
            </a:r>
            <a:r>
              <a:rPr lang="de-DE" kern="0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https://github.com/ermerp/JavaPerformancetests</a:t>
            </a:r>
            <a:endParaRPr lang="de-DE" kern="0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de-DE" kern="0" dirty="0"/>
              <a:t>Kotlin Performancetests: </a:t>
            </a:r>
            <a:r>
              <a:rPr lang="de-DE" kern="0" dirty="0">
                <a:solidFill>
                  <a:schemeClr val="accent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https://github.com/ermerp/kotlinPerformancetests</a:t>
            </a:r>
            <a:endParaRPr lang="de-DE" kern="0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de-DE" kern="0" dirty="0"/>
              <a:t>Go Performancetests: </a:t>
            </a:r>
            <a:r>
              <a:rPr lang="de-DE" kern="0" dirty="0">
                <a:solidFill>
                  <a:schemeClr val="accent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https://github.com/ermerp/GoPerformancetests</a:t>
            </a:r>
            <a:endParaRPr lang="de-DE" kern="0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de-DE" kern="0" dirty="0"/>
              <a:t>Python Messwerkzeuge: </a:t>
            </a:r>
            <a:r>
              <a:rPr lang="de-DE" kern="0" dirty="0">
                <a:solidFill>
                  <a:schemeClr val="accent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https://github.com/ermerp/Monitoring</a:t>
            </a:r>
            <a:endParaRPr lang="de-DE" kern="0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r>
              <a:rPr lang="de-DE" kern="0" dirty="0"/>
              <a:t>Masterarbeit: </a:t>
            </a:r>
            <a:r>
              <a:rPr lang="de-DE" kern="0" dirty="0">
                <a:solidFill>
                  <a:schemeClr val="accent2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https://github.com/ermerp/masterthesis</a:t>
            </a:r>
            <a:endParaRPr lang="de-DE" kern="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3</a:t>
            </a:fld>
            <a:endParaRPr lang="de-DE" noProof="0" dirty="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096342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</a:t>
            </a:r>
            <a:r>
              <a:rPr lang="de-DE" dirty="0"/>
              <a:t>1: Ziel der Masterarbeit</a:t>
            </a:r>
            <a:endParaRPr lang="de-DE" sz="2400" i="1" noProof="0" dirty="0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23812331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Mergesort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4</a:t>
            </a:fld>
            <a:endParaRPr lang="de-DE" noProof="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Ziel der Masterarbeit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778918"/>
            <a:ext cx="8424862" cy="4522787"/>
          </a:xfrm>
          <a:noFill/>
        </p:spPr>
        <p:txBody>
          <a:bodyPr/>
          <a:lstStyle/>
          <a:p>
            <a:pPr lvl="1"/>
            <a:r>
              <a:rPr lang="de-DE" noProof="0" dirty="0"/>
              <a:t>Umfassende Leistungsanalyse von Thread-Abstraktionen in Java, Kotlin und Go</a:t>
            </a:r>
          </a:p>
          <a:p>
            <a:pPr lvl="2"/>
            <a:r>
              <a:rPr lang="de-DE" noProof="0" dirty="0"/>
              <a:t>Java: </a:t>
            </a:r>
            <a:r>
              <a:rPr lang="de-DE" noProof="0" dirty="0" err="1"/>
              <a:t>Platform</a:t>
            </a:r>
            <a:r>
              <a:rPr lang="de-DE" noProof="0" dirty="0"/>
              <a:t> Threads und Virtual Threads</a:t>
            </a:r>
          </a:p>
          <a:p>
            <a:pPr lvl="2"/>
            <a:r>
              <a:rPr lang="de-DE" noProof="0" dirty="0"/>
              <a:t>Kotlin: </a:t>
            </a:r>
            <a:r>
              <a:rPr lang="de-DE" noProof="0" dirty="0" err="1"/>
              <a:t>Coroutinen</a:t>
            </a:r>
            <a:endParaRPr lang="de-DE" noProof="0" dirty="0"/>
          </a:p>
          <a:p>
            <a:pPr lvl="2"/>
            <a:r>
              <a:rPr lang="de-DE" noProof="0" dirty="0"/>
              <a:t>Go: </a:t>
            </a:r>
            <a:r>
              <a:rPr lang="de-DE" noProof="0" dirty="0" err="1"/>
              <a:t>Goroutinen</a:t>
            </a:r>
            <a:endParaRPr lang="de-DE" noProof="0" dirty="0"/>
          </a:p>
          <a:p>
            <a:pPr lvl="1"/>
            <a:r>
              <a:rPr lang="de-DE" noProof="0" dirty="0"/>
              <a:t>Schaffung eines tieferen Verständnisses für Funktionsweise der Thread-Abstraktionen und ihre Auswirkungen auf die Gesamtperformance und Effizienz von Anwendungen</a:t>
            </a:r>
          </a:p>
          <a:p>
            <a:pPr lvl="1"/>
            <a:r>
              <a:rPr lang="de-DE" noProof="0" dirty="0"/>
              <a:t>Durchführung spezifischer Benchmarks zur Leistungsmessung</a:t>
            </a:r>
          </a:p>
          <a:p>
            <a:pPr lvl="2"/>
            <a:r>
              <a:rPr lang="de-DE" noProof="0" dirty="0"/>
              <a:t>Fokus auf: Effizienz, Skalierbarkeit, Ressourcennutzung</a:t>
            </a:r>
          </a:p>
          <a:p>
            <a:pPr lvl="1"/>
            <a:r>
              <a:rPr lang="de-DE" noProof="0" dirty="0"/>
              <a:t>Erarbeitung praktischer Empfehlungen für Entwickler zur Auswahl geeigneter Thread-Abstraktionen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3153-4D2F-8407-7947-0610A847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id="{31CD3E10-2639-4794-C504-1806598F0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7773432F-E653-4282-96AA-0C3662A4EB5F}" type="slidenum">
              <a:rPr lang="de-DE" noProof="0"/>
              <a:pPr/>
              <a:t>5</a:t>
            </a:fld>
            <a:endParaRPr lang="de-DE" noProof="0" dirty="0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25FB5F27-F816-D89A-5BE3-CEBAE979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249872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de-DE" noProof="0" dirty="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95CD7C9D-2B4F-DE42-5E9D-415D735E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Kapitel 2: Thread-</a:t>
            </a:r>
            <a:r>
              <a:rPr lang="de-DE" noProof="0" dirty="0" err="1"/>
              <a:t>Abst</a:t>
            </a:r>
            <a:r>
              <a:rPr lang="de-DE" dirty="0"/>
              <a:t>r</a:t>
            </a:r>
            <a:r>
              <a:rPr lang="de-DE" noProof="0" dirty="0" err="1"/>
              <a:t>aktionen</a:t>
            </a:r>
            <a:endParaRPr lang="de-DE" sz="2400" i="1" noProof="0" dirty="0"/>
          </a:p>
        </p:txBody>
      </p:sp>
      <p:graphicFrame>
        <p:nvGraphicFramePr>
          <p:cNvPr id="13316" name="Group 4">
            <a:extLst>
              <a:ext uri="{FF2B5EF4-FFF2-40B4-BE49-F238E27FC236}">
                <a16:creationId xmlns:a16="http://schemas.microsoft.com/office/drawing/2014/main" id="{B3DD6A30-0AFB-F13F-C507-0A4DCA5EEFF4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81246954"/>
              </p:ext>
            </p:extLst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3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4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5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6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Ziel der Masterarbeit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Thread-Abstraktionen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Testaufbau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1: Mergesort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Benchmark 2: Bank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Fazit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7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05666-DB35-B6F2-5ABF-F8A594A2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31861F-5189-38E6-E3C9-AD9A1CC58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6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3E7A-8EE8-93CC-8EBD-6E5281ADB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sind Thread Abstraktionen?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2D8AE9-CEC2-4ECF-BB67-4853F0BBF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06910"/>
            <a:ext cx="8928868" cy="4522787"/>
          </a:xfrm>
          <a:noFill/>
        </p:spPr>
        <p:txBody>
          <a:bodyPr/>
          <a:lstStyle/>
          <a:p>
            <a:r>
              <a:rPr lang="de-DE" noProof="0" dirty="0"/>
              <a:t>Thread-Abstraktionen sind Konzepte zur Vereinfachung der nebenläufigen Programmierung, die eine </a:t>
            </a:r>
            <a:r>
              <a:rPr lang="de-DE" b="1" noProof="0" dirty="0"/>
              <a:t>Abstraktionsebene</a:t>
            </a:r>
            <a:r>
              <a:rPr lang="de-DE" noProof="0" dirty="0"/>
              <a:t> über den traditionellen Betriebssystem-Threads bieten.</a:t>
            </a:r>
          </a:p>
          <a:p>
            <a:pPr lvl="1"/>
            <a:r>
              <a:rPr lang="de-DE" noProof="0" dirty="0">
                <a:ea typeface="+mn-ea"/>
                <a:cs typeface="+mn-cs"/>
              </a:rPr>
              <a:t>Traditionelle Thread-Verwaltung</a:t>
            </a:r>
          </a:p>
          <a:p>
            <a:pPr lvl="2"/>
            <a:r>
              <a:rPr lang="de-DE" noProof="0" dirty="0">
                <a:ea typeface="+mn-ea"/>
                <a:cs typeface="+mn-cs"/>
              </a:rPr>
              <a:t>1:1-Mapping zwischen Anwendungs-Threads und BS-Threads</a:t>
            </a:r>
          </a:p>
          <a:p>
            <a:pPr lvl="2"/>
            <a:r>
              <a:rPr lang="de-DE" noProof="0" dirty="0">
                <a:ea typeface="+mn-ea"/>
                <a:cs typeface="+mn-cs"/>
              </a:rPr>
              <a:t>Threads werden direkt vom Betriebssystem verwaltet</a:t>
            </a:r>
          </a:p>
          <a:p>
            <a:pPr lvl="2"/>
            <a:r>
              <a:rPr lang="de-DE" noProof="0" dirty="0"/>
              <a:t>Hoher Ressourcenverbrauch pro Thread (2-3 MB Speicher)</a:t>
            </a:r>
          </a:p>
          <a:p>
            <a:pPr lvl="2"/>
            <a:r>
              <a:rPr lang="de-DE" noProof="0" dirty="0"/>
              <a:t>Ineffizient bei I/O-intensiven Aufgaben durch Blockieren von BS-Threads</a:t>
            </a:r>
          </a:p>
          <a:p>
            <a:pPr lvl="1"/>
            <a:r>
              <a:rPr lang="de-DE" noProof="0" dirty="0">
                <a:ea typeface="+mn-ea"/>
                <a:cs typeface="+mn-cs"/>
              </a:rPr>
              <a:t>Moderne Thread-Abstraktionen</a:t>
            </a:r>
          </a:p>
          <a:p>
            <a:pPr lvl="2"/>
            <a:r>
              <a:rPr lang="de-DE" noProof="0" dirty="0">
                <a:ea typeface="+mn-ea"/>
                <a:cs typeface="+mn-cs"/>
              </a:rPr>
              <a:t>M:N-Abbildung: M leichtgewichtige Threads auf N Betriebssystem-Threads</a:t>
            </a:r>
          </a:p>
          <a:p>
            <a:pPr lvl="2"/>
            <a:r>
              <a:rPr lang="de-DE" noProof="0" dirty="0">
                <a:ea typeface="+mn-ea"/>
                <a:cs typeface="+mn-cs"/>
              </a:rPr>
              <a:t>Verwaltung durch die Laufzeitumgebung der Programmiersprache</a:t>
            </a:r>
          </a:p>
          <a:p>
            <a:pPr lvl="2"/>
            <a:r>
              <a:rPr lang="de-DE" noProof="0" dirty="0"/>
              <a:t>Geringerer Ressourcenverbrauch pro Thread (wenige KB Speicher)</a:t>
            </a:r>
          </a:p>
          <a:p>
            <a:pPr lvl="2"/>
            <a:r>
              <a:rPr lang="de-DE" noProof="0" dirty="0"/>
              <a:t>Effizientere Nutzung von Systemressourcen, besonders bei I/O-lastigen Anwendungen</a:t>
            </a:r>
          </a:p>
          <a:p>
            <a:pPr lvl="1"/>
            <a:endParaRPr lang="de-DE" noProof="0" dirty="0">
              <a:ea typeface="+mn-ea"/>
              <a:cs typeface="+mn-cs"/>
            </a:endParaRPr>
          </a:p>
          <a:p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26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D826-C917-CD31-7109-823F43DB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CB7F27-7E24-31CF-B402-17775D17B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D35A6D1-10F6-44CF-9111-9D0A7E046229}" type="slidenum">
              <a:rPr lang="de-DE" noProof="0"/>
              <a:pPr/>
              <a:t>7</a:t>
            </a:fld>
            <a:endParaRPr lang="de-DE" noProof="0" dirty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D620A34-7702-3E67-BA76-69D023994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Java: </a:t>
            </a:r>
            <a:r>
              <a:rPr lang="de-DE" noProof="0" dirty="0" err="1"/>
              <a:t>Platform</a:t>
            </a:r>
            <a:r>
              <a:rPr lang="de-DE" noProof="0" dirty="0"/>
              <a:t> Threads</a:t>
            </a:r>
            <a:endParaRPr lang="de-DE" sz="2400" b="0" i="1" noProof="0" dirty="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E05343B-F665-36B5-799C-6940BB090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78918"/>
            <a:ext cx="4464050" cy="4522787"/>
          </a:xfrm>
        </p:spPr>
        <p:txBody>
          <a:bodyPr/>
          <a:lstStyle/>
          <a:p>
            <a:pPr lvl="1"/>
            <a:r>
              <a:rPr lang="de-DE" dirty="0"/>
              <a:t>Seit Beginn Teil von Java</a:t>
            </a:r>
          </a:p>
          <a:p>
            <a:pPr lvl="1"/>
            <a:r>
              <a:rPr lang="de-DE" noProof="0" dirty="0"/>
              <a:t>Schwergewichtige Threads</a:t>
            </a:r>
          </a:p>
          <a:p>
            <a:pPr lvl="1"/>
            <a:r>
              <a:rPr lang="de-DE" noProof="0" dirty="0"/>
              <a:t>1:1 Mapping</a:t>
            </a:r>
          </a:p>
          <a:p>
            <a:pPr lvl="1"/>
            <a:r>
              <a:rPr lang="de-DE" dirty="0"/>
              <a:t>Verwaltung auf Betriebssystemebene</a:t>
            </a:r>
          </a:p>
          <a:p>
            <a:pPr lvl="1"/>
            <a:r>
              <a:rPr lang="de-DE" noProof="0" dirty="0"/>
              <a:t>Wenn </a:t>
            </a:r>
            <a:r>
              <a:rPr lang="de-DE" noProof="0" dirty="0" err="1"/>
              <a:t>Platform</a:t>
            </a:r>
            <a:r>
              <a:rPr lang="de-DE" noProof="0" dirty="0"/>
              <a:t> Thread blockiert, blockiert auch der BS-Thread</a:t>
            </a:r>
          </a:p>
          <a:p>
            <a:endParaRPr lang="de-DE" noProof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9F971B2-608A-1D9B-DF79-36CBE15B2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15" y="1327660"/>
            <a:ext cx="4808637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FBE5-FAC7-7B89-8EEB-0AE90157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6DAAC-4FD6-544C-9074-7CBC21665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D35A6D1-10F6-44CF-9111-9D0A7E046229}" type="slidenum">
              <a:rPr lang="de-DE" noProof="0"/>
              <a:pPr/>
              <a:t>8</a:t>
            </a:fld>
            <a:endParaRPr lang="de-DE" noProof="0" dirty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37D37CC-B6A5-B567-FD39-52B2286DE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Java: Virtual Threads</a:t>
            </a:r>
            <a:endParaRPr lang="de-DE" sz="2400" b="0" i="1" noProof="0" dirty="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C13C5D0-7C8E-534F-4816-67A3A639AA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765201"/>
            <a:ext cx="4104332" cy="4522787"/>
          </a:xfrm>
        </p:spPr>
        <p:txBody>
          <a:bodyPr/>
          <a:lstStyle/>
          <a:p>
            <a:pPr lvl="1"/>
            <a:r>
              <a:rPr lang="de-DE" noProof="0" dirty="0"/>
              <a:t>Leichtgewichtige Thread-Implementierung </a:t>
            </a:r>
          </a:p>
          <a:p>
            <a:pPr lvl="1"/>
            <a:r>
              <a:rPr lang="de-DE" noProof="0" dirty="0"/>
              <a:t>Geringer Ressourcenverbrauch (wenige KB pro Thread)</a:t>
            </a:r>
          </a:p>
          <a:p>
            <a:pPr lvl="1"/>
            <a:r>
              <a:rPr lang="de-DE" noProof="0" dirty="0"/>
              <a:t>Viele Virtual Threads teilen sich wenige </a:t>
            </a:r>
            <a:r>
              <a:rPr lang="de-DE" noProof="0" dirty="0" err="1"/>
              <a:t>Platform</a:t>
            </a:r>
            <a:r>
              <a:rPr lang="de-DE" noProof="0" dirty="0"/>
              <a:t> Threads (Carrier Threads)</a:t>
            </a:r>
          </a:p>
          <a:p>
            <a:pPr lvl="1"/>
            <a:r>
              <a:rPr lang="de-DE" noProof="0" dirty="0"/>
              <a:t>Millionen Virtual Threads möglich</a:t>
            </a:r>
          </a:p>
          <a:p>
            <a:pPr lvl="1"/>
            <a:r>
              <a:rPr lang="de-DE" noProof="0" dirty="0"/>
              <a:t>Nicht-blockierend bei I/O-Operationen</a:t>
            </a:r>
          </a:p>
          <a:p>
            <a:pPr lvl="1"/>
            <a:r>
              <a:rPr lang="de-DE" noProof="0" dirty="0"/>
              <a:t>Verwaltung durch die Java </a:t>
            </a:r>
            <a:r>
              <a:rPr lang="de-DE" noProof="0" dirty="0" err="1"/>
              <a:t>Runtime</a:t>
            </a:r>
            <a:endParaRPr lang="de-DE" noProof="0" dirty="0"/>
          </a:p>
          <a:p>
            <a:pPr lvl="1"/>
            <a:r>
              <a:rPr lang="de-DE" noProof="0" dirty="0"/>
              <a:t>Leichter Umstieg durch gleiche API wie </a:t>
            </a:r>
            <a:r>
              <a:rPr lang="de-DE" noProof="0" dirty="0" err="1"/>
              <a:t>Platform</a:t>
            </a:r>
            <a:r>
              <a:rPr lang="de-DE" noProof="0" dirty="0"/>
              <a:t> Threads</a:t>
            </a:r>
          </a:p>
          <a:p>
            <a:endParaRPr lang="de-DE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A58125-E326-A098-2F24-488ECD73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620" y="1386800"/>
            <a:ext cx="5984803" cy="55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D075-B97B-25A8-E87A-481868F0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A31964-1313-7C11-1EE3-23E060387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 dirty="0"/>
              <a:t>Seite </a:t>
            </a:r>
            <a:fld id="{4CDCE16C-BB8B-41B6-BC70-61DAD202005A}" type="slidenum">
              <a:rPr lang="de-DE" noProof="0"/>
              <a:pPr/>
              <a:t>9</a:t>
            </a:fld>
            <a:endParaRPr lang="de-DE" noProof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F0E20D1-C3F8-6FDF-F3DB-4037D0915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Kotlin </a:t>
            </a:r>
            <a:r>
              <a:rPr lang="de-DE" noProof="0" dirty="0" err="1"/>
              <a:t>Coroutinen</a:t>
            </a:r>
            <a:br>
              <a:rPr lang="de-DE" noProof="0" dirty="0"/>
            </a:br>
            <a:endParaRPr lang="de-DE" sz="2400" b="0" i="1" noProof="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297CDE1-8789-A4DC-211F-211C740D3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288" y="1765201"/>
            <a:ext cx="8424862" cy="4522787"/>
          </a:xfrm>
          <a:noFill/>
        </p:spPr>
        <p:txBody>
          <a:bodyPr/>
          <a:lstStyle/>
          <a:p>
            <a:pPr lvl="1"/>
            <a:r>
              <a:rPr lang="de-DE" noProof="0" dirty="0"/>
              <a:t>Leichtgewichtige Nebenläufigkeitsabstraktion</a:t>
            </a:r>
          </a:p>
          <a:p>
            <a:pPr lvl="1"/>
            <a:r>
              <a:rPr lang="de-DE" noProof="0" dirty="0"/>
              <a:t>Eigene Syntax für das Erstellen und Verwalten von </a:t>
            </a:r>
            <a:r>
              <a:rPr lang="de-DE" noProof="0" dirty="0" err="1"/>
              <a:t>Coroutinen</a:t>
            </a:r>
            <a:r>
              <a:rPr lang="de-DE" noProof="0" dirty="0"/>
              <a:t>:</a:t>
            </a:r>
          </a:p>
          <a:p>
            <a:pPr lvl="2"/>
            <a:r>
              <a:rPr lang="de-DE" noProof="0" dirty="0" err="1"/>
              <a:t>Builder</a:t>
            </a:r>
            <a:r>
              <a:rPr lang="de-DE" noProof="0" dirty="0"/>
              <a:t> und Dispatcher: definieren die Aufgabe der </a:t>
            </a:r>
            <a:r>
              <a:rPr lang="de-DE" noProof="0" dirty="0" err="1"/>
              <a:t>Coroutine</a:t>
            </a:r>
            <a:endParaRPr lang="de-DE" noProof="0" dirty="0"/>
          </a:p>
          <a:p>
            <a:pPr lvl="2"/>
            <a:r>
              <a:rPr lang="de-DE" noProof="0" dirty="0"/>
              <a:t>Basieren auf </a:t>
            </a:r>
            <a:r>
              <a:rPr lang="de-DE" noProof="0" dirty="0" err="1"/>
              <a:t>Suspendierbarkeit</a:t>
            </a:r>
            <a:r>
              <a:rPr lang="de-DE" noProof="0" dirty="0"/>
              <a:t> von Funktionen</a:t>
            </a:r>
          </a:p>
          <a:p>
            <a:pPr lvl="1"/>
            <a:r>
              <a:rPr lang="de-DE" noProof="0" dirty="0" err="1"/>
              <a:t>Continuations</a:t>
            </a:r>
            <a:r>
              <a:rPr lang="de-DE" noProof="0" dirty="0"/>
              <a:t>:</a:t>
            </a:r>
          </a:p>
          <a:p>
            <a:pPr lvl="2"/>
            <a:r>
              <a:rPr lang="de-DE" noProof="0" dirty="0"/>
              <a:t>Repräsentieren den Zustand einer suspendierten </a:t>
            </a:r>
            <a:r>
              <a:rPr lang="de-DE" noProof="0" dirty="0" err="1"/>
              <a:t>Coroutine</a:t>
            </a:r>
            <a:endParaRPr lang="de-DE" noProof="0" dirty="0"/>
          </a:p>
          <a:p>
            <a:pPr lvl="2"/>
            <a:r>
              <a:rPr lang="de-DE" noProof="0" dirty="0"/>
              <a:t>Ermöglichen das Pausieren und Fortsetzen von </a:t>
            </a:r>
            <a:r>
              <a:rPr lang="de-DE" noProof="0" dirty="0" err="1"/>
              <a:t>Coroutinen</a:t>
            </a:r>
            <a:endParaRPr lang="de-DE" noProof="0" dirty="0"/>
          </a:p>
          <a:p>
            <a:pPr algn="l"/>
            <a:endParaRPr lang="de-DE" b="0" i="0" noProof="0" dirty="0">
              <a:effectLst/>
              <a:latin typeface="var(--font-fk-grotesk)"/>
            </a:endParaRPr>
          </a:p>
        </p:txBody>
      </p:sp>
    </p:spTree>
    <p:extLst>
      <p:ext uri="{BB962C8B-B14F-4D97-AF65-F5344CB8AC3E}">
        <p14:creationId xmlns:p14="http://schemas.microsoft.com/office/powerpoint/2010/main" val="1723299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2538</Words>
  <Application>Microsoft Office PowerPoint</Application>
  <PresentationFormat>Benutzerdefiniert</PresentationFormat>
  <Paragraphs>527</Paragraphs>
  <Slides>25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var(--font-fk-grotesk)</vt:lpstr>
      <vt:lpstr>Standarddesign</vt:lpstr>
      <vt:lpstr>Leistungsanalyse von Thread-Abstraktionen in verschiedenen Programmiersprachen</vt:lpstr>
      <vt:lpstr>Inhaltsverzeichnis</vt:lpstr>
      <vt:lpstr>Kapitel 1: Ziel der Masterarbeit</vt:lpstr>
      <vt:lpstr>Ziel der Masterarbeit </vt:lpstr>
      <vt:lpstr>Kapitel 2: Thread-Abstraktionen</vt:lpstr>
      <vt:lpstr>Was sind Thread Abstraktionen? </vt:lpstr>
      <vt:lpstr>Java: Platform Threads</vt:lpstr>
      <vt:lpstr>Java: Virtual Threads</vt:lpstr>
      <vt:lpstr>Kotlin Coroutinen </vt:lpstr>
      <vt:lpstr>Go Goroutinen</vt:lpstr>
      <vt:lpstr>Kapitel 3: Testaufbau </vt:lpstr>
      <vt:lpstr>Testaufbau </vt:lpstr>
      <vt:lpstr>Kapitel 4: Benchmark 1: Mergesort</vt:lpstr>
      <vt:lpstr>Benchmark 1: Mergesort</vt:lpstr>
      <vt:lpstr>Benchmark 1: Mergesort Messung 1 (von 4)</vt:lpstr>
      <vt:lpstr>Benchmark 1: Mergesort Messung 1: Maximale Baumebene 1-6</vt:lpstr>
      <vt:lpstr>Benchmark 1: Mergesort Fazit</vt:lpstr>
      <vt:lpstr>Kapitel 5: Benchmark 2: Bank</vt:lpstr>
      <vt:lpstr>Benchmark 2: Bank </vt:lpstr>
      <vt:lpstr>Benchmark 2: Bank Messung 2 (von 4)</vt:lpstr>
      <vt:lpstr>Benchmark 2: Bank Messung 2: Verzögerung der Überweisung: 10-100 ms </vt:lpstr>
      <vt:lpstr>Benchmark 2: Bank Fazit</vt:lpstr>
      <vt:lpstr>Kapitel 2</vt:lpstr>
      <vt:lpstr>Fazit 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E.</dc:creator>
  <cp:lastModifiedBy>Philipp E.</cp:lastModifiedBy>
  <cp:revision>25</cp:revision>
  <dcterms:created xsi:type="dcterms:W3CDTF">2025-01-23T13:26:37Z</dcterms:created>
  <dcterms:modified xsi:type="dcterms:W3CDTF">2025-01-28T16:50:27Z</dcterms:modified>
</cp:coreProperties>
</file>