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1pPr>
    <a:lvl2pPr marL="0" marR="0" indent="4572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2pPr>
    <a:lvl3pPr marL="0" marR="0" indent="9144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3pPr>
    <a:lvl4pPr marL="0" marR="0" indent="13716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4pPr>
    <a:lvl5pPr marL="0" marR="0" indent="18288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5pPr>
    <a:lvl6pPr marL="0" marR="0" indent="22860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6pPr>
    <a:lvl7pPr marL="0" marR="0" indent="27432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7pPr>
    <a:lvl8pPr marL="0" marR="0" indent="32004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8pPr>
    <a:lvl9pPr marL="0" marR="0" indent="36576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12700" cap="flat">
              <a:solidFill>
                <a:srgbClr val="4A4A4B"/>
              </a:solidFill>
              <a:prstDash val="solid"/>
              <a:miter lim="400000"/>
            </a:ln>
          </a:top>
          <a:bottom>
            <a:ln w="127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4A4A4B"/>
      </a:tcTxStyle>
      <a:tcStyle>
        <a:tcBdr>
          <a:left>
            <a:ln w="12700" cap="flat">
              <a:noFill/>
              <a:miter lim="400000"/>
            </a:ln>
          </a:left>
          <a:right>
            <a:ln w="25400" cap="flat">
              <a:solidFill>
                <a:srgbClr val="4A4A4B"/>
              </a:solidFill>
              <a:prstDash val="solid"/>
              <a:miter lim="400000"/>
            </a:ln>
          </a:right>
          <a:top>
            <a:ln w="12700" cap="flat">
              <a:solidFill>
                <a:srgbClr val="4A4A4B"/>
              </a:solidFill>
              <a:prstDash val="solid"/>
              <a:miter lim="400000"/>
            </a:ln>
          </a:top>
          <a:bottom>
            <a:ln w="127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firstCol>
    <a:lastRow>
      <a:tcTxStyle b="on"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25400" cap="flat">
              <a:solidFill>
                <a:srgbClr val="4A4A4B"/>
              </a:solidFill>
              <a:prstDash val="solid"/>
              <a:miter lim="400000"/>
            </a:ln>
          </a:top>
          <a:bottom>
            <a:ln w="12700" cap="flat">
              <a:noFill/>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lastRow>
    <a:firstRow>
      <a:tcTxStyle b="on"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12700" cap="flat">
              <a:noFill/>
              <a:miter lim="400000"/>
            </a:ln>
          </a:top>
          <a:bottom>
            <a:ln w="254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firstRow>
  </a:tblStyle>
  <a:tblStyle styleId="{C7B018BB-80A7-4F77-B60F-C8B233D01FF8}" styleName="">
    <a:tblBg/>
    <a:wholeTbl>
      <a:tcTxStyle b="off" i="off">
        <a:font>
          <a:latin typeface="Avenir Next Regular"/>
          <a:ea typeface="Avenir Next Regular"/>
          <a:cs typeface="Avenir Next Regular"/>
        </a:font>
        <a:srgbClr val="000000"/>
      </a:tcTxStyle>
      <a:tcStyle>
        <a:tcBdr>
          <a:left>
            <a:ln w="12700" cap="flat">
              <a:solidFill>
                <a:schemeClr val="accent1">
                  <a:hueOff val="420094"/>
                  <a:satOff val="-1465"/>
                  <a:lumOff val="-19139"/>
                </a:schemeClr>
              </a:solidFill>
              <a:prstDash val="solid"/>
              <a:miter lim="400000"/>
            </a:ln>
          </a:left>
          <a:right>
            <a:ln w="12700" cap="flat">
              <a:solidFill>
                <a:schemeClr val="accent1">
                  <a:hueOff val="420094"/>
                  <a:satOff val="-1465"/>
                  <a:lumOff val="-19139"/>
                </a:schemeClr>
              </a:solidFill>
              <a:prstDash val="solid"/>
              <a:miter lim="400000"/>
            </a:ln>
          </a:right>
          <a:top>
            <a:ln w="12700" cap="flat">
              <a:solidFill>
                <a:schemeClr val="accent1">
                  <a:hueOff val="420094"/>
                  <a:satOff val="-1465"/>
                  <a:lumOff val="-19139"/>
                </a:schemeClr>
              </a:solidFill>
              <a:prstDash val="solid"/>
              <a:miter lim="400000"/>
            </a:ln>
          </a:top>
          <a:bottom>
            <a:ln w="12700" cap="flat">
              <a:solidFill>
                <a:schemeClr val="accent1">
                  <a:hueOff val="420094"/>
                  <a:satOff val="-1465"/>
                  <a:lumOff val="-19139"/>
                </a:schemeClr>
              </a:solidFill>
              <a:prstDash val="solid"/>
              <a:miter lim="400000"/>
            </a:ln>
          </a:bottom>
          <a:insideH>
            <a:ln w="12700" cap="flat">
              <a:solidFill>
                <a:schemeClr val="accent1">
                  <a:hueOff val="420094"/>
                  <a:satOff val="-1465"/>
                  <a:lumOff val="-19139"/>
                </a:schemeClr>
              </a:solidFill>
              <a:prstDash val="solid"/>
              <a:miter lim="400000"/>
            </a:ln>
          </a:insideH>
          <a:insideV>
            <a:ln w="12700" cap="flat">
              <a:solidFill>
                <a:schemeClr val="accent1">
                  <a:hueOff val="420094"/>
                  <a:satOff val="-1465"/>
                  <a:lumOff val="-19139"/>
                </a:schemeClr>
              </a:solidFill>
              <a:prstDash val="solid"/>
              <a:miter lim="400000"/>
            </a:ln>
          </a:insideV>
        </a:tcBdr>
        <a:fill>
          <a:no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FFFFFF"/>
      </a:tcTxStyle>
      <a:tcStyle>
        <a:tcBdr>
          <a:left>
            <a:ln w="12700" cap="flat">
              <a:noFill/>
              <a:miter lim="400000"/>
            </a:ln>
          </a:left>
          <a:right>
            <a:ln w="25400" cap="flat">
              <a:solidFill>
                <a:schemeClr val="accent1">
                  <a:hueOff val="420094"/>
                  <a:satOff val="-1465"/>
                  <a:lumOff val="-19139"/>
                </a:schemeClr>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0EBE0"/>
              </a:solidFill>
              <a:prstDash val="solid"/>
              <a:miter lim="400000"/>
            </a:ln>
          </a:insideV>
        </a:tcBdr>
        <a:fill>
          <a:solidFill>
            <a:srgbClr val="54BAE0"/>
          </a:solidFill>
        </a:fill>
      </a:tcStyle>
    </a:firstCol>
    <a:lastRow>
      <a:tcTxStyle b="off" i="off">
        <a:font>
          <a:latin typeface="Avenir Next Medium"/>
          <a:ea typeface="Avenir Next Medium"/>
          <a:cs typeface="Avenir Next Medium"/>
        </a:font>
        <a:srgbClr val="000000"/>
      </a:tcTxStyle>
      <a:tcStyle>
        <a:tcBdr>
          <a:left>
            <a:ln w="12700" cap="flat">
              <a:solidFill>
                <a:schemeClr val="accent1">
                  <a:hueOff val="420094"/>
                  <a:satOff val="-1465"/>
                  <a:lumOff val="-19139"/>
                </a:schemeClr>
              </a:solidFill>
              <a:prstDash val="solid"/>
              <a:miter lim="400000"/>
            </a:ln>
          </a:left>
          <a:right>
            <a:ln w="12700" cap="flat">
              <a:solidFill>
                <a:schemeClr val="accent1">
                  <a:hueOff val="420094"/>
                  <a:satOff val="-1465"/>
                  <a:lumOff val="-19139"/>
                </a:schemeClr>
              </a:solidFill>
              <a:prstDash val="solid"/>
              <a:miter lim="400000"/>
            </a:ln>
          </a:right>
          <a:top>
            <a:ln w="25400" cap="flat">
              <a:solidFill>
                <a:schemeClr val="accent1">
                  <a:hueOff val="420094"/>
                  <a:satOff val="-1465"/>
                  <a:lumOff val="-19139"/>
                </a:schemeClr>
              </a:solidFill>
              <a:prstDash val="solid"/>
              <a:miter lim="400000"/>
            </a:ln>
          </a:top>
          <a:bottom>
            <a:ln w="12700" cap="flat">
              <a:noFill/>
              <a:miter lim="400000"/>
            </a:ln>
          </a:bottom>
          <a:insideH>
            <a:ln w="12700" cap="flat">
              <a:solidFill>
                <a:schemeClr val="accent1">
                  <a:hueOff val="420094"/>
                  <a:satOff val="-1465"/>
                  <a:lumOff val="-19139"/>
                </a:schemeClr>
              </a:solidFill>
              <a:prstDash val="solid"/>
              <a:miter lim="400000"/>
            </a:ln>
          </a:insideH>
          <a:insideV>
            <a:ln w="12700" cap="flat">
              <a:solidFill>
                <a:schemeClr val="accent1">
                  <a:hueOff val="420094"/>
                  <a:satOff val="-1465"/>
                  <a:lumOff val="-19139"/>
                </a:schemeClr>
              </a:solidFill>
              <a:prstDash val="solid"/>
              <a:miter lim="400000"/>
            </a:ln>
          </a:insideV>
        </a:tcBdr>
        <a:fill>
          <a:noFill/>
        </a:fill>
      </a:tcStyle>
    </a:lastRow>
    <a:firstRow>
      <a:tcTxStyle b="on" i="off">
        <a:font>
          <a:latin typeface="Avenir Next Regular"/>
          <a:ea typeface="Avenir Next Regular"/>
          <a:cs typeface="Avenir Next Regular"/>
        </a:font>
        <a:srgbClr val="FFFFFF"/>
      </a:tcTxStyle>
      <a:tcStyle>
        <a:tcBdr>
          <a:left>
            <a:ln w="12700" cap="flat">
              <a:solidFill>
                <a:srgbClr val="F0EBE0"/>
              </a:solidFill>
              <a:prstDash val="solid"/>
              <a:miter lim="400000"/>
            </a:ln>
          </a:left>
          <a:right>
            <a:ln w="12700" cap="flat">
              <a:solidFill>
                <a:srgbClr val="F0EBE0"/>
              </a:solidFill>
              <a:prstDash val="solid"/>
              <a:miter lim="400000"/>
            </a:ln>
          </a:right>
          <a:top>
            <a:ln w="12700" cap="flat">
              <a:noFill/>
              <a:miter lim="400000"/>
            </a:ln>
          </a:top>
          <a:bottom>
            <a:ln w="25400" cap="flat">
              <a:solidFill>
                <a:schemeClr val="accent1">
                  <a:hueOff val="420094"/>
                  <a:satOff val="-1465"/>
                  <a:lumOff val="-19139"/>
                </a:schemeClr>
              </a:solidFill>
              <a:prstDash val="solid"/>
              <a:miter lim="400000"/>
            </a:ln>
          </a:bottom>
          <a:insideH>
            <a:ln w="12700" cap="flat">
              <a:solidFill>
                <a:srgbClr val="F0EBE0"/>
              </a:solidFill>
              <a:prstDash val="solid"/>
              <a:miter lim="400000"/>
            </a:ln>
          </a:insideH>
          <a:insideV>
            <a:ln w="12700" cap="flat">
              <a:solidFill>
                <a:srgbClr val="F0EBE0"/>
              </a:solidFill>
              <a:prstDash val="solid"/>
              <a:miter lim="400000"/>
            </a:ln>
          </a:insideV>
        </a:tcBdr>
        <a:fill>
          <a:solidFill>
            <a:srgbClr val="54BAE0"/>
          </a:solidFill>
        </a:fill>
      </a:tcStyle>
    </a:firstRow>
  </a:tblStyle>
  <a:tblStyle styleId="{EEE7283C-3CF3-47DC-8721-378D4A62B228}" styleName="">
    <a:tblBg/>
    <a:wholeTbl>
      <a:tcTxStyle b="off" i="off">
        <a:font>
          <a:latin typeface="Avenir Next Regular"/>
          <a:ea typeface="Avenir Next Regular"/>
          <a:cs typeface="Avenir Next Regular"/>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F0EBE0"/>
          </a:solidFill>
        </a:fill>
      </a:tcStyle>
    </a:wholeTbl>
    <a:band2H>
      <a:tcTxStyle b="def" i="def"/>
      <a:tcStyle>
        <a:tcBdr/>
        <a:fill>
          <a:solidFill>
            <a:srgbClr val="D9D5CA"/>
          </a:solidFill>
        </a:fill>
      </a:tcStyle>
    </a:band2H>
    <a:firstCol>
      <a:tcTxStyle b="off" i="off">
        <a:font>
          <a:latin typeface="Avenir Next Medium"/>
          <a:ea typeface="Avenir Next Medium"/>
          <a:cs typeface="Avenir Next Medium"/>
        </a:font>
        <a:srgbClr val="000000"/>
      </a:tcTxStyle>
      <a:tcStyle>
        <a:tcBdr>
          <a:left>
            <a:ln w="12700" cap="flat">
              <a:noFill/>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C6DFB5"/>
          </a:solidFill>
        </a:fill>
      </a:tcStyle>
    </a:firstCol>
    <a:lastRow>
      <a:tcTxStyle b="off" i="off">
        <a:font>
          <a:latin typeface="Avenir Next Medium"/>
          <a:ea typeface="Avenir Next Medium"/>
          <a:cs typeface="Avenir Next Medium"/>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noFill/>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F0EBE0"/>
          </a:solidFill>
        </a:fill>
      </a:tcStyle>
    </a:lastRow>
    <a:firstRow>
      <a:tcTxStyle b="on" i="off">
        <a:font>
          <a:latin typeface="Avenir Next Regular"/>
          <a:ea typeface="Avenir Next Regular"/>
          <a:cs typeface="Avenir Next Regular"/>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noFill/>
              <a:miter lim="400000"/>
            </a:ln>
          </a:top>
          <a:bottom>
            <a:ln w="254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57A797"/>
          </a:solidFill>
        </a:fill>
      </a:tcStyle>
    </a:firstRow>
  </a:tblStyle>
  <a:tblStyle styleId="{CF821DB8-F4EB-4A41-A1BA-3FCAFE7338EE}" styleName="">
    <a:tblBg/>
    <a:wholeTbl>
      <a:tcTxStyle b="off" i="off">
        <a:font>
          <a:latin typeface="Avenir Next Regular"/>
          <a:ea typeface="Avenir Next Regular"/>
          <a:cs typeface="Avenir Next Regular"/>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0EBE0"/>
          </a:solidFill>
        </a:fill>
      </a:tcStyle>
    </a:wholeTbl>
    <a:band2H>
      <a:tcTxStyle b="def" i="def"/>
      <a:tcStyle>
        <a:tcBdr/>
        <a:fill>
          <a:solidFill>
            <a:srgbClr val="E4E1D8"/>
          </a:solidFill>
        </a:fill>
      </a:tcStyle>
    </a:band2H>
    <a:firstCol>
      <a:tcTxStyle b="off" i="off">
        <a:font>
          <a:latin typeface="Avenir Next Medium"/>
          <a:ea typeface="Avenir Next Medium"/>
          <a:cs typeface="Avenir Next Medium"/>
        </a:font>
        <a:srgbClr val="000000"/>
      </a:tcTxStyle>
      <a:tcStyle>
        <a:tcBdr>
          <a:left>
            <a:ln w="12700" cap="flat">
              <a:noFill/>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DAD7D3"/>
          </a:solidFill>
        </a:fill>
      </a:tcStyle>
    </a:firstCol>
    <a:lastRow>
      <a:tcTxStyle b="off" i="off">
        <a:font>
          <a:latin typeface="Avenir Next Medium"/>
          <a:ea typeface="Avenir Next Medium"/>
          <a:cs typeface="Avenir Next Medium"/>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noFill/>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0EBE0"/>
          </a:solidFill>
        </a:fill>
      </a:tcStyle>
    </a:lastRow>
    <a:firstRow>
      <a:tcTxStyle b="on" i="off">
        <a:font>
          <a:latin typeface="Avenir Next Regular"/>
          <a:ea typeface="Avenir Next Regular"/>
          <a:cs typeface="Avenir Next Regular"/>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noFill/>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chemeClr val="accent6">
              <a:hueOff val="-134388"/>
            </a:schemeClr>
          </a:solidFill>
        </a:fill>
      </a:tcStyle>
    </a:firstRow>
  </a:tblStyle>
  <a:tblStyle styleId="{33BA23B1-9221-436E-865A-0063620EA4FD}" styleName="">
    <a:tblBg/>
    <a:wholeTbl>
      <a:tcTxStyle b="off" i="off">
        <a:font>
          <a:latin typeface="Avenir Next Regular"/>
          <a:ea typeface="Avenir Next Regular"/>
          <a:cs typeface="Avenir Next Regular"/>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FEBE1"/>
          </a:solid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000000"/>
      </a:tcTxStyle>
      <a:tcStyle>
        <a:tcBdr>
          <a:left>
            <a:ln w="12700" cap="flat">
              <a:noFill/>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D0CCC4"/>
          </a:solidFill>
        </a:fill>
      </a:tcStyle>
    </a:firstCol>
    <a:lastRow>
      <a:tcTxStyle b="on" i="off">
        <a:font>
          <a:latin typeface="Avenir Next Regular"/>
          <a:ea typeface="Avenir Next Regular"/>
          <a:cs typeface="Avenir Next Regular"/>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noFill/>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noFill/>
        </a:fill>
      </a:tcStyle>
    </a:lastRow>
    <a:firstRow>
      <a:tcTxStyle b="on" i="off">
        <a:font>
          <a:latin typeface="Avenir Next Regular"/>
          <a:ea typeface="Avenir Next Regular"/>
          <a:cs typeface="Avenir Next Regular"/>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noFill/>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5413C"/>
          </a:solidFill>
        </a:fill>
      </a:tcStyle>
    </a:firstRow>
  </a:tblStyle>
  <a:tblStyle styleId="{2708684C-4D16-4618-839F-0558EEFCDFE6}" styleName="">
    <a:tblBg/>
    <a:wholeTbl>
      <a:tcTxStyle b="off"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000000"/>
      </a:tcTxStyle>
      <a:tcStyle>
        <a:tcBdr>
          <a:left>
            <a:ln w="12700" cap="flat">
              <a:noFill/>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D0CCC4"/>
          </a:solidFill>
        </a:fill>
      </a:tcStyle>
    </a:firstCol>
    <a:lastRow>
      <a:tcTxStyle b="on"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noFill/>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B7B5B1"/>
          </a:solidFill>
        </a:fill>
      </a:tcStyle>
    </a:lastRow>
    <a:firstRow>
      <a:tcTxStyle b="on"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noFill/>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B7B5B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1" name="Shape 171"/>
          <p:cNvSpPr/>
          <p:nvPr>
            <p:ph type="sldImg"/>
          </p:nvPr>
        </p:nvSpPr>
        <p:spPr>
          <a:xfrm>
            <a:off x="1143000" y="685800"/>
            <a:ext cx="4572000" cy="3429000"/>
          </a:xfrm>
          <a:prstGeom prst="rect">
            <a:avLst/>
          </a:prstGeom>
        </p:spPr>
        <p:txBody>
          <a:bodyPr/>
          <a:lstStyle/>
          <a:p>
            <a:pPr/>
          </a:p>
        </p:txBody>
      </p:sp>
      <p:sp>
        <p:nvSpPr>
          <p:cNvPr id="172" name="Shape 17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olo">
    <p:spTree>
      <p:nvGrpSpPr>
        <p:cNvPr id="1" name=""/>
        <p:cNvGrpSpPr/>
        <p:nvPr/>
      </p:nvGrpSpPr>
      <p:grpSpPr>
        <a:xfrm>
          <a:off x="0" y="0"/>
          <a:ext cx="0" cy="0"/>
          <a:chOff x="0" y="0"/>
          <a:chExt cx="0" cy="0"/>
        </a:xfrm>
      </p:grpSpPr>
      <p:sp>
        <p:nvSpPr>
          <p:cNvPr id="13" name="Autore e data"/>
          <p:cNvSpPr txBox="1"/>
          <p:nvPr>
            <p:ph type="body" sz="quarter" idx="21" hasCustomPrompt="1"/>
          </p:nvPr>
        </p:nvSpPr>
        <p:spPr>
          <a:xfrm>
            <a:off x="1727200" y="1003300"/>
            <a:ext cx="20929600" cy="482600"/>
          </a:xfrm>
          <a:prstGeom prst="rect">
            <a:avLst/>
          </a:prstGeom>
        </p:spPr>
        <p:txBody>
          <a:bodyPr anchor="ctr"/>
          <a:lstStyle>
            <a:lvl1pPr defTabSz="685800">
              <a:lnSpc>
                <a:spcPct val="100000"/>
              </a:lnSpc>
              <a:defRPr b="1" cap="all" spc="0" sz="2000">
                <a:solidFill>
                  <a:srgbClr val="227AAF"/>
                </a:solidFill>
              </a:defRPr>
            </a:lvl1pPr>
          </a:lstStyle>
          <a:p>
            <a:pPr/>
            <a:r>
              <a:t>Autore e data</a:t>
            </a:r>
          </a:p>
        </p:txBody>
      </p:sp>
      <p:sp>
        <p:nvSpPr>
          <p:cNvPr id="14" name="Titolo presentazione"/>
          <p:cNvSpPr txBox="1"/>
          <p:nvPr>
            <p:ph type="title" hasCustomPrompt="1"/>
          </p:nvPr>
        </p:nvSpPr>
        <p:spPr>
          <a:prstGeom prst="rect">
            <a:avLst/>
          </a:prstGeom>
        </p:spPr>
        <p:txBody>
          <a:bodyPr/>
          <a:lstStyle/>
          <a:p>
            <a:pPr/>
            <a:r>
              <a:t>Titolo presentazione</a:t>
            </a:r>
          </a:p>
        </p:txBody>
      </p:sp>
      <p:sp>
        <p:nvSpPr>
          <p:cNvPr id="15" name="Corpo livello uno…"/>
          <p:cNvSpPr txBox="1"/>
          <p:nvPr>
            <p:ph type="body" sz="quarter" idx="1" hasCustomPrompt="1"/>
          </p:nvPr>
        </p:nvSpPr>
        <p:spPr>
          <a:prstGeom prst="rect">
            <a:avLst/>
          </a:prstGeom>
        </p:spPr>
        <p:txBody>
          <a:bodyPr/>
          <a:lstStyle/>
          <a:p>
            <a:pPr/>
            <a:r>
              <a:t>Sottotitolo presentazione</a:t>
            </a:r>
          </a:p>
          <a:p>
            <a:pPr lvl="1"/>
            <a:r>
              <a:t/>
            </a:r>
          </a:p>
          <a:p>
            <a:pPr lvl="2"/>
            <a:r>
              <a:t/>
            </a:r>
          </a:p>
          <a:p>
            <a:pPr lvl="3"/>
            <a:r>
              <a:t/>
            </a:r>
          </a:p>
          <a:p>
            <a:pPr lvl="4"/>
            <a:r>
              <a:t/>
            </a:r>
          </a:p>
        </p:txBody>
      </p:sp>
      <p:sp>
        <p:nvSpPr>
          <p:cNvPr id="16"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ichiarazione">
    <p:spTree>
      <p:nvGrpSpPr>
        <p:cNvPr id="1" name=""/>
        <p:cNvGrpSpPr/>
        <p:nvPr/>
      </p:nvGrpSpPr>
      <p:grpSpPr>
        <a:xfrm>
          <a:off x="0" y="0"/>
          <a:ext cx="0" cy="0"/>
          <a:chOff x="0" y="0"/>
          <a:chExt cx="0" cy="0"/>
        </a:xfrm>
      </p:grpSpPr>
      <p:sp>
        <p:nvSpPr>
          <p:cNvPr id="114" name="Linea"/>
          <p:cNvSpPr/>
          <p:nvPr/>
        </p:nvSpPr>
        <p:spPr>
          <a:xfrm>
            <a:off x="863600" y="889000"/>
            <a:ext cx="22656801"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115" name="Linea"/>
          <p:cNvSpPr/>
          <p:nvPr/>
        </p:nvSpPr>
        <p:spPr>
          <a:xfrm>
            <a:off x="863600" y="12852400"/>
            <a:ext cx="22656801"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116" name="Corpo livello uno…"/>
          <p:cNvSpPr txBox="1"/>
          <p:nvPr>
            <p:ph type="body" sz="quarter" idx="1" hasCustomPrompt="1"/>
          </p:nvPr>
        </p:nvSpPr>
        <p:spPr>
          <a:xfrm>
            <a:off x="1727200" y="5281886"/>
            <a:ext cx="20929600" cy="3136901"/>
          </a:xfrm>
          <a:prstGeom prst="rect">
            <a:avLst/>
          </a:prstGeom>
        </p:spPr>
        <p:txBody>
          <a:bodyPr anchor="ctr"/>
          <a:lstStyle>
            <a:lvl1pPr>
              <a:lnSpc>
                <a:spcPct val="80000"/>
              </a:lnSpc>
              <a:defRPr spc="-86" sz="8600">
                <a:solidFill>
                  <a:srgbClr val="4A4A4A"/>
                </a:solidFill>
                <a:latin typeface="Publico Headline Roman"/>
                <a:ea typeface="Publico Headline Roman"/>
                <a:cs typeface="Publico Headline Roman"/>
                <a:sym typeface="Publico Headline Roman"/>
              </a:defRPr>
            </a:lvl1pPr>
            <a:lvl2pPr>
              <a:lnSpc>
                <a:spcPct val="80000"/>
              </a:lnSpc>
              <a:defRPr spc="-86" sz="8600">
                <a:solidFill>
                  <a:srgbClr val="4A4A4A"/>
                </a:solidFill>
                <a:latin typeface="Publico Headline Roman"/>
                <a:ea typeface="Publico Headline Roman"/>
                <a:cs typeface="Publico Headline Roman"/>
                <a:sym typeface="Publico Headline Roman"/>
              </a:defRPr>
            </a:lvl2pPr>
            <a:lvl3pPr>
              <a:lnSpc>
                <a:spcPct val="80000"/>
              </a:lnSpc>
              <a:defRPr spc="-86" sz="8600">
                <a:solidFill>
                  <a:srgbClr val="4A4A4A"/>
                </a:solidFill>
                <a:latin typeface="Publico Headline Roman"/>
                <a:ea typeface="Publico Headline Roman"/>
                <a:cs typeface="Publico Headline Roman"/>
                <a:sym typeface="Publico Headline Roman"/>
              </a:defRPr>
            </a:lvl3pPr>
            <a:lvl4pPr>
              <a:lnSpc>
                <a:spcPct val="80000"/>
              </a:lnSpc>
              <a:defRPr spc="-86" sz="8600">
                <a:solidFill>
                  <a:srgbClr val="4A4A4A"/>
                </a:solidFill>
                <a:latin typeface="Publico Headline Roman"/>
                <a:ea typeface="Publico Headline Roman"/>
                <a:cs typeface="Publico Headline Roman"/>
                <a:sym typeface="Publico Headline Roman"/>
              </a:defRPr>
            </a:lvl4pPr>
            <a:lvl5pPr>
              <a:lnSpc>
                <a:spcPct val="80000"/>
              </a:lnSpc>
              <a:defRPr spc="-86" sz="8600">
                <a:solidFill>
                  <a:srgbClr val="4A4A4A"/>
                </a:solidFill>
                <a:latin typeface="Publico Headline Roman"/>
                <a:ea typeface="Publico Headline Roman"/>
                <a:cs typeface="Publico Headline Roman"/>
                <a:sym typeface="Publico Headline Roman"/>
              </a:defRPr>
            </a:lvl5pPr>
          </a:lstStyle>
          <a:p>
            <a:pPr/>
            <a:r>
              <a:t>Dichiarazione</a:t>
            </a:r>
          </a:p>
          <a:p>
            <a:pPr lvl="1"/>
            <a:r>
              <a:t/>
            </a:r>
          </a:p>
          <a:p>
            <a:pPr lvl="2"/>
            <a:r>
              <a:t/>
            </a:r>
          </a:p>
          <a:p>
            <a:pPr lvl="3"/>
            <a:r>
              <a:t/>
            </a:r>
          </a:p>
          <a:p>
            <a:pPr lvl="4"/>
            <a:r>
              <a:t/>
            </a:r>
          </a:p>
        </p:txBody>
      </p:sp>
      <p:sp>
        <p:nvSpPr>
          <p:cNvPr id="117" name="Numero diapositiva"/>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Informazione importante">
    <p:bg>
      <p:bgPr>
        <a:solidFill>
          <a:srgbClr val="227AAF"/>
        </a:solidFill>
      </p:bgPr>
    </p:bg>
    <p:spTree>
      <p:nvGrpSpPr>
        <p:cNvPr id="1" name=""/>
        <p:cNvGrpSpPr/>
        <p:nvPr/>
      </p:nvGrpSpPr>
      <p:grpSpPr>
        <a:xfrm>
          <a:off x="0" y="0"/>
          <a:ext cx="0" cy="0"/>
          <a:chOff x="0" y="0"/>
          <a:chExt cx="0" cy="0"/>
        </a:xfrm>
      </p:grpSpPr>
      <p:sp>
        <p:nvSpPr>
          <p:cNvPr id="124" name="Dettagli informazione"/>
          <p:cNvSpPr txBox="1"/>
          <p:nvPr>
            <p:ph type="body" sz="quarter" idx="21" hasCustomPrompt="1"/>
          </p:nvPr>
        </p:nvSpPr>
        <p:spPr>
          <a:xfrm>
            <a:off x="1727200" y="8611966"/>
            <a:ext cx="20929600" cy="908813"/>
          </a:xfrm>
          <a:prstGeom prst="rect">
            <a:avLst/>
          </a:prstGeom>
        </p:spPr>
        <p:txBody>
          <a:bodyPr/>
          <a:lstStyle>
            <a:lvl1pPr>
              <a:spcBef>
                <a:spcPts val="2000"/>
              </a:spcBef>
              <a:defRPr>
                <a:solidFill>
                  <a:srgbClr val="F0EBE0"/>
                </a:solidFill>
              </a:defRPr>
            </a:lvl1pPr>
          </a:lstStyle>
          <a:p>
            <a:pPr/>
            <a:r>
              <a:t>Dettagli informazione</a:t>
            </a:r>
          </a:p>
        </p:txBody>
      </p:sp>
      <p:sp>
        <p:nvSpPr>
          <p:cNvPr id="125" name="Linea"/>
          <p:cNvSpPr/>
          <p:nvPr/>
        </p:nvSpPr>
        <p:spPr>
          <a:xfrm>
            <a:off x="863600" y="12852400"/>
            <a:ext cx="22656801" cy="0"/>
          </a:xfrm>
          <a:prstGeom prst="line">
            <a:avLst/>
          </a:prstGeom>
          <a:ln w="12700">
            <a:solidFill>
              <a:srgbClr val="EFEBD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126" name="Linea"/>
          <p:cNvSpPr/>
          <p:nvPr/>
        </p:nvSpPr>
        <p:spPr>
          <a:xfrm>
            <a:off x="863600" y="889000"/>
            <a:ext cx="22656801" cy="0"/>
          </a:xfrm>
          <a:prstGeom prst="line">
            <a:avLst/>
          </a:prstGeom>
          <a:ln w="50800">
            <a:solidFill>
              <a:srgbClr val="EFEBD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127" name="Corpo livello uno…"/>
          <p:cNvSpPr txBox="1"/>
          <p:nvPr>
            <p:ph type="body" idx="1" hasCustomPrompt="1"/>
          </p:nvPr>
        </p:nvSpPr>
        <p:spPr>
          <a:xfrm>
            <a:off x="1727200" y="1098623"/>
            <a:ext cx="20929600" cy="7461177"/>
          </a:xfrm>
          <a:prstGeom prst="rect">
            <a:avLst/>
          </a:prstGeom>
        </p:spPr>
        <p:txBody>
          <a:bodyPr anchor="b"/>
          <a:lstStyle>
            <a:lvl1pPr>
              <a:lnSpc>
                <a:spcPct val="70000"/>
              </a:lnSpc>
              <a:defRPr b="1" spc="-300" sz="30000">
                <a:solidFill>
                  <a:srgbClr val="FFFFFF"/>
                </a:solidFill>
                <a:latin typeface="Publico Headline Roman"/>
                <a:ea typeface="Publico Headline Roman"/>
                <a:cs typeface="Publico Headline Roman"/>
                <a:sym typeface="Publico Headline Roman"/>
              </a:defRPr>
            </a:lvl1pPr>
            <a:lvl2pPr>
              <a:lnSpc>
                <a:spcPct val="70000"/>
              </a:lnSpc>
              <a:defRPr b="1" spc="-300" sz="30000">
                <a:solidFill>
                  <a:srgbClr val="FFFFFF"/>
                </a:solidFill>
                <a:latin typeface="Publico Headline Roman"/>
                <a:ea typeface="Publico Headline Roman"/>
                <a:cs typeface="Publico Headline Roman"/>
                <a:sym typeface="Publico Headline Roman"/>
              </a:defRPr>
            </a:lvl2pPr>
            <a:lvl3pPr>
              <a:lnSpc>
                <a:spcPct val="70000"/>
              </a:lnSpc>
              <a:defRPr b="1" spc="-300" sz="30000">
                <a:solidFill>
                  <a:srgbClr val="FFFFFF"/>
                </a:solidFill>
                <a:latin typeface="Publico Headline Roman"/>
                <a:ea typeface="Publico Headline Roman"/>
                <a:cs typeface="Publico Headline Roman"/>
                <a:sym typeface="Publico Headline Roman"/>
              </a:defRPr>
            </a:lvl3pPr>
            <a:lvl4pPr>
              <a:lnSpc>
                <a:spcPct val="70000"/>
              </a:lnSpc>
              <a:defRPr b="1" spc="-300" sz="30000">
                <a:solidFill>
                  <a:srgbClr val="FFFFFF"/>
                </a:solidFill>
                <a:latin typeface="Publico Headline Roman"/>
                <a:ea typeface="Publico Headline Roman"/>
                <a:cs typeface="Publico Headline Roman"/>
                <a:sym typeface="Publico Headline Roman"/>
              </a:defRPr>
            </a:lvl4pPr>
            <a:lvl5pPr>
              <a:lnSpc>
                <a:spcPct val="70000"/>
              </a:lnSpc>
              <a:defRPr b="1" spc="-300" sz="30000">
                <a:solidFill>
                  <a:srgbClr val="FFFFFF"/>
                </a:solidFill>
                <a:latin typeface="Publico Headline Roman"/>
                <a:ea typeface="Publico Headline Roman"/>
                <a:cs typeface="Publico Headline Roman"/>
                <a:sym typeface="Publico Headline Roman"/>
              </a:defRPr>
            </a:lvl5pPr>
          </a:lstStyle>
          <a:p>
            <a:pPr/>
            <a:r>
              <a:t>100%</a:t>
            </a:r>
          </a:p>
          <a:p>
            <a:pPr lvl="1"/>
            <a:r>
              <a:t/>
            </a:r>
          </a:p>
          <a:p>
            <a:pPr lvl="2"/>
            <a:r>
              <a:t/>
            </a:r>
          </a:p>
          <a:p>
            <a:pPr lvl="3"/>
            <a:r>
              <a:t/>
            </a:r>
          </a:p>
          <a:p>
            <a:pPr lvl="4"/>
            <a:r>
              <a:t/>
            </a:r>
          </a:p>
        </p:txBody>
      </p:sp>
      <p:sp>
        <p:nvSpPr>
          <p:cNvPr id="128" name="Numero diapositiva"/>
          <p:cNvSpPr txBox="1"/>
          <p:nvPr>
            <p:ph type="sldNum" sz="quarter" idx="2"/>
          </p:nvPr>
        </p:nvSpPr>
        <p:spPr>
          <a:xfrm>
            <a:off x="12001500" y="13030199"/>
            <a:ext cx="386335" cy="419101"/>
          </a:xfrm>
          <a:prstGeom prst="rect">
            <a:avLst/>
          </a:prstGeom>
        </p:spPr>
        <p:txBody>
          <a:bodyPr/>
          <a:lstStyle>
            <a:lvl1pPr>
              <a:defRPr>
                <a:solidFill>
                  <a:srgbClr val="F0EBE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itazione">
    <p:spTree>
      <p:nvGrpSpPr>
        <p:cNvPr id="1" name=""/>
        <p:cNvGrpSpPr/>
        <p:nvPr/>
      </p:nvGrpSpPr>
      <p:grpSpPr>
        <a:xfrm>
          <a:off x="0" y="0"/>
          <a:ext cx="0" cy="0"/>
          <a:chOff x="0" y="0"/>
          <a:chExt cx="0" cy="0"/>
        </a:xfrm>
      </p:grpSpPr>
      <p:sp>
        <p:nvSpPr>
          <p:cNvPr id="135" name="La Royal Danish Playhouse, un edificio moderno che si affaccia su un canale di Copenhagen, vista dal porto al tramonto"/>
          <p:cNvSpPr/>
          <p:nvPr>
            <p:ph type="pic" idx="21"/>
          </p:nvPr>
        </p:nvSpPr>
        <p:spPr>
          <a:xfrm>
            <a:off x="-25400" y="-5359400"/>
            <a:ext cx="24422100" cy="24422100"/>
          </a:xfrm>
          <a:prstGeom prst="rect">
            <a:avLst/>
          </a:prstGeom>
        </p:spPr>
        <p:txBody>
          <a:bodyPr lIns="91439" tIns="45719" rIns="91439" bIns="45719">
            <a:noAutofit/>
          </a:bodyPr>
          <a:lstStyle/>
          <a:p>
            <a:pPr/>
          </a:p>
        </p:txBody>
      </p:sp>
      <p:sp>
        <p:nvSpPr>
          <p:cNvPr id="136" name="Corpo livello uno…"/>
          <p:cNvSpPr txBox="1"/>
          <p:nvPr>
            <p:ph type="body" sz="quarter" idx="1" hasCustomPrompt="1"/>
          </p:nvPr>
        </p:nvSpPr>
        <p:spPr>
          <a:xfrm>
            <a:off x="1409700" y="2119884"/>
            <a:ext cx="10775585" cy="1936416"/>
          </a:xfrm>
          <a:prstGeom prst="rect">
            <a:avLst/>
          </a:prstGeom>
        </p:spPr>
        <p:txBody>
          <a:bodyPr/>
          <a:lstStyle>
            <a:lvl1pPr>
              <a:defRPr spc="-58" sz="5800">
                <a:solidFill>
                  <a:srgbClr val="247AB0"/>
                </a:solidFill>
                <a:latin typeface="Publico Headline Roman"/>
                <a:ea typeface="Publico Headline Roman"/>
                <a:cs typeface="Publico Headline Roman"/>
                <a:sym typeface="Publico Headline Roman"/>
              </a:defRPr>
            </a:lvl1pPr>
            <a:lvl2pPr>
              <a:defRPr spc="-58" sz="5800">
                <a:solidFill>
                  <a:srgbClr val="247AB0"/>
                </a:solidFill>
                <a:latin typeface="Publico Headline Roman"/>
                <a:ea typeface="Publico Headline Roman"/>
                <a:cs typeface="Publico Headline Roman"/>
                <a:sym typeface="Publico Headline Roman"/>
              </a:defRPr>
            </a:lvl2pPr>
            <a:lvl3pPr>
              <a:defRPr spc="-58" sz="5800">
                <a:solidFill>
                  <a:srgbClr val="247AB0"/>
                </a:solidFill>
                <a:latin typeface="Publico Headline Roman"/>
                <a:ea typeface="Publico Headline Roman"/>
                <a:cs typeface="Publico Headline Roman"/>
                <a:sym typeface="Publico Headline Roman"/>
              </a:defRPr>
            </a:lvl3pPr>
            <a:lvl4pPr>
              <a:defRPr spc="-58" sz="5800">
                <a:solidFill>
                  <a:srgbClr val="247AB0"/>
                </a:solidFill>
                <a:latin typeface="Publico Headline Roman"/>
                <a:ea typeface="Publico Headline Roman"/>
                <a:cs typeface="Publico Headline Roman"/>
                <a:sym typeface="Publico Headline Roman"/>
              </a:defRPr>
            </a:lvl4pPr>
            <a:lvl5pPr>
              <a:defRPr spc="-58" sz="5800">
                <a:solidFill>
                  <a:srgbClr val="247AB0"/>
                </a:solidFill>
                <a:latin typeface="Publico Headline Roman"/>
                <a:ea typeface="Publico Headline Roman"/>
                <a:cs typeface="Publico Headline Roman"/>
                <a:sym typeface="Publico Headline Roman"/>
              </a:defRPr>
            </a:lvl5pPr>
          </a:lstStyle>
          <a:p>
            <a:pPr/>
            <a:r>
              <a:t>“Citazione degna di nota”</a:t>
            </a:r>
          </a:p>
          <a:p>
            <a:pPr lvl="1"/>
            <a:r>
              <a:t/>
            </a:r>
          </a:p>
          <a:p>
            <a:pPr lvl="2"/>
            <a:r>
              <a:t/>
            </a:r>
          </a:p>
          <a:p>
            <a:pPr lvl="3"/>
            <a:r>
              <a:t/>
            </a:r>
          </a:p>
          <a:p>
            <a:pPr lvl="4"/>
            <a:r>
              <a:t/>
            </a:r>
          </a:p>
        </p:txBody>
      </p:sp>
      <p:sp>
        <p:nvSpPr>
          <p:cNvPr id="137" name="Linea"/>
          <p:cNvSpPr/>
          <p:nvPr/>
        </p:nvSpPr>
        <p:spPr>
          <a:xfrm>
            <a:off x="863600" y="889000"/>
            <a:ext cx="22656801"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138" name="Linea"/>
          <p:cNvSpPr/>
          <p:nvPr/>
        </p:nvSpPr>
        <p:spPr>
          <a:xfrm>
            <a:off x="863600" y="12852400"/>
            <a:ext cx="22656801"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139" name="Attribuzione"/>
          <p:cNvSpPr txBox="1"/>
          <p:nvPr>
            <p:ph type="body" sz="quarter" idx="22" hasCustomPrompt="1"/>
          </p:nvPr>
        </p:nvSpPr>
        <p:spPr>
          <a:xfrm>
            <a:off x="1409700" y="4051453"/>
            <a:ext cx="10775585" cy="543053"/>
          </a:xfrm>
          <a:prstGeom prst="rect">
            <a:avLst/>
          </a:prstGeom>
        </p:spPr>
        <p:txBody>
          <a:bodyPr anchor="ctr"/>
          <a:lstStyle>
            <a:lvl1pPr defTabSz="12700">
              <a:lnSpc>
                <a:spcPct val="10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2400">
                <a:solidFill>
                  <a:srgbClr val="227AAF"/>
                </a:solidFill>
                <a:latin typeface="Publico Text Semibold"/>
                <a:ea typeface="Publico Text Semibold"/>
                <a:cs typeface="Publico Text Semibold"/>
                <a:sym typeface="Publico Text Semibold"/>
              </a:defRPr>
            </a:lvl1pPr>
          </a:lstStyle>
          <a:p>
            <a:pPr/>
            <a:r>
              <a:t>Attribuzione</a:t>
            </a:r>
          </a:p>
        </p:txBody>
      </p:sp>
      <p:sp>
        <p:nvSpPr>
          <p:cNvPr id="140" name="Numero diapositiva"/>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to - 3 per pagina">
    <p:spTree>
      <p:nvGrpSpPr>
        <p:cNvPr id="1" name=""/>
        <p:cNvGrpSpPr/>
        <p:nvPr/>
      </p:nvGrpSpPr>
      <p:grpSpPr>
        <a:xfrm>
          <a:off x="0" y="0"/>
          <a:ext cx="0" cy="0"/>
          <a:chOff x="0" y="0"/>
          <a:chExt cx="0" cy="0"/>
        </a:xfrm>
      </p:grpSpPr>
      <p:sp>
        <p:nvSpPr>
          <p:cNvPr id="147" name="La Royal Danish Playhouse, un edificio moderno che si affaccia su un canale di Copenhagen, vista dal porto al tramonto"/>
          <p:cNvSpPr/>
          <p:nvPr>
            <p:ph type="pic" sz="quarter" idx="21"/>
          </p:nvPr>
        </p:nvSpPr>
        <p:spPr>
          <a:xfrm>
            <a:off x="14727242" y="5618197"/>
            <a:ext cx="7877462" cy="7877463"/>
          </a:xfrm>
          <a:prstGeom prst="rect">
            <a:avLst/>
          </a:prstGeom>
        </p:spPr>
        <p:txBody>
          <a:bodyPr lIns="91439" tIns="45719" rIns="91439" bIns="45719">
            <a:noAutofit/>
          </a:bodyPr>
          <a:lstStyle/>
          <a:p>
            <a:pPr/>
          </a:p>
        </p:txBody>
      </p:sp>
      <p:sp>
        <p:nvSpPr>
          <p:cNvPr id="148" name="Il Black Diamond, un'estensione moderna, affacciata su un canale, dell'edificio della Royal Danish Library a Copenhagen, illuminata di sera"/>
          <p:cNvSpPr/>
          <p:nvPr>
            <p:ph type="pic" sz="quarter" idx="22"/>
          </p:nvPr>
        </p:nvSpPr>
        <p:spPr>
          <a:xfrm>
            <a:off x="14700215" y="1511300"/>
            <a:ext cx="7943851" cy="5295900"/>
          </a:xfrm>
          <a:prstGeom prst="rect">
            <a:avLst/>
          </a:prstGeom>
        </p:spPr>
        <p:txBody>
          <a:bodyPr lIns="91439" tIns="45719" rIns="91439" bIns="45719">
            <a:noAutofit/>
          </a:bodyPr>
          <a:lstStyle/>
          <a:p>
            <a:pPr/>
          </a:p>
        </p:txBody>
      </p:sp>
      <p:sp>
        <p:nvSpPr>
          <p:cNvPr id="149" name="Ponte sospeso al tramonto"/>
          <p:cNvSpPr/>
          <p:nvPr>
            <p:ph type="pic" idx="23"/>
          </p:nvPr>
        </p:nvSpPr>
        <p:spPr>
          <a:xfrm>
            <a:off x="1778000" y="1346200"/>
            <a:ext cx="12852400" cy="11016343"/>
          </a:xfrm>
          <a:prstGeom prst="rect">
            <a:avLst/>
          </a:prstGeom>
        </p:spPr>
        <p:txBody>
          <a:bodyPr lIns="91439" tIns="45719" rIns="91439" bIns="45719">
            <a:noAutofit/>
          </a:bodyPr>
          <a:lstStyle/>
          <a:p>
            <a:pPr/>
          </a:p>
        </p:txBody>
      </p:sp>
      <p:sp>
        <p:nvSpPr>
          <p:cNvPr id="150" name="Numero diapositiva"/>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to">
    <p:spTree>
      <p:nvGrpSpPr>
        <p:cNvPr id="1" name=""/>
        <p:cNvGrpSpPr/>
        <p:nvPr/>
      </p:nvGrpSpPr>
      <p:grpSpPr>
        <a:xfrm>
          <a:off x="0" y="0"/>
          <a:ext cx="0" cy="0"/>
          <a:chOff x="0" y="0"/>
          <a:chExt cx="0" cy="0"/>
        </a:xfrm>
      </p:grpSpPr>
      <p:sp>
        <p:nvSpPr>
          <p:cNvPr id="157" name="Foto dall'alto del Cirkelbroen, il moderno ponte pedonale di Copenhagen, con cinque piattaforme circolari"/>
          <p:cNvSpPr/>
          <p:nvPr>
            <p:ph type="pic" idx="21"/>
          </p:nvPr>
        </p:nvSpPr>
        <p:spPr>
          <a:xfrm>
            <a:off x="1727200" y="-1422400"/>
            <a:ext cx="21310600" cy="15989300"/>
          </a:xfrm>
          <a:prstGeom prst="rect">
            <a:avLst/>
          </a:prstGeom>
        </p:spPr>
        <p:txBody>
          <a:bodyPr lIns="91439" tIns="45719" rIns="91439" bIns="45719">
            <a:noAutofit/>
          </a:bodyPr>
          <a:lstStyle/>
          <a:p>
            <a:pPr/>
          </a:p>
        </p:txBody>
      </p:sp>
      <p:sp>
        <p:nvSpPr>
          <p:cNvPr id="158" name="Numero diapositiva"/>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uota">
    <p:spTree>
      <p:nvGrpSpPr>
        <p:cNvPr id="1" name=""/>
        <p:cNvGrpSpPr/>
        <p:nvPr/>
      </p:nvGrpSpPr>
      <p:grpSpPr>
        <a:xfrm>
          <a:off x="0" y="0"/>
          <a:ext cx="0" cy="0"/>
          <a:chOff x="0" y="0"/>
          <a:chExt cx="0" cy="0"/>
        </a:xfrm>
      </p:grpSpPr>
      <p:sp>
        <p:nvSpPr>
          <p:cNvPr id="165" name="Numero diapositiva"/>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olo e foto">
    <p:spTree>
      <p:nvGrpSpPr>
        <p:cNvPr id="1" name=""/>
        <p:cNvGrpSpPr/>
        <p:nvPr/>
      </p:nvGrpSpPr>
      <p:grpSpPr>
        <a:xfrm>
          <a:off x="0" y="0"/>
          <a:ext cx="0" cy="0"/>
          <a:chOff x="0" y="0"/>
          <a:chExt cx="0" cy="0"/>
        </a:xfrm>
      </p:grpSpPr>
      <p:sp>
        <p:nvSpPr>
          <p:cNvPr id="23" name="Teatro dell'Opera di Copenaghen illuminato di notte e visto dalla parte opposta di un canale"/>
          <p:cNvSpPr/>
          <p:nvPr>
            <p:ph type="pic" idx="21"/>
          </p:nvPr>
        </p:nvSpPr>
        <p:spPr>
          <a:xfrm>
            <a:off x="-1" y="-2527300"/>
            <a:ext cx="24384001" cy="16256000"/>
          </a:xfrm>
          <a:prstGeom prst="rect">
            <a:avLst/>
          </a:prstGeom>
        </p:spPr>
        <p:txBody>
          <a:bodyPr lIns="91439" tIns="45719" rIns="91439" bIns="45719">
            <a:noAutofit/>
          </a:bodyPr>
          <a:lstStyle/>
          <a:p>
            <a:pPr/>
          </a:p>
        </p:txBody>
      </p:sp>
      <p:sp>
        <p:nvSpPr>
          <p:cNvPr id="24" name="Corpo livello uno…"/>
          <p:cNvSpPr txBox="1"/>
          <p:nvPr>
            <p:ph type="body" sz="quarter" idx="1" hasCustomPrompt="1"/>
          </p:nvPr>
        </p:nvSpPr>
        <p:spPr>
          <a:xfrm>
            <a:off x="1727200" y="10718800"/>
            <a:ext cx="20929600" cy="2025650"/>
          </a:xfrm>
          <a:prstGeom prst="rect">
            <a:avLst/>
          </a:prstGeom>
        </p:spPr>
        <p:txBody>
          <a:bodyPr/>
          <a:lstStyle>
            <a:lvl1pPr>
              <a:spcBef>
                <a:spcPts val="2000"/>
              </a:spcBef>
              <a:defRPr>
                <a:solidFill>
                  <a:srgbClr val="F0EBE0"/>
                </a:solidFill>
              </a:defRPr>
            </a:lvl1pPr>
            <a:lvl2pPr>
              <a:spcBef>
                <a:spcPts val="2000"/>
              </a:spcBef>
              <a:defRPr>
                <a:solidFill>
                  <a:srgbClr val="F0EBE0"/>
                </a:solidFill>
              </a:defRPr>
            </a:lvl2pPr>
            <a:lvl3pPr indent="0">
              <a:spcBef>
                <a:spcPts val="2000"/>
              </a:spcBef>
              <a:defRPr>
                <a:solidFill>
                  <a:srgbClr val="F0EBE0"/>
                </a:solidFill>
              </a:defRPr>
            </a:lvl3pPr>
            <a:lvl4pPr indent="0">
              <a:spcBef>
                <a:spcPts val="2000"/>
              </a:spcBef>
              <a:defRPr>
                <a:solidFill>
                  <a:srgbClr val="F0EBE0"/>
                </a:solidFill>
              </a:defRPr>
            </a:lvl4pPr>
            <a:lvl5pPr indent="0">
              <a:spcBef>
                <a:spcPts val="2000"/>
              </a:spcBef>
              <a:defRPr>
                <a:solidFill>
                  <a:srgbClr val="F0EBE0"/>
                </a:solidFill>
              </a:defRPr>
            </a:lvl5pPr>
          </a:lstStyle>
          <a:p>
            <a:pPr/>
            <a:r>
              <a:t>Sottotitolo presentazione</a:t>
            </a:r>
          </a:p>
          <a:p>
            <a:pPr lvl="1"/>
            <a:r>
              <a:t/>
            </a:r>
          </a:p>
          <a:p>
            <a:pPr lvl="2"/>
            <a:r>
              <a:t/>
            </a:r>
          </a:p>
          <a:p>
            <a:pPr lvl="3"/>
            <a:r>
              <a:t/>
            </a:r>
          </a:p>
          <a:p>
            <a:pPr lvl="4"/>
            <a:r>
              <a:t/>
            </a:r>
          </a:p>
        </p:txBody>
      </p:sp>
      <p:sp>
        <p:nvSpPr>
          <p:cNvPr id="25" name="Titolo presentazione"/>
          <p:cNvSpPr txBox="1"/>
          <p:nvPr>
            <p:ph type="title" hasCustomPrompt="1"/>
          </p:nvPr>
        </p:nvSpPr>
        <p:spPr>
          <a:xfrm>
            <a:off x="1727200" y="7817246"/>
            <a:ext cx="20929600" cy="2799954"/>
          </a:xfrm>
          <a:prstGeom prst="rect">
            <a:avLst/>
          </a:prstGeom>
        </p:spPr>
        <p:txBody>
          <a:bodyPr/>
          <a:lstStyle>
            <a:lvl1pPr>
              <a:defRPr>
                <a:solidFill>
                  <a:srgbClr val="FFFFFF"/>
                </a:solidFill>
              </a:defRPr>
            </a:lvl1pPr>
          </a:lstStyle>
          <a:p>
            <a:pPr/>
            <a:r>
              <a:t>Titolo presentazione</a:t>
            </a:r>
          </a:p>
        </p:txBody>
      </p:sp>
      <p:sp>
        <p:nvSpPr>
          <p:cNvPr id="26" name="Autore e data"/>
          <p:cNvSpPr txBox="1"/>
          <p:nvPr>
            <p:ph type="body" sz="quarter" idx="22" hasCustomPrompt="1"/>
          </p:nvPr>
        </p:nvSpPr>
        <p:spPr>
          <a:xfrm>
            <a:off x="1727200" y="1003300"/>
            <a:ext cx="20929600" cy="480060"/>
          </a:xfrm>
          <a:prstGeom prst="rect">
            <a:avLst/>
          </a:prstGeom>
        </p:spPr>
        <p:txBody>
          <a:bodyPr anchor="ctr"/>
          <a:lstStyle>
            <a:lvl1pPr defTabSz="685800">
              <a:lnSpc>
                <a:spcPct val="100000"/>
              </a:lnSpc>
              <a:defRPr b="1" cap="all" spc="0" sz="2000">
                <a:solidFill>
                  <a:srgbClr val="F0EBE0"/>
                </a:solidFill>
              </a:defRPr>
            </a:lvl1pPr>
          </a:lstStyle>
          <a:p>
            <a:pPr/>
            <a:r>
              <a:t>Autore e data</a:t>
            </a:r>
          </a:p>
        </p:txBody>
      </p:sp>
      <p:sp>
        <p:nvSpPr>
          <p:cNvPr id="27" name="Linea"/>
          <p:cNvSpPr/>
          <p:nvPr/>
        </p:nvSpPr>
        <p:spPr>
          <a:xfrm>
            <a:off x="863600" y="12852400"/>
            <a:ext cx="22656801" cy="0"/>
          </a:xfrm>
          <a:prstGeom prst="line">
            <a:avLst/>
          </a:prstGeom>
          <a:ln w="12700">
            <a:solidFill>
              <a:srgbClr val="FFFFFF">
                <a:alpha val="30000"/>
              </a:srgbClr>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28" name="Linea"/>
          <p:cNvSpPr/>
          <p:nvPr/>
        </p:nvSpPr>
        <p:spPr>
          <a:xfrm>
            <a:off x="863600" y="889000"/>
            <a:ext cx="22656801" cy="0"/>
          </a:xfrm>
          <a:prstGeom prst="line">
            <a:avLst/>
          </a:prstGeom>
          <a:ln w="50800">
            <a:solidFill>
              <a:srgbClr val="FFFFFF">
                <a:alpha val="30000"/>
              </a:srgbClr>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29" name="Numero diapositiva"/>
          <p:cNvSpPr txBox="1"/>
          <p:nvPr>
            <p:ph type="sldNum" sz="quarter" idx="2"/>
          </p:nvPr>
        </p:nvSpPr>
        <p:spPr>
          <a:xfrm>
            <a:off x="12001500" y="13030199"/>
            <a:ext cx="386335" cy="419101"/>
          </a:xfrm>
          <a:prstGeom prst="rect">
            <a:avLst/>
          </a:prstGeom>
        </p:spPr>
        <p:txBody>
          <a:bodyPr/>
          <a:lstStyle>
            <a:lvl1pPr>
              <a:defRPr>
                <a:solidFill>
                  <a:srgbClr val="F0EBE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olo e foto 2">
    <p:spTree>
      <p:nvGrpSpPr>
        <p:cNvPr id="1" name=""/>
        <p:cNvGrpSpPr/>
        <p:nvPr/>
      </p:nvGrpSpPr>
      <p:grpSpPr>
        <a:xfrm>
          <a:off x="0" y="0"/>
          <a:ext cx="0" cy="0"/>
          <a:chOff x="0" y="0"/>
          <a:chExt cx="0" cy="0"/>
        </a:xfrm>
      </p:grpSpPr>
      <p:sp>
        <p:nvSpPr>
          <p:cNvPr id="36" name="Ponte sospeso al tramonto"/>
          <p:cNvSpPr/>
          <p:nvPr>
            <p:ph type="pic" idx="21"/>
          </p:nvPr>
        </p:nvSpPr>
        <p:spPr>
          <a:xfrm>
            <a:off x="-3352800" y="0"/>
            <a:ext cx="16002000" cy="13716000"/>
          </a:xfrm>
          <a:prstGeom prst="rect">
            <a:avLst/>
          </a:prstGeom>
        </p:spPr>
        <p:txBody>
          <a:bodyPr lIns="91439" tIns="45719" rIns="91439" bIns="45719">
            <a:noAutofit/>
          </a:bodyPr>
          <a:lstStyle/>
          <a:p>
            <a:pPr/>
          </a:p>
        </p:txBody>
      </p:sp>
      <p:sp>
        <p:nvSpPr>
          <p:cNvPr id="37" name="Titolo"/>
          <p:cNvSpPr txBox="1"/>
          <p:nvPr>
            <p:ph type="title" hasCustomPrompt="1"/>
          </p:nvPr>
        </p:nvSpPr>
        <p:spPr>
          <a:xfrm>
            <a:off x="13665200" y="4394200"/>
            <a:ext cx="9271000" cy="2540000"/>
          </a:xfrm>
          <a:prstGeom prst="rect">
            <a:avLst/>
          </a:prstGeom>
        </p:spPr>
        <p:txBody>
          <a:bodyPr anchor="t"/>
          <a:lstStyle>
            <a:lvl1pPr algn="l">
              <a:defRPr spc="-80" sz="8000"/>
            </a:lvl1pPr>
          </a:lstStyle>
          <a:p>
            <a:pPr/>
            <a:r>
              <a:t>Titolo</a:t>
            </a:r>
          </a:p>
        </p:txBody>
      </p:sp>
      <p:sp>
        <p:nvSpPr>
          <p:cNvPr id="38" name="Corpo livello uno…"/>
          <p:cNvSpPr txBox="1"/>
          <p:nvPr>
            <p:ph type="body" sz="quarter" idx="1" hasCustomPrompt="1"/>
          </p:nvPr>
        </p:nvSpPr>
        <p:spPr>
          <a:xfrm>
            <a:off x="13665200" y="7010400"/>
            <a:ext cx="9271000" cy="2312637"/>
          </a:xfrm>
          <a:prstGeom prst="rect">
            <a:avLst/>
          </a:prstGeom>
        </p:spPr>
        <p:txBody>
          <a:bodyPr/>
          <a:lstStyle>
            <a:lvl1pPr algn="l">
              <a:lnSpc>
                <a:spcPct val="80000"/>
              </a:lnSpc>
            </a:lvl1pPr>
            <a:lvl2pPr algn="l">
              <a:lnSpc>
                <a:spcPct val="80000"/>
              </a:lnSpc>
            </a:lvl2pPr>
            <a:lvl3pPr algn="l">
              <a:lnSpc>
                <a:spcPct val="80000"/>
              </a:lnSpc>
            </a:lvl3pPr>
            <a:lvl4pPr algn="l">
              <a:lnSpc>
                <a:spcPct val="80000"/>
              </a:lnSpc>
            </a:lvl4pPr>
            <a:lvl5pPr algn="l">
              <a:lnSpc>
                <a:spcPct val="80000"/>
              </a:lnSpc>
            </a:lvl5pPr>
          </a:lstStyle>
          <a:p>
            <a:pPr/>
            <a:r>
              <a:t>Sottotitolo diapositiva</a:t>
            </a:r>
          </a:p>
          <a:p>
            <a:pPr lvl="1"/>
            <a:r>
              <a:t/>
            </a:r>
          </a:p>
          <a:p>
            <a:pPr lvl="2"/>
            <a:r>
              <a:t/>
            </a:r>
          </a:p>
          <a:p>
            <a:pPr lvl="3"/>
            <a:r>
              <a:t/>
            </a:r>
          </a:p>
          <a:p>
            <a:pPr lvl="4"/>
            <a:r>
              <a:t/>
            </a:r>
          </a:p>
        </p:txBody>
      </p:sp>
      <p:sp>
        <p:nvSpPr>
          <p:cNvPr id="39" name="Autore e data"/>
          <p:cNvSpPr txBox="1"/>
          <p:nvPr>
            <p:ph type="body" sz="quarter" idx="22" hasCustomPrompt="1"/>
          </p:nvPr>
        </p:nvSpPr>
        <p:spPr>
          <a:xfrm>
            <a:off x="13665200" y="3746500"/>
            <a:ext cx="9271000" cy="482600"/>
          </a:xfrm>
          <a:prstGeom prst="rect">
            <a:avLst/>
          </a:prstGeom>
        </p:spPr>
        <p:txBody>
          <a:bodyPr anchor="ctr"/>
          <a:lstStyle>
            <a:lvl1pPr algn="l" defTabSz="685800">
              <a:lnSpc>
                <a:spcPct val="100000"/>
              </a:lnSpc>
              <a:defRPr b="1" cap="all" spc="0" sz="2000">
                <a:solidFill>
                  <a:srgbClr val="227AAF"/>
                </a:solidFill>
              </a:defRPr>
            </a:lvl1pPr>
          </a:lstStyle>
          <a:p>
            <a:pPr/>
            <a:r>
              <a:t>Autore e data</a:t>
            </a:r>
          </a:p>
        </p:txBody>
      </p:sp>
      <p:sp>
        <p:nvSpPr>
          <p:cNvPr id="40" name="Linea"/>
          <p:cNvSpPr/>
          <p:nvPr/>
        </p:nvSpPr>
        <p:spPr>
          <a:xfrm>
            <a:off x="13665200" y="3721100"/>
            <a:ext cx="9283700"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41" name="Linea"/>
          <p:cNvSpPr/>
          <p:nvPr/>
        </p:nvSpPr>
        <p:spPr>
          <a:xfrm>
            <a:off x="13665200" y="9525000"/>
            <a:ext cx="9283700"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42" name="Numero diapositiva"/>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e punti elenco">
    <p:spTree>
      <p:nvGrpSpPr>
        <p:cNvPr id="1" name=""/>
        <p:cNvGrpSpPr/>
        <p:nvPr/>
      </p:nvGrpSpPr>
      <p:grpSpPr>
        <a:xfrm>
          <a:off x="0" y="0"/>
          <a:ext cx="0" cy="0"/>
          <a:chOff x="0" y="0"/>
          <a:chExt cx="0" cy="0"/>
        </a:xfrm>
      </p:grpSpPr>
      <p:sp>
        <p:nvSpPr>
          <p:cNvPr id="49" name="Titolo"/>
          <p:cNvSpPr txBox="1"/>
          <p:nvPr>
            <p:ph type="title" hasCustomPrompt="1"/>
          </p:nvPr>
        </p:nvSpPr>
        <p:spPr>
          <a:xfrm>
            <a:off x="1727200" y="1739900"/>
            <a:ext cx="20929600" cy="3225356"/>
          </a:xfrm>
          <a:prstGeom prst="rect">
            <a:avLst/>
          </a:prstGeom>
        </p:spPr>
        <p:txBody>
          <a:bodyPr anchor="t"/>
          <a:lstStyle/>
          <a:p>
            <a:pPr/>
            <a:r>
              <a:t>Titolo</a:t>
            </a:r>
          </a:p>
        </p:txBody>
      </p:sp>
      <p:sp>
        <p:nvSpPr>
          <p:cNvPr id="50" name="Autore e data"/>
          <p:cNvSpPr txBox="1"/>
          <p:nvPr>
            <p:ph type="body" sz="quarter" idx="21" hasCustomPrompt="1"/>
          </p:nvPr>
        </p:nvSpPr>
        <p:spPr>
          <a:xfrm>
            <a:off x="1727200" y="1003300"/>
            <a:ext cx="20929600" cy="482600"/>
          </a:xfrm>
          <a:prstGeom prst="rect">
            <a:avLst/>
          </a:prstGeom>
        </p:spPr>
        <p:txBody>
          <a:bodyPr anchor="ctr"/>
          <a:lstStyle>
            <a:lvl1pPr defTabSz="685800">
              <a:lnSpc>
                <a:spcPct val="100000"/>
              </a:lnSpc>
              <a:defRPr b="1" cap="all" spc="0" sz="2000">
                <a:solidFill>
                  <a:srgbClr val="227AAF"/>
                </a:solidFill>
              </a:defRPr>
            </a:lvl1pPr>
          </a:lstStyle>
          <a:p>
            <a:pPr/>
            <a:r>
              <a:t>Autore e data</a:t>
            </a:r>
          </a:p>
        </p:txBody>
      </p:sp>
      <p:sp>
        <p:nvSpPr>
          <p:cNvPr id="51" name="Corpo livello uno…"/>
          <p:cNvSpPr txBox="1"/>
          <p:nvPr>
            <p:ph type="body" sz="half" idx="1" hasCustomPrompt="1"/>
          </p:nvPr>
        </p:nvSpPr>
        <p:spPr>
          <a:xfrm>
            <a:off x="1727200" y="4965700"/>
            <a:ext cx="20929600" cy="6165850"/>
          </a:xfrm>
          <a:prstGeom prst="rect">
            <a:avLst/>
          </a:prstGeom>
        </p:spPr>
        <p:txBody>
          <a:bodyPr numCol="2" spcCol="1046480"/>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5pPr>
          </a:lstStyle>
          <a:p>
            <a:pPr/>
            <a:r>
              <a:t>Testo elenco puntato diapositiva</a:t>
            </a:r>
          </a:p>
          <a:p>
            <a:pPr lvl="1"/>
            <a:r>
              <a:t/>
            </a:r>
          </a:p>
          <a:p>
            <a:pPr lvl="2"/>
            <a:r>
              <a:t/>
            </a:r>
          </a:p>
          <a:p>
            <a:pPr lvl="3"/>
            <a:r>
              <a:t/>
            </a:r>
          </a:p>
          <a:p>
            <a:pPr lvl="4"/>
            <a:r>
              <a:t/>
            </a:r>
          </a:p>
        </p:txBody>
      </p:sp>
      <p:sp>
        <p:nvSpPr>
          <p:cNvPr id="52" name="Numero diapositiva"/>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unti elenco">
    <p:spTree>
      <p:nvGrpSpPr>
        <p:cNvPr id="1" name=""/>
        <p:cNvGrpSpPr/>
        <p:nvPr/>
      </p:nvGrpSpPr>
      <p:grpSpPr>
        <a:xfrm>
          <a:off x="0" y="0"/>
          <a:ext cx="0" cy="0"/>
          <a:chOff x="0" y="0"/>
          <a:chExt cx="0" cy="0"/>
        </a:xfrm>
      </p:grpSpPr>
      <p:sp>
        <p:nvSpPr>
          <p:cNvPr id="59" name="Linea"/>
          <p:cNvSpPr/>
          <p:nvPr/>
        </p:nvSpPr>
        <p:spPr>
          <a:xfrm>
            <a:off x="863600" y="889000"/>
            <a:ext cx="22656801"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60" name="Linea"/>
          <p:cNvSpPr/>
          <p:nvPr/>
        </p:nvSpPr>
        <p:spPr>
          <a:xfrm>
            <a:off x="863600" y="12852400"/>
            <a:ext cx="22656801"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61" name="Corpo livello uno…"/>
          <p:cNvSpPr txBox="1"/>
          <p:nvPr>
            <p:ph type="body" sz="half" idx="1" hasCustomPrompt="1"/>
          </p:nvPr>
        </p:nvSpPr>
        <p:spPr>
          <a:xfrm>
            <a:off x="1727200" y="4965700"/>
            <a:ext cx="20929600" cy="6165850"/>
          </a:xfrm>
          <a:prstGeom prst="rect">
            <a:avLst/>
          </a:prstGeom>
        </p:spPr>
        <p:txBody>
          <a:bodyPr numCol="2" spcCol="1046480"/>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5pPr>
          </a:lstStyle>
          <a:p>
            <a:pPr/>
            <a:r>
              <a:t>Testo elenco puntato diapositiva</a:t>
            </a:r>
          </a:p>
          <a:p>
            <a:pPr lvl="1"/>
            <a:r>
              <a:t/>
            </a:r>
          </a:p>
          <a:p>
            <a:pPr lvl="2"/>
            <a:r>
              <a:t/>
            </a:r>
          </a:p>
          <a:p>
            <a:pPr lvl="3"/>
            <a:r>
              <a:t/>
            </a:r>
          </a:p>
          <a:p>
            <a:pPr lvl="4"/>
            <a:r>
              <a:t/>
            </a:r>
          </a:p>
        </p:txBody>
      </p:sp>
      <p:sp>
        <p:nvSpPr>
          <p:cNvPr id="62" name="Numero diapositiva"/>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olo, punti elenco e foto">
    <p:spTree>
      <p:nvGrpSpPr>
        <p:cNvPr id="1" name=""/>
        <p:cNvGrpSpPr/>
        <p:nvPr/>
      </p:nvGrpSpPr>
      <p:grpSpPr>
        <a:xfrm>
          <a:off x="0" y="0"/>
          <a:ext cx="0" cy="0"/>
          <a:chOff x="0" y="0"/>
          <a:chExt cx="0" cy="0"/>
        </a:xfrm>
      </p:grpSpPr>
      <p:sp>
        <p:nvSpPr>
          <p:cNvPr id="69" name="Corpo livello uno…"/>
          <p:cNvSpPr txBox="1"/>
          <p:nvPr>
            <p:ph type="body" sz="quarter" idx="1" hasCustomPrompt="1"/>
          </p:nvPr>
        </p:nvSpPr>
        <p:spPr>
          <a:xfrm>
            <a:off x="13665200" y="7635875"/>
            <a:ext cx="9271000" cy="4568825"/>
          </a:xfrm>
          <a:prstGeom prst="rect">
            <a:avLst/>
          </a:prstGeom>
        </p:spPr>
        <p:txBody>
          <a:bodyPr/>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5pPr>
          </a:lstStyle>
          <a:p>
            <a:pPr/>
            <a:r>
              <a:t>Testo elenco puntato diapositiva</a:t>
            </a:r>
          </a:p>
          <a:p>
            <a:pPr lvl="1"/>
            <a:r>
              <a:t/>
            </a:r>
          </a:p>
          <a:p>
            <a:pPr lvl="2"/>
            <a:r>
              <a:t/>
            </a:r>
          </a:p>
          <a:p>
            <a:pPr lvl="3"/>
            <a:r>
              <a:t/>
            </a:r>
          </a:p>
          <a:p>
            <a:pPr lvl="4"/>
            <a:r>
              <a:t/>
            </a:r>
          </a:p>
        </p:txBody>
      </p:sp>
      <p:sp>
        <p:nvSpPr>
          <p:cNvPr id="70" name="Ponte sospeso al tramonto"/>
          <p:cNvSpPr/>
          <p:nvPr>
            <p:ph type="pic" idx="21"/>
          </p:nvPr>
        </p:nvSpPr>
        <p:spPr>
          <a:xfrm>
            <a:off x="-3352800" y="0"/>
            <a:ext cx="16002000" cy="13716000"/>
          </a:xfrm>
          <a:prstGeom prst="rect">
            <a:avLst/>
          </a:prstGeom>
        </p:spPr>
        <p:txBody>
          <a:bodyPr lIns="91439" tIns="45719" rIns="91439" bIns="45719">
            <a:noAutofit/>
          </a:bodyPr>
          <a:lstStyle/>
          <a:p>
            <a:pPr/>
          </a:p>
        </p:txBody>
      </p:sp>
      <p:sp>
        <p:nvSpPr>
          <p:cNvPr id="71" name="Titolo"/>
          <p:cNvSpPr txBox="1"/>
          <p:nvPr>
            <p:ph type="title" hasCustomPrompt="1"/>
          </p:nvPr>
        </p:nvSpPr>
        <p:spPr>
          <a:xfrm>
            <a:off x="13665200" y="4394200"/>
            <a:ext cx="9271000" cy="2540000"/>
          </a:xfrm>
          <a:prstGeom prst="rect">
            <a:avLst/>
          </a:prstGeom>
        </p:spPr>
        <p:txBody>
          <a:bodyPr anchor="t"/>
          <a:lstStyle>
            <a:lvl1pPr algn="l">
              <a:defRPr spc="-80" sz="8000"/>
            </a:lvl1pPr>
          </a:lstStyle>
          <a:p>
            <a:pPr/>
            <a:r>
              <a:t>Titolo</a:t>
            </a:r>
          </a:p>
        </p:txBody>
      </p:sp>
      <p:sp>
        <p:nvSpPr>
          <p:cNvPr id="72" name="Autore e data"/>
          <p:cNvSpPr txBox="1"/>
          <p:nvPr>
            <p:ph type="body" sz="quarter" idx="22" hasCustomPrompt="1"/>
          </p:nvPr>
        </p:nvSpPr>
        <p:spPr>
          <a:xfrm>
            <a:off x="13665200" y="3740611"/>
            <a:ext cx="9271000" cy="482601"/>
          </a:xfrm>
          <a:prstGeom prst="rect">
            <a:avLst/>
          </a:prstGeom>
        </p:spPr>
        <p:txBody>
          <a:bodyPr anchor="ctr"/>
          <a:lstStyle>
            <a:lvl1pPr algn="l" defTabSz="685800">
              <a:lnSpc>
                <a:spcPct val="100000"/>
              </a:lnSpc>
              <a:defRPr b="1" cap="all" spc="0" sz="2000">
                <a:solidFill>
                  <a:srgbClr val="227AAF"/>
                </a:solidFill>
              </a:defRPr>
            </a:lvl1pPr>
          </a:lstStyle>
          <a:p>
            <a:pPr/>
            <a:r>
              <a:t>Autore e data</a:t>
            </a:r>
          </a:p>
        </p:txBody>
      </p:sp>
      <p:sp>
        <p:nvSpPr>
          <p:cNvPr id="73" name="Linea"/>
          <p:cNvSpPr/>
          <p:nvPr/>
        </p:nvSpPr>
        <p:spPr>
          <a:xfrm>
            <a:off x="13665200" y="3721100"/>
            <a:ext cx="9283700"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74" name="Linea"/>
          <p:cNvSpPr/>
          <p:nvPr/>
        </p:nvSpPr>
        <p:spPr>
          <a:xfrm>
            <a:off x="13665200" y="7010400"/>
            <a:ext cx="9283700"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75" name="Numero diapositiva"/>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zione">
    <p:bg>
      <p:bgPr>
        <a:solidFill>
          <a:srgbClr val="227AAF"/>
        </a:solidFill>
      </p:bgPr>
    </p:bg>
    <p:spTree>
      <p:nvGrpSpPr>
        <p:cNvPr id="1" name=""/>
        <p:cNvGrpSpPr/>
        <p:nvPr/>
      </p:nvGrpSpPr>
      <p:grpSpPr>
        <a:xfrm>
          <a:off x="0" y="0"/>
          <a:ext cx="0" cy="0"/>
          <a:chOff x="0" y="0"/>
          <a:chExt cx="0" cy="0"/>
        </a:xfrm>
      </p:grpSpPr>
      <p:sp>
        <p:nvSpPr>
          <p:cNvPr id="82" name="Titolo sezione"/>
          <p:cNvSpPr txBox="1"/>
          <p:nvPr>
            <p:ph type="title" hasCustomPrompt="1"/>
          </p:nvPr>
        </p:nvSpPr>
        <p:spPr>
          <a:xfrm>
            <a:off x="1727200" y="5410200"/>
            <a:ext cx="20929600" cy="2540000"/>
          </a:xfrm>
          <a:prstGeom prst="rect">
            <a:avLst/>
          </a:prstGeom>
        </p:spPr>
        <p:txBody>
          <a:bodyPr anchor="ctr"/>
          <a:lstStyle>
            <a:lvl1pPr algn="l">
              <a:defRPr>
                <a:solidFill>
                  <a:srgbClr val="FFFFFF"/>
                </a:solidFill>
              </a:defRPr>
            </a:lvl1pPr>
          </a:lstStyle>
          <a:p>
            <a:pPr/>
            <a:r>
              <a:t>Titolo sezione</a:t>
            </a:r>
          </a:p>
        </p:txBody>
      </p:sp>
      <p:sp>
        <p:nvSpPr>
          <p:cNvPr id="83" name="Linea"/>
          <p:cNvSpPr/>
          <p:nvPr/>
        </p:nvSpPr>
        <p:spPr>
          <a:xfrm>
            <a:off x="863600" y="12852400"/>
            <a:ext cx="22656801" cy="0"/>
          </a:xfrm>
          <a:prstGeom prst="line">
            <a:avLst/>
          </a:prstGeom>
          <a:ln w="12700">
            <a:solidFill>
              <a:srgbClr val="EFEBD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84" name="Linea"/>
          <p:cNvSpPr/>
          <p:nvPr/>
        </p:nvSpPr>
        <p:spPr>
          <a:xfrm>
            <a:off x="863600" y="889000"/>
            <a:ext cx="22656801" cy="0"/>
          </a:xfrm>
          <a:prstGeom prst="line">
            <a:avLst/>
          </a:prstGeom>
          <a:ln w="50800">
            <a:solidFill>
              <a:srgbClr val="EFEBD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85" name="Numero diapositiva"/>
          <p:cNvSpPr txBox="1"/>
          <p:nvPr>
            <p:ph type="sldNum" sz="quarter" idx="2"/>
          </p:nvPr>
        </p:nvSpPr>
        <p:spPr>
          <a:xfrm>
            <a:off x="12001500" y="13030199"/>
            <a:ext cx="386335" cy="419101"/>
          </a:xfrm>
          <a:prstGeom prst="rect">
            <a:avLst/>
          </a:prstGeom>
        </p:spPr>
        <p:txBody>
          <a:bodyPr/>
          <a:lstStyle>
            <a:lvl1pPr>
              <a:defRPr>
                <a:solidFill>
                  <a:srgbClr val="F0EBE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olo titolo">
    <p:spTree>
      <p:nvGrpSpPr>
        <p:cNvPr id="1" name=""/>
        <p:cNvGrpSpPr/>
        <p:nvPr/>
      </p:nvGrpSpPr>
      <p:grpSpPr>
        <a:xfrm>
          <a:off x="0" y="0"/>
          <a:ext cx="0" cy="0"/>
          <a:chOff x="0" y="0"/>
          <a:chExt cx="0" cy="0"/>
        </a:xfrm>
      </p:grpSpPr>
      <p:sp>
        <p:nvSpPr>
          <p:cNvPr id="92" name="Titolo"/>
          <p:cNvSpPr txBox="1"/>
          <p:nvPr>
            <p:ph type="title" hasCustomPrompt="1"/>
          </p:nvPr>
        </p:nvSpPr>
        <p:spPr>
          <a:xfrm>
            <a:off x="1727200" y="1739900"/>
            <a:ext cx="20929600" cy="3229571"/>
          </a:xfrm>
          <a:prstGeom prst="rect">
            <a:avLst/>
          </a:prstGeom>
        </p:spPr>
        <p:txBody>
          <a:bodyPr anchor="t"/>
          <a:lstStyle/>
          <a:p>
            <a:pPr/>
            <a:r>
              <a:t>Titolo</a:t>
            </a:r>
          </a:p>
        </p:txBody>
      </p:sp>
      <p:sp>
        <p:nvSpPr>
          <p:cNvPr id="93" name="Autore e data"/>
          <p:cNvSpPr txBox="1"/>
          <p:nvPr>
            <p:ph type="body" sz="quarter" idx="21" hasCustomPrompt="1"/>
          </p:nvPr>
        </p:nvSpPr>
        <p:spPr>
          <a:xfrm>
            <a:off x="1727200" y="1003300"/>
            <a:ext cx="20929600" cy="482600"/>
          </a:xfrm>
          <a:prstGeom prst="rect">
            <a:avLst/>
          </a:prstGeom>
        </p:spPr>
        <p:txBody>
          <a:bodyPr anchor="ctr"/>
          <a:lstStyle>
            <a:lvl1pPr defTabSz="685800">
              <a:lnSpc>
                <a:spcPct val="100000"/>
              </a:lnSpc>
              <a:defRPr b="1" cap="all" spc="0" sz="2000">
                <a:solidFill>
                  <a:srgbClr val="227AAF"/>
                </a:solidFill>
              </a:defRPr>
            </a:lvl1pPr>
          </a:lstStyle>
          <a:p>
            <a:pPr/>
            <a:r>
              <a:t>Autore e data</a:t>
            </a:r>
          </a:p>
        </p:txBody>
      </p:sp>
      <p:sp>
        <p:nvSpPr>
          <p:cNvPr id="94" name="Linea"/>
          <p:cNvSpPr/>
          <p:nvPr/>
        </p:nvSpPr>
        <p:spPr>
          <a:xfrm>
            <a:off x="863600" y="889000"/>
            <a:ext cx="22656801"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95" name="Linea"/>
          <p:cNvSpPr/>
          <p:nvPr/>
        </p:nvSpPr>
        <p:spPr>
          <a:xfrm>
            <a:off x="863600" y="12852400"/>
            <a:ext cx="22656801"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96" name="Numero diapositiva"/>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rogramma">
    <p:spTree>
      <p:nvGrpSpPr>
        <p:cNvPr id="1" name=""/>
        <p:cNvGrpSpPr/>
        <p:nvPr/>
      </p:nvGrpSpPr>
      <p:grpSpPr>
        <a:xfrm>
          <a:off x="0" y="0"/>
          <a:ext cx="0" cy="0"/>
          <a:chOff x="0" y="0"/>
          <a:chExt cx="0" cy="0"/>
        </a:xfrm>
      </p:grpSpPr>
      <p:sp>
        <p:nvSpPr>
          <p:cNvPr id="103" name="Titolo programma"/>
          <p:cNvSpPr txBox="1"/>
          <p:nvPr>
            <p:ph type="title" hasCustomPrompt="1"/>
          </p:nvPr>
        </p:nvSpPr>
        <p:spPr>
          <a:xfrm>
            <a:off x="1727200" y="1739900"/>
            <a:ext cx="20929600" cy="3300115"/>
          </a:xfrm>
          <a:prstGeom prst="rect">
            <a:avLst/>
          </a:prstGeom>
        </p:spPr>
        <p:txBody>
          <a:bodyPr anchor="t"/>
          <a:lstStyle/>
          <a:p>
            <a:pPr/>
            <a:r>
              <a:t>Titolo programma</a:t>
            </a:r>
          </a:p>
        </p:txBody>
      </p:sp>
      <p:sp>
        <p:nvSpPr>
          <p:cNvPr id="104" name="Linea"/>
          <p:cNvSpPr/>
          <p:nvPr/>
        </p:nvSpPr>
        <p:spPr>
          <a:xfrm>
            <a:off x="863600" y="889000"/>
            <a:ext cx="22656801"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105" name="Linea"/>
          <p:cNvSpPr/>
          <p:nvPr/>
        </p:nvSpPr>
        <p:spPr>
          <a:xfrm>
            <a:off x="863600" y="12852400"/>
            <a:ext cx="22656801"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106" name="Corpo livello uno…"/>
          <p:cNvSpPr txBox="1"/>
          <p:nvPr>
            <p:ph type="body" sz="half" idx="1" hasCustomPrompt="1"/>
          </p:nvPr>
        </p:nvSpPr>
        <p:spPr>
          <a:xfrm>
            <a:off x="1727200" y="5043258"/>
            <a:ext cx="20929600" cy="6172201"/>
          </a:xfrm>
          <a:prstGeom prst="rect">
            <a:avLst/>
          </a:prstGeom>
        </p:spPr>
        <p:txBody>
          <a:bodyPr/>
          <a:lstStyle>
            <a:lvl1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1pPr>
            <a:lvl2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2pPr>
            <a:lvl3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3pPr>
            <a:lvl4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4pPr>
            <a:lvl5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5pPr>
          </a:lstStyle>
          <a:p>
            <a:pPr/>
            <a:r>
              <a:t>Argomenti del programma</a:t>
            </a:r>
          </a:p>
          <a:p>
            <a:pPr lvl="1"/>
            <a:r>
              <a:t/>
            </a:r>
          </a:p>
          <a:p>
            <a:pPr lvl="2"/>
            <a:r>
              <a:t/>
            </a:r>
          </a:p>
          <a:p>
            <a:pPr lvl="3"/>
            <a:r>
              <a:t/>
            </a:r>
          </a:p>
          <a:p>
            <a:pPr lvl="4"/>
            <a:r>
              <a:t/>
            </a:r>
          </a:p>
        </p:txBody>
      </p:sp>
      <p:sp>
        <p:nvSpPr>
          <p:cNvPr id="107" name="Numero diapositiva"/>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0EBE0"/>
        </a:solidFill>
      </p:bgPr>
    </p:bg>
    <p:spTree>
      <p:nvGrpSpPr>
        <p:cNvPr id="1" name=""/>
        <p:cNvGrpSpPr/>
        <p:nvPr/>
      </p:nvGrpSpPr>
      <p:grpSpPr>
        <a:xfrm>
          <a:off x="0" y="0"/>
          <a:ext cx="0" cy="0"/>
          <a:chOff x="0" y="0"/>
          <a:chExt cx="0" cy="0"/>
        </a:xfrm>
      </p:grpSpPr>
      <p:sp>
        <p:nvSpPr>
          <p:cNvPr id="2" name="Titolo presentazione"/>
          <p:cNvSpPr txBox="1"/>
          <p:nvPr>
            <p:ph type="title" hasCustomPrompt="1"/>
          </p:nvPr>
        </p:nvSpPr>
        <p:spPr>
          <a:xfrm>
            <a:off x="1727200" y="4428480"/>
            <a:ext cx="20929600" cy="27978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Titolo presentazione</a:t>
            </a:r>
          </a:p>
        </p:txBody>
      </p:sp>
      <p:sp>
        <p:nvSpPr>
          <p:cNvPr id="3" name="Linea"/>
          <p:cNvSpPr/>
          <p:nvPr/>
        </p:nvSpPr>
        <p:spPr>
          <a:xfrm>
            <a:off x="863600" y="889000"/>
            <a:ext cx="22656801" cy="0"/>
          </a:xfrm>
          <a:prstGeom prst="line">
            <a:avLst/>
          </a:prstGeom>
          <a:ln w="50800">
            <a:solidFill>
              <a:srgbClr val="000000"/>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4" name="Linea"/>
          <p:cNvSpPr/>
          <p:nvPr/>
        </p:nvSpPr>
        <p:spPr>
          <a:xfrm>
            <a:off x="863600" y="12852400"/>
            <a:ext cx="22656801" cy="0"/>
          </a:xfrm>
          <a:prstGeom prst="line">
            <a:avLst/>
          </a:prstGeom>
          <a:ln w="12700">
            <a:solidFill>
              <a:srgbClr val="000000"/>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5" name="Corpo livello uno…"/>
          <p:cNvSpPr txBox="1"/>
          <p:nvPr>
            <p:ph type="body" idx="1" hasCustomPrompt="1"/>
          </p:nvPr>
        </p:nvSpPr>
        <p:spPr>
          <a:xfrm>
            <a:off x="1727200" y="7251700"/>
            <a:ext cx="20929600" cy="20382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Sottotitolo presentazione</a:t>
            </a:r>
          </a:p>
          <a:p>
            <a:pPr lvl="1"/>
            <a:r>
              <a:t/>
            </a:r>
          </a:p>
          <a:p>
            <a:pPr lvl="2"/>
            <a:r>
              <a:t/>
            </a:r>
          </a:p>
          <a:p>
            <a:pPr lvl="3"/>
            <a:r>
              <a:t/>
            </a:r>
          </a:p>
          <a:p>
            <a:pPr lvl="4"/>
            <a:r>
              <a:t/>
            </a:r>
          </a:p>
        </p:txBody>
      </p:sp>
      <p:sp>
        <p:nvSpPr>
          <p:cNvPr id="6" name="Numero diapositiva"/>
          <p:cNvSpPr txBox="1"/>
          <p:nvPr>
            <p:ph type="sldNum" sz="quarter" idx="2"/>
          </p:nvPr>
        </p:nvSpPr>
        <p:spPr>
          <a:xfrm>
            <a:off x="11998832" y="13030199"/>
            <a:ext cx="386335" cy="419101"/>
          </a:xfrm>
          <a:prstGeom prst="rect">
            <a:avLst/>
          </a:prstGeom>
          <a:ln w="12700">
            <a:miter lim="400000"/>
          </a:ln>
        </p:spPr>
        <p:txBody>
          <a:bodyPr wrap="none" lIns="50800" tIns="50800" rIns="50800" bIns="50800" anchor="b">
            <a:spAutoFit/>
          </a:bodyPr>
          <a:lstStyle>
            <a:lvl1pPr defTabSz="821531">
              <a:spcBef>
                <a:spcPts val="0"/>
              </a:spcBef>
              <a:defRPr sz="1800">
                <a:solidFill>
                  <a:srgbClr val="227AA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1pPr>
      <a:lvl2pPr marL="0" marR="0" indent="4572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2pPr>
      <a:lvl3pPr marL="0" marR="0" indent="9144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3pPr>
      <a:lvl4pPr marL="0" marR="0" indent="13716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4pPr>
      <a:lvl5pPr marL="0" marR="0" indent="18288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5pPr>
      <a:lvl6pPr marL="0" marR="0" indent="22860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6pPr>
      <a:lvl7pPr marL="0" marR="0" indent="27432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7pPr>
      <a:lvl8pPr marL="0" marR="0" indent="32004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8pPr>
      <a:lvl9pPr marL="0" marR="0" indent="36576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9pPr>
    </p:titleStyle>
    <p:bodyStyle>
      <a:lvl1pPr marL="0" marR="0" indent="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1pPr>
      <a:lvl2pPr marL="0" marR="0" indent="4572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2pPr>
      <a:lvl3pPr marL="0" marR="0" indent="9144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3pPr>
      <a:lvl4pPr marL="0" marR="0" indent="13716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4pPr>
      <a:lvl5pPr marL="0" marR="0" indent="18288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5pPr>
      <a:lvl6pPr marL="0" marR="0" indent="22860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6pPr>
      <a:lvl7pPr marL="0" marR="0" indent="27432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7pPr>
      <a:lvl8pPr marL="0" marR="0" indent="32004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8pPr>
      <a:lvl9pPr marL="0" marR="0" indent="36576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9pPr>
    </p:bodyStyle>
    <p:otherStyle>
      <a:lvl1pPr marL="0" marR="0" indent="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1pPr>
      <a:lvl2pPr marL="0" marR="0" indent="4572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2pPr>
      <a:lvl3pPr marL="0" marR="0" indent="9144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3pPr>
      <a:lvl4pPr marL="0" marR="0" indent="13716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4pPr>
      <a:lvl5pPr marL="0" marR="0" indent="18288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5pPr>
      <a:lvl6pPr marL="0" marR="0" indent="22860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6pPr>
      <a:lvl7pPr marL="0" marR="0" indent="27432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7pPr>
      <a:lvl8pPr marL="0" marR="0" indent="32004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8pPr>
      <a:lvl9pPr marL="0" marR="0" indent="36576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image" Target="../media/image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image" Target="../media/image3.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4" name="Ambrosio Aniello m63001343 - Aramu Stefano m63001348"/>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82930">
              <a:defRPr sz="2125">
                <a:solidFill>
                  <a:schemeClr val="accent3">
                    <a:satOff val="-12160"/>
                    <a:lumOff val="-20326"/>
                  </a:schemeClr>
                </a:solidFill>
              </a:defRPr>
            </a:lvl1pPr>
          </a:lstStyle>
          <a:p>
            <a:pPr/>
            <a:r>
              <a:t>Ambrosio Aniello m63001343 - Aramu Stefano m63001348</a:t>
            </a:r>
          </a:p>
        </p:txBody>
      </p:sp>
      <p:sp>
        <p:nvSpPr>
          <p:cNvPr id="175" name="The Orienteering Problem"/>
          <p:cNvSpPr txBox="1"/>
          <p:nvPr>
            <p:ph type="ctrTitle"/>
          </p:nvPr>
        </p:nvSpPr>
        <p:spPr>
          <a:xfrm>
            <a:off x="1727200" y="4422502"/>
            <a:ext cx="20929600" cy="2797821"/>
          </a:xfrm>
          <a:prstGeom prst="rect">
            <a:avLst/>
          </a:prstGeom>
        </p:spPr>
        <p:txBody>
          <a:bodyPr/>
          <a:lstStyle>
            <a:lvl1pPr>
              <a:defRPr spc="-116" sz="11600">
                <a:solidFill>
                  <a:srgbClr val="000000"/>
                </a:solidFill>
              </a:defRPr>
            </a:lvl1pPr>
          </a:lstStyle>
          <a:p>
            <a:pPr/>
            <a:r>
              <a:t>The Orienteering Problem</a:t>
            </a:r>
          </a:p>
        </p:txBody>
      </p:sp>
      <p:sp>
        <p:nvSpPr>
          <p:cNvPr id="176" name="Risoluzione del problema dell’Orienteering adoperando un euristica basata su Algoritmi Genetici"/>
          <p:cNvSpPr txBox="1"/>
          <p:nvPr>
            <p:ph type="subTitle" sz="quarter" idx="1"/>
          </p:nvPr>
        </p:nvSpPr>
        <p:spPr>
          <a:xfrm>
            <a:off x="1727200" y="10891525"/>
            <a:ext cx="20929600" cy="3070060"/>
          </a:xfrm>
          <a:prstGeom prst="rect">
            <a:avLst/>
          </a:prstGeom>
        </p:spPr>
        <p:txBody>
          <a:bodyPr/>
          <a:lstStyle>
            <a:lvl1pPr>
              <a:defRPr spc="-48" sz="4800">
                <a:solidFill>
                  <a:schemeClr val="accent3">
                    <a:satOff val="-12160"/>
                    <a:lumOff val="-20326"/>
                  </a:schemeClr>
                </a:solidFill>
              </a:defRPr>
            </a:lvl1pPr>
          </a:lstStyle>
          <a:p>
            <a:pPr/>
            <a:r>
              <a:t>Risoluzione del problema dell’Orienteering adoperando un euristica basata su Algoritmi Genetici</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The Orienteering Problem"/>
          <p:cNvSpPr txBox="1"/>
          <p:nvPr>
            <p:ph type="title"/>
          </p:nvPr>
        </p:nvSpPr>
        <p:spPr>
          <a:xfrm>
            <a:off x="1727200" y="1739900"/>
            <a:ext cx="20929600" cy="2116698"/>
          </a:xfrm>
          <a:prstGeom prst="rect">
            <a:avLst/>
          </a:prstGeom>
        </p:spPr>
        <p:txBody>
          <a:bodyPr/>
          <a:lstStyle>
            <a:lvl1pPr>
              <a:defRPr spc="-116" sz="11600">
                <a:solidFill>
                  <a:srgbClr val="000000"/>
                </a:solidFill>
              </a:defRPr>
            </a:lvl1pPr>
          </a:lstStyle>
          <a:p>
            <a:pPr/>
            <a:r>
              <a:t>The Orienteering Problem</a:t>
            </a:r>
          </a:p>
        </p:txBody>
      </p:sp>
      <p:sp>
        <p:nvSpPr>
          <p:cNvPr id="220" name="Ambrosio Aniello m63001343 - Aramu Stefano m63001348"/>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82930">
              <a:defRPr sz="2125">
                <a:solidFill>
                  <a:schemeClr val="accent3">
                    <a:satOff val="-12160"/>
                    <a:lumOff val="-20326"/>
                  </a:schemeClr>
                </a:solidFill>
              </a:defRPr>
            </a:lvl1pPr>
          </a:lstStyle>
          <a:p>
            <a:pPr/>
            <a:r>
              <a:t>Ambrosio Aniello m63001343 - Aramu Stefano m63001348</a:t>
            </a:r>
          </a:p>
        </p:txBody>
      </p:sp>
      <p:sp>
        <p:nvSpPr>
          <p:cNvPr id="221" name="Assicura che il nodo di partenza sia il nodo 1.…"/>
          <p:cNvSpPr txBox="1"/>
          <p:nvPr>
            <p:ph type="body" sz="quarter" idx="1"/>
          </p:nvPr>
        </p:nvSpPr>
        <p:spPr>
          <a:xfrm>
            <a:off x="1727200" y="7666965"/>
            <a:ext cx="20929600" cy="3083402"/>
          </a:xfrm>
          <a:prstGeom prst="rect">
            <a:avLst/>
          </a:prstGeom>
        </p:spPr>
        <p:txBody>
          <a:bodyPr anchor="ctr"/>
          <a:lstStyle/>
          <a:p>
            <a:pPr marL="505657" indent="-505657" algn="just" defTabSz="914400">
              <a:lnSpc>
                <a:spcPct val="100000"/>
              </a:lnSpc>
              <a:spcBef>
                <a:spcPts val="2200"/>
              </a:spcBef>
              <a:tabLst>
                <a:tab pos="317500" algn="l"/>
                <a:tab pos="647700" algn="l"/>
                <a:tab pos="977900" algn="l"/>
                <a:tab pos="1308100" algn="l"/>
                <a:tab pos="1625600" algn="l"/>
                <a:tab pos="1955800" algn="l"/>
                <a:tab pos="2286000" algn="l"/>
                <a:tab pos="2616200" algn="l"/>
                <a:tab pos="2933700" algn="l"/>
                <a:tab pos="3263900" algn="l"/>
                <a:tab pos="3594100" algn="l"/>
                <a:tab pos="3924300" algn="l"/>
              </a:tabLst>
              <a:defRPr sz="3772">
                <a:solidFill>
                  <a:schemeClr val="accent3">
                    <a:satOff val="-12160"/>
                    <a:lumOff val="-20326"/>
                  </a:schemeClr>
                </a:solidFill>
              </a:defRPr>
            </a:pPr>
            <a14:m>
              <m:oMathPara>
                <m:oMathParaPr>
                  <m:jc m:val="left"/>
                </m:oMathParaPr>
                <m:oMath>
                  <m:sSub>
                    <m:e>
                      <m:r>
                        <a:rPr xmlns:a="http://schemas.openxmlformats.org/drawingml/2006/main" sz="4250" i="1">
                          <a:solidFill>
                            <a:srgbClr val="5F7D4B"/>
                          </a:solidFill>
                          <a:latin typeface="Cambria Math" panose="02040503050406030204" pitchFamily="18" charset="0"/>
                        </a:rPr>
                        <m:t>u</m:t>
                      </m:r>
                    </m:e>
                    <m:sub>
                      <m:r>
                        <a:rPr xmlns:a="http://schemas.openxmlformats.org/drawingml/2006/main" sz="4250" i="1">
                          <a:solidFill>
                            <a:srgbClr val="5F7D4B"/>
                          </a:solidFill>
                          <a:latin typeface="Cambria Math" panose="02040503050406030204" pitchFamily="18" charset="0"/>
                        </a:rPr>
                        <m:t>1</m:t>
                      </m:r>
                    </m:sub>
                  </m:sSub>
                  <m:r>
                    <a:rPr xmlns:a="http://schemas.openxmlformats.org/drawingml/2006/main" sz="4250" i="1">
                      <a:solidFill>
                        <a:srgbClr val="5F7D4B"/>
                      </a:solidFill>
                      <a:latin typeface="Cambria Math" panose="02040503050406030204" pitchFamily="18" charset="0"/>
                    </a:rPr>
                    <m:t>=</m:t>
                  </m:r>
                  <m:r>
                    <a:rPr xmlns:a="http://schemas.openxmlformats.org/drawingml/2006/main" sz="4250" i="1">
                      <a:solidFill>
                        <a:srgbClr val="5F7D4B"/>
                      </a:solidFill>
                      <a:latin typeface="Cambria Math" panose="02040503050406030204" pitchFamily="18" charset="0"/>
                    </a:rPr>
                    <m:t>0</m:t>
                  </m:r>
                </m:oMath>
              </m:oMathPara>
            </a14:m>
          </a:p>
          <a:p>
            <a:pPr marL="505657" indent="-505657" algn="just" defTabSz="914400">
              <a:lnSpc>
                <a:spcPct val="100000"/>
              </a:lnSpc>
              <a:spcBef>
                <a:spcPts val="2200"/>
              </a:spcBef>
              <a:tabLst>
                <a:tab pos="317500" algn="l"/>
                <a:tab pos="647700" algn="l"/>
                <a:tab pos="977900" algn="l"/>
                <a:tab pos="1308100" algn="l"/>
                <a:tab pos="1625600" algn="l"/>
                <a:tab pos="1955800" algn="l"/>
                <a:tab pos="2286000" algn="l"/>
                <a:tab pos="2616200" algn="l"/>
                <a:tab pos="2933700" algn="l"/>
                <a:tab pos="3263900" algn="l"/>
                <a:tab pos="3594100" algn="l"/>
                <a:tab pos="3924300" algn="l"/>
              </a:tabLst>
              <a:defRPr sz="3772">
                <a:solidFill>
                  <a:schemeClr val="accent3">
                    <a:satOff val="-12160"/>
                    <a:lumOff val="-20326"/>
                  </a:schemeClr>
                </a:solidFill>
              </a:defRPr>
            </a:pPr>
            <a14:m>
              <m:oMathPara>
                <m:oMathParaPr>
                  <m:jc m:val="left"/>
                </m:oMathParaPr>
                <m:oMath>
                  <m:sSub>
                    <m:e>
                      <m:r>
                        <a:rPr xmlns:a="http://schemas.openxmlformats.org/drawingml/2006/main" sz="4200" i="1">
                          <a:solidFill>
                            <a:srgbClr val="5F7D4B"/>
                          </a:solidFill>
                          <a:latin typeface="Cambria Math" panose="02040503050406030204" pitchFamily="18" charset="0"/>
                        </a:rPr>
                        <m:t>u</m:t>
                      </m:r>
                    </m:e>
                    <m:sub>
                      <m:r>
                        <a:rPr xmlns:a="http://schemas.openxmlformats.org/drawingml/2006/main" sz="4200" i="1">
                          <a:solidFill>
                            <a:srgbClr val="5F7D4B"/>
                          </a:solidFill>
                          <a:latin typeface="Cambria Math" panose="02040503050406030204" pitchFamily="18" charset="0"/>
                        </a:rPr>
                        <m:t>j</m:t>
                      </m:r>
                    </m:sub>
                  </m:sSub>
                  <m:r>
                    <a:rPr xmlns:a="http://schemas.openxmlformats.org/drawingml/2006/main" sz="4200" i="1">
                      <a:solidFill>
                        <a:srgbClr val="5F7D4B"/>
                      </a:solidFill>
                      <a:latin typeface="Cambria Math" panose="02040503050406030204" pitchFamily="18" charset="0"/>
                    </a:rPr>
                    <m:t>-</m:t>
                  </m:r>
                  <m:sSub>
                    <m:e>
                      <m:r>
                        <a:rPr xmlns:a="http://schemas.openxmlformats.org/drawingml/2006/main" sz="4200" i="1">
                          <a:solidFill>
                            <a:srgbClr val="5F7D4B"/>
                          </a:solidFill>
                          <a:latin typeface="Cambria Math" panose="02040503050406030204" pitchFamily="18" charset="0"/>
                        </a:rPr>
                        <m:t>u</m:t>
                      </m:r>
                    </m:e>
                    <m:sub>
                      <m:r>
                        <a:rPr xmlns:a="http://schemas.openxmlformats.org/drawingml/2006/main" sz="4200" i="1">
                          <a:solidFill>
                            <a:srgbClr val="5F7D4B"/>
                          </a:solidFill>
                          <a:latin typeface="Cambria Math" panose="02040503050406030204" pitchFamily="18" charset="0"/>
                        </a:rPr>
                        <m:t>i</m:t>
                      </m:r>
                    </m:sub>
                  </m:sSub>
                  <m:r>
                    <a:rPr xmlns:a="http://schemas.openxmlformats.org/drawingml/2006/main" sz="4200" i="1">
                      <a:solidFill>
                        <a:srgbClr val="5F7D4B"/>
                      </a:solidFill>
                      <a:latin typeface="Cambria Math" panose="02040503050406030204" pitchFamily="18" charset="0"/>
                    </a:rPr>
                    <m:t>≥</m:t>
                  </m:r>
                  <m:r>
                    <a:rPr xmlns:a="http://schemas.openxmlformats.org/drawingml/2006/main" sz="4200" i="1">
                      <a:solidFill>
                        <a:srgbClr val="5F7D4B"/>
                      </a:solidFill>
                      <a:latin typeface="Cambria Math" panose="02040503050406030204" pitchFamily="18" charset="0"/>
                    </a:rPr>
                    <m:t>1</m:t>
                  </m:r>
                  <m:r>
                    <a:rPr xmlns:a="http://schemas.openxmlformats.org/drawingml/2006/main" sz="4200" i="1">
                      <a:solidFill>
                        <a:srgbClr val="5F7D4B"/>
                      </a:solidFill>
                      <a:latin typeface="Cambria Math" panose="02040503050406030204" pitchFamily="18" charset="0"/>
                    </a:rPr>
                    <m:t>-</m:t>
                  </m:r>
                  <m:r>
                    <a:rPr xmlns:a="http://schemas.openxmlformats.org/drawingml/2006/main" sz="4200" i="1">
                      <a:solidFill>
                        <a:srgbClr val="5F7D4B"/>
                      </a:solidFill>
                      <a:latin typeface="Cambria Math" panose="02040503050406030204" pitchFamily="18" charset="0"/>
                    </a:rPr>
                    <m:t>n</m:t>
                  </m:r>
                  <m:r>
                    <a:rPr xmlns:a="http://schemas.openxmlformats.org/drawingml/2006/main" sz="4200" i="1">
                      <a:solidFill>
                        <a:srgbClr val="5F7D4B"/>
                      </a:solidFill>
                      <a:latin typeface="Cambria Math" panose="02040503050406030204" pitchFamily="18" charset="0"/>
                    </a:rPr>
                    <m:t>(</m:t>
                  </m:r>
                  <m:r>
                    <a:rPr xmlns:a="http://schemas.openxmlformats.org/drawingml/2006/main" sz="4200" i="1">
                      <a:solidFill>
                        <a:srgbClr val="5F7D4B"/>
                      </a:solidFill>
                      <a:latin typeface="Cambria Math" panose="02040503050406030204" pitchFamily="18" charset="0"/>
                    </a:rPr>
                    <m:t>1</m:t>
                  </m:r>
                  <m:r>
                    <a:rPr xmlns:a="http://schemas.openxmlformats.org/drawingml/2006/main" sz="4200" i="1">
                      <a:solidFill>
                        <a:srgbClr val="5F7D4B"/>
                      </a:solidFill>
                      <a:latin typeface="Cambria Math" panose="02040503050406030204" pitchFamily="18" charset="0"/>
                    </a:rPr>
                    <m:t>-</m:t>
                  </m:r>
                  <m:sSub>
                    <m:e>
                      <m:r>
                        <a:rPr xmlns:a="http://schemas.openxmlformats.org/drawingml/2006/main" sz="4200" i="1">
                          <a:solidFill>
                            <a:srgbClr val="5F7D4B"/>
                          </a:solidFill>
                          <a:latin typeface="Cambria Math" panose="02040503050406030204" pitchFamily="18" charset="0"/>
                        </a:rPr>
                        <m:t>x</m:t>
                      </m:r>
                    </m:e>
                    <m:sub>
                      <m:r>
                        <a:rPr xmlns:a="http://schemas.openxmlformats.org/drawingml/2006/main" sz="4200" i="1">
                          <a:solidFill>
                            <a:srgbClr val="5F7D4B"/>
                          </a:solidFill>
                          <a:latin typeface="Cambria Math" panose="02040503050406030204" pitchFamily="18" charset="0"/>
                        </a:rPr>
                        <m:t>i</m:t>
                      </m:r>
                      <m:r>
                        <a:rPr xmlns:a="http://schemas.openxmlformats.org/drawingml/2006/main" sz="4200" i="1">
                          <a:solidFill>
                            <a:srgbClr val="5F7D4B"/>
                          </a:solidFill>
                          <a:latin typeface="Cambria Math" panose="02040503050406030204" pitchFamily="18" charset="0"/>
                        </a:rPr>
                        <m:t>j</m:t>
                      </m:r>
                    </m:sub>
                  </m:sSub>
                  <m:r>
                    <a:rPr xmlns:a="http://schemas.openxmlformats.org/drawingml/2006/main" sz="4200" i="1">
                      <a:solidFill>
                        <a:srgbClr val="5F7D4B"/>
                      </a:solidFill>
                      <a:latin typeface="Cambria Math" panose="02040503050406030204" pitchFamily="18" charset="0"/>
                    </a:rPr>
                    <m:t>)</m:t>
                  </m:r>
                  <m:r>
                    <a:rPr xmlns:a="http://schemas.openxmlformats.org/drawingml/2006/main" sz="4200" i="1">
                      <a:solidFill>
                        <a:srgbClr val="5F7D4B"/>
                      </a:solidFill>
                      <a:latin typeface="Cambria Math" panose="02040503050406030204" pitchFamily="18" charset="0"/>
                    </a:rPr>
                    <m:t>(</m:t>
                  </m:r>
                  <m:r>
                    <a:rPr xmlns:a="http://schemas.openxmlformats.org/drawingml/2006/main" sz="4200" i="1">
                      <a:solidFill>
                        <a:srgbClr val="5F7D4B"/>
                      </a:solidFill>
                      <a:latin typeface="Cambria Math" panose="02040503050406030204" pitchFamily="18" charset="0"/>
                    </a:rPr>
                    <m:t>i</m:t>
                  </m:r>
                  <m:r>
                    <a:rPr xmlns:a="http://schemas.openxmlformats.org/drawingml/2006/main" sz="4200" i="1">
                      <a:solidFill>
                        <a:srgbClr val="5F7D4B"/>
                      </a:solidFill>
                      <a:latin typeface="Cambria Math" panose="02040503050406030204" pitchFamily="18" charset="0"/>
                    </a:rPr>
                    <m:t>,</m:t>
                  </m:r>
                  <m:r>
                    <a:rPr xmlns:a="http://schemas.openxmlformats.org/drawingml/2006/main" sz="4200" i="1">
                      <a:solidFill>
                        <a:srgbClr val="5F7D4B"/>
                      </a:solidFill>
                      <a:latin typeface="Cambria Math" panose="02040503050406030204" pitchFamily="18" charset="0"/>
                    </a:rPr>
                    <m:t>j</m:t>
                  </m:r>
                  <m:r>
                    <a:rPr xmlns:a="http://schemas.openxmlformats.org/drawingml/2006/main" sz="4200" i="1">
                      <a:solidFill>
                        <a:srgbClr val="5F7D4B"/>
                      </a:solidFill>
                      <a:latin typeface="Cambria Math" panose="02040503050406030204" pitchFamily="18" charset="0"/>
                    </a:rPr>
                    <m:t>)</m:t>
                  </m:r>
                  <m:r>
                    <a:rPr xmlns:a="http://schemas.openxmlformats.org/drawingml/2006/main" sz="4200" i="1">
                      <a:solidFill>
                        <a:srgbClr val="5F7D4B"/>
                      </a:solidFill>
                      <a:latin typeface="Cambria Math" panose="02040503050406030204" pitchFamily="18" charset="0"/>
                    </a:rPr>
                    <m:t>∈</m:t>
                  </m:r>
                  <m:r>
                    <a:rPr xmlns:a="http://schemas.openxmlformats.org/drawingml/2006/main" sz="4200" i="1">
                      <a:solidFill>
                        <a:srgbClr val="5F7D4B"/>
                      </a:solidFill>
                      <a:latin typeface="Cambria Math" panose="02040503050406030204" pitchFamily="18" charset="0"/>
                    </a:rPr>
                    <m:t>V</m:t>
                  </m:r>
                  <m:r>
                    <a:rPr xmlns:a="http://schemas.openxmlformats.org/drawingml/2006/main" sz="4200" i="1">
                      <a:solidFill>
                        <a:srgbClr val="5F7D4B"/>
                      </a:solidFill>
                      <a:latin typeface="Cambria Math" panose="02040503050406030204" pitchFamily="18" charset="0"/>
                    </a:rPr>
                    <m:t>,</m:t>
                  </m:r>
                  <m:r>
                    <a:rPr xmlns:a="http://schemas.openxmlformats.org/drawingml/2006/main" sz="4200" i="1">
                      <a:solidFill>
                        <a:srgbClr val="5F7D4B"/>
                      </a:solidFill>
                      <a:latin typeface="Cambria Math" panose="02040503050406030204" pitchFamily="18" charset="0"/>
                    </a:rPr>
                    <m:t>i</m:t>
                  </m:r>
                  <m:r>
                    <a:rPr xmlns:a="http://schemas.openxmlformats.org/drawingml/2006/main" sz="4200" i="1">
                      <a:solidFill>
                        <a:srgbClr val="5F7D4B"/>
                      </a:solidFill>
                      <a:latin typeface="Cambria Math" panose="02040503050406030204" pitchFamily="18" charset="0"/>
                    </a:rPr>
                    <m:t>≠</m:t>
                  </m:r>
                  <m:r>
                    <a:rPr xmlns:a="http://schemas.openxmlformats.org/drawingml/2006/main" sz="4200" i="1">
                      <a:solidFill>
                        <a:srgbClr val="5F7D4B"/>
                      </a:solidFill>
                      <a:latin typeface="Cambria Math" panose="02040503050406030204" pitchFamily="18" charset="0"/>
                    </a:rPr>
                    <m:t>j</m:t>
                  </m:r>
                  <m:r>
                    <a:rPr xmlns:a="http://schemas.openxmlformats.org/drawingml/2006/main" sz="4200" i="1">
                      <a:solidFill>
                        <a:srgbClr val="5F7D4B"/>
                      </a:solidFill>
                      <a:latin typeface="Cambria Math" panose="02040503050406030204" pitchFamily="18" charset="0"/>
                    </a:rPr>
                    <m:t>,</m:t>
                  </m:r>
                  <m:r>
                    <a:rPr xmlns:a="http://schemas.openxmlformats.org/drawingml/2006/main" sz="4200" i="1">
                      <a:solidFill>
                        <a:srgbClr val="5F7D4B"/>
                      </a:solidFill>
                      <a:latin typeface="Cambria Math" panose="02040503050406030204" pitchFamily="18" charset="0"/>
                    </a:rPr>
                    <m:t>j</m:t>
                  </m:r>
                  <m:r>
                    <a:rPr xmlns:a="http://schemas.openxmlformats.org/drawingml/2006/main" sz="4200" i="1">
                      <a:solidFill>
                        <a:srgbClr val="5F7D4B"/>
                      </a:solidFill>
                      <a:latin typeface="Cambria Math" panose="02040503050406030204" pitchFamily="18" charset="0"/>
                    </a:rPr>
                    <m:t>≠</m:t>
                  </m:r>
                  <m:r>
                    <a:rPr xmlns:a="http://schemas.openxmlformats.org/drawingml/2006/main" sz="4200" i="1">
                      <a:solidFill>
                        <a:srgbClr val="5F7D4B"/>
                      </a:solidFill>
                      <a:latin typeface="Cambria Math" panose="02040503050406030204" pitchFamily="18" charset="0"/>
                    </a:rPr>
                    <m:t>1</m:t>
                  </m:r>
                </m:oMath>
              </m:oMathPara>
            </a14:m>
          </a:p>
          <a:p>
            <a:pPr marL="505657" indent="-505657" algn="just" defTabSz="914400">
              <a:lnSpc>
                <a:spcPct val="100000"/>
              </a:lnSpc>
              <a:spcBef>
                <a:spcPts val="2200"/>
              </a:spcBef>
              <a:tabLst>
                <a:tab pos="317500" algn="l"/>
                <a:tab pos="647700" algn="l"/>
                <a:tab pos="977900" algn="l"/>
                <a:tab pos="1308100" algn="l"/>
                <a:tab pos="1625600" algn="l"/>
                <a:tab pos="1955800" algn="l"/>
                <a:tab pos="2286000" algn="l"/>
                <a:tab pos="2616200" algn="l"/>
                <a:tab pos="2933700" algn="l"/>
                <a:tab pos="3263900" algn="l"/>
                <a:tab pos="3594100" algn="l"/>
                <a:tab pos="3924300" algn="l"/>
              </a:tabLst>
              <a:defRPr sz="3772">
                <a:solidFill>
                  <a:schemeClr val="accent3">
                    <a:satOff val="-12160"/>
                    <a:lumOff val="-20326"/>
                  </a:schemeClr>
                </a:solidFill>
              </a:defRPr>
            </a:pPr>
            <a14:m>
              <m:oMathPara>
                <m:oMathParaPr>
                  <m:jc m:val="left"/>
                </m:oMathParaPr>
                <m:oMath>
                  <m:r>
                    <a:rPr xmlns:a="http://schemas.openxmlformats.org/drawingml/2006/main" sz="4150" i="1">
                      <a:solidFill>
                        <a:srgbClr val="5F7D4B"/>
                      </a:solidFill>
                      <a:latin typeface="Cambria Math" panose="02040503050406030204" pitchFamily="18" charset="0"/>
                    </a:rPr>
                    <m:t>0</m:t>
                  </m:r>
                  <m:r>
                    <a:rPr xmlns:a="http://schemas.openxmlformats.org/drawingml/2006/main" sz="4150" i="1">
                      <a:solidFill>
                        <a:srgbClr val="5F7D4B"/>
                      </a:solidFill>
                      <a:latin typeface="Cambria Math" panose="02040503050406030204" pitchFamily="18" charset="0"/>
                    </a:rPr>
                    <m:t>≤</m:t>
                  </m:r>
                  <m:sSub>
                    <m:e>
                      <m:r>
                        <a:rPr xmlns:a="http://schemas.openxmlformats.org/drawingml/2006/main" sz="4150" i="1">
                          <a:solidFill>
                            <a:srgbClr val="5F7D4B"/>
                          </a:solidFill>
                          <a:latin typeface="Cambria Math" panose="02040503050406030204" pitchFamily="18" charset="0"/>
                        </a:rPr>
                        <m:t>u</m:t>
                      </m:r>
                    </m:e>
                    <m:sub>
                      <m:r>
                        <a:rPr xmlns:a="http://schemas.openxmlformats.org/drawingml/2006/main" sz="4150" i="1">
                          <a:solidFill>
                            <a:srgbClr val="5F7D4B"/>
                          </a:solidFill>
                          <a:latin typeface="Cambria Math" panose="02040503050406030204" pitchFamily="18" charset="0"/>
                        </a:rPr>
                        <m:t>i</m:t>
                      </m:r>
                    </m:sub>
                  </m:sSub>
                  <m:r>
                    <a:rPr xmlns:a="http://schemas.openxmlformats.org/drawingml/2006/main" sz="4150" i="1">
                      <a:solidFill>
                        <a:srgbClr val="5F7D4B"/>
                      </a:solidFill>
                      <a:latin typeface="Cambria Math" panose="02040503050406030204" pitchFamily="18" charset="0"/>
                    </a:rPr>
                    <m:t>≤</m:t>
                  </m:r>
                  <m:r>
                    <a:rPr xmlns:a="http://schemas.openxmlformats.org/drawingml/2006/main" sz="4150" i="1">
                      <a:solidFill>
                        <a:srgbClr val="5F7D4B"/>
                      </a:solidFill>
                      <a:latin typeface="Cambria Math" panose="02040503050406030204" pitchFamily="18" charset="0"/>
                    </a:rPr>
                    <m:t>n</m:t>
                  </m:r>
                  <m:r>
                    <a:rPr xmlns:a="http://schemas.openxmlformats.org/drawingml/2006/main" sz="4150" i="1">
                      <a:solidFill>
                        <a:srgbClr val="5F7D4B"/>
                      </a:solidFill>
                      <a:latin typeface="Cambria Math" panose="02040503050406030204" pitchFamily="18" charset="0"/>
                    </a:rPr>
                    <m:t>-</m:t>
                  </m:r>
                  <m:r>
                    <a:rPr xmlns:a="http://schemas.openxmlformats.org/drawingml/2006/main" sz="4150" i="1">
                      <a:solidFill>
                        <a:srgbClr val="5F7D4B"/>
                      </a:solidFill>
                      <a:latin typeface="Cambria Math" panose="02040503050406030204" pitchFamily="18" charset="0"/>
                    </a:rPr>
                    <m:t>1</m:t>
                  </m:r>
                  <m:r>
                    <a:rPr xmlns:a="http://schemas.openxmlformats.org/drawingml/2006/main" sz="4150" i="1">
                      <a:solidFill>
                        <a:srgbClr val="5F7D4B"/>
                      </a:solidFill>
                      <a:latin typeface="Cambria Math" panose="02040503050406030204" pitchFamily="18" charset="0"/>
                    </a:rPr>
                    <m:t>i</m:t>
                  </m:r>
                  <m:r>
                    <a:rPr xmlns:a="http://schemas.openxmlformats.org/drawingml/2006/main" sz="4150" i="1">
                      <a:solidFill>
                        <a:srgbClr val="5F7D4B"/>
                      </a:solidFill>
                      <a:latin typeface="Cambria Math" panose="02040503050406030204" pitchFamily="18" charset="0"/>
                    </a:rPr>
                    <m:t>n</m:t>
                  </m:r>
                  <m:r>
                    <a:rPr xmlns:a="http://schemas.openxmlformats.org/drawingml/2006/main" sz="4150" i="1">
                      <a:solidFill>
                        <a:srgbClr val="5F7D4B"/>
                      </a:solidFill>
                      <a:latin typeface="Cambria Math" panose="02040503050406030204" pitchFamily="18" charset="0"/>
                    </a:rPr>
                    <m:t>t</m:t>
                  </m:r>
                  <m:r>
                    <a:rPr xmlns:a="http://schemas.openxmlformats.org/drawingml/2006/main" sz="4150" i="1">
                      <a:solidFill>
                        <a:srgbClr val="5F7D4B"/>
                      </a:solidFill>
                      <a:latin typeface="Cambria Math" panose="02040503050406030204" pitchFamily="18" charset="0"/>
                    </a:rPr>
                    <m:t>e</m:t>
                  </m:r>
                  <m:r>
                    <a:rPr xmlns:a="http://schemas.openxmlformats.org/drawingml/2006/main" sz="4150" i="1">
                      <a:solidFill>
                        <a:srgbClr val="5F7D4B"/>
                      </a:solidFill>
                      <a:latin typeface="Cambria Math" panose="02040503050406030204" pitchFamily="18" charset="0"/>
                    </a:rPr>
                    <m:t>r</m:t>
                  </m:r>
                  <m:r>
                    <a:rPr xmlns:a="http://schemas.openxmlformats.org/drawingml/2006/main" sz="4150" i="1">
                      <a:solidFill>
                        <a:srgbClr val="5F7D4B"/>
                      </a:solidFill>
                      <a:latin typeface="Cambria Math" panose="02040503050406030204" pitchFamily="18" charset="0"/>
                    </a:rPr>
                    <m:t>a</m:t>
                  </m:r>
                  <m:r>
                    <a:rPr xmlns:a="http://schemas.openxmlformats.org/drawingml/2006/main" sz="4150" i="1">
                      <a:solidFill>
                        <a:srgbClr val="5F7D4B"/>
                      </a:solidFill>
                      <a:latin typeface="Cambria Math" panose="02040503050406030204" pitchFamily="18" charset="0"/>
                    </a:rPr>
                    <m:t>i</m:t>
                  </m:r>
                  <m:r>
                    <a:rPr xmlns:a="http://schemas.openxmlformats.org/drawingml/2006/main" sz="4150" i="1">
                      <a:solidFill>
                        <a:srgbClr val="5F7D4B"/>
                      </a:solidFill>
                      <a:latin typeface="Cambria Math" panose="02040503050406030204" pitchFamily="18" charset="0"/>
                    </a:rPr>
                    <m:t>∈</m:t>
                  </m:r>
                  <m:r>
                    <a:rPr xmlns:a="http://schemas.openxmlformats.org/drawingml/2006/main" sz="4150" i="1">
                      <a:solidFill>
                        <a:srgbClr val="5F7D4B"/>
                      </a:solidFill>
                      <a:latin typeface="Cambria Math" panose="02040503050406030204" pitchFamily="18" charset="0"/>
                    </a:rPr>
                    <m:t>V</m:t>
                  </m:r>
                </m:oMath>
              </m:oMathPara>
            </a14:m>
          </a:p>
          <a:p>
            <a:pPr marL="0" indent="0" algn="just" defTabSz="914400">
              <a:lnSpc>
                <a:spcPct val="100000"/>
              </a:lnSpc>
              <a:spcBef>
                <a:spcPts val="2200"/>
              </a:spcBef>
              <a:buSzTx/>
              <a:buNone/>
              <a:tabLst>
                <a:tab pos="317500" algn="l"/>
                <a:tab pos="647700" algn="l"/>
                <a:tab pos="977900" algn="l"/>
                <a:tab pos="1308100" algn="l"/>
                <a:tab pos="1625600" algn="l"/>
                <a:tab pos="1955800" algn="l"/>
                <a:tab pos="2286000" algn="l"/>
                <a:tab pos="2616200" algn="l"/>
                <a:tab pos="2933700" algn="l"/>
                <a:tab pos="3263900" algn="l"/>
                <a:tab pos="3594100" algn="l"/>
                <a:tab pos="3924300" algn="l"/>
              </a:tabLst>
              <a:defRPr sz="3772">
                <a:solidFill>
                  <a:schemeClr val="accent3">
                    <a:satOff val="-12160"/>
                    <a:lumOff val="-20326"/>
                  </a:schemeClr>
                </a:solidFill>
              </a:defRPr>
            </a:pPr>
            <a:r>
              <a:t>Assicura che il nodo di partenza sia il nodo 1.</a:t>
            </a:r>
          </a:p>
          <a:p>
            <a:pPr marL="0" indent="0" algn="just" defTabSz="914400">
              <a:lnSpc>
                <a:spcPct val="100000"/>
              </a:lnSpc>
              <a:spcBef>
                <a:spcPts val="2200"/>
              </a:spcBef>
              <a:buSzTx/>
              <a:buNone/>
              <a:tabLst>
                <a:tab pos="317500" algn="l"/>
                <a:tab pos="647700" algn="l"/>
                <a:tab pos="977900" algn="l"/>
                <a:tab pos="1308100" algn="l"/>
                <a:tab pos="1625600" algn="l"/>
                <a:tab pos="1955800" algn="l"/>
                <a:tab pos="2286000" algn="l"/>
                <a:tab pos="2616200" algn="l"/>
                <a:tab pos="2933700" algn="l"/>
                <a:tab pos="3263900" algn="l"/>
                <a:tab pos="3594100" algn="l"/>
                <a:tab pos="3924300" algn="l"/>
              </a:tabLst>
              <a:defRPr sz="3772">
                <a:solidFill>
                  <a:schemeClr val="accent3">
                    <a:satOff val="-12160"/>
                    <a:lumOff val="-20326"/>
                  </a:schemeClr>
                </a:solidFill>
              </a:defRPr>
            </a:pPr>
            <a:r>
              <a:t>Definisce l'ordine di visita in funzione di </a:t>
            </a:r>
            <a14:m>
              <m:oMath>
                <m:sSub>
                  <m:e>
                    <m:r>
                      <a:rPr xmlns:a="http://schemas.openxmlformats.org/drawingml/2006/main" sz="4000" i="1">
                        <a:solidFill>
                          <a:srgbClr val="5F7D4B"/>
                        </a:solidFill>
                        <a:latin typeface="Cambria Math" panose="02040503050406030204" pitchFamily="18" charset="0"/>
                      </a:rPr>
                      <m:t>x</m:t>
                    </m:r>
                  </m:e>
                  <m:sub>
                    <m:r>
                      <a:rPr xmlns:a="http://schemas.openxmlformats.org/drawingml/2006/main" sz="4000" i="1">
                        <a:solidFill>
                          <a:srgbClr val="5F7D4B"/>
                        </a:solidFill>
                        <a:latin typeface="Cambria Math" panose="02040503050406030204" pitchFamily="18" charset="0"/>
                      </a:rPr>
                      <m:t>i</m:t>
                    </m:r>
                    <m:r>
                      <a:rPr xmlns:a="http://schemas.openxmlformats.org/drawingml/2006/main" sz="4000" i="1">
                        <a:solidFill>
                          <a:srgbClr val="5F7D4B"/>
                        </a:solidFill>
                        <a:latin typeface="Cambria Math" panose="02040503050406030204" pitchFamily="18" charset="0"/>
                      </a:rPr>
                      <m:t>j</m:t>
                    </m:r>
                  </m:sub>
                </m:sSub>
              </m:oMath>
            </a14:m>
            <a:r>
              <a:t>.</a:t>
            </a:r>
          </a:p>
          <a:p>
            <a:pPr marL="0" indent="0" algn="just" defTabSz="914400">
              <a:lnSpc>
                <a:spcPct val="100000"/>
              </a:lnSpc>
              <a:spcBef>
                <a:spcPts val="2200"/>
              </a:spcBef>
              <a:buSzTx/>
              <a:buNone/>
              <a:tabLst>
                <a:tab pos="317500" algn="l"/>
                <a:tab pos="647700" algn="l"/>
                <a:tab pos="977900" algn="l"/>
                <a:tab pos="1308100" algn="l"/>
                <a:tab pos="1625600" algn="l"/>
                <a:tab pos="1955800" algn="l"/>
                <a:tab pos="2286000" algn="l"/>
                <a:tab pos="2616200" algn="l"/>
                <a:tab pos="2933700" algn="l"/>
                <a:tab pos="3263900" algn="l"/>
                <a:tab pos="3594100" algn="l"/>
                <a:tab pos="3924300" algn="l"/>
              </a:tabLst>
              <a:defRPr sz="3772">
                <a:solidFill>
                  <a:schemeClr val="accent3">
                    <a:satOff val="-12160"/>
                    <a:lumOff val="-20326"/>
                  </a:schemeClr>
                </a:solidFill>
              </a:defRPr>
            </a:pPr>
            <a:r>
              <a:t>Vincolo di interezza.</a:t>
            </a:r>
          </a:p>
        </p:txBody>
      </p:sp>
      <p:sp>
        <p:nvSpPr>
          <p:cNvPr id="222" name="Vincoli MTZ di assenza di sottogiro"/>
          <p:cNvSpPr txBox="1"/>
          <p:nvPr/>
        </p:nvSpPr>
        <p:spPr>
          <a:xfrm>
            <a:off x="1727200" y="3454585"/>
            <a:ext cx="20929600" cy="21166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685800">
              <a:spcBef>
                <a:spcPts val="0"/>
              </a:spcBef>
              <a:defRPr b="1" cap="all" sz="5800">
                <a:solidFill>
                  <a:srgbClr val="007742"/>
                </a:solidFill>
                <a:latin typeface="Publico Text Roman"/>
                <a:ea typeface="Publico Text Roman"/>
                <a:cs typeface="Publico Text Roman"/>
                <a:sym typeface="Publico Text Roman"/>
              </a:defRPr>
            </a:lvl1pPr>
          </a:lstStyle>
          <a:p>
            <a:pPr/>
            <a:r>
              <a:t>Vincoli MTZ di assenza di sottogiro</a:t>
            </a:r>
          </a:p>
        </p:txBody>
      </p:sp>
      <p:sp>
        <p:nvSpPr>
          <p:cNvPr id="223" name="Sulle variabili   abbiamo la necessità di definire dei vincoli:"/>
          <p:cNvSpPr txBox="1"/>
          <p:nvPr/>
        </p:nvSpPr>
        <p:spPr>
          <a:xfrm>
            <a:off x="1742698" y="5317121"/>
            <a:ext cx="14263501" cy="8893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just" defTabSz="12700">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100">
                <a:solidFill>
                  <a:schemeClr val="accent3">
                    <a:satOff val="-12160"/>
                    <a:lumOff val="-20326"/>
                  </a:schemeClr>
                </a:solidFill>
              </a:defRPr>
            </a:pPr>
            <a:r>
              <a:t>Sulle variabili </a:t>
            </a:r>
            <a14:m>
              <m:oMath>
                <m:sSub>
                  <m:e>
                    <m:r>
                      <a:rPr xmlns:a="http://schemas.openxmlformats.org/drawingml/2006/main" sz="4900" i="1">
                        <a:solidFill>
                          <a:srgbClr val="5F7D4B"/>
                        </a:solidFill>
                        <a:latin typeface="Cambria Math" panose="02040503050406030204" pitchFamily="18" charset="0"/>
                      </a:rPr>
                      <m:t>u</m:t>
                    </m:r>
                  </m:e>
                  <m:sub>
                    <m:r>
                      <a:rPr xmlns:a="http://schemas.openxmlformats.org/drawingml/2006/main" sz="4900" i="1">
                        <a:solidFill>
                          <a:srgbClr val="5F7D4B"/>
                        </a:solidFill>
                        <a:latin typeface="Cambria Math" panose="02040503050406030204" pitchFamily="18" charset="0"/>
                      </a:rPr>
                      <m:t>i</m:t>
                    </m:r>
                  </m:sub>
                </m:sSub>
              </m:oMath>
            </a14:m>
            <a:r>
              <a:t> abbiamo la necessità di definire dei vincoli:</a:t>
            </a:r>
            <a:endParaRPr>
              <a:solidFill>
                <a:srgbClr val="5F7E4B"/>
              </a:solidFill>
            </a:endParaRP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The Orienteering Problem"/>
          <p:cNvSpPr txBox="1"/>
          <p:nvPr>
            <p:ph type="title"/>
          </p:nvPr>
        </p:nvSpPr>
        <p:spPr>
          <a:xfrm>
            <a:off x="1727200" y="1739900"/>
            <a:ext cx="20929600" cy="2116698"/>
          </a:xfrm>
          <a:prstGeom prst="rect">
            <a:avLst/>
          </a:prstGeom>
        </p:spPr>
        <p:txBody>
          <a:bodyPr/>
          <a:lstStyle>
            <a:lvl1pPr>
              <a:defRPr spc="-116" sz="11600">
                <a:solidFill>
                  <a:srgbClr val="000000"/>
                </a:solidFill>
              </a:defRPr>
            </a:lvl1pPr>
          </a:lstStyle>
          <a:p>
            <a:pPr/>
            <a:r>
              <a:t>The Orienteering Problem</a:t>
            </a:r>
          </a:p>
        </p:txBody>
      </p:sp>
      <p:sp>
        <p:nvSpPr>
          <p:cNvPr id="226" name="Ambrosio Aniello m63001343 - Aramu Stefano m63001348"/>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82930">
              <a:defRPr sz="2125">
                <a:solidFill>
                  <a:schemeClr val="accent3">
                    <a:satOff val="-12160"/>
                    <a:lumOff val="-20326"/>
                  </a:schemeClr>
                </a:solidFill>
              </a:defRPr>
            </a:lvl1pPr>
          </a:lstStyle>
          <a:p>
            <a:pPr/>
            <a:r>
              <a:t>Ambrosio Aniello m63001343 - Aramu Stefano m63001348</a:t>
            </a:r>
          </a:p>
        </p:txBody>
      </p:sp>
      <p:sp>
        <p:nvSpPr>
          <p:cNvPr id="227" name="Problematiche"/>
          <p:cNvSpPr txBox="1"/>
          <p:nvPr/>
        </p:nvSpPr>
        <p:spPr>
          <a:xfrm>
            <a:off x="1727200" y="3454585"/>
            <a:ext cx="20929600" cy="21166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685800">
              <a:spcBef>
                <a:spcPts val="0"/>
              </a:spcBef>
              <a:defRPr b="1" cap="all" sz="5800">
                <a:solidFill>
                  <a:srgbClr val="007742"/>
                </a:solidFill>
                <a:latin typeface="Publico Text Roman"/>
                <a:ea typeface="Publico Text Roman"/>
                <a:cs typeface="Publico Text Roman"/>
                <a:sym typeface="Publico Text Roman"/>
              </a:defRPr>
            </a:lvl1pPr>
          </a:lstStyle>
          <a:p>
            <a:pPr/>
            <a:r>
              <a:t>Problematiche</a:t>
            </a:r>
          </a:p>
        </p:txBody>
      </p:sp>
      <p:sp>
        <p:nvSpPr>
          <p:cNvPr id="228" name="Essendo un problema combinatorio, l’Orieentering è di tipo NP-hard ed in quanto tale non è possibile determinarne una soluzione ottima in un tempo polinomiale. Per ovviare a tale problematica è possibile risolvere il problema con un euristica che :…"/>
          <p:cNvSpPr txBox="1"/>
          <p:nvPr>
            <p:ph type="body" idx="1"/>
          </p:nvPr>
        </p:nvSpPr>
        <p:spPr>
          <a:xfrm>
            <a:off x="1727200" y="4964062"/>
            <a:ext cx="20929600" cy="7479450"/>
          </a:xfrm>
          <a:prstGeom prst="rect">
            <a:avLst/>
          </a:prstGeom>
        </p:spPr>
        <p:txBody>
          <a:bodyPr numCol="1" spcCol="38100" anchor="ctr"/>
          <a:lstStyle/>
          <a:p>
            <a:pPr marL="0" indent="0" algn="just" defTabSz="914400">
              <a:lnSpc>
                <a:spcPct val="100000"/>
              </a:lnSpc>
              <a:spcBef>
                <a:spcPts val="2300"/>
              </a:spcBef>
              <a:buSzTx/>
              <a:buNone/>
              <a:tabLst>
                <a:tab pos="342900" algn="l"/>
                <a:tab pos="698500" algn="l"/>
                <a:tab pos="1054100" algn="l"/>
                <a:tab pos="1397000" algn="l"/>
                <a:tab pos="1752600" algn="l"/>
                <a:tab pos="2108200" algn="l"/>
                <a:tab pos="2463800" algn="l"/>
                <a:tab pos="2806700" algn="l"/>
                <a:tab pos="3162300" algn="l"/>
                <a:tab pos="3517900" algn="l"/>
                <a:tab pos="3860800" algn="l"/>
                <a:tab pos="4216400" algn="l"/>
              </a:tabLst>
              <a:defRPr sz="4059">
                <a:solidFill>
                  <a:schemeClr val="accent3">
                    <a:satOff val="-12160"/>
                    <a:lumOff val="-20326"/>
                  </a:schemeClr>
                </a:solidFill>
              </a:defRPr>
            </a:pPr>
            <a:r>
              <a:t>Essendo un problema combinatorio, l’Orieentering è di tipo NP-hard ed in quanto tale non è possibile determinarne una soluzione ottima in un tempo polinomiale.</a:t>
            </a:r>
            <a:br/>
            <a:r>
              <a:t>Per ovviare a tale problematica è possibile risolvere il problema con un euristica che :</a:t>
            </a:r>
            <a:br/>
          </a:p>
          <a:p>
            <a:pPr marL="544131" indent="-544131" algn="just" defTabSz="914400">
              <a:lnSpc>
                <a:spcPct val="100000"/>
              </a:lnSpc>
              <a:spcBef>
                <a:spcPts val="2300"/>
              </a:spcBef>
              <a:tabLst>
                <a:tab pos="342900" algn="l"/>
                <a:tab pos="698500" algn="l"/>
                <a:tab pos="1054100" algn="l"/>
                <a:tab pos="1397000" algn="l"/>
                <a:tab pos="1752600" algn="l"/>
                <a:tab pos="2108200" algn="l"/>
                <a:tab pos="2463800" algn="l"/>
                <a:tab pos="2806700" algn="l"/>
                <a:tab pos="3162300" algn="l"/>
                <a:tab pos="3517900" algn="l"/>
                <a:tab pos="3860800" algn="l"/>
                <a:tab pos="4216400" algn="l"/>
              </a:tabLst>
              <a:defRPr sz="4059">
                <a:solidFill>
                  <a:schemeClr val="accent3">
                    <a:satOff val="-12160"/>
                    <a:lumOff val="-20326"/>
                  </a:schemeClr>
                </a:solidFill>
              </a:defRPr>
            </a:pPr>
            <a:r>
              <a:t>Trova una soluzione </a:t>
            </a:r>
            <a:r>
              <a:rPr b="1">
                <a:latin typeface="Avenir Next Regular"/>
                <a:ea typeface="Avenir Next Regular"/>
                <a:cs typeface="Avenir Next Regular"/>
                <a:sym typeface="Avenir Next Regular"/>
              </a:rPr>
              <a:t>Accettabile </a:t>
            </a:r>
            <a:r>
              <a:t>la cui qualità è determinata dal </a:t>
            </a:r>
            <a14:m>
              <m:oMath>
                <m:r>
                  <a:rPr xmlns:a="http://schemas.openxmlformats.org/drawingml/2006/main" sz="4600" i="1">
                    <a:solidFill>
                      <a:srgbClr val="5F7D4B"/>
                    </a:solidFill>
                    <a:latin typeface="Cambria Math" panose="02040503050406030204" pitchFamily="18" charset="0"/>
                  </a:rPr>
                  <m:t>g</m:t>
                </m:r>
                <m:r>
                  <a:rPr xmlns:a="http://schemas.openxmlformats.org/drawingml/2006/main" sz="4600" i="1">
                    <a:solidFill>
                      <a:srgbClr val="5F7D4B"/>
                    </a:solidFill>
                    <a:latin typeface="Cambria Math" panose="02040503050406030204" pitchFamily="18" charset="0"/>
                  </a:rPr>
                  <m:t>a</m:t>
                </m:r>
                <m:r>
                  <a:rPr xmlns:a="http://schemas.openxmlformats.org/drawingml/2006/main" sz="4600" i="1">
                    <a:solidFill>
                      <a:srgbClr val="5F7D4B"/>
                    </a:solidFill>
                    <a:latin typeface="Cambria Math" panose="02040503050406030204" pitchFamily="18" charset="0"/>
                  </a:rPr>
                  <m:t>p</m:t>
                </m:r>
              </m:oMath>
            </a14:m>
            <a:r>
              <a:rPr b="1">
                <a:latin typeface="Avenir Next Regular"/>
                <a:ea typeface="Avenir Next Regular"/>
                <a:cs typeface="Avenir Next Regular"/>
                <a:sym typeface="Avenir Next Regular"/>
              </a:rPr>
              <a:t> </a:t>
            </a:r>
            <a:endParaRPr b="1">
              <a:latin typeface="Avenir Next Regular"/>
              <a:ea typeface="Avenir Next Regular"/>
              <a:cs typeface="Avenir Next Regular"/>
              <a:sym typeface="Avenir Next Regular"/>
            </a:endParaRPr>
          </a:p>
          <a:p>
            <a:pPr marL="544131" indent="-544131" algn="just" defTabSz="914400">
              <a:lnSpc>
                <a:spcPct val="100000"/>
              </a:lnSpc>
              <a:spcBef>
                <a:spcPts val="2300"/>
              </a:spcBef>
              <a:tabLst>
                <a:tab pos="342900" algn="l"/>
                <a:tab pos="698500" algn="l"/>
                <a:tab pos="1054100" algn="l"/>
                <a:tab pos="1397000" algn="l"/>
                <a:tab pos="1752600" algn="l"/>
                <a:tab pos="2108200" algn="l"/>
                <a:tab pos="2463800" algn="l"/>
                <a:tab pos="2806700" algn="l"/>
                <a:tab pos="3162300" algn="l"/>
                <a:tab pos="3517900" algn="l"/>
                <a:tab pos="3860800" algn="l"/>
                <a:tab pos="4216400" algn="l"/>
              </a:tabLst>
              <a:defRPr sz="4059">
                <a:solidFill>
                  <a:schemeClr val="accent3">
                    <a:satOff val="-12160"/>
                    <a:lumOff val="-20326"/>
                  </a:schemeClr>
                </a:solidFill>
              </a:defRPr>
            </a:pPr>
            <a:r>
              <a:t>Impiega un tempo modesto rispetto ad un algoritmo esatto per risolvere il problema</a:t>
            </a:r>
            <a:br/>
          </a:p>
          <a:p>
            <a:pPr marL="0" indent="0" algn="just" defTabSz="914400">
              <a:lnSpc>
                <a:spcPct val="100000"/>
              </a:lnSpc>
              <a:spcBef>
                <a:spcPts val="2300"/>
              </a:spcBef>
              <a:buSzTx/>
              <a:buNone/>
              <a:tabLst>
                <a:tab pos="342900" algn="l"/>
                <a:tab pos="698500" algn="l"/>
                <a:tab pos="1054100" algn="l"/>
                <a:tab pos="1397000" algn="l"/>
                <a:tab pos="1752600" algn="l"/>
                <a:tab pos="2108200" algn="l"/>
                <a:tab pos="2463800" algn="l"/>
                <a:tab pos="2806700" algn="l"/>
                <a:tab pos="3162300" algn="l"/>
                <a:tab pos="3517900" algn="l"/>
                <a:tab pos="3860800" algn="l"/>
                <a:tab pos="4216400" algn="l"/>
              </a:tabLst>
              <a:defRPr sz="4059">
                <a:solidFill>
                  <a:schemeClr val="accent3">
                    <a:satOff val="-12160"/>
                    <a:lumOff val="-20326"/>
                  </a:schemeClr>
                </a:solidFill>
              </a:defRPr>
            </a:pPr>
            <a:r>
              <a:t>Tra le euristiche conosciute è stato sviluppato un </a:t>
            </a:r>
            <a:r>
              <a:rPr b="1">
                <a:latin typeface="Avenir Next Regular"/>
                <a:ea typeface="Avenir Next Regular"/>
                <a:cs typeface="Avenir Next Regular"/>
                <a:sym typeface="Avenir Next Regular"/>
              </a:rPr>
              <a:t>algoritmo migliorativo</a:t>
            </a:r>
            <a:r>
              <a:t> basato sugli </a:t>
            </a:r>
            <a:r>
              <a:rPr b="1">
                <a:latin typeface="Avenir Next Regular"/>
                <a:ea typeface="Avenir Next Regular"/>
                <a:cs typeface="Avenir Next Regular"/>
                <a:sym typeface="Avenir Next Regular"/>
              </a:rPr>
              <a:t>Algoritmi Genetici</a:t>
            </a:r>
            <a:r>
              <a:t>.</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Genetic Algorithms"/>
          <p:cNvSpPr txBox="1"/>
          <p:nvPr>
            <p:ph type="title"/>
          </p:nvPr>
        </p:nvSpPr>
        <p:spPr>
          <a:xfrm>
            <a:off x="1727200" y="1739900"/>
            <a:ext cx="20929600" cy="2116698"/>
          </a:xfrm>
          <a:prstGeom prst="rect">
            <a:avLst/>
          </a:prstGeom>
        </p:spPr>
        <p:txBody>
          <a:bodyPr/>
          <a:lstStyle>
            <a:lvl1pPr>
              <a:defRPr spc="-116" sz="11600">
                <a:solidFill>
                  <a:srgbClr val="000000"/>
                </a:solidFill>
              </a:defRPr>
            </a:lvl1pPr>
          </a:lstStyle>
          <a:p>
            <a:pPr/>
            <a:r>
              <a:t>Genetic Algorithms</a:t>
            </a:r>
          </a:p>
        </p:txBody>
      </p:sp>
      <p:sp>
        <p:nvSpPr>
          <p:cNvPr id="231" name="Ambrosio Aniello m63001343 - Aramu Stefano m63001348"/>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82930">
              <a:defRPr sz="2125">
                <a:solidFill>
                  <a:schemeClr val="accent3">
                    <a:satOff val="-12160"/>
                    <a:lumOff val="-20326"/>
                  </a:schemeClr>
                </a:solidFill>
              </a:defRPr>
            </a:lvl1pPr>
          </a:lstStyle>
          <a:p>
            <a:pPr/>
            <a:r>
              <a:t>Ambrosio Aniello m63001343 - Aramu Stefano m63001348</a:t>
            </a:r>
          </a:p>
        </p:txBody>
      </p:sp>
      <p:sp>
        <p:nvSpPr>
          <p:cNvPr id="232" name="Gli algoritmi genetici si basano su un’analogia tra la soluzione di problemi di ottimizzazione combinatoria e i meccanismi di selezione naturale in campo genetico.…"/>
          <p:cNvSpPr txBox="1"/>
          <p:nvPr>
            <p:ph type="body" sz="half" idx="1"/>
          </p:nvPr>
        </p:nvSpPr>
        <p:spPr>
          <a:prstGeom prst="rect">
            <a:avLst/>
          </a:prstGeom>
        </p:spPr>
        <p:txBody>
          <a:bodyPr numCol="1" spcCol="38100" anchor="ctr"/>
          <a:lstStyle/>
          <a:p>
            <a:pPr marL="0" indent="0" algn="just">
              <a:lnSpc>
                <a:spcPct val="100000"/>
              </a:lnSpc>
              <a:buSzTx/>
              <a:buNone/>
              <a:defRPr sz="4100">
                <a:solidFill>
                  <a:schemeClr val="accent3">
                    <a:satOff val="-12160"/>
                    <a:lumOff val="-20326"/>
                  </a:schemeClr>
                </a:solidFill>
              </a:defRPr>
            </a:pPr>
            <a:r>
              <a:t>Gli algoritmi genetici si basano su un’analogia tra la soluzione di problemi di ottimizzazione combinatoria e i meccanismi di selezione naturale in campo genetico. </a:t>
            </a:r>
          </a:p>
          <a:p>
            <a:pPr marL="0" indent="0" algn="just">
              <a:lnSpc>
                <a:spcPct val="100000"/>
              </a:lnSpc>
              <a:buSzTx/>
              <a:buNone/>
              <a:defRPr sz="4100">
                <a:solidFill>
                  <a:schemeClr val="accent3">
                    <a:satOff val="-12160"/>
                    <a:lumOff val="-20326"/>
                  </a:schemeClr>
                </a:solidFill>
              </a:defRPr>
            </a:pPr>
            <a:r>
              <a:t>In particolare si considera una “popolazione” iniziale di soluzioni che evolve in accordo con un meccanismo di selezione per ottenere soluzioni con migliori valori di funzione obiettivo.</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Genetic Algorithms"/>
          <p:cNvSpPr txBox="1"/>
          <p:nvPr>
            <p:ph type="title"/>
          </p:nvPr>
        </p:nvSpPr>
        <p:spPr>
          <a:xfrm>
            <a:off x="1727200" y="1739900"/>
            <a:ext cx="20929600" cy="2116698"/>
          </a:xfrm>
          <a:prstGeom prst="rect">
            <a:avLst/>
          </a:prstGeom>
        </p:spPr>
        <p:txBody>
          <a:bodyPr/>
          <a:lstStyle>
            <a:lvl1pPr>
              <a:defRPr spc="-116" sz="11600">
                <a:solidFill>
                  <a:srgbClr val="000000"/>
                </a:solidFill>
              </a:defRPr>
            </a:lvl1pPr>
          </a:lstStyle>
          <a:p>
            <a:pPr/>
            <a:r>
              <a:t>Genetic Algorithms</a:t>
            </a:r>
          </a:p>
        </p:txBody>
      </p:sp>
      <p:sp>
        <p:nvSpPr>
          <p:cNvPr id="235" name="Ambrosio Aniello m63001343 - Aramu Stefano m63001348"/>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82930">
              <a:defRPr sz="2125">
                <a:solidFill>
                  <a:schemeClr val="accent3">
                    <a:satOff val="-12160"/>
                    <a:lumOff val="-20326"/>
                  </a:schemeClr>
                </a:solidFill>
              </a:defRPr>
            </a:lvl1pPr>
          </a:lstStyle>
          <a:p>
            <a:pPr/>
            <a:r>
              <a:t>Ambrosio Aniello m63001343 - Aramu Stefano m63001348</a:t>
            </a:r>
          </a:p>
        </p:txBody>
      </p:sp>
      <p:sp>
        <p:nvSpPr>
          <p:cNvPr id="236" name="Analogie"/>
          <p:cNvSpPr txBox="1"/>
          <p:nvPr/>
        </p:nvSpPr>
        <p:spPr>
          <a:xfrm>
            <a:off x="1727200" y="3454585"/>
            <a:ext cx="20929600" cy="21166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685800">
              <a:spcBef>
                <a:spcPts val="0"/>
              </a:spcBef>
              <a:defRPr b="1" cap="all" sz="5800">
                <a:solidFill>
                  <a:srgbClr val="007742"/>
                </a:solidFill>
                <a:latin typeface="Publico Text Roman"/>
                <a:ea typeface="Publico Text Roman"/>
                <a:cs typeface="Publico Text Roman"/>
                <a:sym typeface="Publico Text Roman"/>
              </a:defRPr>
            </a:lvl1pPr>
          </a:lstStyle>
          <a:p>
            <a:pPr/>
            <a:r>
              <a:t>Analogie</a:t>
            </a:r>
          </a:p>
        </p:txBody>
      </p:sp>
      <p:sp>
        <p:nvSpPr>
          <p:cNvPr id="237" name="GENE"/>
          <p:cNvSpPr txBox="1"/>
          <p:nvPr/>
        </p:nvSpPr>
        <p:spPr>
          <a:xfrm>
            <a:off x="1955205" y="4684781"/>
            <a:ext cx="155820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defTabSz="12700">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1" sz="4100">
                <a:solidFill>
                  <a:schemeClr val="accent3">
                    <a:satOff val="-12160"/>
                    <a:lumOff val="-20326"/>
                  </a:schemeClr>
                </a:solidFill>
                <a:latin typeface="Avenir Next Regular"/>
                <a:ea typeface="Avenir Next Regular"/>
                <a:cs typeface="Avenir Next Regular"/>
                <a:sym typeface="Avenir Next Regular"/>
              </a:defRPr>
            </a:lvl1pPr>
          </a:lstStyle>
          <a:p>
            <a:pPr/>
            <a:r>
              <a:t>GENE</a:t>
            </a:r>
          </a:p>
        </p:txBody>
      </p:sp>
      <p:sp>
        <p:nvSpPr>
          <p:cNvPr id="238" name="VARIABILE DECISIONALE"/>
          <p:cNvSpPr txBox="1"/>
          <p:nvPr/>
        </p:nvSpPr>
        <p:spPr>
          <a:xfrm>
            <a:off x="15917149" y="4684781"/>
            <a:ext cx="6500166"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defTabSz="12700">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1" sz="4100">
                <a:solidFill>
                  <a:schemeClr val="accent3">
                    <a:satOff val="-12160"/>
                    <a:lumOff val="-20326"/>
                  </a:schemeClr>
                </a:solidFill>
                <a:latin typeface="Avenir Next Regular"/>
                <a:ea typeface="Avenir Next Regular"/>
                <a:cs typeface="Avenir Next Regular"/>
                <a:sym typeface="Avenir Next Regular"/>
              </a:defRPr>
            </a:lvl1pPr>
          </a:lstStyle>
          <a:p>
            <a:pPr/>
            <a:r>
              <a:t>VARIABILE DECISIONALE</a:t>
            </a:r>
          </a:p>
        </p:txBody>
      </p:sp>
      <p:sp>
        <p:nvSpPr>
          <p:cNvPr id="239" name="ALLELE"/>
          <p:cNvSpPr txBox="1"/>
          <p:nvPr/>
        </p:nvSpPr>
        <p:spPr>
          <a:xfrm>
            <a:off x="1955873" y="5615418"/>
            <a:ext cx="1947685"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defTabSz="12700">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1" sz="4100">
                <a:solidFill>
                  <a:schemeClr val="accent3">
                    <a:satOff val="-12160"/>
                    <a:lumOff val="-20326"/>
                  </a:schemeClr>
                </a:solidFill>
                <a:latin typeface="Avenir Next Regular"/>
                <a:ea typeface="Avenir Next Regular"/>
                <a:cs typeface="Avenir Next Regular"/>
                <a:sym typeface="Avenir Next Regular"/>
              </a:defRPr>
            </a:lvl1pPr>
          </a:lstStyle>
          <a:p>
            <a:pPr/>
            <a:r>
              <a:t>ALLELE</a:t>
            </a:r>
          </a:p>
        </p:txBody>
      </p:sp>
      <p:sp>
        <p:nvSpPr>
          <p:cNvPr id="240" name="VALORE DELLA VARIABILE DECISIONALE"/>
          <p:cNvSpPr txBox="1"/>
          <p:nvPr/>
        </p:nvSpPr>
        <p:spPr>
          <a:xfrm>
            <a:off x="11954073" y="5615418"/>
            <a:ext cx="1046998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defTabSz="12700">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1" sz="4100">
                <a:solidFill>
                  <a:schemeClr val="accent3">
                    <a:satOff val="-12160"/>
                    <a:lumOff val="-20326"/>
                  </a:schemeClr>
                </a:solidFill>
                <a:latin typeface="Avenir Next Regular"/>
                <a:ea typeface="Avenir Next Regular"/>
                <a:cs typeface="Avenir Next Regular"/>
                <a:sym typeface="Avenir Next Regular"/>
              </a:defRPr>
            </a:lvl1pPr>
          </a:lstStyle>
          <a:p>
            <a:pPr/>
            <a:r>
              <a:t>VALORE DELLA VARIABILE DECISIONALE</a:t>
            </a:r>
          </a:p>
        </p:txBody>
      </p:sp>
      <p:sp>
        <p:nvSpPr>
          <p:cNvPr id="241" name="CROMOSOMA"/>
          <p:cNvSpPr txBox="1"/>
          <p:nvPr/>
        </p:nvSpPr>
        <p:spPr>
          <a:xfrm>
            <a:off x="1954531" y="6546053"/>
            <a:ext cx="383314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defTabSz="12700">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1" sz="4100">
                <a:solidFill>
                  <a:schemeClr val="accent3">
                    <a:satOff val="-12160"/>
                    <a:lumOff val="-20326"/>
                  </a:schemeClr>
                </a:solidFill>
                <a:latin typeface="Avenir Next Regular"/>
                <a:ea typeface="Avenir Next Regular"/>
                <a:cs typeface="Avenir Next Regular"/>
                <a:sym typeface="Avenir Next Regular"/>
              </a:defRPr>
            </a:lvl1pPr>
          </a:lstStyle>
          <a:p>
            <a:pPr/>
            <a:r>
              <a:t>CROMOSOMA</a:t>
            </a:r>
          </a:p>
        </p:txBody>
      </p:sp>
      <p:sp>
        <p:nvSpPr>
          <p:cNvPr id="242" name="VALORI DELLE VARIABILI DECISIONALI"/>
          <p:cNvSpPr txBox="1"/>
          <p:nvPr/>
        </p:nvSpPr>
        <p:spPr>
          <a:xfrm>
            <a:off x="12471467" y="6546053"/>
            <a:ext cx="996438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defTabSz="12700">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1" sz="4100">
                <a:solidFill>
                  <a:schemeClr val="accent3">
                    <a:satOff val="-12160"/>
                    <a:lumOff val="-20326"/>
                  </a:schemeClr>
                </a:solidFill>
                <a:latin typeface="Avenir Next Regular"/>
                <a:ea typeface="Avenir Next Regular"/>
                <a:cs typeface="Avenir Next Regular"/>
                <a:sym typeface="Avenir Next Regular"/>
              </a:defRPr>
            </a:lvl1pPr>
          </a:lstStyle>
          <a:p>
            <a:pPr/>
            <a:r>
              <a:t>VALORI DELLE VARIABILI DECISIONALI</a:t>
            </a:r>
          </a:p>
        </p:txBody>
      </p:sp>
      <p:sp>
        <p:nvSpPr>
          <p:cNvPr id="243" name="GENOTIPO"/>
          <p:cNvSpPr txBox="1"/>
          <p:nvPr/>
        </p:nvSpPr>
        <p:spPr>
          <a:xfrm>
            <a:off x="1959328" y="7476690"/>
            <a:ext cx="2914104"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defTabSz="12700">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1" sz="4100">
                <a:solidFill>
                  <a:schemeClr val="accent3">
                    <a:satOff val="-12160"/>
                    <a:lumOff val="-20326"/>
                  </a:schemeClr>
                </a:solidFill>
                <a:latin typeface="Avenir Next Regular"/>
                <a:ea typeface="Avenir Next Regular"/>
                <a:cs typeface="Avenir Next Regular"/>
                <a:sym typeface="Avenir Next Regular"/>
              </a:defRPr>
            </a:lvl1pPr>
          </a:lstStyle>
          <a:p>
            <a:pPr/>
            <a:r>
              <a:t>GENOTIPO</a:t>
            </a:r>
          </a:p>
        </p:txBody>
      </p:sp>
      <p:sp>
        <p:nvSpPr>
          <p:cNvPr id="244" name="SOLUZIONE AMMISSIBILE"/>
          <p:cNvSpPr txBox="1"/>
          <p:nvPr/>
        </p:nvSpPr>
        <p:spPr>
          <a:xfrm>
            <a:off x="15705160" y="7476690"/>
            <a:ext cx="672094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defTabSz="12700">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1" sz="4100">
                <a:solidFill>
                  <a:schemeClr val="accent3">
                    <a:satOff val="-12160"/>
                    <a:lumOff val="-20326"/>
                  </a:schemeClr>
                </a:solidFill>
                <a:latin typeface="Avenir Next Regular"/>
                <a:ea typeface="Avenir Next Regular"/>
                <a:cs typeface="Avenir Next Regular"/>
                <a:sym typeface="Avenir Next Regular"/>
              </a:defRPr>
            </a:lvl1pPr>
          </a:lstStyle>
          <a:p>
            <a:pPr/>
            <a:r>
              <a:t>SOLUZIONE AMMISSIBILE</a:t>
            </a:r>
          </a:p>
        </p:txBody>
      </p:sp>
      <p:sp>
        <p:nvSpPr>
          <p:cNvPr id="245" name="FITNESS"/>
          <p:cNvSpPr txBox="1"/>
          <p:nvPr/>
        </p:nvSpPr>
        <p:spPr>
          <a:xfrm>
            <a:off x="1959359" y="8407325"/>
            <a:ext cx="2225219"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defTabSz="12700">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1" sz="4100">
                <a:solidFill>
                  <a:schemeClr val="accent3">
                    <a:satOff val="-12160"/>
                    <a:lumOff val="-20326"/>
                  </a:schemeClr>
                </a:solidFill>
                <a:latin typeface="Avenir Next Regular"/>
                <a:ea typeface="Avenir Next Regular"/>
                <a:cs typeface="Avenir Next Regular"/>
                <a:sym typeface="Avenir Next Regular"/>
              </a:defRPr>
            </a:lvl1pPr>
          </a:lstStyle>
          <a:p>
            <a:pPr/>
            <a:r>
              <a:t>FITNESS</a:t>
            </a:r>
          </a:p>
        </p:txBody>
      </p:sp>
      <p:sp>
        <p:nvSpPr>
          <p:cNvPr id="246" name="FUNZIONE OBIETTIVO"/>
          <p:cNvSpPr txBox="1"/>
          <p:nvPr/>
        </p:nvSpPr>
        <p:spPr>
          <a:xfrm>
            <a:off x="16594090" y="8407325"/>
            <a:ext cx="5840439"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defTabSz="12700">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1" sz="4100">
                <a:solidFill>
                  <a:schemeClr val="accent3">
                    <a:satOff val="-12160"/>
                    <a:lumOff val="-20326"/>
                  </a:schemeClr>
                </a:solidFill>
                <a:latin typeface="Avenir Next Regular"/>
                <a:ea typeface="Avenir Next Regular"/>
                <a:cs typeface="Avenir Next Regular"/>
                <a:sym typeface="Avenir Next Regular"/>
              </a:defRPr>
            </a:lvl1pPr>
          </a:lstStyle>
          <a:p>
            <a:pPr/>
            <a:r>
              <a:t>FUNZIONE OBIETTIVO</a:t>
            </a:r>
          </a:p>
        </p:txBody>
      </p:sp>
      <p:sp>
        <p:nvSpPr>
          <p:cNvPr id="247" name="CROSSOVER"/>
          <p:cNvSpPr txBox="1"/>
          <p:nvPr/>
        </p:nvSpPr>
        <p:spPr>
          <a:xfrm>
            <a:off x="1948150" y="9337961"/>
            <a:ext cx="3333789"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defTabSz="12700">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1" sz="4100">
                <a:solidFill>
                  <a:schemeClr val="accent3">
                    <a:satOff val="-12160"/>
                    <a:lumOff val="-20326"/>
                  </a:schemeClr>
                </a:solidFill>
                <a:latin typeface="Avenir Next Regular"/>
                <a:ea typeface="Avenir Next Regular"/>
                <a:cs typeface="Avenir Next Regular"/>
                <a:sym typeface="Avenir Next Regular"/>
              </a:defRPr>
            </a:lvl1pPr>
          </a:lstStyle>
          <a:p>
            <a:pPr/>
            <a:r>
              <a:t>CROSSOVER</a:t>
            </a:r>
          </a:p>
        </p:txBody>
      </p:sp>
      <p:sp>
        <p:nvSpPr>
          <p:cNvPr id="248" name="ACCOPPIAMENTO"/>
          <p:cNvSpPr txBox="1"/>
          <p:nvPr/>
        </p:nvSpPr>
        <p:spPr>
          <a:xfrm>
            <a:off x="17625248" y="9337961"/>
            <a:ext cx="4806328"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defTabSz="12700">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1" sz="4100">
                <a:solidFill>
                  <a:schemeClr val="accent3">
                    <a:satOff val="-12160"/>
                    <a:lumOff val="-20326"/>
                  </a:schemeClr>
                </a:solidFill>
                <a:latin typeface="Avenir Next Regular"/>
                <a:ea typeface="Avenir Next Regular"/>
                <a:cs typeface="Avenir Next Regular"/>
                <a:sym typeface="Avenir Next Regular"/>
              </a:defRPr>
            </a:lvl1pPr>
          </a:lstStyle>
          <a:p>
            <a:pPr/>
            <a:r>
              <a:t>ACCOPPIAMENTO</a:t>
            </a:r>
          </a:p>
        </p:txBody>
      </p:sp>
      <p:sp>
        <p:nvSpPr>
          <p:cNvPr id="249" name="ALTRI OPERATORI GENETICI"/>
          <p:cNvSpPr txBox="1"/>
          <p:nvPr/>
        </p:nvSpPr>
        <p:spPr>
          <a:xfrm>
            <a:off x="1951557" y="10268598"/>
            <a:ext cx="7267156"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defTabSz="12700">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1" sz="4100">
                <a:solidFill>
                  <a:schemeClr val="accent3">
                    <a:satOff val="-12160"/>
                    <a:lumOff val="-20326"/>
                  </a:schemeClr>
                </a:solidFill>
                <a:latin typeface="Avenir Next Regular"/>
                <a:ea typeface="Avenir Next Regular"/>
                <a:cs typeface="Avenir Next Regular"/>
                <a:sym typeface="Avenir Next Regular"/>
              </a:defRPr>
            </a:lvl1pPr>
          </a:lstStyle>
          <a:p>
            <a:pPr/>
            <a:r>
              <a:t>ALTRI OPERATORI GENETICI</a:t>
            </a:r>
          </a:p>
        </p:txBody>
      </p:sp>
      <p:sp>
        <p:nvSpPr>
          <p:cNvPr id="250" name="INFLUENZA AMBIENTALE"/>
          <p:cNvSpPr txBox="1"/>
          <p:nvPr/>
        </p:nvSpPr>
        <p:spPr>
          <a:xfrm>
            <a:off x="15871192" y="10268598"/>
            <a:ext cx="654286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defTabSz="12700">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1" sz="4100">
                <a:solidFill>
                  <a:schemeClr val="accent3">
                    <a:satOff val="-12160"/>
                    <a:lumOff val="-20326"/>
                  </a:schemeClr>
                </a:solidFill>
                <a:latin typeface="Avenir Next Regular"/>
                <a:ea typeface="Avenir Next Regular"/>
                <a:cs typeface="Avenir Next Regular"/>
                <a:sym typeface="Avenir Next Regular"/>
              </a:defRPr>
            </a:lvl1pPr>
          </a:lstStyle>
          <a:p>
            <a:pPr/>
            <a:r>
              <a:t>INFLUENZA AMBIENTALE</a:t>
            </a:r>
          </a:p>
        </p:txBody>
      </p:sp>
      <p:sp>
        <p:nvSpPr>
          <p:cNvPr id="251" name="SELEZIONE NATURALE"/>
          <p:cNvSpPr txBox="1"/>
          <p:nvPr/>
        </p:nvSpPr>
        <p:spPr>
          <a:xfrm>
            <a:off x="1951557" y="11205065"/>
            <a:ext cx="588626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defTabSz="12700">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1" sz="4100">
                <a:solidFill>
                  <a:schemeClr val="accent3">
                    <a:satOff val="-12160"/>
                    <a:lumOff val="-20326"/>
                  </a:schemeClr>
                </a:solidFill>
                <a:latin typeface="Avenir Next Regular"/>
                <a:ea typeface="Avenir Next Regular"/>
                <a:cs typeface="Avenir Next Regular"/>
                <a:sym typeface="Avenir Next Regular"/>
              </a:defRPr>
            </a:lvl1pPr>
          </a:lstStyle>
          <a:p>
            <a:pPr/>
            <a:r>
              <a:t>SELEZIONE NATURALE</a:t>
            </a:r>
          </a:p>
        </p:txBody>
      </p:sp>
      <p:sp>
        <p:nvSpPr>
          <p:cNvPr id="252" name="ALGORITMO"/>
          <p:cNvSpPr txBox="1"/>
          <p:nvPr/>
        </p:nvSpPr>
        <p:spPr>
          <a:xfrm>
            <a:off x="19085848" y="11199234"/>
            <a:ext cx="334941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defTabSz="12700">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1" sz="4100">
                <a:solidFill>
                  <a:schemeClr val="accent3">
                    <a:satOff val="-12160"/>
                    <a:lumOff val="-20326"/>
                  </a:schemeClr>
                </a:solidFill>
                <a:latin typeface="Avenir Next Regular"/>
                <a:ea typeface="Avenir Next Regular"/>
                <a:cs typeface="Avenir Next Regular"/>
                <a:sym typeface="Avenir Next Regular"/>
              </a:defRPr>
            </a:lvl1pPr>
          </a:lstStyle>
          <a:p>
            <a:pPr/>
            <a:r>
              <a:t>ALGORITMO</a:t>
            </a:r>
          </a:p>
        </p:txBody>
      </p:sp>
      <p:sp>
        <p:nvSpPr>
          <p:cNvPr id="253" name="Linea"/>
          <p:cNvSpPr/>
          <p:nvPr/>
        </p:nvSpPr>
        <p:spPr>
          <a:xfrm>
            <a:off x="3853394" y="5039735"/>
            <a:ext cx="11723768" cy="1"/>
          </a:xfrm>
          <a:prstGeom prst="line">
            <a:avLst/>
          </a:prstGeom>
          <a:ln w="50800">
            <a:solidFill>
              <a:schemeClr val="accent3">
                <a:satOff val="17877"/>
                <a:lumOff val="13752"/>
              </a:schemeClr>
            </a:solidFill>
            <a:miter lim="400000"/>
            <a:tailEnd type="triangle"/>
          </a:ln>
        </p:spPr>
        <p:txBody>
          <a:bodyPr lIns="50800" tIns="50800" rIns="50800" bIns="50800" anchor="ctr"/>
          <a:lstStyle/>
          <a:p>
            <a:pPr/>
          </a:p>
        </p:txBody>
      </p:sp>
      <p:sp>
        <p:nvSpPr>
          <p:cNvPr id="254" name="Linea"/>
          <p:cNvSpPr/>
          <p:nvPr/>
        </p:nvSpPr>
        <p:spPr>
          <a:xfrm>
            <a:off x="4124820" y="6021818"/>
            <a:ext cx="7607991" cy="1"/>
          </a:xfrm>
          <a:prstGeom prst="line">
            <a:avLst/>
          </a:prstGeom>
          <a:ln w="50800">
            <a:solidFill>
              <a:schemeClr val="accent3">
                <a:satOff val="17877"/>
                <a:lumOff val="13752"/>
              </a:schemeClr>
            </a:solidFill>
            <a:miter lim="400000"/>
            <a:tailEnd type="triangle"/>
          </a:ln>
        </p:spPr>
        <p:txBody>
          <a:bodyPr lIns="50800" tIns="50800" rIns="50800" bIns="50800" anchor="ctr"/>
          <a:lstStyle/>
          <a:p>
            <a:pPr/>
          </a:p>
        </p:txBody>
      </p:sp>
      <p:sp>
        <p:nvSpPr>
          <p:cNvPr id="255" name="Linea"/>
          <p:cNvSpPr/>
          <p:nvPr/>
        </p:nvSpPr>
        <p:spPr>
          <a:xfrm>
            <a:off x="5911282" y="6942131"/>
            <a:ext cx="6436574" cy="1"/>
          </a:xfrm>
          <a:prstGeom prst="line">
            <a:avLst/>
          </a:prstGeom>
          <a:ln w="50800">
            <a:solidFill>
              <a:schemeClr val="accent3">
                <a:satOff val="17877"/>
                <a:lumOff val="13752"/>
              </a:schemeClr>
            </a:solidFill>
            <a:miter lim="400000"/>
            <a:tailEnd type="triangle"/>
          </a:ln>
        </p:spPr>
        <p:txBody>
          <a:bodyPr lIns="50800" tIns="50800" rIns="50800" bIns="50800" anchor="ctr"/>
          <a:lstStyle/>
          <a:p>
            <a:pPr/>
          </a:p>
        </p:txBody>
      </p:sp>
      <p:sp>
        <p:nvSpPr>
          <p:cNvPr id="256" name="Linea"/>
          <p:cNvSpPr/>
          <p:nvPr/>
        </p:nvSpPr>
        <p:spPr>
          <a:xfrm>
            <a:off x="5063592" y="7883090"/>
            <a:ext cx="10451408" cy="1"/>
          </a:xfrm>
          <a:prstGeom prst="line">
            <a:avLst/>
          </a:prstGeom>
          <a:ln w="50800">
            <a:solidFill>
              <a:schemeClr val="accent3">
                <a:satOff val="17877"/>
                <a:lumOff val="13752"/>
              </a:schemeClr>
            </a:solidFill>
            <a:miter lim="400000"/>
            <a:tailEnd type="triangle"/>
          </a:ln>
        </p:spPr>
        <p:txBody>
          <a:bodyPr lIns="50800" tIns="50800" rIns="50800" bIns="50800" anchor="ctr"/>
          <a:lstStyle/>
          <a:p>
            <a:pPr/>
          </a:p>
        </p:txBody>
      </p:sp>
      <p:sp>
        <p:nvSpPr>
          <p:cNvPr id="257" name="Linea"/>
          <p:cNvSpPr/>
          <p:nvPr/>
        </p:nvSpPr>
        <p:spPr>
          <a:xfrm>
            <a:off x="4489573" y="8813725"/>
            <a:ext cx="11799521" cy="1"/>
          </a:xfrm>
          <a:prstGeom prst="line">
            <a:avLst/>
          </a:prstGeom>
          <a:ln w="50800">
            <a:solidFill>
              <a:schemeClr val="accent3">
                <a:satOff val="17877"/>
                <a:lumOff val="13752"/>
              </a:schemeClr>
            </a:solidFill>
            <a:miter lim="400000"/>
            <a:tailEnd type="triangle"/>
          </a:ln>
        </p:spPr>
        <p:txBody>
          <a:bodyPr lIns="50800" tIns="50800" rIns="50800" bIns="50800" anchor="ctr"/>
          <a:lstStyle/>
          <a:p>
            <a:pPr/>
          </a:p>
        </p:txBody>
      </p:sp>
      <p:sp>
        <p:nvSpPr>
          <p:cNvPr id="258" name="Linea"/>
          <p:cNvSpPr/>
          <p:nvPr/>
        </p:nvSpPr>
        <p:spPr>
          <a:xfrm>
            <a:off x="5553833" y="9744361"/>
            <a:ext cx="11799521" cy="1"/>
          </a:xfrm>
          <a:prstGeom prst="line">
            <a:avLst/>
          </a:prstGeom>
          <a:ln w="50800">
            <a:solidFill>
              <a:schemeClr val="accent3">
                <a:satOff val="17877"/>
                <a:lumOff val="13752"/>
              </a:schemeClr>
            </a:solidFill>
            <a:miter lim="400000"/>
            <a:tailEnd type="triangle"/>
          </a:ln>
        </p:spPr>
        <p:txBody>
          <a:bodyPr lIns="50800" tIns="50800" rIns="50800" bIns="50800" anchor="ctr"/>
          <a:lstStyle/>
          <a:p>
            <a:pPr/>
          </a:p>
        </p:txBody>
      </p:sp>
      <p:sp>
        <p:nvSpPr>
          <p:cNvPr id="259" name="Linea"/>
          <p:cNvSpPr/>
          <p:nvPr/>
        </p:nvSpPr>
        <p:spPr>
          <a:xfrm>
            <a:off x="9411851" y="10674998"/>
            <a:ext cx="6266204" cy="1"/>
          </a:xfrm>
          <a:prstGeom prst="line">
            <a:avLst/>
          </a:prstGeom>
          <a:ln w="50800">
            <a:solidFill>
              <a:schemeClr val="accent3">
                <a:satOff val="17877"/>
                <a:lumOff val="13752"/>
              </a:schemeClr>
            </a:solidFill>
            <a:miter lim="400000"/>
            <a:tailEnd type="triangle"/>
          </a:ln>
        </p:spPr>
        <p:txBody>
          <a:bodyPr lIns="50800" tIns="50800" rIns="50800" bIns="50800" anchor="ctr"/>
          <a:lstStyle/>
          <a:p>
            <a:pPr/>
          </a:p>
        </p:txBody>
      </p:sp>
      <p:sp>
        <p:nvSpPr>
          <p:cNvPr id="260" name="Linea"/>
          <p:cNvSpPr/>
          <p:nvPr/>
        </p:nvSpPr>
        <p:spPr>
          <a:xfrm>
            <a:off x="7991657" y="11611465"/>
            <a:ext cx="10940352" cy="1"/>
          </a:xfrm>
          <a:prstGeom prst="line">
            <a:avLst/>
          </a:prstGeom>
          <a:ln w="50800">
            <a:solidFill>
              <a:schemeClr val="accent3">
                <a:satOff val="17877"/>
                <a:lumOff val="13752"/>
              </a:schemeClr>
            </a:solidFill>
            <a:miter lim="400000"/>
            <a:tailEnd type="triangle"/>
          </a:ln>
        </p:spPr>
        <p:txBody>
          <a:bodyPr lIns="50800" tIns="50800" rIns="50800" bIns="50800" anchor="ctr"/>
          <a:lstStyle/>
          <a:p>
            <a:pP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253"/>
                                        </p:tgtEl>
                                        <p:attrNameLst>
                                          <p:attrName>style.visibility</p:attrName>
                                        </p:attrNameLst>
                                      </p:cBhvr>
                                      <p:to>
                                        <p:strVal val="visible"/>
                                      </p:to>
                                    </p:set>
                                    <p:animEffect filter="wipe(left)" transition="in">
                                      <p:cBhvr>
                                        <p:cTn id="7" dur="500"/>
                                        <p:tgtEl>
                                          <p:spTgt spid="25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254"/>
                                        </p:tgtEl>
                                        <p:attrNameLst>
                                          <p:attrName>style.visibility</p:attrName>
                                        </p:attrNameLst>
                                      </p:cBhvr>
                                      <p:to>
                                        <p:strVal val="visible"/>
                                      </p:to>
                                    </p:set>
                                    <p:animEffect filter="wipe(left)" transition="in">
                                      <p:cBhvr>
                                        <p:cTn id="12" dur="500"/>
                                        <p:tgtEl>
                                          <p:spTgt spid="254"/>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255"/>
                                        </p:tgtEl>
                                        <p:attrNameLst>
                                          <p:attrName>style.visibility</p:attrName>
                                        </p:attrNameLst>
                                      </p:cBhvr>
                                      <p:to>
                                        <p:strVal val="visible"/>
                                      </p:to>
                                    </p:set>
                                    <p:animEffect filter="wipe(left)" transition="in">
                                      <p:cBhvr>
                                        <p:cTn id="17" dur="500"/>
                                        <p:tgtEl>
                                          <p:spTgt spid="255"/>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8" presetID="22" grpId="4" fill="hold">
                                  <p:stCondLst>
                                    <p:cond delay="0"/>
                                  </p:stCondLst>
                                  <p:iterate type="el" backwards="0">
                                    <p:tmAbs val="0"/>
                                  </p:iterate>
                                  <p:childTnLst>
                                    <p:set>
                                      <p:cBhvr>
                                        <p:cTn id="21" fill="hold"/>
                                        <p:tgtEl>
                                          <p:spTgt spid="256"/>
                                        </p:tgtEl>
                                        <p:attrNameLst>
                                          <p:attrName>style.visibility</p:attrName>
                                        </p:attrNameLst>
                                      </p:cBhvr>
                                      <p:to>
                                        <p:strVal val="visible"/>
                                      </p:to>
                                    </p:set>
                                    <p:animEffect filter="wipe(left)" transition="in">
                                      <p:cBhvr>
                                        <p:cTn id="22" dur="500"/>
                                        <p:tgtEl>
                                          <p:spTgt spid="256"/>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8" presetID="22" grpId="5" fill="hold">
                                  <p:stCondLst>
                                    <p:cond delay="0"/>
                                  </p:stCondLst>
                                  <p:iterate type="el" backwards="0">
                                    <p:tmAbs val="0"/>
                                  </p:iterate>
                                  <p:childTnLst>
                                    <p:set>
                                      <p:cBhvr>
                                        <p:cTn id="26" fill="hold"/>
                                        <p:tgtEl>
                                          <p:spTgt spid="257"/>
                                        </p:tgtEl>
                                        <p:attrNameLst>
                                          <p:attrName>style.visibility</p:attrName>
                                        </p:attrNameLst>
                                      </p:cBhvr>
                                      <p:to>
                                        <p:strVal val="visible"/>
                                      </p:to>
                                    </p:set>
                                    <p:animEffect filter="wipe(left)" transition="in">
                                      <p:cBhvr>
                                        <p:cTn id="27" dur="500"/>
                                        <p:tgtEl>
                                          <p:spTgt spid="257"/>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8" presetID="22" grpId="6" fill="hold">
                                  <p:stCondLst>
                                    <p:cond delay="0"/>
                                  </p:stCondLst>
                                  <p:iterate type="el" backwards="0">
                                    <p:tmAbs val="0"/>
                                  </p:iterate>
                                  <p:childTnLst>
                                    <p:set>
                                      <p:cBhvr>
                                        <p:cTn id="31" fill="hold"/>
                                        <p:tgtEl>
                                          <p:spTgt spid="258"/>
                                        </p:tgtEl>
                                        <p:attrNameLst>
                                          <p:attrName>style.visibility</p:attrName>
                                        </p:attrNameLst>
                                      </p:cBhvr>
                                      <p:to>
                                        <p:strVal val="visible"/>
                                      </p:to>
                                    </p:set>
                                    <p:animEffect filter="wipe(left)" transition="in">
                                      <p:cBhvr>
                                        <p:cTn id="32" dur="500"/>
                                        <p:tgtEl>
                                          <p:spTgt spid="258"/>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8" presetID="22" grpId="7" fill="hold">
                                  <p:stCondLst>
                                    <p:cond delay="0"/>
                                  </p:stCondLst>
                                  <p:iterate type="el" backwards="0">
                                    <p:tmAbs val="0"/>
                                  </p:iterate>
                                  <p:childTnLst>
                                    <p:set>
                                      <p:cBhvr>
                                        <p:cTn id="36" fill="hold"/>
                                        <p:tgtEl>
                                          <p:spTgt spid="259"/>
                                        </p:tgtEl>
                                        <p:attrNameLst>
                                          <p:attrName>style.visibility</p:attrName>
                                        </p:attrNameLst>
                                      </p:cBhvr>
                                      <p:to>
                                        <p:strVal val="visible"/>
                                      </p:to>
                                    </p:set>
                                    <p:animEffect filter="wipe(left)" transition="in">
                                      <p:cBhvr>
                                        <p:cTn id="37" dur="500"/>
                                        <p:tgtEl>
                                          <p:spTgt spid="259"/>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8" presetID="22" grpId="8" fill="hold">
                                  <p:stCondLst>
                                    <p:cond delay="0"/>
                                  </p:stCondLst>
                                  <p:iterate type="el" backwards="0">
                                    <p:tmAbs val="0"/>
                                  </p:iterate>
                                  <p:childTnLst>
                                    <p:set>
                                      <p:cBhvr>
                                        <p:cTn id="41" fill="hold"/>
                                        <p:tgtEl>
                                          <p:spTgt spid="260"/>
                                        </p:tgtEl>
                                        <p:attrNameLst>
                                          <p:attrName>style.visibility</p:attrName>
                                        </p:attrNameLst>
                                      </p:cBhvr>
                                      <p:to>
                                        <p:strVal val="visible"/>
                                      </p:to>
                                    </p:set>
                                    <p:animEffect filter="wipe(left)" transition="in">
                                      <p:cBhvr>
                                        <p:cTn id="42" dur="5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4" grpId="2"/>
      <p:bldP build="whole" bldLvl="1" animBg="1" rev="0" advAuto="0" spid="258" grpId="6"/>
      <p:bldP build="whole" bldLvl="1" animBg="1" rev="0" advAuto="0" spid="256" grpId="4"/>
      <p:bldP build="whole" bldLvl="1" animBg="1" rev="0" advAuto="0" spid="253" grpId="1"/>
      <p:bldP build="whole" bldLvl="1" animBg="1" rev="0" advAuto="0" spid="257" grpId="5"/>
      <p:bldP build="whole" bldLvl="1" animBg="1" rev="0" advAuto="0" spid="255" grpId="3"/>
      <p:bldP build="whole" bldLvl="1" animBg="1" rev="0" advAuto="0" spid="259" grpId="7"/>
      <p:bldP build="whole" bldLvl="1" animBg="1" rev="0" advAuto="0" spid="260" grpId="8"/>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Genetic Algorithms"/>
          <p:cNvSpPr txBox="1"/>
          <p:nvPr>
            <p:ph type="title"/>
          </p:nvPr>
        </p:nvSpPr>
        <p:spPr>
          <a:xfrm>
            <a:off x="1727200" y="1739900"/>
            <a:ext cx="20929600" cy="2116698"/>
          </a:xfrm>
          <a:prstGeom prst="rect">
            <a:avLst/>
          </a:prstGeom>
        </p:spPr>
        <p:txBody>
          <a:bodyPr/>
          <a:lstStyle>
            <a:lvl1pPr>
              <a:defRPr spc="-116" sz="11600">
                <a:solidFill>
                  <a:srgbClr val="000000"/>
                </a:solidFill>
              </a:defRPr>
            </a:lvl1pPr>
          </a:lstStyle>
          <a:p>
            <a:pPr/>
            <a:r>
              <a:t>Genetic Algorithms</a:t>
            </a:r>
          </a:p>
        </p:txBody>
      </p:sp>
      <p:sp>
        <p:nvSpPr>
          <p:cNvPr id="263" name="Ambrosio Aniello m63001343 - Aramu Stefano m63001348"/>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82930">
              <a:defRPr sz="2125">
                <a:solidFill>
                  <a:schemeClr val="accent3">
                    <a:satOff val="-12160"/>
                    <a:lumOff val="-20326"/>
                  </a:schemeClr>
                </a:solidFill>
              </a:defRPr>
            </a:lvl1pPr>
          </a:lstStyle>
          <a:p>
            <a:pPr/>
            <a:r>
              <a:t>Ambrosio Aniello m63001343 - Aramu Stefano m63001348</a:t>
            </a:r>
          </a:p>
        </p:txBody>
      </p:sp>
      <p:sp>
        <p:nvSpPr>
          <p:cNvPr id="264" name="How it works"/>
          <p:cNvSpPr txBox="1"/>
          <p:nvPr/>
        </p:nvSpPr>
        <p:spPr>
          <a:xfrm>
            <a:off x="1727200" y="3454585"/>
            <a:ext cx="20929600" cy="21166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685800">
              <a:spcBef>
                <a:spcPts val="0"/>
              </a:spcBef>
              <a:defRPr b="1" cap="all" sz="5800">
                <a:solidFill>
                  <a:srgbClr val="007742"/>
                </a:solidFill>
                <a:latin typeface="Publico Text Roman"/>
                <a:ea typeface="Publico Text Roman"/>
                <a:cs typeface="Publico Text Roman"/>
                <a:sym typeface="Publico Text Roman"/>
              </a:defRPr>
            </a:lvl1pPr>
          </a:lstStyle>
          <a:p>
            <a:pPr/>
            <a:r>
              <a:t>How it works</a:t>
            </a:r>
          </a:p>
        </p:txBody>
      </p:sp>
      <p:sp>
        <p:nvSpPr>
          <p:cNvPr id="265" name="Si rappresenta una soluzione del problema in termini di stringa di variabili decisionali, indicando i possibili valori di ciascuna variabile…"/>
          <p:cNvSpPr txBox="1"/>
          <p:nvPr>
            <p:ph type="body" idx="1"/>
          </p:nvPr>
        </p:nvSpPr>
        <p:spPr>
          <a:xfrm>
            <a:off x="1727200" y="4964062"/>
            <a:ext cx="20929600" cy="7479450"/>
          </a:xfrm>
          <a:prstGeom prst="rect">
            <a:avLst/>
          </a:prstGeom>
        </p:spPr>
        <p:txBody>
          <a:bodyPr numCol="1" spcCol="38100" anchor="ctr"/>
          <a:lstStyle/>
          <a:p>
            <a:pPr marL="228600" indent="-228600" algn="just">
              <a:lnSpc>
                <a:spcPct val="100000"/>
              </a:lnSpc>
              <a:buAutoNum type="arabicPeriod" startAt="1"/>
              <a:defRPr sz="4100">
                <a:solidFill>
                  <a:schemeClr val="accent3">
                    <a:satOff val="-12160"/>
                    <a:lumOff val="-20326"/>
                  </a:schemeClr>
                </a:solidFill>
              </a:defRPr>
            </a:pPr>
            <a:r>
              <a:t>Si rappresenta una soluzione del problema in termini di stringa di variabili decisionali, indicando i possibili valori di ciascuna variabile</a:t>
            </a:r>
          </a:p>
          <a:p>
            <a:pPr marL="228600" indent="-228600" algn="just">
              <a:lnSpc>
                <a:spcPct val="100000"/>
              </a:lnSpc>
              <a:buAutoNum type="arabicPeriod" startAt="1"/>
              <a:defRPr sz="4100">
                <a:solidFill>
                  <a:schemeClr val="accent3">
                    <a:satOff val="-12160"/>
                    <a:lumOff val="-20326"/>
                  </a:schemeClr>
                </a:solidFill>
              </a:defRPr>
            </a:pPr>
            <a:r>
              <a:t>Si genera un insieme di possibili soluzioni che forma la popolazione iniziale e a ciascuna soluzione viene associata una fitness</a:t>
            </a:r>
          </a:p>
          <a:p>
            <a:pPr marL="228600" indent="-228600" algn="just">
              <a:lnSpc>
                <a:spcPct val="100000"/>
              </a:lnSpc>
              <a:buAutoNum type="arabicPeriod" startAt="1"/>
              <a:defRPr sz="4100">
                <a:solidFill>
                  <a:schemeClr val="accent3">
                    <a:satOff val="-12160"/>
                    <a:lumOff val="-20326"/>
                  </a:schemeClr>
                </a:solidFill>
              </a:defRPr>
            </a:pPr>
            <a:r>
              <a:t>Si selezionano le coppie allle quali applicare gli operatori genetici</a:t>
            </a:r>
          </a:p>
          <a:p>
            <a:pPr marL="228600" indent="-228600" algn="just">
              <a:lnSpc>
                <a:spcPct val="100000"/>
              </a:lnSpc>
              <a:buAutoNum type="arabicPeriod" startAt="1"/>
              <a:defRPr sz="4100">
                <a:solidFill>
                  <a:schemeClr val="accent3">
                    <a:satOff val="-12160"/>
                    <a:lumOff val="-20326"/>
                  </a:schemeClr>
                </a:solidFill>
              </a:defRPr>
            </a:pPr>
            <a:r>
              <a:t>Vengono generate nuove soluzioni tramite gli operatori genetici</a:t>
            </a:r>
          </a:p>
          <a:p>
            <a:pPr marL="228600" indent="-228600" algn="just">
              <a:lnSpc>
                <a:spcPct val="100000"/>
              </a:lnSpc>
              <a:buAutoNum type="arabicPeriod" startAt="1"/>
              <a:defRPr sz="4100">
                <a:solidFill>
                  <a:schemeClr val="accent3">
                    <a:satOff val="-12160"/>
                    <a:lumOff val="-20326"/>
                  </a:schemeClr>
                </a:solidFill>
              </a:defRPr>
            </a:pPr>
            <a:r>
              <a:t>Si sostituiscono alle soluzioni già esistenti, le nuove avute in fase di generazione</a:t>
            </a:r>
          </a:p>
        </p:txBody>
      </p:sp>
      <p:pic>
        <p:nvPicPr>
          <p:cNvPr id="266" name="ooo2.png" descr="ooo2.png"/>
          <p:cNvPicPr>
            <a:picLocks noChangeAspect="1"/>
          </p:cNvPicPr>
          <p:nvPr/>
        </p:nvPicPr>
        <p:blipFill>
          <a:blip r:embed="rId2">
            <a:extLst/>
          </a:blip>
          <a:stretch>
            <a:fillRect/>
          </a:stretch>
        </p:blipFill>
        <p:spPr>
          <a:xfrm>
            <a:off x="12635771" y="-4476195"/>
            <a:ext cx="10433941" cy="411916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Genetic Algorithms"/>
          <p:cNvSpPr txBox="1"/>
          <p:nvPr>
            <p:ph type="title"/>
          </p:nvPr>
        </p:nvSpPr>
        <p:spPr>
          <a:xfrm>
            <a:off x="1727200" y="1739900"/>
            <a:ext cx="20929600" cy="2116698"/>
          </a:xfrm>
          <a:prstGeom prst="rect">
            <a:avLst/>
          </a:prstGeom>
        </p:spPr>
        <p:txBody>
          <a:bodyPr/>
          <a:lstStyle>
            <a:lvl1pPr>
              <a:defRPr spc="-116" sz="11600">
                <a:solidFill>
                  <a:srgbClr val="000000"/>
                </a:solidFill>
              </a:defRPr>
            </a:lvl1pPr>
          </a:lstStyle>
          <a:p>
            <a:pPr/>
            <a:r>
              <a:t>Genetic Algorithms</a:t>
            </a:r>
          </a:p>
        </p:txBody>
      </p:sp>
      <p:sp>
        <p:nvSpPr>
          <p:cNvPr id="269" name="Ambrosio Aniello m63001343 - Aramu Stefano m63001348"/>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82930">
              <a:defRPr sz="2125">
                <a:solidFill>
                  <a:schemeClr val="accent3">
                    <a:satOff val="-12160"/>
                    <a:lumOff val="-20326"/>
                  </a:schemeClr>
                </a:solidFill>
              </a:defRPr>
            </a:lvl1pPr>
          </a:lstStyle>
          <a:p>
            <a:pPr/>
            <a:r>
              <a:t>Ambrosio Aniello m63001343 - Aramu Stefano m63001348</a:t>
            </a:r>
          </a:p>
        </p:txBody>
      </p:sp>
      <p:sp>
        <p:nvSpPr>
          <p:cNvPr id="270" name="Crossover"/>
          <p:cNvSpPr txBox="1"/>
          <p:nvPr/>
        </p:nvSpPr>
        <p:spPr>
          <a:xfrm>
            <a:off x="1727200" y="3454585"/>
            <a:ext cx="20929600" cy="21166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685800">
              <a:spcBef>
                <a:spcPts val="0"/>
              </a:spcBef>
              <a:defRPr b="1" cap="all" sz="5800">
                <a:solidFill>
                  <a:srgbClr val="007742"/>
                </a:solidFill>
                <a:latin typeface="Publico Text Roman"/>
                <a:ea typeface="Publico Text Roman"/>
                <a:cs typeface="Publico Text Roman"/>
                <a:sym typeface="Publico Text Roman"/>
              </a:defRPr>
            </a:lvl1pPr>
          </a:lstStyle>
          <a:p>
            <a:pPr/>
            <a:r>
              <a:t>Crossover</a:t>
            </a:r>
          </a:p>
        </p:txBody>
      </p:sp>
      <p:sp>
        <p:nvSpPr>
          <p:cNvPr id="271" name="Nell’algoritmo è stato utilizzato operatore di crossover a injection al fine di riuscire a manipolare cromosomi di lunghezza differente.…"/>
          <p:cNvSpPr txBox="1"/>
          <p:nvPr>
            <p:ph type="body" sz="half" idx="1"/>
          </p:nvPr>
        </p:nvSpPr>
        <p:spPr>
          <a:xfrm>
            <a:off x="1727200" y="4964062"/>
            <a:ext cx="10079153" cy="7479450"/>
          </a:xfrm>
          <a:prstGeom prst="rect">
            <a:avLst/>
          </a:prstGeom>
        </p:spPr>
        <p:txBody>
          <a:bodyPr numCol="1" spcCol="38100" anchor="ctr"/>
          <a:lstStyle/>
          <a:p>
            <a:pPr marL="0" indent="0" algn="just" defTabSz="914400">
              <a:lnSpc>
                <a:spcPct val="100000"/>
              </a:lnSpc>
              <a:spcBef>
                <a:spcPts val="1700"/>
              </a:spcBef>
              <a:buSzTx/>
              <a:buNone/>
              <a:tabLst>
                <a:tab pos="254000" algn="l"/>
                <a:tab pos="520700" algn="l"/>
                <a:tab pos="787400" algn="l"/>
                <a:tab pos="1041400" algn="l"/>
                <a:tab pos="1308100" algn="l"/>
                <a:tab pos="1574800" algn="l"/>
                <a:tab pos="1841500" algn="l"/>
                <a:tab pos="2095500" algn="l"/>
                <a:tab pos="2362200" algn="l"/>
                <a:tab pos="2628900" algn="l"/>
                <a:tab pos="2882900" algn="l"/>
                <a:tab pos="3149600" algn="l"/>
              </a:tabLst>
              <a:defRPr sz="3034">
                <a:solidFill>
                  <a:schemeClr val="accent3">
                    <a:satOff val="-12160"/>
                    <a:lumOff val="-20326"/>
                  </a:schemeClr>
                </a:solidFill>
              </a:defRPr>
            </a:pPr>
            <a:r>
              <a:t>Nell’algoritmo è stato utilizzato operatore di crossover a injection al fine di riuscire a manipolare cromosomi di lunghezza differente. </a:t>
            </a:r>
          </a:p>
          <a:p>
            <a:pPr marL="0" indent="0" algn="just" defTabSz="914400">
              <a:lnSpc>
                <a:spcPct val="100000"/>
              </a:lnSpc>
              <a:spcBef>
                <a:spcPts val="1700"/>
              </a:spcBef>
              <a:buSzTx/>
              <a:buNone/>
              <a:tabLst>
                <a:tab pos="254000" algn="l"/>
                <a:tab pos="520700" algn="l"/>
                <a:tab pos="787400" algn="l"/>
                <a:tab pos="1041400" algn="l"/>
                <a:tab pos="1308100" algn="l"/>
                <a:tab pos="1574800" algn="l"/>
                <a:tab pos="1841500" algn="l"/>
                <a:tab pos="2095500" algn="l"/>
                <a:tab pos="2362200" algn="l"/>
                <a:tab pos="2628900" algn="l"/>
                <a:tab pos="2882900" algn="l"/>
                <a:tab pos="3149600" algn="l"/>
              </a:tabLst>
              <a:defRPr sz="3034">
                <a:solidFill>
                  <a:schemeClr val="accent3">
                    <a:satOff val="-12160"/>
                    <a:lumOff val="-20326"/>
                  </a:schemeClr>
                </a:solidFill>
              </a:defRPr>
            </a:pPr>
            <a:r>
              <a:t>Quest’ultimo crea un crosspoint nel primo parente e salva gli elementi fino a tale punto, successivamente prende un numero di elementi pari alla cardinalità di quelli estratti dal primo parente dal cromosoma del secondo, partendo da un indice maggiore di quello del crosspoint scelto. </a:t>
            </a:r>
          </a:p>
          <a:p>
            <a:pPr marL="0" indent="0" algn="just" defTabSz="914400">
              <a:lnSpc>
                <a:spcPct val="100000"/>
              </a:lnSpc>
              <a:spcBef>
                <a:spcPts val="1700"/>
              </a:spcBef>
              <a:buSzTx/>
              <a:buNone/>
              <a:tabLst>
                <a:tab pos="254000" algn="l"/>
                <a:tab pos="520700" algn="l"/>
                <a:tab pos="787400" algn="l"/>
                <a:tab pos="1041400" algn="l"/>
                <a:tab pos="1308100" algn="l"/>
                <a:tab pos="1574800" algn="l"/>
                <a:tab pos="1841500" algn="l"/>
                <a:tab pos="2095500" algn="l"/>
                <a:tab pos="2362200" algn="l"/>
                <a:tab pos="2628900" algn="l"/>
                <a:tab pos="2882900" algn="l"/>
                <a:tab pos="3149600" algn="l"/>
              </a:tabLst>
              <a:defRPr sz="3034">
                <a:solidFill>
                  <a:schemeClr val="accent3">
                    <a:satOff val="-12160"/>
                    <a:lumOff val="-20326"/>
                  </a:schemeClr>
                </a:solidFill>
              </a:defRPr>
            </a:pPr>
            <a:r>
              <a:t>La grandezza del figlio equivale a quella del primo parente e i punti duplicati vengono tolti tramite una funzione che restituisce il nuovo figlio senza ripetizioni.</a:t>
            </a:r>
          </a:p>
        </p:txBody>
      </p:sp>
      <p:pic>
        <p:nvPicPr>
          <p:cNvPr id="272" name="ooo2.png" descr="ooo2.png"/>
          <p:cNvPicPr>
            <a:picLocks noChangeAspect="1"/>
          </p:cNvPicPr>
          <p:nvPr/>
        </p:nvPicPr>
        <p:blipFill>
          <a:blip r:embed="rId2">
            <a:extLst/>
          </a:blip>
          <a:stretch>
            <a:fillRect/>
          </a:stretch>
        </p:blipFill>
        <p:spPr>
          <a:xfrm>
            <a:off x="12635771" y="6191805"/>
            <a:ext cx="10433941" cy="411916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Titolo"/>
          <p:cNvSpPr txBox="1"/>
          <p:nvPr>
            <p:ph type="title"/>
          </p:nvPr>
        </p:nvSpPr>
        <p:spPr>
          <a:xfrm>
            <a:off x="1727200" y="1739900"/>
            <a:ext cx="20929600" cy="2116698"/>
          </a:xfrm>
          <a:prstGeom prst="rect">
            <a:avLst/>
          </a:prstGeom>
        </p:spPr>
        <p:txBody>
          <a:bodyPr/>
          <a:lstStyle/>
          <a:p>
            <a:pPr defTabSz="332993">
              <a:defRPr spc="-66" sz="6612">
                <a:solidFill>
                  <a:srgbClr val="000000"/>
                </a:solidFill>
              </a:defRPr>
            </a:pPr>
          </a:p>
        </p:txBody>
      </p:sp>
      <p:sp>
        <p:nvSpPr>
          <p:cNvPr id="275" name="Ambrosio Aniello m63001343 - Aramu Stefano m63001348"/>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82930">
              <a:defRPr sz="2125">
                <a:solidFill>
                  <a:schemeClr val="accent3">
                    <a:satOff val="-12160"/>
                    <a:lumOff val="-20326"/>
                  </a:schemeClr>
                </a:solidFill>
              </a:defRPr>
            </a:lvl1pPr>
          </a:lstStyle>
          <a:p>
            <a:pPr/>
            <a:r>
              <a:t>Ambrosio Aniello m63001343 - Aramu Stefano m63001348</a:t>
            </a:r>
          </a:p>
        </p:txBody>
      </p:sp>
      <p:pic>
        <p:nvPicPr>
          <p:cNvPr id="276" name="ooo2.png" descr="ooo2.png"/>
          <p:cNvPicPr>
            <a:picLocks noChangeAspect="1"/>
          </p:cNvPicPr>
          <p:nvPr/>
        </p:nvPicPr>
        <p:blipFill>
          <a:blip r:embed="rId2">
            <a:extLst/>
          </a:blip>
          <a:stretch>
            <a:fillRect/>
          </a:stretch>
        </p:blipFill>
        <p:spPr>
          <a:xfrm>
            <a:off x="12635771" y="14065805"/>
            <a:ext cx="10433941" cy="4119161"/>
          </a:xfrm>
          <a:prstGeom prst="rect">
            <a:avLst/>
          </a:prstGeom>
          <a:ln w="12700">
            <a:miter lim="400000"/>
          </a:ln>
        </p:spPr>
      </p:pic>
      <p:sp>
        <p:nvSpPr>
          <p:cNvPr id="277" name="La mutazione avviene con una probabilità del 10% su un elemento scelto in maniera randomica della stringa figlio.…"/>
          <p:cNvSpPr txBox="1"/>
          <p:nvPr>
            <p:ph type="body" idx="1"/>
          </p:nvPr>
        </p:nvSpPr>
        <p:spPr>
          <a:xfrm>
            <a:off x="1727200" y="4964062"/>
            <a:ext cx="20929600" cy="7479450"/>
          </a:xfrm>
          <a:prstGeom prst="rect">
            <a:avLst/>
          </a:prstGeom>
        </p:spPr>
        <p:txBody>
          <a:bodyPr numCol="1" spcCol="38100" anchor="ctr"/>
          <a:lstStyle/>
          <a:p>
            <a:pPr marL="0" indent="0" algn="just" defTabSz="914400">
              <a:lnSpc>
                <a:spcPct val="100000"/>
              </a:lnSpc>
              <a:spcBef>
                <a:spcPts val="2100"/>
              </a:spcBef>
              <a:buSzTx/>
              <a:buNone/>
              <a:tabLst>
                <a:tab pos="317500" algn="l"/>
                <a:tab pos="635000" algn="l"/>
                <a:tab pos="952500" algn="l"/>
                <a:tab pos="1270000" algn="l"/>
                <a:tab pos="1587500" algn="l"/>
                <a:tab pos="1917700" algn="l"/>
                <a:tab pos="2235200" algn="l"/>
                <a:tab pos="2552700" algn="l"/>
                <a:tab pos="2870200" algn="l"/>
                <a:tab pos="3187700" algn="l"/>
                <a:tab pos="3517900" algn="l"/>
                <a:tab pos="3835400" algn="l"/>
              </a:tabLst>
              <a:defRPr sz="3689">
                <a:solidFill>
                  <a:schemeClr val="accent3">
                    <a:satOff val="-12160"/>
                    <a:lumOff val="-20326"/>
                  </a:schemeClr>
                </a:solidFill>
              </a:defRPr>
            </a:pPr>
            <a:r>
              <a:t>La mutazione avviene con una probabilità del 10% su un elemento scelto in maniera randomica della stringa figlio. </a:t>
            </a:r>
          </a:p>
          <a:p>
            <a:pPr marL="0" indent="0" algn="just" defTabSz="914400">
              <a:lnSpc>
                <a:spcPct val="100000"/>
              </a:lnSpc>
              <a:spcBef>
                <a:spcPts val="2100"/>
              </a:spcBef>
              <a:buSzTx/>
              <a:buNone/>
              <a:tabLst>
                <a:tab pos="317500" algn="l"/>
                <a:tab pos="635000" algn="l"/>
                <a:tab pos="952500" algn="l"/>
                <a:tab pos="1270000" algn="l"/>
                <a:tab pos="1587500" algn="l"/>
                <a:tab pos="1917700" algn="l"/>
                <a:tab pos="2235200" algn="l"/>
                <a:tab pos="2552700" algn="l"/>
                <a:tab pos="2870200" algn="l"/>
                <a:tab pos="3187700" algn="l"/>
                <a:tab pos="3517900" algn="l"/>
                <a:tab pos="3835400" algn="l"/>
              </a:tabLst>
              <a:defRPr sz="3689">
                <a:solidFill>
                  <a:schemeClr val="accent3">
                    <a:satOff val="-12160"/>
                    <a:lumOff val="-20326"/>
                  </a:schemeClr>
                </a:solidFill>
              </a:defRPr>
            </a:pPr>
            <a:r>
              <a:t>Dopo aver effettuato la mutazione viene effettuato un controllo da parte di un filtro che controlla:</a:t>
            </a:r>
          </a:p>
          <a:p>
            <a:pPr marL="494665" indent="-494665" algn="just" defTabSz="914400">
              <a:lnSpc>
                <a:spcPct val="100000"/>
              </a:lnSpc>
              <a:spcBef>
                <a:spcPts val="2100"/>
              </a:spcBef>
              <a:tabLst>
                <a:tab pos="317500" algn="l"/>
                <a:tab pos="635000" algn="l"/>
                <a:tab pos="952500" algn="l"/>
                <a:tab pos="1270000" algn="l"/>
                <a:tab pos="1587500" algn="l"/>
                <a:tab pos="1917700" algn="l"/>
                <a:tab pos="2235200" algn="l"/>
                <a:tab pos="2552700" algn="l"/>
                <a:tab pos="2870200" algn="l"/>
                <a:tab pos="3187700" algn="l"/>
                <a:tab pos="3517900" algn="l"/>
                <a:tab pos="3835400" algn="l"/>
              </a:tabLst>
              <a:defRPr sz="3689">
                <a:solidFill>
                  <a:schemeClr val="accent3">
                    <a:satOff val="-12160"/>
                    <a:lumOff val="-20326"/>
                  </a:schemeClr>
                </a:solidFill>
              </a:defRPr>
            </a:pPr>
            <a:r>
              <a:t>È stata generata una soluzione ammissibile: conferma la mutazione.</a:t>
            </a:r>
          </a:p>
          <a:p>
            <a:pPr marL="494665" indent="-494665" algn="just" defTabSz="914400">
              <a:lnSpc>
                <a:spcPct val="100000"/>
              </a:lnSpc>
              <a:spcBef>
                <a:spcPts val="2100"/>
              </a:spcBef>
              <a:tabLst>
                <a:tab pos="317500" algn="l"/>
                <a:tab pos="635000" algn="l"/>
                <a:tab pos="952500" algn="l"/>
                <a:tab pos="1270000" algn="l"/>
                <a:tab pos="1587500" algn="l"/>
                <a:tab pos="1917700" algn="l"/>
                <a:tab pos="2235200" algn="l"/>
                <a:tab pos="2552700" algn="l"/>
                <a:tab pos="2870200" algn="l"/>
                <a:tab pos="3187700" algn="l"/>
                <a:tab pos="3517900" algn="l"/>
                <a:tab pos="3835400" algn="l"/>
              </a:tabLst>
              <a:defRPr sz="3689">
                <a:solidFill>
                  <a:schemeClr val="accent3">
                    <a:satOff val="-12160"/>
                    <a:lumOff val="-20326"/>
                  </a:schemeClr>
                </a:solidFill>
              </a:defRPr>
            </a:pPr>
            <a:r>
              <a:t>È stata generata una soluzione non ammissibile: ripete la mutazione sull’elemento selezionato a priori finché quest’ultimo non risulta valido. Dopo aver generato ogni possibile mutazione, se non ne vengono trovate di valide l’algoritmo interrompe il processo di mutazione.</a:t>
            </a:r>
          </a:p>
          <a:p>
            <a:pPr marL="0" indent="0" algn="just" defTabSz="914400">
              <a:lnSpc>
                <a:spcPct val="100000"/>
              </a:lnSpc>
              <a:spcBef>
                <a:spcPts val="2100"/>
              </a:spcBef>
              <a:buSzTx/>
              <a:buNone/>
              <a:tabLst>
                <a:tab pos="317500" algn="l"/>
                <a:tab pos="635000" algn="l"/>
                <a:tab pos="952500" algn="l"/>
                <a:tab pos="1270000" algn="l"/>
                <a:tab pos="1587500" algn="l"/>
                <a:tab pos="1917700" algn="l"/>
                <a:tab pos="2235200" algn="l"/>
                <a:tab pos="2552700" algn="l"/>
                <a:tab pos="2870200" algn="l"/>
                <a:tab pos="3187700" algn="l"/>
                <a:tab pos="3517900" algn="l"/>
                <a:tab pos="3835400" algn="l"/>
              </a:tabLst>
              <a:defRPr sz="3689">
                <a:solidFill>
                  <a:schemeClr val="accent3">
                    <a:satOff val="-12160"/>
                    <a:lumOff val="-20326"/>
                  </a:schemeClr>
                </a:solidFill>
              </a:defRPr>
            </a:pPr>
            <a:r>
              <a:t>Alla fine dell’algoritmo di mutazione avremo che il cromosoma a cui è stato effettuato varierà esattamente di un elemento rispetto all’originale.</a:t>
            </a:r>
          </a:p>
        </p:txBody>
      </p:sp>
      <p:sp>
        <p:nvSpPr>
          <p:cNvPr id="278" name="Genetic Algorithms"/>
          <p:cNvSpPr txBox="1"/>
          <p:nvPr/>
        </p:nvSpPr>
        <p:spPr>
          <a:xfrm>
            <a:off x="1727200" y="1739900"/>
            <a:ext cx="20929600" cy="21166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584200">
              <a:lnSpc>
                <a:spcPct val="80000"/>
              </a:lnSpc>
              <a:spcBef>
                <a:spcPts val="0"/>
              </a:spcBef>
              <a:defRPr spc="-116" sz="11600">
                <a:latin typeface="+mn-lt"/>
                <a:ea typeface="+mn-ea"/>
                <a:cs typeface="+mn-cs"/>
                <a:sym typeface="Publico Headline Black"/>
              </a:defRPr>
            </a:lvl1pPr>
          </a:lstStyle>
          <a:p>
            <a:pPr/>
            <a:r>
              <a:t>Genetic Algorithms</a:t>
            </a:r>
          </a:p>
        </p:txBody>
      </p:sp>
      <p:sp>
        <p:nvSpPr>
          <p:cNvPr id="279" name="Mutazioni"/>
          <p:cNvSpPr txBox="1"/>
          <p:nvPr/>
        </p:nvSpPr>
        <p:spPr>
          <a:xfrm>
            <a:off x="1727200" y="3454585"/>
            <a:ext cx="20929600" cy="21166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685800">
              <a:spcBef>
                <a:spcPts val="0"/>
              </a:spcBef>
              <a:defRPr b="1" cap="all" sz="5800">
                <a:solidFill>
                  <a:srgbClr val="007742"/>
                </a:solidFill>
                <a:latin typeface="Publico Text Roman"/>
                <a:ea typeface="Publico Text Roman"/>
                <a:cs typeface="Publico Text Roman"/>
                <a:sym typeface="Publico Text Roman"/>
              </a:defRPr>
            </a:lvl1pPr>
          </a:lstStyle>
          <a:p>
            <a:pPr/>
            <a:r>
              <a:t>Mutazioni</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Approccio Esatto -vs- Euristica"/>
          <p:cNvSpPr txBox="1"/>
          <p:nvPr>
            <p:ph type="title"/>
          </p:nvPr>
        </p:nvSpPr>
        <p:spPr>
          <a:xfrm>
            <a:off x="1727200" y="1739900"/>
            <a:ext cx="20929600" cy="2116698"/>
          </a:xfrm>
          <a:prstGeom prst="rect">
            <a:avLst/>
          </a:prstGeom>
        </p:spPr>
        <p:txBody>
          <a:bodyPr/>
          <a:lstStyle>
            <a:lvl1pPr defTabSz="578358">
              <a:defRPr spc="-114" sz="11484">
                <a:solidFill>
                  <a:srgbClr val="000000"/>
                </a:solidFill>
              </a:defRPr>
            </a:lvl1pPr>
          </a:lstStyle>
          <a:p>
            <a:pPr/>
            <a:r>
              <a:t>Approccio Esatto -vs- Euristica </a:t>
            </a:r>
          </a:p>
        </p:txBody>
      </p:sp>
      <p:sp>
        <p:nvSpPr>
          <p:cNvPr id="282" name="Ambrosio Aniello m63001343 - Aramu Stefano m63001348"/>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82930">
              <a:defRPr sz="2125">
                <a:solidFill>
                  <a:schemeClr val="accent3">
                    <a:satOff val="-12160"/>
                    <a:lumOff val="-20326"/>
                  </a:schemeClr>
                </a:solidFill>
              </a:defRPr>
            </a:lvl1pPr>
          </a:lstStyle>
          <a:p>
            <a:pPr/>
            <a:r>
              <a:t>Ambrosio Aniello m63001343 - Aramu Stefano m63001348</a:t>
            </a:r>
          </a:p>
        </p:txBody>
      </p:sp>
      <p:sp>
        <p:nvSpPr>
          <p:cNvPr id="283" name="Un metodo euristico o approssimato è un algoritmo in grado di trovare una buona soluzione, non necessariamente ottima, in tempi di calcolo più contenuti rispetto agli approcci esatti.…"/>
          <p:cNvSpPr txBox="1"/>
          <p:nvPr>
            <p:ph type="body" idx="1"/>
          </p:nvPr>
        </p:nvSpPr>
        <p:spPr>
          <a:xfrm>
            <a:off x="1727200" y="4110597"/>
            <a:ext cx="20929600" cy="8332915"/>
          </a:xfrm>
          <a:prstGeom prst="rect">
            <a:avLst/>
          </a:prstGeom>
        </p:spPr>
        <p:txBody>
          <a:bodyPr numCol="1" spcCol="38100" anchor="ctr"/>
          <a:lstStyle/>
          <a:p>
            <a:pPr marL="0" indent="0" algn="just" defTabSz="914400">
              <a:lnSpc>
                <a:spcPct val="100000"/>
              </a:lnSpc>
              <a:spcBef>
                <a:spcPts val="2200"/>
              </a:spcBef>
              <a:buSzTx/>
              <a:buNone/>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sz="3854">
                <a:solidFill>
                  <a:schemeClr val="accent3">
                    <a:satOff val="-12160"/>
                    <a:lumOff val="-20326"/>
                  </a:schemeClr>
                </a:solidFill>
              </a:defRPr>
            </a:pPr>
            <a:r>
              <a:t>Un metodo euristico o approssimato è un algoritmo in grado di trovare una buona soluzione, non necessariamente ottima, in tempi di calcolo più contenuti rispetto agli approcci esatti.</a:t>
            </a:r>
          </a:p>
          <a:p>
            <a:pPr marL="0" indent="0" algn="just" defTabSz="914400">
              <a:lnSpc>
                <a:spcPct val="100000"/>
              </a:lnSpc>
              <a:spcBef>
                <a:spcPts val="2200"/>
              </a:spcBef>
              <a:buSzTx/>
              <a:buNone/>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sz="3854">
                <a:solidFill>
                  <a:schemeClr val="accent3">
                    <a:satOff val="-12160"/>
                    <a:lumOff val="-20326"/>
                  </a:schemeClr>
                </a:solidFill>
              </a:defRPr>
            </a:pPr>
            <a:r>
              <a:t>La bontà della soluzione viene valutata in termini di scarto percentuale tra la soluzione ottenuta e quella individuabile attraverso l’utilizzo di una tecnica esatta.</a:t>
            </a:r>
          </a:p>
          <a:p>
            <a:pPr marL="0" indent="0" algn="just" defTabSz="914400">
              <a:lnSpc>
                <a:spcPct val="100000"/>
              </a:lnSpc>
              <a:spcBef>
                <a:spcPts val="2200"/>
              </a:spcBef>
              <a:buSzTx/>
              <a:buNone/>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sz="3854">
                <a:solidFill>
                  <a:schemeClr val="accent3">
                    <a:satOff val="-12160"/>
                    <a:lumOff val="-20326"/>
                  </a:schemeClr>
                </a:solidFill>
              </a:defRPr>
            </a:pPr>
            <a:r>
              <a:t>Sia </a:t>
            </a:r>
            <a:r>
              <a:rPr b="1">
                <a:latin typeface="Avenir Next Regular"/>
                <a:ea typeface="Avenir Next Regular"/>
                <a:cs typeface="Avenir Next Regular"/>
                <a:sym typeface="Avenir Next Regular"/>
              </a:rPr>
              <a:t>I</a:t>
            </a:r>
            <a:r>
              <a:t> l’istanza del problema </a:t>
            </a:r>
            <a:r>
              <a:rPr b="1">
                <a:latin typeface="Avenir Next Regular"/>
                <a:ea typeface="Avenir Next Regular"/>
                <a:cs typeface="Avenir Next Regular"/>
                <a:sym typeface="Avenir Next Regular"/>
              </a:rPr>
              <a:t>P</a:t>
            </a:r>
            <a:r>
              <a:t>, allora è possibile definire lo scarto percentuale tra soluzione esatta e euristica (</a:t>
            </a:r>
            <a:r>
              <a:rPr b="1">
                <a:latin typeface="Avenir Next Regular"/>
                <a:ea typeface="Avenir Next Regular"/>
                <a:cs typeface="Avenir Next Regular"/>
                <a:sym typeface="Avenir Next Regular"/>
              </a:rPr>
              <a:t>GAP</a:t>
            </a:r>
            <a:r>
              <a:t>) come:</a:t>
            </a:r>
          </a:p>
          <a:p>
            <a:pPr marL="0" indent="0" algn="ctr" defTabSz="914400">
              <a:lnSpc>
                <a:spcPct val="100000"/>
              </a:lnSpc>
              <a:spcBef>
                <a:spcPts val="2200"/>
              </a:spcBef>
              <a:buSzTx/>
              <a:buNone/>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sz="3854">
                <a:solidFill>
                  <a:schemeClr val="accent3">
                    <a:satOff val="-12160"/>
                    <a:lumOff val="-20326"/>
                  </a:schemeClr>
                </a:solidFill>
              </a:defRPr>
            </a:pPr>
            <a14:m>
              <m:oMathPara>
                <m:oMathParaPr>
                  <m:jc m:val="center"/>
                </m:oMathParaPr>
                <m:oMath>
                  <m:r>
                    <a:rPr xmlns:a="http://schemas.openxmlformats.org/drawingml/2006/main" sz="4250" i="1">
                      <a:solidFill>
                        <a:srgbClr val="5F7D4B"/>
                      </a:solidFill>
                      <a:latin typeface="Cambria Math" panose="02040503050406030204" pitchFamily="18" charset="0"/>
                    </a:rPr>
                    <m:t>g</m:t>
                  </m:r>
                  <m:r>
                    <a:rPr xmlns:a="http://schemas.openxmlformats.org/drawingml/2006/main" sz="4250" i="1">
                      <a:solidFill>
                        <a:srgbClr val="5F7D4B"/>
                      </a:solidFill>
                      <a:latin typeface="Cambria Math" panose="02040503050406030204" pitchFamily="18" charset="0"/>
                    </a:rPr>
                    <m:t>a</m:t>
                  </m:r>
                  <m:r>
                    <a:rPr xmlns:a="http://schemas.openxmlformats.org/drawingml/2006/main" sz="4250" i="1">
                      <a:solidFill>
                        <a:srgbClr val="5F7D4B"/>
                      </a:solidFill>
                      <a:latin typeface="Cambria Math" panose="02040503050406030204" pitchFamily="18" charset="0"/>
                    </a:rPr>
                    <m:t>p</m:t>
                  </m:r>
                  <m:r>
                    <a:rPr xmlns:a="http://schemas.openxmlformats.org/drawingml/2006/main" sz="4250" i="1">
                      <a:solidFill>
                        <a:srgbClr val="5F7D4B"/>
                      </a:solidFill>
                      <a:latin typeface="Cambria Math" panose="02040503050406030204" pitchFamily="18" charset="0"/>
                    </a:rPr>
                    <m:t>=</m:t>
                  </m:r>
                  <m:f>
                    <m:fPr>
                      <m:ctrlPr>
                        <a:rPr xmlns:a="http://schemas.openxmlformats.org/drawingml/2006/main" sz="4250" i="1">
                          <a:solidFill>
                            <a:srgbClr val="5F7D4B"/>
                          </a:solidFill>
                          <a:latin typeface="Cambria Math" panose="02040503050406030204" pitchFamily="18" charset="0"/>
                        </a:rPr>
                      </m:ctrlPr>
                      <m:type m:val="bar"/>
                    </m:fPr>
                    <m:num>
                      <m:r>
                        <a:rPr xmlns:a="http://schemas.openxmlformats.org/drawingml/2006/main" sz="4250" i="1">
                          <a:solidFill>
                            <a:srgbClr val="5F7D4B"/>
                          </a:solidFill>
                          <a:latin typeface="Cambria Math" panose="02040503050406030204" pitchFamily="18" charset="0"/>
                        </a:rPr>
                        <m:t>|</m:t>
                      </m:r>
                      <m:r>
                        <a:rPr xmlns:a="http://schemas.openxmlformats.org/drawingml/2006/main" sz="4250" i="1">
                          <a:solidFill>
                            <a:srgbClr val="5F7D4B"/>
                          </a:solidFill>
                          <a:latin typeface="Cambria Math" panose="02040503050406030204" pitchFamily="18" charset="0"/>
                        </a:rPr>
                        <m:t>O</m:t>
                      </m:r>
                      <m:r>
                        <a:rPr xmlns:a="http://schemas.openxmlformats.org/drawingml/2006/main" sz="4250" i="1">
                          <a:solidFill>
                            <a:srgbClr val="5F7D4B"/>
                          </a:solidFill>
                          <a:latin typeface="Cambria Math" panose="02040503050406030204" pitchFamily="18" charset="0"/>
                        </a:rPr>
                        <m:t>P</m:t>
                      </m:r>
                      <m:r>
                        <a:rPr xmlns:a="http://schemas.openxmlformats.org/drawingml/2006/main" sz="4250" i="1">
                          <a:solidFill>
                            <a:srgbClr val="5F7D4B"/>
                          </a:solidFill>
                          <a:latin typeface="Cambria Math" panose="02040503050406030204" pitchFamily="18" charset="0"/>
                        </a:rPr>
                        <m:t>T</m:t>
                      </m:r>
                      <m:r>
                        <a:rPr xmlns:a="http://schemas.openxmlformats.org/drawingml/2006/main" sz="4250" i="1">
                          <a:solidFill>
                            <a:srgbClr val="5F7D4B"/>
                          </a:solidFill>
                          <a:latin typeface="Cambria Math" panose="02040503050406030204" pitchFamily="18" charset="0"/>
                        </a:rPr>
                        <m:t>(</m:t>
                      </m:r>
                      <m:r>
                        <a:rPr xmlns:a="http://schemas.openxmlformats.org/drawingml/2006/main" sz="4250" i="1">
                          <a:solidFill>
                            <a:srgbClr val="5F7D4B"/>
                          </a:solidFill>
                          <a:latin typeface="Cambria Math" panose="02040503050406030204" pitchFamily="18" charset="0"/>
                        </a:rPr>
                        <m:t>I</m:t>
                      </m:r>
                      <m:r>
                        <a:rPr xmlns:a="http://schemas.openxmlformats.org/drawingml/2006/main" sz="4250" i="1">
                          <a:solidFill>
                            <a:srgbClr val="5F7D4B"/>
                          </a:solidFill>
                          <a:latin typeface="Cambria Math" panose="02040503050406030204" pitchFamily="18" charset="0"/>
                        </a:rPr>
                        <m:t>)</m:t>
                      </m:r>
                      <m:r>
                        <a:rPr xmlns:a="http://schemas.openxmlformats.org/drawingml/2006/main" sz="4250" i="1">
                          <a:solidFill>
                            <a:srgbClr val="5F7D4B"/>
                          </a:solidFill>
                          <a:latin typeface="Cambria Math" panose="02040503050406030204" pitchFamily="18" charset="0"/>
                        </a:rPr>
                        <m:t>-</m:t>
                      </m:r>
                      <m:r>
                        <a:rPr xmlns:a="http://schemas.openxmlformats.org/drawingml/2006/main" sz="4250" i="1">
                          <a:solidFill>
                            <a:srgbClr val="5F7D4B"/>
                          </a:solidFill>
                          <a:latin typeface="Cambria Math" panose="02040503050406030204" pitchFamily="18" charset="0"/>
                        </a:rPr>
                        <m:t>E</m:t>
                      </m:r>
                      <m:r>
                        <a:rPr xmlns:a="http://schemas.openxmlformats.org/drawingml/2006/main" sz="4250" i="1">
                          <a:solidFill>
                            <a:srgbClr val="5F7D4B"/>
                          </a:solidFill>
                          <a:latin typeface="Cambria Math" panose="02040503050406030204" pitchFamily="18" charset="0"/>
                        </a:rPr>
                        <m:t>U</m:t>
                      </m:r>
                      <m:r>
                        <a:rPr xmlns:a="http://schemas.openxmlformats.org/drawingml/2006/main" sz="4250" i="1">
                          <a:solidFill>
                            <a:srgbClr val="5F7D4B"/>
                          </a:solidFill>
                          <a:latin typeface="Cambria Math" panose="02040503050406030204" pitchFamily="18" charset="0"/>
                        </a:rPr>
                        <m:t>R</m:t>
                      </m:r>
                      <m:r>
                        <a:rPr xmlns:a="http://schemas.openxmlformats.org/drawingml/2006/main" sz="4250" i="1">
                          <a:solidFill>
                            <a:srgbClr val="5F7D4B"/>
                          </a:solidFill>
                          <a:latin typeface="Cambria Math" panose="02040503050406030204" pitchFamily="18" charset="0"/>
                        </a:rPr>
                        <m:t>(</m:t>
                      </m:r>
                      <m:r>
                        <a:rPr xmlns:a="http://schemas.openxmlformats.org/drawingml/2006/main" sz="4250" i="1">
                          <a:solidFill>
                            <a:srgbClr val="5F7D4B"/>
                          </a:solidFill>
                          <a:latin typeface="Cambria Math" panose="02040503050406030204" pitchFamily="18" charset="0"/>
                        </a:rPr>
                        <m:t>I</m:t>
                      </m:r>
                      <m:r>
                        <a:rPr xmlns:a="http://schemas.openxmlformats.org/drawingml/2006/main" sz="4250" i="1">
                          <a:solidFill>
                            <a:srgbClr val="5F7D4B"/>
                          </a:solidFill>
                          <a:latin typeface="Cambria Math" panose="02040503050406030204" pitchFamily="18" charset="0"/>
                        </a:rPr>
                        <m:t>)</m:t>
                      </m:r>
                      <m:r>
                        <a:rPr xmlns:a="http://schemas.openxmlformats.org/drawingml/2006/main" sz="4250" i="1">
                          <a:solidFill>
                            <a:srgbClr val="5F7D4B"/>
                          </a:solidFill>
                          <a:latin typeface="Cambria Math" panose="02040503050406030204" pitchFamily="18" charset="0"/>
                        </a:rPr>
                        <m:t>|</m:t>
                      </m:r>
                    </m:num>
                    <m:den>
                      <m:r>
                        <a:rPr xmlns:a="http://schemas.openxmlformats.org/drawingml/2006/main" sz="4250" i="1">
                          <a:solidFill>
                            <a:srgbClr val="5F7D4B"/>
                          </a:solidFill>
                          <a:latin typeface="Cambria Math" panose="02040503050406030204" pitchFamily="18" charset="0"/>
                        </a:rPr>
                        <m:t>|</m:t>
                      </m:r>
                      <m:r>
                        <a:rPr xmlns:a="http://schemas.openxmlformats.org/drawingml/2006/main" sz="4250" i="1">
                          <a:solidFill>
                            <a:srgbClr val="5F7D4B"/>
                          </a:solidFill>
                          <a:latin typeface="Cambria Math" panose="02040503050406030204" pitchFamily="18" charset="0"/>
                        </a:rPr>
                        <m:t>O</m:t>
                      </m:r>
                      <m:r>
                        <a:rPr xmlns:a="http://schemas.openxmlformats.org/drawingml/2006/main" sz="4250" i="1">
                          <a:solidFill>
                            <a:srgbClr val="5F7D4B"/>
                          </a:solidFill>
                          <a:latin typeface="Cambria Math" panose="02040503050406030204" pitchFamily="18" charset="0"/>
                        </a:rPr>
                        <m:t>P</m:t>
                      </m:r>
                      <m:r>
                        <a:rPr xmlns:a="http://schemas.openxmlformats.org/drawingml/2006/main" sz="4250" i="1">
                          <a:solidFill>
                            <a:srgbClr val="5F7D4B"/>
                          </a:solidFill>
                          <a:latin typeface="Cambria Math" panose="02040503050406030204" pitchFamily="18" charset="0"/>
                        </a:rPr>
                        <m:t>T</m:t>
                      </m:r>
                      <m:r>
                        <a:rPr xmlns:a="http://schemas.openxmlformats.org/drawingml/2006/main" sz="4250" i="1">
                          <a:solidFill>
                            <a:srgbClr val="5F7D4B"/>
                          </a:solidFill>
                          <a:latin typeface="Cambria Math" panose="02040503050406030204" pitchFamily="18" charset="0"/>
                        </a:rPr>
                        <m:t>(</m:t>
                      </m:r>
                      <m:r>
                        <a:rPr xmlns:a="http://schemas.openxmlformats.org/drawingml/2006/main" sz="4250" i="1">
                          <a:solidFill>
                            <a:srgbClr val="5F7D4B"/>
                          </a:solidFill>
                          <a:latin typeface="Cambria Math" panose="02040503050406030204" pitchFamily="18" charset="0"/>
                        </a:rPr>
                        <m:t>I</m:t>
                      </m:r>
                      <m:r>
                        <a:rPr xmlns:a="http://schemas.openxmlformats.org/drawingml/2006/main" sz="4250" i="1">
                          <a:solidFill>
                            <a:srgbClr val="5F7D4B"/>
                          </a:solidFill>
                          <a:latin typeface="Cambria Math" panose="02040503050406030204" pitchFamily="18" charset="0"/>
                        </a:rPr>
                        <m:t>)</m:t>
                      </m:r>
                      <m:r>
                        <a:rPr xmlns:a="http://schemas.openxmlformats.org/drawingml/2006/main" sz="4250" i="1">
                          <a:solidFill>
                            <a:srgbClr val="5F7D4B"/>
                          </a:solidFill>
                          <a:latin typeface="Cambria Math" panose="02040503050406030204" pitchFamily="18" charset="0"/>
                        </a:rPr>
                        <m:t>|</m:t>
                      </m:r>
                    </m:den>
                  </m:f>
                  <m:r>
                    <a:rPr xmlns:a="http://schemas.openxmlformats.org/drawingml/2006/main" sz="4250" i="1">
                      <a:solidFill>
                        <a:srgbClr val="5F7D4B"/>
                      </a:solidFill>
                      <a:latin typeface="Cambria Math" panose="02040503050406030204" pitchFamily="18" charset="0"/>
                    </a:rPr>
                    <m:t>⋅</m:t>
                  </m:r>
                  <m:r>
                    <a:rPr xmlns:a="http://schemas.openxmlformats.org/drawingml/2006/main" sz="4250" i="1">
                      <a:solidFill>
                        <a:srgbClr val="5F7D4B"/>
                      </a:solidFill>
                      <a:latin typeface="Cambria Math" panose="02040503050406030204" pitchFamily="18" charset="0"/>
                    </a:rPr>
                    <m:t>100</m:t>
                  </m:r>
                </m:oMath>
              </m:oMathPara>
            </a14:m>
          </a:p>
          <a:p>
            <a:pPr marL="0" indent="0" defTabSz="914400">
              <a:lnSpc>
                <a:spcPct val="100000"/>
              </a:lnSpc>
              <a:spcBef>
                <a:spcPts val="2200"/>
              </a:spcBef>
              <a:buSzTx/>
              <a:buNone/>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sz="3854">
                <a:solidFill>
                  <a:schemeClr val="accent3">
                    <a:satOff val="-12160"/>
                    <a:lumOff val="-20326"/>
                  </a:schemeClr>
                </a:solidFill>
              </a:defRPr>
            </a:pPr>
            <a:r>
              <a:t>Dove EUR(I) il valore della soluzione ottenuta tramite euristica e OPT(I) il valore della soluzione fornita dalla tecnica esatta.</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Approccio Esatto -vs- Euristica"/>
          <p:cNvSpPr txBox="1"/>
          <p:nvPr>
            <p:ph type="title"/>
          </p:nvPr>
        </p:nvSpPr>
        <p:spPr>
          <a:xfrm>
            <a:off x="1727200" y="1739900"/>
            <a:ext cx="20929600" cy="2116698"/>
          </a:xfrm>
          <a:prstGeom prst="rect">
            <a:avLst/>
          </a:prstGeom>
        </p:spPr>
        <p:txBody>
          <a:bodyPr/>
          <a:lstStyle>
            <a:lvl1pPr defTabSz="578358">
              <a:defRPr spc="-114" sz="11484">
                <a:solidFill>
                  <a:srgbClr val="000000"/>
                </a:solidFill>
              </a:defRPr>
            </a:lvl1pPr>
          </a:lstStyle>
          <a:p>
            <a:pPr/>
            <a:r>
              <a:t>Approccio Esatto -vs- Euristica </a:t>
            </a:r>
          </a:p>
        </p:txBody>
      </p:sp>
      <p:sp>
        <p:nvSpPr>
          <p:cNvPr id="286" name="Ambrosio Aniello m63001343 - Aramu Stefano m63001348"/>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82930">
              <a:defRPr sz="2125">
                <a:solidFill>
                  <a:schemeClr val="accent3">
                    <a:satOff val="-12160"/>
                    <a:lumOff val="-20326"/>
                  </a:schemeClr>
                </a:solidFill>
              </a:defRPr>
            </a:lvl1pPr>
          </a:lstStyle>
          <a:p>
            <a:pPr/>
            <a:r>
              <a:t>Ambrosio Aniello m63001343 - Aramu Stefano m63001348</a:t>
            </a:r>
          </a:p>
        </p:txBody>
      </p:sp>
      <p:sp>
        <p:nvSpPr>
          <p:cNvPr id="287" name="Per testare l’euristica si è scelto di utilizzare i punti presenti nel file att48.tsp (48 punti).…"/>
          <p:cNvSpPr txBox="1"/>
          <p:nvPr>
            <p:ph type="body" idx="1"/>
          </p:nvPr>
        </p:nvSpPr>
        <p:spPr>
          <a:xfrm>
            <a:off x="1727200" y="4964062"/>
            <a:ext cx="20929600" cy="7479450"/>
          </a:xfrm>
          <a:prstGeom prst="rect">
            <a:avLst/>
          </a:prstGeom>
        </p:spPr>
        <p:txBody>
          <a:bodyPr numCol="1" spcCol="38100" anchor="ctr"/>
          <a:lstStyle/>
          <a:p>
            <a:pPr marL="0" indent="0" algn="just">
              <a:lnSpc>
                <a:spcPct val="100000"/>
              </a:lnSpc>
              <a:buSzTx/>
              <a:buNone/>
              <a:defRPr sz="4100">
                <a:solidFill>
                  <a:schemeClr val="accent3">
                    <a:satOff val="-12160"/>
                    <a:lumOff val="-20326"/>
                  </a:schemeClr>
                </a:solidFill>
              </a:defRPr>
            </a:pPr>
            <a:r>
              <a:t>Per testare l’euristica si è scelto di utilizzare i punti presenti nel file att48.tsp (48 punti).</a:t>
            </a:r>
          </a:p>
          <a:p>
            <a:pPr marL="0" indent="0" algn="just">
              <a:lnSpc>
                <a:spcPct val="100000"/>
              </a:lnSpc>
              <a:buSzTx/>
              <a:buNone/>
              <a:defRPr sz="4100">
                <a:solidFill>
                  <a:schemeClr val="accent3">
                    <a:satOff val="-12160"/>
                    <a:lumOff val="-20326"/>
                  </a:schemeClr>
                </a:solidFill>
              </a:defRPr>
            </a:pPr>
            <a:r>
              <a:t>Per ogni nodo poi è stato generato uno score random compreso tra 1 e 15 mantenendo però coerenza tra la risoluzione esatta e la risoluzione dell’euristica.</a:t>
            </a:r>
          </a:p>
          <a:p>
            <a:pPr marL="0" indent="0" algn="just">
              <a:lnSpc>
                <a:spcPct val="100000"/>
              </a:lnSpc>
              <a:buSzTx/>
              <a:buNone/>
              <a:defRPr sz="4100">
                <a:solidFill>
                  <a:schemeClr val="accent3">
                    <a:satOff val="-12160"/>
                    <a:lumOff val="-20326"/>
                  </a:schemeClr>
                </a:solidFill>
              </a:defRPr>
            </a:pPr>
            <a:r>
              <a:t>Si è scelto di adoperare un </a:t>
            </a:r>
            <a14:m>
              <m:oMath>
                <m:sSub>
                  <m:e>
                    <m:r>
                      <a:rPr xmlns:a="http://schemas.openxmlformats.org/drawingml/2006/main" sz="4600" i="1">
                        <a:solidFill>
                          <a:srgbClr val="5F7D4B"/>
                        </a:solidFill>
                        <a:latin typeface="Cambria Math" panose="02040503050406030204" pitchFamily="18" charset="0"/>
                      </a:rPr>
                      <m:t>T</m:t>
                    </m:r>
                  </m:e>
                  <m:sub>
                    <m:r>
                      <a:rPr xmlns:a="http://schemas.openxmlformats.org/drawingml/2006/main" sz="4600" i="1">
                        <a:solidFill>
                          <a:srgbClr val="5F7D4B"/>
                        </a:solidFill>
                        <a:latin typeface="Cambria Math" panose="02040503050406030204" pitchFamily="18" charset="0"/>
                      </a:rPr>
                      <m:t>M</m:t>
                    </m:r>
                    <m:r>
                      <a:rPr xmlns:a="http://schemas.openxmlformats.org/drawingml/2006/main" sz="4600" i="1">
                        <a:solidFill>
                          <a:srgbClr val="5F7D4B"/>
                        </a:solidFill>
                        <a:latin typeface="Cambria Math" panose="02040503050406030204" pitchFamily="18" charset="0"/>
                      </a:rPr>
                      <m:t>a</m:t>
                    </m:r>
                    <m:r>
                      <a:rPr xmlns:a="http://schemas.openxmlformats.org/drawingml/2006/main" sz="4600" i="1">
                        <a:solidFill>
                          <a:srgbClr val="5F7D4B"/>
                        </a:solidFill>
                        <a:latin typeface="Cambria Math" panose="02040503050406030204" pitchFamily="18" charset="0"/>
                      </a:rPr>
                      <m:t>x</m:t>
                    </m:r>
                  </m:sub>
                </m:sSub>
                <m:r>
                  <a:rPr xmlns:a="http://schemas.openxmlformats.org/drawingml/2006/main" sz="4600" i="1">
                    <a:solidFill>
                      <a:srgbClr val="5F7D4B"/>
                    </a:solidFill>
                    <a:latin typeface="Cambria Math" panose="02040503050406030204" pitchFamily="18" charset="0"/>
                  </a:rPr>
                  <m:t>=</m:t>
                </m:r>
                <m:r>
                  <a:rPr xmlns:a="http://schemas.openxmlformats.org/drawingml/2006/main" sz="4600" i="1">
                    <a:solidFill>
                      <a:srgbClr val="5F7D4B"/>
                    </a:solidFill>
                    <a:latin typeface="Cambria Math" panose="02040503050406030204" pitchFamily="18" charset="0"/>
                  </a:rPr>
                  <m:t>30000</m:t>
                </m:r>
              </m:oMath>
            </a14:m>
            <a:r>
              <a:t>.</a:t>
            </a:r>
          </a:p>
          <a:p>
            <a:pPr marL="0" indent="0" algn="just">
              <a:lnSpc>
                <a:spcPct val="100000"/>
              </a:lnSpc>
              <a:buSzTx/>
              <a:buNone/>
              <a:defRPr sz="4100">
                <a:solidFill>
                  <a:schemeClr val="accent3">
                    <a:satOff val="-12160"/>
                    <a:lumOff val="-20326"/>
                  </a:schemeClr>
                </a:solidFill>
              </a:defRPr>
            </a:pPr>
            <a:r>
              <a:t>Abbiamo variato la popolazione e il numero di cicli effettuati per osservare le diverse prestazioni dell’euristica.</a:t>
            </a:r>
          </a:p>
        </p:txBody>
      </p:sp>
      <p:sp>
        <p:nvSpPr>
          <p:cNvPr id="288" name="Esempio per un istanza del problema dell’orienteerinG"/>
          <p:cNvSpPr txBox="1"/>
          <p:nvPr/>
        </p:nvSpPr>
        <p:spPr>
          <a:xfrm>
            <a:off x="0" y="3454585"/>
            <a:ext cx="24384000" cy="21166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685800">
              <a:spcBef>
                <a:spcPts val="0"/>
              </a:spcBef>
              <a:defRPr b="1" cap="all" sz="4600">
                <a:solidFill>
                  <a:srgbClr val="007742"/>
                </a:solidFill>
                <a:latin typeface="Publico Text Roman"/>
                <a:ea typeface="Publico Text Roman"/>
                <a:cs typeface="Publico Text Roman"/>
                <a:sym typeface="Publico Text Roman"/>
              </a:defRPr>
            </a:lvl1pPr>
          </a:lstStyle>
          <a:p>
            <a:pPr/>
            <a:r>
              <a:t>Esempio per un istanza del problema dell’orienteerinG</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Approccio Esatto -vs- Euristica"/>
          <p:cNvSpPr txBox="1"/>
          <p:nvPr>
            <p:ph type="title"/>
          </p:nvPr>
        </p:nvSpPr>
        <p:spPr>
          <a:xfrm>
            <a:off x="1727200" y="1739900"/>
            <a:ext cx="20929600" cy="2116698"/>
          </a:xfrm>
          <a:prstGeom prst="rect">
            <a:avLst/>
          </a:prstGeom>
        </p:spPr>
        <p:txBody>
          <a:bodyPr/>
          <a:lstStyle>
            <a:lvl1pPr defTabSz="578358">
              <a:defRPr spc="-114" sz="11484">
                <a:solidFill>
                  <a:srgbClr val="000000"/>
                </a:solidFill>
              </a:defRPr>
            </a:lvl1pPr>
          </a:lstStyle>
          <a:p>
            <a:pPr/>
            <a:r>
              <a:t>Approccio Esatto -vs- Euristica </a:t>
            </a:r>
          </a:p>
        </p:txBody>
      </p:sp>
      <p:sp>
        <p:nvSpPr>
          <p:cNvPr id="291" name="Ambrosio Aniello m63001343 - Aramu Stefano m63001348"/>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82930">
              <a:defRPr sz="2125">
                <a:solidFill>
                  <a:schemeClr val="accent3">
                    <a:satOff val="-12160"/>
                    <a:lumOff val="-20326"/>
                  </a:schemeClr>
                </a:solidFill>
              </a:defRPr>
            </a:lvl1pPr>
          </a:lstStyle>
          <a:p>
            <a:pPr/>
            <a:r>
              <a:t>Ambrosio Aniello m63001343 - Aramu Stefano m63001348</a:t>
            </a:r>
          </a:p>
        </p:txBody>
      </p:sp>
      <p:sp>
        <p:nvSpPr>
          <p:cNvPr id="292" name="Esempio per un istanza del problema dell’orienteerinG"/>
          <p:cNvSpPr txBox="1"/>
          <p:nvPr/>
        </p:nvSpPr>
        <p:spPr>
          <a:xfrm>
            <a:off x="0" y="3454585"/>
            <a:ext cx="24384000" cy="21166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685800">
              <a:spcBef>
                <a:spcPts val="0"/>
              </a:spcBef>
              <a:defRPr b="1" cap="all" sz="4600">
                <a:solidFill>
                  <a:srgbClr val="007742"/>
                </a:solidFill>
                <a:latin typeface="Publico Text Roman"/>
                <a:ea typeface="Publico Text Roman"/>
                <a:cs typeface="Publico Text Roman"/>
                <a:sym typeface="Publico Text Roman"/>
              </a:defRPr>
            </a:lvl1pPr>
          </a:lstStyle>
          <a:p>
            <a:pPr/>
            <a:r>
              <a:t>Esempio per un istanza del problema dell’orienteerinG</a:t>
            </a:r>
          </a:p>
        </p:txBody>
      </p:sp>
      <p:graphicFrame>
        <p:nvGraphicFramePr>
          <p:cNvPr id="293" name="Tabella"/>
          <p:cNvGraphicFramePr/>
          <p:nvPr/>
        </p:nvGraphicFramePr>
        <p:xfrm>
          <a:off x="1727200" y="4960887"/>
          <a:ext cx="20929601" cy="6172201"/>
        </p:xfrm>
        <a:graphic xmlns:a="http://schemas.openxmlformats.org/drawingml/2006/main">
          <a:graphicData uri="http://schemas.openxmlformats.org/drawingml/2006/table">
            <a:tbl>
              <a:tblPr firstCol="1" firstRow="1" lastCol="0" lastRow="0" bandCol="0" bandRow="0" rtl="0">
                <a:tableStyleId>{EEE7283C-3CF3-47DC-8721-378D4A62B228}</a:tableStyleId>
              </a:tblPr>
              <a:tblGrid>
                <a:gridCol w="5232400"/>
                <a:gridCol w="5232400"/>
                <a:gridCol w="5232400"/>
                <a:gridCol w="5232400"/>
              </a:tblGrid>
              <a:tr h="1234440">
                <a:tc>
                  <a:txBody>
                    <a:bodyPr/>
                    <a:lstStyle/>
                    <a:p>
                      <a:pPr defTabSz="914400">
                        <a:tabLst>
                          <a:tab pos="1663700" algn="l"/>
                        </a:tabLst>
                        <a:defRPr sz="3200">
                          <a:sym typeface="Avenir Next Regular"/>
                        </a:defRPr>
                      </a:pPr>
                    </a:p>
                  </a:txBody>
                  <a:tcPr marL="50800" marR="50800" marT="50800" marB="50800" anchor="ctr" anchorCtr="0" horzOverflow="overflow">
                    <a:lnL w="12700">
                      <a:miter lim="400000"/>
                    </a:lnL>
                  </a:tcPr>
                </a:tc>
                <a:tc>
                  <a:txBody>
                    <a:bodyPr/>
                    <a:lstStyle/>
                    <a:p>
                      <a:pPr defTabSz="914400">
                        <a:tabLst>
                          <a:tab pos="1663700" algn="l"/>
                        </a:tabLst>
                        <a:defRPr b="0">
                          <a:solidFill>
                            <a:srgbClr val="000000"/>
                          </a:solidFill>
                        </a:defRPr>
                      </a:pPr>
                      <a:r>
                        <a:rPr b="1" sz="3200">
                          <a:solidFill>
                            <a:srgbClr val="FFFFFF"/>
                          </a:solidFill>
                          <a:sym typeface="Avenir Next Regular"/>
                        </a:rPr>
                        <a:t>Time</a:t>
                      </a:r>
                    </a:p>
                  </a:txBody>
                  <a:tcPr marL="50800" marR="50800" marT="50800" marB="50800" anchor="ctr" anchorCtr="0" horzOverflow="overflow"/>
                </a:tc>
                <a:tc>
                  <a:txBody>
                    <a:bodyPr/>
                    <a:lstStyle/>
                    <a:p>
                      <a:pPr defTabSz="914400">
                        <a:tabLst>
                          <a:tab pos="1663700" algn="l"/>
                        </a:tabLst>
                        <a:defRPr b="0">
                          <a:solidFill>
                            <a:srgbClr val="000000"/>
                          </a:solidFill>
                        </a:defRPr>
                      </a:pPr>
                      <a:r>
                        <a:rPr b="1" sz="3200">
                          <a:solidFill>
                            <a:srgbClr val="FFFFFF"/>
                          </a:solidFill>
                          <a:sym typeface="Avenir Next Regular"/>
                        </a:rPr>
                        <a:t>BestBounds</a:t>
                      </a:r>
                    </a:p>
                  </a:txBody>
                  <a:tcPr marL="50800" marR="50800" marT="50800" marB="50800" anchor="ctr" anchorCtr="0" horzOverflow="overflow"/>
                </a:tc>
                <a:tc>
                  <a:txBody>
                    <a:bodyPr/>
                    <a:lstStyle/>
                    <a:p>
                      <a:pPr defTabSz="914400">
                        <a:tabLst>
                          <a:tab pos="1663700" algn="l"/>
                        </a:tabLst>
                        <a:defRPr b="0">
                          <a:solidFill>
                            <a:srgbClr val="000000"/>
                          </a:solidFill>
                        </a:defRPr>
                      </a:pPr>
                      <a:r>
                        <a:rPr b="1" sz="3200">
                          <a:solidFill>
                            <a:srgbClr val="FFFFFF"/>
                          </a:solidFill>
                          <a:sym typeface="Avenir Next Regular"/>
                        </a:rPr>
                        <a:t>GAP</a:t>
                      </a:r>
                    </a:p>
                  </a:txBody>
                  <a:tcPr marL="50800" marR="50800" marT="50800" marB="50800" anchor="ctr" anchorCtr="0" horzOverflow="overflow">
                    <a:lnR w="12700">
                      <a:miter lim="400000"/>
                    </a:lnR>
                  </a:tcPr>
                </a:tc>
              </a:tr>
              <a:tr h="1234440">
                <a:tc>
                  <a:txBody>
                    <a:bodyPr/>
                    <a:lstStyle/>
                    <a:p>
                      <a:pPr defTabSz="914400"/>
                      <a:r>
                        <a:rPr sz="3200"/>
                        <a:t>Approccio Esatto</a:t>
                      </a:r>
                    </a:p>
                  </a:txBody>
                  <a:tcPr marL="50800" marR="50800" marT="50800" marB="50800" anchor="ctr" anchorCtr="0" horzOverflow="overflow"/>
                </a:tc>
                <a:tc>
                  <a:txBody>
                    <a:bodyPr/>
                    <a:lstStyle/>
                    <a:p>
                      <a:pPr defTabSz="914400"/>
                      <a:r>
                        <a:rPr sz="3200">
                          <a:sym typeface="Avenir Next Regular"/>
                        </a:rPr>
                        <a:t>3705.10 s</a:t>
                      </a:r>
                    </a:p>
                  </a:txBody>
                  <a:tcPr marL="50800" marR="50800" marT="50800" marB="50800" anchor="ctr" anchorCtr="0" horzOverflow="overflow"/>
                </a:tc>
                <a:tc>
                  <a:txBody>
                    <a:bodyPr/>
                    <a:lstStyle/>
                    <a:p>
                      <a:pPr defTabSz="914400"/>
                      <a:r>
                        <a:rPr sz="3200">
                          <a:sym typeface="Avenir Next Regular"/>
                        </a:rPr>
                        <a:t>350</a:t>
                      </a:r>
                    </a:p>
                  </a:txBody>
                  <a:tcPr marL="50800" marR="50800" marT="50800" marB="50800" anchor="ctr" anchorCtr="0" horzOverflow="overflow"/>
                </a:tc>
                <a:tc>
                  <a:txBody>
                    <a:bodyPr/>
                    <a:lstStyle/>
                    <a:p>
                      <a:pPr defTabSz="914400"/>
                      <a:r>
                        <a:rPr sz="3200">
                          <a:sym typeface="Avenir Next Regular"/>
                        </a:rPr>
                        <a:t>0.0% </a:t>
                      </a:r>
                    </a:p>
                  </a:txBody>
                  <a:tcPr marL="50800" marR="50800" marT="50800" marB="50800" anchor="ctr" anchorCtr="0" horzOverflow="overflow">
                    <a:lnR w="12700">
                      <a:miter lim="400000"/>
                    </a:lnR>
                  </a:tcPr>
                </a:tc>
              </a:tr>
              <a:tr h="1234440">
                <a:tc>
                  <a:txBody>
                    <a:bodyPr/>
                    <a:lstStyle/>
                    <a:p>
                      <a:pPr defTabSz="914400"/>
                      <a:r>
                        <a:rPr sz="3200"/>
                        <a:t>Euristica(100,1000)</a:t>
                      </a:r>
                    </a:p>
                  </a:txBody>
                  <a:tcPr marL="50800" marR="50800" marT="50800" marB="50800" anchor="ctr" anchorCtr="0" horzOverflow="overflow"/>
                </a:tc>
                <a:tc>
                  <a:txBody>
                    <a:bodyPr/>
                    <a:lstStyle/>
                    <a:p>
                      <a:pPr defTabSz="914400"/>
                      <a:r>
                        <a:rPr sz="3200">
                          <a:sym typeface="Avenir Next Regular"/>
                        </a:rPr>
                        <a:t>76.06 s</a:t>
                      </a:r>
                    </a:p>
                  </a:txBody>
                  <a:tcPr marL="50800" marR="50800" marT="50800" marB="50800" anchor="ctr" anchorCtr="0" horzOverflow="overflow"/>
                </a:tc>
                <a:tc>
                  <a:txBody>
                    <a:bodyPr/>
                    <a:lstStyle/>
                    <a:p>
                      <a:pPr defTabSz="914400"/>
                      <a:r>
                        <a:rPr sz="3200">
                          <a:sym typeface="Avenir Next Regular"/>
                        </a:rPr>
                        <a:t>275</a:t>
                      </a:r>
                    </a:p>
                  </a:txBody>
                  <a:tcPr marL="50800" marR="50800" marT="50800" marB="50800" anchor="ctr" anchorCtr="0" horzOverflow="overflow"/>
                </a:tc>
                <a:tc>
                  <a:txBody>
                    <a:bodyPr/>
                    <a:lstStyle/>
                    <a:p>
                      <a:pPr defTabSz="914400"/>
                      <a:r>
                        <a:rPr sz="3200">
                          <a:sym typeface="Avenir Next Regular"/>
                        </a:rPr>
                        <a:t>21.42%</a:t>
                      </a:r>
                    </a:p>
                  </a:txBody>
                  <a:tcPr marL="50800" marR="50800" marT="50800" marB="50800" anchor="ctr" anchorCtr="0" horzOverflow="overflow">
                    <a:lnR w="12700">
                      <a:miter lim="400000"/>
                    </a:lnR>
                  </a:tcPr>
                </a:tc>
              </a:tr>
              <a:tr h="1234440">
                <a:tc>
                  <a:txBody>
                    <a:bodyPr/>
                    <a:lstStyle/>
                    <a:p>
                      <a:pPr defTabSz="914400"/>
                      <a:r>
                        <a:rPr sz="3200"/>
                        <a:t>Euristica(100,10000)</a:t>
                      </a:r>
                    </a:p>
                  </a:txBody>
                  <a:tcPr marL="50800" marR="50800" marT="50800" marB="50800" anchor="ctr" anchorCtr="0" horzOverflow="overflow"/>
                </a:tc>
                <a:tc>
                  <a:txBody>
                    <a:bodyPr/>
                    <a:lstStyle/>
                    <a:p>
                      <a:pPr defTabSz="914400"/>
                      <a:r>
                        <a:rPr sz="3200">
                          <a:sym typeface="Avenir Next Regular"/>
                        </a:rPr>
                        <a:t>83.94 s</a:t>
                      </a:r>
                    </a:p>
                  </a:txBody>
                  <a:tcPr marL="50800" marR="50800" marT="50800" marB="50800" anchor="ctr" anchorCtr="0" horzOverflow="overflow"/>
                </a:tc>
                <a:tc>
                  <a:txBody>
                    <a:bodyPr/>
                    <a:lstStyle/>
                    <a:p>
                      <a:pPr defTabSz="914400"/>
                      <a:r>
                        <a:rPr sz="3200">
                          <a:sym typeface="Avenir Next Regular"/>
                        </a:rPr>
                        <a:t>282</a:t>
                      </a:r>
                    </a:p>
                  </a:txBody>
                  <a:tcPr marL="50800" marR="50800" marT="50800" marB="50800" anchor="ctr" anchorCtr="0" horzOverflow="overflow"/>
                </a:tc>
                <a:tc>
                  <a:txBody>
                    <a:bodyPr/>
                    <a:lstStyle/>
                    <a:p>
                      <a:pPr defTabSz="914400"/>
                      <a:r>
                        <a:rPr sz="3200">
                          <a:sym typeface="Avenir Next Regular"/>
                        </a:rPr>
                        <a:t>19,42%</a:t>
                      </a:r>
                    </a:p>
                  </a:txBody>
                  <a:tcPr marL="50800" marR="50800" marT="50800" marB="50800" anchor="ctr" anchorCtr="0" horzOverflow="overflow">
                    <a:lnR w="12700">
                      <a:miter lim="400000"/>
                    </a:lnR>
                  </a:tcPr>
                </a:tc>
              </a:tr>
              <a:tr h="1234440">
                <a:tc>
                  <a:txBody>
                    <a:bodyPr/>
                    <a:lstStyle/>
                    <a:p>
                      <a:pPr defTabSz="914400"/>
                      <a:r>
                        <a:rPr sz="3200"/>
                        <a:t>Euristica(150,10000)</a:t>
                      </a:r>
                    </a:p>
                  </a:txBody>
                  <a:tcPr marL="50800" marR="50800" marT="50800" marB="50800" anchor="ctr" anchorCtr="0" horzOverflow="overflow">
                    <a:lnB w="12700">
                      <a:miter lim="400000"/>
                    </a:lnB>
                  </a:tcPr>
                </a:tc>
                <a:tc>
                  <a:txBody>
                    <a:bodyPr/>
                    <a:lstStyle/>
                    <a:p>
                      <a:pPr defTabSz="914400"/>
                      <a:r>
                        <a:rPr sz="3200">
                          <a:sym typeface="Avenir Next Regular"/>
                        </a:rPr>
                        <a:t>159.59s</a:t>
                      </a:r>
                    </a:p>
                  </a:txBody>
                  <a:tcPr marL="50800" marR="50800" marT="50800" marB="50800" anchor="ctr" anchorCtr="0" horzOverflow="overflow">
                    <a:lnB w="12700">
                      <a:miter lim="400000"/>
                    </a:lnB>
                  </a:tcPr>
                </a:tc>
                <a:tc>
                  <a:txBody>
                    <a:bodyPr/>
                    <a:lstStyle/>
                    <a:p>
                      <a:pPr defTabSz="914400"/>
                      <a:r>
                        <a:rPr sz="3200">
                          <a:sym typeface="Avenir Next Regular"/>
                        </a:rPr>
                        <a:t>286</a:t>
                      </a:r>
                    </a:p>
                  </a:txBody>
                  <a:tcPr marL="50800" marR="50800" marT="50800" marB="50800" anchor="ctr" anchorCtr="0" horzOverflow="overflow">
                    <a:lnB w="12700">
                      <a:miter lim="400000"/>
                    </a:lnB>
                  </a:tcPr>
                </a:tc>
                <a:tc>
                  <a:txBody>
                    <a:bodyPr/>
                    <a:lstStyle/>
                    <a:p>
                      <a:pPr defTabSz="914400"/>
                      <a:r>
                        <a:rPr sz="3200">
                          <a:sym typeface="Avenir Next Regular"/>
                        </a:rPr>
                        <a:t>18,28%</a:t>
                      </a:r>
                    </a:p>
                  </a:txBody>
                  <a:tcPr marL="50800" marR="50800" marT="50800" marB="50800" anchor="ctr" anchorCtr="0" horzOverflow="overflow">
                    <a:lnR w="12700">
                      <a:miter lim="400000"/>
                    </a:lnR>
                    <a:lnB w="12700">
                      <a:miter lim="400000"/>
                    </a:lnB>
                  </a:tcPr>
                </a:tc>
              </a:tr>
            </a:tbl>
          </a:graphicData>
        </a:graphic>
      </p:graphicFrame>
      <p:sp>
        <p:nvSpPr>
          <p:cNvPr id="294" name="Euristica(P,C): P=Popolazione C=Cicli di crossover"/>
          <p:cNvSpPr txBox="1"/>
          <p:nvPr>
            <p:ph type="body" sz="quarter" idx="1"/>
          </p:nvPr>
        </p:nvSpPr>
        <p:spPr>
          <a:xfrm>
            <a:off x="1727200" y="11362801"/>
            <a:ext cx="20929600" cy="1080711"/>
          </a:xfrm>
          <a:prstGeom prst="rect">
            <a:avLst/>
          </a:prstGeom>
        </p:spPr>
        <p:txBody>
          <a:bodyPr numCol="1" spcCol="38100" anchor="ctr"/>
          <a:lstStyle>
            <a:lvl1pPr marL="0" indent="0" algn="just">
              <a:lnSpc>
                <a:spcPct val="100000"/>
              </a:lnSpc>
              <a:buSzTx/>
              <a:buNone/>
              <a:defRPr sz="4100">
                <a:solidFill>
                  <a:schemeClr val="accent3">
                    <a:satOff val="-12160"/>
                    <a:lumOff val="-20326"/>
                  </a:schemeClr>
                </a:solidFill>
              </a:defRPr>
            </a:lvl1pPr>
          </a:lstStyle>
          <a:p>
            <a:pPr/>
            <a:r>
              <a:t>Euristica(P,C): P=Popolazione C=Cicli di crossover</a:t>
            </a:r>
          </a:p>
        </p:txBody>
      </p:sp>
      <p:pic>
        <p:nvPicPr>
          <p:cNvPr id="295" name="WhatsApp Image 2022-07-06 at 16.31.25.jpeg" descr="WhatsApp Image 2022-07-06 at 16.31.25.jpeg"/>
          <p:cNvPicPr>
            <a:picLocks noChangeAspect="1"/>
          </p:cNvPicPr>
          <p:nvPr/>
        </p:nvPicPr>
        <p:blipFill>
          <a:blip r:embed="rId2">
            <a:extLst/>
          </a:blip>
          <a:stretch>
            <a:fillRect/>
          </a:stretch>
        </p:blipFill>
        <p:spPr>
          <a:xfrm>
            <a:off x="27719080" y="4792453"/>
            <a:ext cx="8496301" cy="7937501"/>
          </a:xfrm>
          <a:prstGeom prst="rect">
            <a:avLst/>
          </a:prstGeom>
          <a:ln w="12700">
            <a:miter lim="400000"/>
          </a:ln>
        </p:spPr>
      </p:pic>
      <p:pic>
        <p:nvPicPr>
          <p:cNvPr id="296" name="Schermata 2022-07-06 alle 17.04.35.png" descr="Schermata 2022-07-06 alle 17.04.35.png"/>
          <p:cNvPicPr>
            <a:picLocks noChangeAspect="1"/>
          </p:cNvPicPr>
          <p:nvPr/>
        </p:nvPicPr>
        <p:blipFill>
          <a:blip r:embed="rId3">
            <a:extLst/>
          </a:blip>
          <a:stretch>
            <a:fillRect/>
          </a:stretch>
        </p:blipFill>
        <p:spPr>
          <a:xfrm>
            <a:off x="-11958381" y="4682097"/>
            <a:ext cx="8496301" cy="815821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The Orienteering Problem"/>
          <p:cNvSpPr txBox="1"/>
          <p:nvPr>
            <p:ph type="title"/>
          </p:nvPr>
        </p:nvSpPr>
        <p:spPr>
          <a:prstGeom prst="rect">
            <a:avLst/>
          </a:prstGeom>
        </p:spPr>
        <p:txBody>
          <a:bodyPr/>
          <a:lstStyle>
            <a:lvl1pPr>
              <a:defRPr spc="-116" sz="11600">
                <a:solidFill>
                  <a:srgbClr val="000000"/>
                </a:solidFill>
              </a:defRPr>
            </a:lvl1pPr>
          </a:lstStyle>
          <a:p>
            <a:pPr/>
            <a:r>
              <a:t>The Orienteering Problem</a:t>
            </a:r>
          </a:p>
        </p:txBody>
      </p:sp>
      <p:sp>
        <p:nvSpPr>
          <p:cNvPr id="179" name="Ambrosio Aniello m63001343 - Aramu Stefano m63001348"/>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82930">
              <a:defRPr sz="2125">
                <a:solidFill>
                  <a:schemeClr val="accent3">
                    <a:satOff val="-12160"/>
                    <a:lumOff val="-20326"/>
                  </a:schemeClr>
                </a:solidFill>
              </a:defRPr>
            </a:lvl1pPr>
          </a:lstStyle>
          <a:p>
            <a:pPr/>
            <a:r>
              <a:t>Ambrosio Aniello m63001343 - Aramu Stefano m63001348</a:t>
            </a:r>
          </a:p>
        </p:txBody>
      </p:sp>
      <p:sp>
        <p:nvSpPr>
          <p:cNvPr id="180" name="L’Orienteering è un particolare sport giocato di solito in zone di montagna o foresta dove i concorrenti hanno a loro disposizione una bussola e una mappa e partendo da uno specifico punto di controllo, devono visitare gli altri control point, con a ognu"/>
          <p:cNvSpPr txBox="1"/>
          <p:nvPr>
            <p:ph type="body" sz="half" idx="1"/>
          </p:nvPr>
        </p:nvSpPr>
        <p:spPr>
          <a:prstGeom prst="rect">
            <a:avLst/>
          </a:prstGeom>
        </p:spPr>
        <p:txBody>
          <a:bodyPr numCol="1" spcCol="38100" anchor="ctr"/>
          <a:lstStyle>
            <a:lvl1pPr marL="0" indent="0" algn="just">
              <a:lnSpc>
                <a:spcPct val="100000"/>
              </a:lnSpc>
              <a:buSzTx/>
              <a:buNone/>
              <a:defRPr sz="4100">
                <a:solidFill>
                  <a:schemeClr val="accent3">
                    <a:satOff val="-12160"/>
                    <a:lumOff val="-20326"/>
                  </a:schemeClr>
                </a:solidFill>
              </a:defRPr>
            </a:lvl1pPr>
          </a:lstStyle>
          <a:p>
            <a:pPr/>
            <a:r>
              <a:t>L’Orienteering è un particolare sport giocato di solito in zone di montagna o foresta dove i concorrenti hanno a loro disposizione una bussola e una mappa e partendo da uno specifico punto di controllo, devono visitare gli altri control point, con a ognuno assegnato un punteggio, ritornando al punto di partenza, rispettando i vincoli di durata della partita e massimizzando il guadagno di punti.</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Approccio Esatto -vs- Euristica"/>
          <p:cNvSpPr txBox="1"/>
          <p:nvPr>
            <p:ph type="title"/>
          </p:nvPr>
        </p:nvSpPr>
        <p:spPr>
          <a:xfrm>
            <a:off x="1727200" y="1739900"/>
            <a:ext cx="20929600" cy="2116698"/>
          </a:xfrm>
          <a:prstGeom prst="rect">
            <a:avLst/>
          </a:prstGeom>
        </p:spPr>
        <p:txBody>
          <a:bodyPr/>
          <a:lstStyle>
            <a:lvl1pPr defTabSz="578358">
              <a:defRPr spc="-114" sz="11484">
                <a:solidFill>
                  <a:srgbClr val="000000"/>
                </a:solidFill>
              </a:defRPr>
            </a:lvl1pPr>
          </a:lstStyle>
          <a:p>
            <a:pPr/>
            <a:r>
              <a:t>Approccio Esatto -vs- Euristica </a:t>
            </a:r>
          </a:p>
        </p:txBody>
      </p:sp>
      <p:sp>
        <p:nvSpPr>
          <p:cNvPr id="299" name="Ambrosio Aniello m63001343 - Aramu Stefano m63001348"/>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82930">
              <a:defRPr sz="2125">
                <a:solidFill>
                  <a:schemeClr val="accent3">
                    <a:satOff val="-12160"/>
                    <a:lumOff val="-20326"/>
                  </a:schemeClr>
                </a:solidFill>
              </a:defRPr>
            </a:lvl1pPr>
          </a:lstStyle>
          <a:p>
            <a:pPr/>
            <a:r>
              <a:t>Ambrosio Aniello m63001343 - Aramu Stefano m63001348</a:t>
            </a:r>
          </a:p>
        </p:txBody>
      </p:sp>
      <p:sp>
        <p:nvSpPr>
          <p:cNvPr id="300" name="Esempio per un istanza del problema dell’orienteerinG"/>
          <p:cNvSpPr txBox="1"/>
          <p:nvPr/>
        </p:nvSpPr>
        <p:spPr>
          <a:xfrm>
            <a:off x="0" y="3454585"/>
            <a:ext cx="24384000" cy="21166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685800">
              <a:spcBef>
                <a:spcPts val="0"/>
              </a:spcBef>
              <a:defRPr b="1" cap="all" sz="4600">
                <a:solidFill>
                  <a:srgbClr val="007742"/>
                </a:solidFill>
                <a:latin typeface="Publico Text Roman"/>
                <a:ea typeface="Publico Text Roman"/>
                <a:cs typeface="Publico Text Roman"/>
                <a:sym typeface="Publico Text Roman"/>
              </a:defRPr>
            </a:lvl1pPr>
          </a:lstStyle>
          <a:p>
            <a:pPr/>
            <a:r>
              <a:t>Esempio per un istanza del problema dell’orienteerinG</a:t>
            </a:r>
          </a:p>
        </p:txBody>
      </p:sp>
      <p:pic>
        <p:nvPicPr>
          <p:cNvPr id="301" name="WhatsApp Image 2022-07-06 at 16.31.25.jpeg" descr="WhatsApp Image 2022-07-06 at 16.31.25.jpeg"/>
          <p:cNvPicPr>
            <a:picLocks noChangeAspect="1"/>
          </p:cNvPicPr>
          <p:nvPr/>
        </p:nvPicPr>
        <p:blipFill>
          <a:blip r:embed="rId2">
            <a:extLst/>
          </a:blip>
          <a:stretch>
            <a:fillRect/>
          </a:stretch>
        </p:blipFill>
        <p:spPr>
          <a:xfrm>
            <a:off x="13390588" y="4682097"/>
            <a:ext cx="8496301" cy="7937501"/>
          </a:xfrm>
          <a:prstGeom prst="rect">
            <a:avLst/>
          </a:prstGeom>
          <a:ln w="12700">
            <a:miter lim="400000"/>
          </a:ln>
        </p:spPr>
      </p:pic>
      <p:pic>
        <p:nvPicPr>
          <p:cNvPr id="302" name="Schermata 2022-07-06 alle 17.04.35.png" descr="Schermata 2022-07-06 alle 17.04.35.png"/>
          <p:cNvPicPr>
            <a:picLocks noChangeAspect="1"/>
          </p:cNvPicPr>
          <p:nvPr/>
        </p:nvPicPr>
        <p:blipFill>
          <a:blip r:embed="rId3">
            <a:extLst/>
          </a:blip>
          <a:stretch>
            <a:fillRect/>
          </a:stretch>
        </p:blipFill>
        <p:spPr>
          <a:xfrm>
            <a:off x="2542128" y="4571741"/>
            <a:ext cx="8496301" cy="815821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04" name="Ambrosio Aniello M63001343…"/>
          <p:cNvSpPr txBox="1"/>
          <p:nvPr>
            <p:ph type="ctrTitle"/>
          </p:nvPr>
        </p:nvSpPr>
        <p:spPr>
          <a:xfrm>
            <a:off x="1727200" y="5481315"/>
            <a:ext cx="20929600" cy="2797820"/>
          </a:xfrm>
          <a:prstGeom prst="rect">
            <a:avLst/>
          </a:prstGeom>
        </p:spPr>
        <p:txBody>
          <a:bodyPr/>
          <a:lstStyle/>
          <a:p>
            <a:pPr>
              <a:defRPr>
                <a:solidFill>
                  <a:srgbClr val="000000"/>
                </a:solidFill>
              </a:defRPr>
            </a:pPr>
            <a:r>
              <a:t>Ambrosio Aniello M63001343 </a:t>
            </a:r>
          </a:p>
          <a:p>
            <a:pPr lvl="3">
              <a:defRPr>
                <a:solidFill>
                  <a:srgbClr val="000000"/>
                </a:solidFill>
              </a:defRPr>
            </a:pPr>
            <a:r>
              <a:t>Aramu Stefano M63001348</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The Orienteering Problem"/>
          <p:cNvSpPr txBox="1"/>
          <p:nvPr>
            <p:ph type="title"/>
          </p:nvPr>
        </p:nvSpPr>
        <p:spPr>
          <a:xfrm>
            <a:off x="1727200" y="1739900"/>
            <a:ext cx="20929600" cy="2116698"/>
          </a:xfrm>
          <a:prstGeom prst="rect">
            <a:avLst/>
          </a:prstGeom>
        </p:spPr>
        <p:txBody>
          <a:bodyPr/>
          <a:lstStyle>
            <a:lvl1pPr>
              <a:defRPr spc="-116" sz="11600">
                <a:solidFill>
                  <a:srgbClr val="000000"/>
                </a:solidFill>
              </a:defRPr>
            </a:lvl1pPr>
          </a:lstStyle>
          <a:p>
            <a:pPr/>
            <a:r>
              <a:t>The Orienteering Problem</a:t>
            </a:r>
          </a:p>
        </p:txBody>
      </p:sp>
      <p:sp>
        <p:nvSpPr>
          <p:cNvPr id="183" name="Ambrosio Aniello m63001343 - Aramu Stefano m63001348"/>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82930">
              <a:defRPr sz="2125">
                <a:solidFill>
                  <a:schemeClr val="accent3">
                    <a:satOff val="-12160"/>
                    <a:lumOff val="-20326"/>
                  </a:schemeClr>
                </a:solidFill>
              </a:defRPr>
            </a:lvl1pPr>
          </a:lstStyle>
          <a:p>
            <a:pPr/>
            <a:r>
              <a:t>Ambrosio Aniello m63001343 - Aramu Stefano m63001348</a:t>
            </a:r>
          </a:p>
        </p:txBody>
      </p:sp>
      <p:sp>
        <p:nvSpPr>
          <p:cNvPr id="184" name="A ogni control point è associato un punteggio.…"/>
          <p:cNvSpPr txBox="1"/>
          <p:nvPr>
            <p:ph type="body" sz="half" idx="1"/>
          </p:nvPr>
        </p:nvSpPr>
        <p:spPr>
          <a:xfrm>
            <a:off x="1727200" y="4964062"/>
            <a:ext cx="20929600" cy="6165851"/>
          </a:xfrm>
          <a:prstGeom prst="rect">
            <a:avLst/>
          </a:prstGeom>
        </p:spPr>
        <p:txBody>
          <a:bodyPr numCol="1" spcCol="38100" anchor="ctr"/>
          <a:lstStyle/>
          <a:p>
            <a:pPr marL="549627" indent="-549627" algn="just">
              <a:lnSpc>
                <a:spcPct val="100000"/>
              </a:lnSpc>
              <a:defRPr sz="4100">
                <a:solidFill>
                  <a:schemeClr val="accent3">
                    <a:satOff val="-12160"/>
                    <a:lumOff val="-20326"/>
                  </a:schemeClr>
                </a:solidFill>
              </a:defRPr>
            </a:pPr>
            <a:r>
              <a:t>A ogni control point è associato un punteggio.</a:t>
            </a:r>
          </a:p>
          <a:p>
            <a:pPr marL="549627" indent="-549627" algn="just">
              <a:lnSpc>
                <a:spcPct val="100000"/>
              </a:lnSpc>
              <a:defRPr sz="4100">
                <a:solidFill>
                  <a:schemeClr val="accent3">
                    <a:satOff val="-12160"/>
                    <a:lumOff val="-20326"/>
                  </a:schemeClr>
                </a:solidFill>
              </a:defRPr>
            </a:pPr>
            <a:r>
              <a:t>I giocatori che sforano la durata della partita vengono automaticamente squalificati. Il giocatore con punteggio massimo è dichiarato vincitore.</a:t>
            </a:r>
          </a:p>
          <a:p>
            <a:pPr marL="549627" indent="-549627" algn="just">
              <a:lnSpc>
                <a:spcPct val="100000"/>
              </a:lnSpc>
              <a:defRPr sz="4100">
                <a:solidFill>
                  <a:schemeClr val="accent3">
                    <a:satOff val="-12160"/>
                    <a:lumOff val="-20326"/>
                  </a:schemeClr>
                </a:solidFill>
              </a:defRPr>
            </a:pPr>
            <a:r>
              <a:t>Dato che è il tempo è limitato, i giocatori non possono visitare tutti i punti di controllo, ma devono decidere un sottoinsieme di essi in maniera tale da massimizzare il punteggio.</a:t>
            </a:r>
          </a:p>
        </p:txBody>
      </p:sp>
      <p:sp>
        <p:nvSpPr>
          <p:cNvPr id="185" name="ReGOLE"/>
          <p:cNvSpPr txBox="1"/>
          <p:nvPr/>
        </p:nvSpPr>
        <p:spPr>
          <a:xfrm>
            <a:off x="1727200" y="3454585"/>
            <a:ext cx="20929600" cy="21166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685800">
              <a:spcBef>
                <a:spcPts val="0"/>
              </a:spcBef>
              <a:defRPr b="1" cap="all" sz="5800">
                <a:solidFill>
                  <a:srgbClr val="007742"/>
                </a:solidFill>
                <a:latin typeface="Publico Text Roman"/>
                <a:ea typeface="Publico Text Roman"/>
                <a:cs typeface="Publico Text Roman"/>
                <a:sym typeface="Publico Text Roman"/>
              </a:defRPr>
            </a:lvl1pPr>
          </a:lstStyle>
          <a:p>
            <a:pPr/>
            <a:r>
              <a:t>ReGOLE</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The Orienteering Problem"/>
          <p:cNvSpPr txBox="1"/>
          <p:nvPr>
            <p:ph type="title"/>
          </p:nvPr>
        </p:nvSpPr>
        <p:spPr>
          <a:xfrm>
            <a:off x="1727200" y="1739900"/>
            <a:ext cx="20929600" cy="2116698"/>
          </a:xfrm>
          <a:prstGeom prst="rect">
            <a:avLst/>
          </a:prstGeom>
        </p:spPr>
        <p:txBody>
          <a:bodyPr/>
          <a:lstStyle>
            <a:lvl1pPr>
              <a:defRPr spc="-116" sz="11600">
                <a:solidFill>
                  <a:srgbClr val="000000"/>
                </a:solidFill>
              </a:defRPr>
            </a:lvl1pPr>
          </a:lstStyle>
          <a:p>
            <a:pPr/>
            <a:r>
              <a:t>The Orienteering Problem</a:t>
            </a:r>
          </a:p>
        </p:txBody>
      </p:sp>
      <p:sp>
        <p:nvSpPr>
          <p:cNvPr id="188" name="Ambrosio Aniello m63001343 - Aramu Stefano m63001348"/>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82930">
              <a:defRPr sz="2125">
                <a:solidFill>
                  <a:schemeClr val="accent3">
                    <a:satOff val="-12160"/>
                    <a:lumOff val="-20326"/>
                  </a:schemeClr>
                </a:solidFill>
              </a:defRPr>
            </a:lvl1pPr>
          </a:lstStyle>
          <a:p>
            <a:pPr/>
            <a:r>
              <a:t>Ambrosio Aniello m63001343 - Aramu Stefano m63001348</a:t>
            </a:r>
          </a:p>
        </p:txBody>
      </p:sp>
      <p:sp>
        <p:nvSpPr>
          <p:cNvPr id="189" name="Dati n nodi nel piano Euclideo, ognuno con uno score   con  , bisogna trovare il cammino che massimizza il punteggio, partendo da un control point iniziale, passando per altri e ritornando in quello iniziale, di lunghezza o durata non superiore a una sog"/>
          <p:cNvSpPr txBox="1"/>
          <p:nvPr>
            <p:ph type="body" sz="half" idx="1"/>
          </p:nvPr>
        </p:nvSpPr>
        <p:spPr>
          <a:xfrm>
            <a:off x="1727200" y="4964062"/>
            <a:ext cx="20929600" cy="6165851"/>
          </a:xfrm>
          <a:prstGeom prst="rect">
            <a:avLst/>
          </a:prstGeom>
        </p:spPr>
        <p:txBody>
          <a:bodyPr numCol="1" spcCol="38100" anchor="ctr"/>
          <a:lstStyle/>
          <a:p>
            <a:pPr marL="0" indent="0" algn="just">
              <a:lnSpc>
                <a:spcPct val="100000"/>
              </a:lnSpc>
              <a:buSzTx/>
              <a:buNone/>
              <a:defRPr sz="4100">
                <a:solidFill>
                  <a:schemeClr val="accent3">
                    <a:satOff val="-12160"/>
                    <a:lumOff val="-20326"/>
                  </a:schemeClr>
                </a:solidFill>
              </a:defRPr>
            </a:pPr>
            <a:r>
              <a:t>Dati n nodi nel piano Euclideo, ognuno con uno score </a:t>
            </a:r>
            <a14:m>
              <m:oMath>
                <m:sSub>
                  <m:e>
                    <m:r>
                      <a:rPr xmlns:a="http://schemas.openxmlformats.org/drawingml/2006/main" sz="4600" i="1">
                        <a:solidFill>
                          <a:srgbClr val="5F7D4B"/>
                        </a:solidFill>
                        <a:latin typeface="Cambria Math" panose="02040503050406030204" pitchFamily="18" charset="0"/>
                      </a:rPr>
                      <m:t>s</m:t>
                    </m:r>
                  </m:e>
                  <m:sub>
                    <m:r>
                      <a:rPr xmlns:a="http://schemas.openxmlformats.org/drawingml/2006/main" sz="4600" i="1">
                        <a:solidFill>
                          <a:srgbClr val="5F7D4B"/>
                        </a:solidFill>
                        <a:latin typeface="Cambria Math" panose="02040503050406030204" pitchFamily="18" charset="0"/>
                      </a:rPr>
                      <m:t>i</m:t>
                    </m:r>
                  </m:sub>
                </m:sSub>
                <m:r>
                  <a:rPr xmlns:a="http://schemas.openxmlformats.org/drawingml/2006/main" sz="4600" i="1">
                    <a:solidFill>
                      <a:srgbClr val="5F7D4B"/>
                    </a:solidFill>
                    <a:latin typeface="Cambria Math" panose="02040503050406030204" pitchFamily="18" charset="0"/>
                  </a:rPr>
                  <m:t>≥</m:t>
                </m:r>
                <m:r>
                  <a:rPr xmlns:a="http://schemas.openxmlformats.org/drawingml/2006/main" sz="4600" i="1">
                    <a:solidFill>
                      <a:srgbClr val="5F7D4B"/>
                    </a:solidFill>
                    <a:latin typeface="Cambria Math" panose="02040503050406030204" pitchFamily="18" charset="0"/>
                  </a:rPr>
                  <m:t>0</m:t>
                </m:r>
              </m:oMath>
            </a14:m>
            <a:r>
              <a:t> con </a:t>
            </a:r>
            <a14:m>
              <m:oMath>
                <m:sSub>
                  <m:e>
                    <m:r>
                      <a:rPr xmlns:a="http://schemas.openxmlformats.org/drawingml/2006/main" sz="4600" i="1">
                        <a:solidFill>
                          <a:srgbClr val="5F7D4B"/>
                        </a:solidFill>
                        <a:latin typeface="Cambria Math" panose="02040503050406030204" pitchFamily="18" charset="0"/>
                      </a:rPr>
                      <m:t>s</m:t>
                    </m:r>
                  </m:e>
                  <m:sub>
                    <m:r>
                      <a:rPr xmlns:a="http://schemas.openxmlformats.org/drawingml/2006/main" sz="4600" i="1">
                        <a:solidFill>
                          <a:srgbClr val="5F7D4B"/>
                        </a:solidFill>
                        <a:latin typeface="Cambria Math" panose="02040503050406030204" pitchFamily="18" charset="0"/>
                      </a:rPr>
                      <m:t>1</m:t>
                    </m:r>
                  </m:sub>
                </m:sSub>
                <m:r>
                  <a:rPr xmlns:a="http://schemas.openxmlformats.org/drawingml/2006/main" sz="4600" i="1">
                    <a:solidFill>
                      <a:srgbClr val="5F7D4B"/>
                    </a:solidFill>
                    <a:latin typeface="Cambria Math" panose="02040503050406030204" pitchFamily="18" charset="0"/>
                  </a:rPr>
                  <m:t>=</m:t>
                </m:r>
                <m:r>
                  <a:rPr xmlns:a="http://schemas.openxmlformats.org/drawingml/2006/main" sz="4600" i="1">
                    <a:solidFill>
                      <a:srgbClr val="5F7D4B"/>
                    </a:solidFill>
                    <a:latin typeface="Cambria Math" panose="02040503050406030204" pitchFamily="18" charset="0"/>
                  </a:rPr>
                  <m:t>0</m:t>
                </m:r>
              </m:oMath>
            </a14:m>
            <a:r>
              <a:t>, bisogna trovare il cammino che massimizza il punteggio, partendo da un control point iniziale, passando per altri e ritornando in quello iniziale, di lunghezza o </a:t>
            </a:r>
            <a:r>
              <a:rPr i="1">
                <a:latin typeface="Avenir Next Regular"/>
                <a:ea typeface="Avenir Next Regular"/>
                <a:cs typeface="Avenir Next Regular"/>
                <a:sym typeface="Avenir Next Regular"/>
              </a:rPr>
              <a:t>durata</a:t>
            </a:r>
            <a:r>
              <a:t> non superiore a una soglia </a:t>
            </a:r>
            <a14:m>
              <m:oMath>
                <m:sSub>
                  <m:e>
                    <m:r>
                      <a:rPr xmlns:a="http://schemas.openxmlformats.org/drawingml/2006/main" sz="4650" i="1">
                        <a:solidFill>
                          <a:srgbClr val="5F7D4B"/>
                        </a:solidFill>
                        <a:latin typeface="Cambria Math" panose="02040503050406030204" pitchFamily="18" charset="0"/>
                      </a:rPr>
                      <m:t>T</m:t>
                    </m:r>
                  </m:e>
                  <m:sub>
                    <m:r>
                      <a:rPr xmlns:a="http://schemas.openxmlformats.org/drawingml/2006/main" sz="4650" i="1">
                        <a:solidFill>
                          <a:srgbClr val="5F7D4B"/>
                        </a:solidFill>
                        <a:latin typeface="Cambria Math" panose="02040503050406030204" pitchFamily="18" charset="0"/>
                      </a:rPr>
                      <m:t>M</m:t>
                    </m:r>
                    <m:r>
                      <a:rPr xmlns:a="http://schemas.openxmlformats.org/drawingml/2006/main" sz="4650" i="1">
                        <a:solidFill>
                          <a:srgbClr val="5F7D4B"/>
                        </a:solidFill>
                        <a:latin typeface="Cambria Math" panose="02040503050406030204" pitchFamily="18" charset="0"/>
                      </a:rPr>
                      <m:t>a</m:t>
                    </m:r>
                    <m:r>
                      <a:rPr xmlns:a="http://schemas.openxmlformats.org/drawingml/2006/main" sz="4650" i="1">
                        <a:solidFill>
                          <a:srgbClr val="5F7D4B"/>
                        </a:solidFill>
                        <a:latin typeface="Cambria Math" panose="02040503050406030204" pitchFamily="18" charset="0"/>
                      </a:rPr>
                      <m:t>x</m:t>
                    </m:r>
                  </m:sub>
                </m:sSub>
              </m:oMath>
            </a14:m>
            <a:r>
              <a:t> .</a:t>
            </a:r>
            <a:endParaRPr>
              <a:solidFill>
                <a:srgbClr val="5F7E4B"/>
              </a:solidFill>
            </a:endParaRPr>
          </a:p>
        </p:txBody>
      </p:sp>
      <p:sp>
        <p:nvSpPr>
          <p:cNvPr id="190" name="Formulazione del problema"/>
          <p:cNvSpPr txBox="1"/>
          <p:nvPr/>
        </p:nvSpPr>
        <p:spPr>
          <a:xfrm>
            <a:off x="1727200" y="3454585"/>
            <a:ext cx="20929600" cy="21166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685800">
              <a:spcBef>
                <a:spcPts val="0"/>
              </a:spcBef>
              <a:defRPr b="1" cap="all" sz="5800">
                <a:solidFill>
                  <a:srgbClr val="007742"/>
                </a:solidFill>
                <a:latin typeface="Publico Text Roman"/>
                <a:ea typeface="Publico Text Roman"/>
                <a:cs typeface="Publico Text Roman"/>
                <a:sym typeface="Publico Text Roman"/>
              </a:defRPr>
            </a:lvl1pPr>
          </a:lstStyle>
          <a:p>
            <a:pPr/>
            <a:r>
              <a:t>Formulazione del problema</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The Orienteering Problem"/>
          <p:cNvSpPr txBox="1"/>
          <p:nvPr>
            <p:ph type="title"/>
          </p:nvPr>
        </p:nvSpPr>
        <p:spPr>
          <a:xfrm>
            <a:off x="1727200" y="1739900"/>
            <a:ext cx="20929600" cy="2116698"/>
          </a:xfrm>
          <a:prstGeom prst="rect">
            <a:avLst/>
          </a:prstGeom>
        </p:spPr>
        <p:txBody>
          <a:bodyPr/>
          <a:lstStyle>
            <a:lvl1pPr>
              <a:defRPr spc="-116" sz="11600">
                <a:solidFill>
                  <a:srgbClr val="000000"/>
                </a:solidFill>
              </a:defRPr>
            </a:lvl1pPr>
          </a:lstStyle>
          <a:p>
            <a:pPr/>
            <a:r>
              <a:t>The Orienteering Problem</a:t>
            </a:r>
          </a:p>
        </p:txBody>
      </p:sp>
      <p:sp>
        <p:nvSpPr>
          <p:cNvPr id="193" name="Ambrosio Aniello m63001343 - Aramu Stefano m63001348"/>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82930">
              <a:defRPr sz="2125">
                <a:solidFill>
                  <a:schemeClr val="accent3">
                    <a:satOff val="-12160"/>
                    <a:lumOff val="-20326"/>
                  </a:schemeClr>
                </a:solidFill>
              </a:defRPr>
            </a:lvl1pPr>
          </a:lstStyle>
          <a:p>
            <a:pPr/>
            <a:r>
              <a:t>Ambrosio Aniello m63001343 - Aramu Stefano m63001348</a:t>
            </a:r>
          </a:p>
        </p:txBody>
      </p:sp>
      <p:sp>
        <p:nvSpPr>
          <p:cNvPr id="194" name="Il problema dell’Orienteering può essere visto come un problema di programmazione lineare intera ( ).…"/>
          <p:cNvSpPr txBox="1"/>
          <p:nvPr>
            <p:ph type="body" sz="half" idx="1"/>
          </p:nvPr>
        </p:nvSpPr>
        <p:spPr>
          <a:xfrm>
            <a:off x="1727200" y="4964062"/>
            <a:ext cx="20929600" cy="6165851"/>
          </a:xfrm>
          <a:prstGeom prst="rect">
            <a:avLst/>
          </a:prstGeom>
        </p:spPr>
        <p:txBody>
          <a:bodyPr numCol="1" spcCol="38100" anchor="ctr"/>
          <a:lstStyle/>
          <a:p>
            <a:pPr marL="0" indent="0" algn="just">
              <a:lnSpc>
                <a:spcPct val="100000"/>
              </a:lnSpc>
              <a:buSzTx/>
              <a:buNone/>
              <a:defRPr sz="4100">
                <a:solidFill>
                  <a:schemeClr val="accent3">
                    <a:satOff val="-12160"/>
                    <a:lumOff val="-20326"/>
                  </a:schemeClr>
                </a:solidFill>
              </a:defRPr>
            </a:pPr>
            <a:r>
              <a:t>Il problema dell’Orienteering può essere visto come un problema di programmazione lineare intera (</a:t>
            </a:r>
            <a14:m>
              <m:oMath>
                <m:r>
                  <a:rPr xmlns:a="http://schemas.openxmlformats.org/drawingml/2006/main" sz="4350" i="1">
                    <a:solidFill>
                      <a:srgbClr val="5F7D4B"/>
                    </a:solidFill>
                    <a:latin typeface="Cambria Math" panose="02040503050406030204" pitchFamily="18" charset="0"/>
                  </a:rPr>
                  <m:t>P</m:t>
                </m:r>
                <m:r>
                  <a:rPr xmlns:a="http://schemas.openxmlformats.org/drawingml/2006/main" sz="4350" i="1">
                    <a:solidFill>
                      <a:srgbClr val="5F7D4B"/>
                    </a:solidFill>
                    <a:latin typeface="Cambria Math" panose="02040503050406030204" pitchFamily="18" charset="0"/>
                  </a:rPr>
                  <m:t>L</m:t>
                </m:r>
                <m:r>
                  <a:rPr xmlns:a="http://schemas.openxmlformats.org/drawingml/2006/main" sz="4350" i="1">
                    <a:solidFill>
                      <a:srgbClr val="5F7D4B"/>
                    </a:solidFill>
                    <a:latin typeface="Cambria Math" panose="02040503050406030204" pitchFamily="18" charset="0"/>
                  </a:rPr>
                  <m:t>I</m:t>
                </m:r>
              </m:oMath>
            </a14:m>
            <a:r>
              <a:t>).</a:t>
            </a:r>
          </a:p>
          <a:p>
            <a:pPr marL="0" indent="0" algn="just">
              <a:lnSpc>
                <a:spcPct val="100000"/>
              </a:lnSpc>
              <a:buSzTx/>
              <a:buNone/>
              <a:defRPr sz="4100">
                <a:solidFill>
                  <a:schemeClr val="accent3">
                    <a:satOff val="-12160"/>
                    <a:lumOff val="-20326"/>
                  </a:schemeClr>
                </a:solidFill>
              </a:defRPr>
            </a:pPr>
            <a:r>
              <a:t>Definiamo:</a:t>
            </a:r>
          </a:p>
          <a:p>
            <a:pPr marL="0" indent="0" algn="just">
              <a:lnSpc>
                <a:spcPct val="100000"/>
              </a:lnSpc>
              <a:buSzTx/>
              <a:buNone/>
              <a:defRPr sz="4100">
                <a:solidFill>
                  <a:schemeClr val="accent3">
                    <a:satOff val="-12160"/>
                    <a:lumOff val="-20326"/>
                  </a:schemeClr>
                </a:solidFill>
              </a:defRPr>
            </a:pPr>
            <a14:m>
              <m:oMathPara>
                <m:oMathParaPr>
                  <m:jc m:val="left"/>
                </m:oMathParaPr>
                <m:oMath>
                  <m:sSub>
                    <m:e>
                      <m:r>
                        <a:rPr xmlns:a="http://schemas.openxmlformats.org/drawingml/2006/main" sz="4150" i="1">
                          <a:solidFill>
                            <a:srgbClr val="5F7D4B"/>
                          </a:solidFill>
                          <a:latin typeface="Cambria Math" panose="02040503050406030204" pitchFamily="18" charset="0"/>
                        </a:rPr>
                        <m:t>x</m:t>
                      </m:r>
                    </m:e>
                    <m:sub>
                      <m:r>
                        <a:rPr xmlns:a="http://schemas.openxmlformats.org/drawingml/2006/main" sz="4150" i="1">
                          <a:solidFill>
                            <a:srgbClr val="5F7D4B"/>
                          </a:solidFill>
                          <a:latin typeface="Cambria Math" panose="02040503050406030204" pitchFamily="18" charset="0"/>
                        </a:rPr>
                        <m:t>i</m:t>
                      </m:r>
                      <m:r>
                        <a:rPr xmlns:a="http://schemas.openxmlformats.org/drawingml/2006/main" sz="4150" i="1">
                          <a:solidFill>
                            <a:srgbClr val="5F7D4B"/>
                          </a:solidFill>
                          <a:latin typeface="Cambria Math" panose="02040503050406030204" pitchFamily="18" charset="0"/>
                        </a:rPr>
                        <m:t>j</m:t>
                      </m:r>
                    </m:sub>
                  </m:sSub>
                  <m:r>
                    <a:rPr xmlns:a="http://schemas.openxmlformats.org/drawingml/2006/main" sz="4150" i="1">
                      <a:solidFill>
                        <a:srgbClr val="5F7D4B"/>
                      </a:solidFill>
                      <a:latin typeface="Cambria Math" panose="02040503050406030204" pitchFamily="18" charset="0"/>
                    </a:rPr>
                    <m:t>=</m:t>
                  </m:r>
                  <m:r>
                    <a:rPr xmlns:a="http://schemas.openxmlformats.org/drawingml/2006/main" sz="4150" i="1">
                      <a:solidFill>
                        <a:srgbClr val="5F7D4B"/>
                      </a:solidFill>
                      <a:latin typeface="Cambria Math" panose="02040503050406030204" pitchFamily="18" charset="0"/>
                    </a:rPr>
                    <m:t>{</m:t>
                  </m:r>
                  <m:eqArr>
                    <m:eqArrPr>
                      <m:ctrlPr>
                        <a:rPr xmlns:a="http://schemas.openxmlformats.org/drawingml/2006/main" sz="4150" i="1">
                          <a:solidFill>
                            <a:srgbClr val="5F7D4B"/>
                          </a:solidFill>
                          <a:latin typeface="Cambria Math" panose="02040503050406030204" pitchFamily="18" charset="0"/>
                        </a:rPr>
                      </m:ctrlPr>
                    </m:eqArrPr>
                    <m:e>
                      <m:r>
                        <a:rPr xmlns:a="http://schemas.openxmlformats.org/drawingml/2006/main" sz="4150" i="1">
                          <a:solidFill>
                            <a:srgbClr val="5F7D4B"/>
                          </a:solidFill>
                          <a:latin typeface="Cambria Math" panose="02040503050406030204" pitchFamily="18" charset="0"/>
                        </a:rPr>
                        <m:t>1</m:t>
                      </m:r>
                      <m:r>
                        <m:rPr>
                          <m:nor/>
                        </m:rPr>
                        <a:rPr xmlns:a="http://schemas.openxmlformats.org/drawingml/2006/main" sz="4150" i="1">
                          <a:solidFill>
                            <a:srgbClr val="5F7D4B"/>
                          </a:solidFill>
                          <a:latin typeface="Cambria Math" panose="02040503050406030204" pitchFamily="18" charset="0"/>
                        </a:rPr>
                        <m:t>se l'arco</m:t>
                      </m:r>
                      <m:r>
                        <a:rPr xmlns:a="http://schemas.openxmlformats.org/drawingml/2006/main" sz="4150" i="1">
                          <a:solidFill>
                            <a:srgbClr val="5F7D4B"/>
                          </a:solidFill>
                          <a:latin typeface="Cambria Math" panose="02040503050406030204" pitchFamily="18" charset="0"/>
                        </a:rPr>
                        <m:t>(</m:t>
                      </m:r>
                      <m:r>
                        <a:rPr xmlns:a="http://schemas.openxmlformats.org/drawingml/2006/main" sz="4150" i="1">
                          <a:solidFill>
                            <a:srgbClr val="5F7D4B"/>
                          </a:solidFill>
                          <a:latin typeface="Cambria Math" panose="02040503050406030204" pitchFamily="18" charset="0"/>
                        </a:rPr>
                        <m:t>i</m:t>
                      </m:r>
                      <m:r>
                        <a:rPr xmlns:a="http://schemas.openxmlformats.org/drawingml/2006/main" sz="4150" i="1">
                          <a:solidFill>
                            <a:srgbClr val="5F7D4B"/>
                          </a:solidFill>
                          <a:latin typeface="Cambria Math" panose="02040503050406030204" pitchFamily="18" charset="0"/>
                        </a:rPr>
                        <m:t>,</m:t>
                      </m:r>
                      <m:r>
                        <a:rPr xmlns:a="http://schemas.openxmlformats.org/drawingml/2006/main" sz="4150" i="1">
                          <a:solidFill>
                            <a:srgbClr val="5F7D4B"/>
                          </a:solidFill>
                          <a:latin typeface="Cambria Math" panose="02040503050406030204" pitchFamily="18" charset="0"/>
                        </a:rPr>
                        <m:t>j</m:t>
                      </m:r>
                      <m:r>
                        <a:rPr xmlns:a="http://schemas.openxmlformats.org/drawingml/2006/main" sz="4150" i="1">
                          <a:solidFill>
                            <a:srgbClr val="5F7D4B"/>
                          </a:solidFill>
                          <a:latin typeface="Cambria Math" panose="02040503050406030204" pitchFamily="18" charset="0"/>
                        </a:rPr>
                        <m:t>)</m:t>
                      </m:r>
                      <m:r>
                        <a:rPr xmlns:a="http://schemas.openxmlformats.org/drawingml/2006/main" sz="4150" i="1">
                          <a:solidFill>
                            <a:srgbClr val="5F7D4B"/>
                          </a:solidFill>
                          <a:latin typeface="Cambria Math" panose="02040503050406030204" pitchFamily="18" charset="0"/>
                        </a:rPr>
                        <m:t>∈</m:t>
                      </m:r>
                      <m:r>
                        <a:rPr xmlns:a="http://schemas.openxmlformats.org/drawingml/2006/main" sz="4150" i="1">
                          <a:solidFill>
                            <a:srgbClr val="5F7D4B"/>
                          </a:solidFill>
                          <a:latin typeface="Cambria Math" panose="02040503050406030204" pitchFamily="18" charset="0"/>
                        </a:rPr>
                        <m:t>A</m:t>
                      </m:r>
                      <m:r>
                        <m:rPr>
                          <m:nor/>
                        </m:rPr>
                        <a:rPr xmlns:a="http://schemas.openxmlformats.org/drawingml/2006/main" sz="4150" i="1">
                          <a:solidFill>
                            <a:srgbClr val="5F7D4B"/>
                          </a:solidFill>
                          <a:latin typeface="Cambria Math" panose="02040503050406030204" pitchFamily="18" charset="0"/>
                        </a:rPr>
                        <m:t>appartiene al percorso seguito dal concorrente</m:t>
                      </m:r>
                    </m:e>
                    <m:e>
                      <m:r>
                        <a:rPr xmlns:a="http://schemas.openxmlformats.org/drawingml/2006/main" sz="4150" i="1">
                          <a:solidFill>
                            <a:srgbClr val="5F7D4B"/>
                          </a:solidFill>
                          <a:latin typeface="Cambria Math" panose="02040503050406030204" pitchFamily="18" charset="0"/>
                        </a:rPr>
                        <m:t>0</m:t>
                      </m:r>
                      <m:r>
                        <m:rPr>
                          <m:nor/>
                        </m:rPr>
                        <a:rPr xmlns:a="http://schemas.openxmlformats.org/drawingml/2006/main" sz="4150" i="1">
                          <a:solidFill>
                            <a:srgbClr val="5F7D4B"/>
                          </a:solidFill>
                          <a:latin typeface="Cambria Math" panose="02040503050406030204" pitchFamily="18" charset="0"/>
                        </a:rPr>
                        <m:t>altrimenti</m:t>
                      </m:r>
                      <m:r>
                        <a:rPr xmlns:a="http://schemas.openxmlformats.org/drawingml/2006/main" sz="4150" i="1">
                          <a:solidFill>
                            <a:srgbClr val="5F7D4B"/>
                          </a:solidFill>
                          <a:latin typeface="Cambria Math" panose="02040503050406030204" pitchFamily="18" charset="0"/>
                        </a:rPr>
                        <m:t>.</m:t>
                      </m:r>
                    </m:e>
                  </m:eqArr>
                </m:oMath>
              </m:oMathPara>
            </a14:m>
          </a:p>
          <a:p>
            <a:pPr marL="0" indent="0" algn="just">
              <a:lnSpc>
                <a:spcPct val="100000"/>
              </a:lnSpc>
              <a:buSzTx/>
              <a:buNone/>
              <a:defRPr sz="4100">
                <a:solidFill>
                  <a:schemeClr val="accent3">
                    <a:satOff val="-12160"/>
                    <a:lumOff val="-20326"/>
                  </a:schemeClr>
                </a:solidFill>
              </a:defRPr>
            </a:pPr>
            <a14:m>
              <m:oMathPara>
                <m:oMathParaPr>
                  <m:jc m:val="left"/>
                </m:oMathParaPr>
                <m:oMath>
                  <m:sSub>
                    <m:e>
                      <m:r>
                        <a:rPr xmlns:a="http://schemas.openxmlformats.org/drawingml/2006/main" sz="4250" i="1">
                          <a:solidFill>
                            <a:srgbClr val="5F7D4B"/>
                          </a:solidFill>
                          <a:latin typeface="Cambria Math" panose="02040503050406030204" pitchFamily="18" charset="0"/>
                        </a:rPr>
                        <m:t>y</m:t>
                      </m:r>
                    </m:e>
                    <m:sub>
                      <m:r>
                        <a:rPr xmlns:a="http://schemas.openxmlformats.org/drawingml/2006/main" sz="4250" i="1">
                          <a:solidFill>
                            <a:srgbClr val="5F7D4B"/>
                          </a:solidFill>
                          <a:latin typeface="Cambria Math" panose="02040503050406030204" pitchFamily="18" charset="0"/>
                        </a:rPr>
                        <m:t>i</m:t>
                      </m:r>
                      <m:r>
                        <a:rPr xmlns:a="http://schemas.openxmlformats.org/drawingml/2006/main" sz="4250" i="1">
                          <a:solidFill>
                            <a:srgbClr val="5F7D4B"/>
                          </a:solidFill>
                          <a:latin typeface="Cambria Math" panose="02040503050406030204" pitchFamily="18" charset="0"/>
                        </a:rPr>
                        <m:t>j</m:t>
                      </m:r>
                    </m:sub>
                  </m:sSub>
                  <m:r>
                    <a:rPr xmlns:a="http://schemas.openxmlformats.org/drawingml/2006/main" sz="4250" i="1">
                      <a:solidFill>
                        <a:srgbClr val="5F7D4B"/>
                      </a:solidFill>
                      <a:latin typeface="Cambria Math" panose="02040503050406030204" pitchFamily="18" charset="0"/>
                    </a:rPr>
                    <m:t>=</m:t>
                  </m:r>
                  <m:r>
                    <a:rPr xmlns:a="http://schemas.openxmlformats.org/drawingml/2006/main" sz="4250" i="1">
                      <a:solidFill>
                        <a:srgbClr val="5F7D4B"/>
                      </a:solidFill>
                      <a:latin typeface="Cambria Math" panose="02040503050406030204" pitchFamily="18" charset="0"/>
                    </a:rPr>
                    <m:t>{</m:t>
                  </m:r>
                  <m:eqArr>
                    <m:eqArrPr>
                      <m:ctrlPr>
                        <a:rPr xmlns:a="http://schemas.openxmlformats.org/drawingml/2006/main" sz="4250" i="1">
                          <a:solidFill>
                            <a:srgbClr val="5F7D4B"/>
                          </a:solidFill>
                          <a:latin typeface="Cambria Math" panose="02040503050406030204" pitchFamily="18" charset="0"/>
                        </a:rPr>
                      </m:ctrlPr>
                    </m:eqArrPr>
                    <m:e>
                      <m:r>
                        <a:rPr xmlns:a="http://schemas.openxmlformats.org/drawingml/2006/main" sz="4250" i="1">
                          <a:solidFill>
                            <a:srgbClr val="5F7D4B"/>
                          </a:solidFill>
                          <a:latin typeface="Cambria Math" panose="02040503050406030204" pitchFamily="18" charset="0"/>
                        </a:rPr>
                        <m:t>1</m:t>
                      </m:r>
                      <m:r>
                        <m:rPr>
                          <m:nor/>
                        </m:rPr>
                        <a:rPr xmlns:a="http://schemas.openxmlformats.org/drawingml/2006/main" sz="4250" i="1">
                          <a:solidFill>
                            <a:srgbClr val="5F7D4B"/>
                          </a:solidFill>
                          <a:latin typeface="Cambria Math" panose="02040503050406030204" pitchFamily="18" charset="0"/>
                        </a:rPr>
                        <m:t>se il nodo</m:t>
                      </m:r>
                      <m:r>
                        <a:rPr xmlns:a="http://schemas.openxmlformats.org/drawingml/2006/main" sz="4250" i="1">
                          <a:solidFill>
                            <a:srgbClr val="5F7D4B"/>
                          </a:solidFill>
                          <a:latin typeface="Cambria Math" panose="02040503050406030204" pitchFamily="18" charset="0"/>
                        </a:rPr>
                        <m:t>i</m:t>
                      </m:r>
                      <m:r>
                        <a:rPr xmlns:a="http://schemas.openxmlformats.org/drawingml/2006/main" sz="4250" i="1">
                          <a:solidFill>
                            <a:srgbClr val="5F7D4B"/>
                          </a:solidFill>
                          <a:latin typeface="Cambria Math" panose="02040503050406030204" pitchFamily="18" charset="0"/>
                        </a:rPr>
                        <m:t>∈</m:t>
                      </m:r>
                      <m:r>
                        <a:rPr xmlns:a="http://schemas.openxmlformats.org/drawingml/2006/main" sz="4250" i="1">
                          <a:solidFill>
                            <a:srgbClr val="5F7D4B"/>
                          </a:solidFill>
                          <a:latin typeface="Cambria Math" panose="02040503050406030204" pitchFamily="18" charset="0"/>
                        </a:rPr>
                        <m:t>V</m:t>
                      </m:r>
                      <m:r>
                        <m:rPr>
                          <m:nor/>
                        </m:rPr>
                        <a:rPr xmlns:a="http://schemas.openxmlformats.org/drawingml/2006/main" sz="4250" i="1">
                          <a:solidFill>
                            <a:srgbClr val="5F7D4B"/>
                          </a:solidFill>
                          <a:latin typeface="Cambria Math" panose="02040503050406030204" pitchFamily="18" charset="0"/>
                        </a:rPr>
                        <m:t>è visitato.</m:t>
                      </m:r>
                    </m:e>
                    <m:e>
                      <m:r>
                        <a:rPr xmlns:a="http://schemas.openxmlformats.org/drawingml/2006/main" sz="4250" i="1">
                          <a:solidFill>
                            <a:srgbClr val="5F7D4B"/>
                          </a:solidFill>
                          <a:latin typeface="Cambria Math" panose="02040503050406030204" pitchFamily="18" charset="0"/>
                        </a:rPr>
                        <m:t>0</m:t>
                      </m:r>
                      <m:r>
                        <m:rPr>
                          <m:nor/>
                        </m:rPr>
                        <a:rPr xmlns:a="http://schemas.openxmlformats.org/drawingml/2006/main" sz="4250" i="1">
                          <a:solidFill>
                            <a:srgbClr val="5F7D4B"/>
                          </a:solidFill>
                          <a:latin typeface="Cambria Math" panose="02040503050406030204" pitchFamily="18" charset="0"/>
                        </a:rPr>
                        <m:t>altrimenti.</m:t>
                      </m:r>
                    </m:e>
                  </m:eqArr>
                </m:oMath>
              </m:oMathPara>
            </a14:m>
            <a:endParaRPr>
              <a:solidFill>
                <a:srgbClr val="5F7E4B"/>
              </a:solidFill>
            </a:endParaRPr>
          </a:p>
        </p:txBody>
      </p:sp>
      <p:sp>
        <p:nvSpPr>
          <p:cNvPr id="195" name="Definizione delle Variabili Decisionali"/>
          <p:cNvSpPr txBox="1"/>
          <p:nvPr/>
        </p:nvSpPr>
        <p:spPr>
          <a:xfrm>
            <a:off x="1727200" y="3454585"/>
            <a:ext cx="20929600" cy="21166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685800">
              <a:spcBef>
                <a:spcPts val="0"/>
              </a:spcBef>
              <a:defRPr b="1" cap="all" sz="5800">
                <a:solidFill>
                  <a:srgbClr val="007742"/>
                </a:solidFill>
                <a:latin typeface="Publico Text Roman"/>
                <a:ea typeface="Publico Text Roman"/>
                <a:cs typeface="Publico Text Roman"/>
                <a:sym typeface="Publico Text Roman"/>
              </a:defRPr>
            </a:lvl1pPr>
          </a:lstStyle>
          <a:p>
            <a:pPr/>
            <a:r>
              <a:t>Definizione delle Variabili Decisionali</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The Orienteering Problem"/>
          <p:cNvSpPr txBox="1"/>
          <p:nvPr>
            <p:ph type="title"/>
          </p:nvPr>
        </p:nvSpPr>
        <p:spPr>
          <a:xfrm>
            <a:off x="1727200" y="1739900"/>
            <a:ext cx="20929600" cy="2116698"/>
          </a:xfrm>
          <a:prstGeom prst="rect">
            <a:avLst/>
          </a:prstGeom>
        </p:spPr>
        <p:txBody>
          <a:bodyPr/>
          <a:lstStyle>
            <a:lvl1pPr>
              <a:defRPr spc="-116" sz="11600">
                <a:solidFill>
                  <a:srgbClr val="000000"/>
                </a:solidFill>
              </a:defRPr>
            </a:lvl1pPr>
          </a:lstStyle>
          <a:p>
            <a:pPr/>
            <a:r>
              <a:t>The Orienteering Problem</a:t>
            </a:r>
          </a:p>
        </p:txBody>
      </p:sp>
      <p:sp>
        <p:nvSpPr>
          <p:cNvPr id="198" name="Ambrosio Aniello m63001343 - Aramu Stefano m63001348"/>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82930">
              <a:defRPr sz="2125">
                <a:solidFill>
                  <a:schemeClr val="accent3">
                    <a:satOff val="-12160"/>
                    <a:lumOff val="-20326"/>
                  </a:schemeClr>
                </a:solidFill>
              </a:defRPr>
            </a:lvl1pPr>
          </a:lstStyle>
          <a:p>
            <a:pPr/>
            <a:r>
              <a:t>Ambrosio Aniello m63001343 - Aramu Stefano m63001348</a:t>
            </a:r>
          </a:p>
        </p:txBody>
      </p:sp>
      <p:sp>
        <p:nvSpPr>
          <p:cNvPr id="199" name="Nel problema dell’Orienteering si vuole massimizzare il punteggio effettuato, ciò può essere modellato in un PLI a massimizzare la cui funzione obiettivo è così definita:…"/>
          <p:cNvSpPr txBox="1"/>
          <p:nvPr>
            <p:ph type="body" idx="1"/>
          </p:nvPr>
        </p:nvSpPr>
        <p:spPr>
          <a:xfrm>
            <a:off x="1727200" y="4964062"/>
            <a:ext cx="20929600" cy="7479450"/>
          </a:xfrm>
          <a:prstGeom prst="rect">
            <a:avLst/>
          </a:prstGeom>
        </p:spPr>
        <p:txBody>
          <a:bodyPr numCol="1" spcCol="38100" anchor="ctr"/>
          <a:lstStyle/>
          <a:p>
            <a:pPr marL="0" indent="0" algn="just">
              <a:lnSpc>
                <a:spcPct val="100000"/>
              </a:lnSpc>
              <a:buSzTx/>
              <a:buNone/>
              <a:defRPr sz="4100">
                <a:solidFill>
                  <a:schemeClr val="accent3">
                    <a:satOff val="-12160"/>
                    <a:lumOff val="-20326"/>
                  </a:schemeClr>
                </a:solidFill>
              </a:defRPr>
            </a:pPr>
            <a:r>
              <a:t>Nel problema dell’Orienteering si vuole massimizzare il punteggio effettuato, ciò può essere modellato in un PLI a massimizzare la cui funzione obiettivo è così definita:</a:t>
            </a:r>
            <a:br/>
          </a:p>
          <a:p>
            <a:pPr marL="0" indent="0" algn="ctr">
              <a:lnSpc>
                <a:spcPct val="100000"/>
              </a:lnSpc>
              <a:buSzTx/>
              <a:buNone/>
              <a:defRPr sz="6000">
                <a:solidFill>
                  <a:schemeClr val="accent3">
                    <a:satOff val="-12160"/>
                    <a:lumOff val="-20326"/>
                  </a:schemeClr>
                </a:solidFill>
              </a:defRPr>
            </a:pPr>
            <a14:m>
              <m:oMathPara>
                <m:oMathParaPr>
                  <m:jc m:val="center"/>
                </m:oMathParaPr>
                <m:oMath>
                  <m:r>
                    <m:rPr>
                      <m:nor/>
                    </m:rPr>
                    <a:rPr xmlns:a="http://schemas.openxmlformats.org/drawingml/2006/main" sz="6500" i="1">
                      <a:solidFill>
                        <a:srgbClr val="5F7D4B"/>
                      </a:solidFill>
                      <a:latin typeface="Cambria Math" panose="02040503050406030204" pitchFamily="18" charset="0"/>
                    </a:rPr>
                    <m:t>Max</m:t>
                  </m:r>
                  <m:limLow>
                    <m:e>
                      <m:r>
                        <a:rPr xmlns:a="http://schemas.openxmlformats.org/drawingml/2006/main" sz="6500" i="1">
                          <a:solidFill>
                            <a:srgbClr val="5F7D4B"/>
                          </a:solidFill>
                          <a:latin typeface="Cambria Math" panose="02040503050406030204" pitchFamily="18" charset="0"/>
                        </a:rPr>
                        <m:t>∑</m:t>
                      </m:r>
                    </m:e>
                    <m:lim>
                      <m:r>
                        <a:rPr xmlns:a="http://schemas.openxmlformats.org/drawingml/2006/main" sz="6500" i="1">
                          <a:solidFill>
                            <a:srgbClr val="5F7D4B"/>
                          </a:solidFill>
                          <a:latin typeface="Cambria Math" panose="02040503050406030204" pitchFamily="18" charset="0"/>
                        </a:rPr>
                        <m:t>i</m:t>
                      </m:r>
                      <m:r>
                        <a:rPr xmlns:a="http://schemas.openxmlformats.org/drawingml/2006/main" sz="6500" i="1">
                          <a:solidFill>
                            <a:srgbClr val="5F7D4B"/>
                          </a:solidFill>
                          <a:latin typeface="Cambria Math" panose="02040503050406030204" pitchFamily="18" charset="0"/>
                        </a:rPr>
                        <m:t>∈</m:t>
                      </m:r>
                      <m:r>
                        <a:rPr xmlns:a="http://schemas.openxmlformats.org/drawingml/2006/main" sz="6500" i="1">
                          <a:solidFill>
                            <a:srgbClr val="5F7D4B"/>
                          </a:solidFill>
                          <a:latin typeface="Cambria Math" panose="02040503050406030204" pitchFamily="18" charset="0"/>
                        </a:rPr>
                        <m:t>V</m:t>
                      </m:r>
                    </m:lim>
                  </m:limLow>
                  <m:sSub>
                    <m:e>
                      <m:r>
                        <a:rPr xmlns:a="http://schemas.openxmlformats.org/drawingml/2006/main" sz="6500" i="1">
                          <a:solidFill>
                            <a:srgbClr val="5F7D4B"/>
                          </a:solidFill>
                          <a:latin typeface="Cambria Math" panose="02040503050406030204" pitchFamily="18" charset="0"/>
                        </a:rPr>
                        <m:t>s</m:t>
                      </m:r>
                    </m:e>
                    <m:sub>
                      <m:r>
                        <a:rPr xmlns:a="http://schemas.openxmlformats.org/drawingml/2006/main" sz="6500" i="1">
                          <a:solidFill>
                            <a:srgbClr val="5F7D4B"/>
                          </a:solidFill>
                          <a:latin typeface="Cambria Math" panose="02040503050406030204" pitchFamily="18" charset="0"/>
                        </a:rPr>
                        <m:t>i</m:t>
                      </m:r>
                    </m:sub>
                  </m:sSub>
                  <m:r>
                    <a:rPr xmlns:a="http://schemas.openxmlformats.org/drawingml/2006/main" sz="6500" i="1">
                      <a:solidFill>
                        <a:srgbClr val="5F7D4B"/>
                      </a:solidFill>
                      <a:latin typeface="Cambria Math" panose="02040503050406030204" pitchFamily="18" charset="0"/>
                    </a:rPr>
                    <m:t>⋅</m:t>
                  </m:r>
                  <m:sSub>
                    <m:e>
                      <m:r>
                        <a:rPr xmlns:a="http://schemas.openxmlformats.org/drawingml/2006/main" sz="6500" i="1">
                          <a:solidFill>
                            <a:srgbClr val="5F7D4B"/>
                          </a:solidFill>
                          <a:latin typeface="Cambria Math" panose="02040503050406030204" pitchFamily="18" charset="0"/>
                        </a:rPr>
                        <m:t>y</m:t>
                      </m:r>
                    </m:e>
                    <m:sub>
                      <m:r>
                        <a:rPr xmlns:a="http://schemas.openxmlformats.org/drawingml/2006/main" sz="6500" i="1">
                          <a:solidFill>
                            <a:srgbClr val="5F7D4B"/>
                          </a:solidFill>
                          <a:latin typeface="Cambria Math" panose="02040503050406030204" pitchFamily="18" charset="0"/>
                        </a:rPr>
                        <m:t>i</m:t>
                      </m:r>
                    </m:sub>
                  </m:sSub>
                </m:oMath>
              </m:oMathPara>
            </a14:m>
          </a:p>
          <a:p>
            <a:pPr marL="0" indent="0" algn="ctr">
              <a:lnSpc>
                <a:spcPct val="100000"/>
              </a:lnSpc>
              <a:buSzTx/>
              <a:buNone/>
              <a:defRPr sz="4100">
                <a:solidFill>
                  <a:schemeClr val="accent3">
                    <a:satOff val="-12160"/>
                    <a:lumOff val="-20326"/>
                  </a:schemeClr>
                </a:solidFill>
              </a:defRPr>
            </a:pPr>
          </a:p>
          <a:p>
            <a:pPr marL="0" indent="0">
              <a:lnSpc>
                <a:spcPct val="100000"/>
              </a:lnSpc>
              <a:buSzTx/>
              <a:buNone/>
              <a:defRPr sz="4100">
                <a:solidFill>
                  <a:schemeClr val="accent3">
                    <a:satOff val="-12160"/>
                    <a:lumOff val="-20326"/>
                  </a:schemeClr>
                </a:solidFill>
              </a:defRPr>
            </a:pPr>
            <a:r>
              <a:t>Dove </a:t>
            </a:r>
            <a14:m>
              <m:oMath>
                <m:sSub>
                  <m:e>
                    <m:r>
                      <a:rPr xmlns:a="http://schemas.openxmlformats.org/drawingml/2006/main" sz="4750" i="1">
                        <a:solidFill>
                          <a:srgbClr val="5F7D4B"/>
                        </a:solidFill>
                        <a:latin typeface="Cambria Math" panose="02040503050406030204" pitchFamily="18" charset="0"/>
                      </a:rPr>
                      <m:t>s</m:t>
                    </m:r>
                  </m:e>
                  <m:sub>
                    <m:r>
                      <a:rPr xmlns:a="http://schemas.openxmlformats.org/drawingml/2006/main" sz="4750" i="1">
                        <a:solidFill>
                          <a:srgbClr val="5F7D4B"/>
                        </a:solidFill>
                        <a:latin typeface="Cambria Math" panose="02040503050406030204" pitchFamily="18" charset="0"/>
                      </a:rPr>
                      <m:t>i</m:t>
                    </m:r>
                  </m:sub>
                </m:sSub>
              </m:oMath>
            </a14:m>
            <a:r>
              <a:t> è il punteggio relativo al nodo </a:t>
            </a:r>
            <a14:m>
              <m:oMath>
                <m:r>
                  <a:rPr xmlns:a="http://schemas.openxmlformats.org/drawingml/2006/main" sz="4450" i="1">
                    <a:solidFill>
                      <a:srgbClr val="5F7D4B"/>
                    </a:solidFill>
                    <a:latin typeface="Cambria Math" panose="02040503050406030204" pitchFamily="18" charset="0"/>
                  </a:rPr>
                  <m:t>i</m:t>
                </m:r>
                <m:r>
                  <a:rPr xmlns:a="http://schemas.openxmlformats.org/drawingml/2006/main" sz="4450" i="1">
                    <a:solidFill>
                      <a:srgbClr val="5F7D4B"/>
                    </a:solidFill>
                    <a:latin typeface="Cambria Math" panose="02040503050406030204" pitchFamily="18" charset="0"/>
                  </a:rPr>
                  <m:t>∈</m:t>
                </m:r>
                <m:r>
                  <a:rPr xmlns:a="http://schemas.openxmlformats.org/drawingml/2006/main" sz="4450" i="1">
                    <a:solidFill>
                      <a:srgbClr val="5F7D4B"/>
                    </a:solidFill>
                    <a:latin typeface="Cambria Math" panose="02040503050406030204" pitchFamily="18" charset="0"/>
                  </a:rPr>
                  <m:t>V</m:t>
                </m:r>
              </m:oMath>
            </a14:m>
            <a:endParaRPr>
              <a:solidFill>
                <a:srgbClr val="5F7E4B"/>
              </a:solidFill>
            </a:endParaRPr>
          </a:p>
        </p:txBody>
      </p:sp>
      <p:sp>
        <p:nvSpPr>
          <p:cNvPr id="200" name="Funzione obiettivo"/>
          <p:cNvSpPr txBox="1"/>
          <p:nvPr/>
        </p:nvSpPr>
        <p:spPr>
          <a:xfrm>
            <a:off x="1727200" y="3454585"/>
            <a:ext cx="20929600" cy="21166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685800">
              <a:spcBef>
                <a:spcPts val="0"/>
              </a:spcBef>
              <a:defRPr b="1" cap="all" sz="5800">
                <a:solidFill>
                  <a:srgbClr val="007742"/>
                </a:solidFill>
                <a:latin typeface="Publico Text Roman"/>
                <a:ea typeface="Publico Text Roman"/>
                <a:cs typeface="Publico Text Roman"/>
                <a:sym typeface="Publico Text Roman"/>
              </a:defRPr>
            </a:lvl1pPr>
          </a:lstStyle>
          <a:p>
            <a:pPr/>
            <a:r>
              <a:t>Funzione obiettivo</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The Orienteering Problem"/>
          <p:cNvSpPr txBox="1"/>
          <p:nvPr>
            <p:ph type="title"/>
          </p:nvPr>
        </p:nvSpPr>
        <p:spPr>
          <a:xfrm>
            <a:off x="1727200" y="1739900"/>
            <a:ext cx="20929600" cy="2116698"/>
          </a:xfrm>
          <a:prstGeom prst="rect">
            <a:avLst/>
          </a:prstGeom>
        </p:spPr>
        <p:txBody>
          <a:bodyPr/>
          <a:lstStyle>
            <a:lvl1pPr>
              <a:defRPr spc="-116" sz="11600">
                <a:solidFill>
                  <a:srgbClr val="000000"/>
                </a:solidFill>
              </a:defRPr>
            </a:lvl1pPr>
          </a:lstStyle>
          <a:p>
            <a:pPr/>
            <a:r>
              <a:t>The Orienteering Problem</a:t>
            </a:r>
          </a:p>
        </p:txBody>
      </p:sp>
      <p:sp>
        <p:nvSpPr>
          <p:cNvPr id="203" name="Ambrosio Aniello m63001343 - Aramu Stefano m63001348"/>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82930">
              <a:defRPr sz="2125">
                <a:solidFill>
                  <a:schemeClr val="accent3">
                    <a:satOff val="-12160"/>
                    <a:lumOff val="-20326"/>
                  </a:schemeClr>
                </a:solidFill>
              </a:defRPr>
            </a:lvl1pPr>
          </a:lstStyle>
          <a:p>
            <a:pPr/>
            <a:r>
              <a:t>Ambrosio Aniello m63001343 - Aramu Stefano m63001348</a:t>
            </a:r>
          </a:p>
        </p:txBody>
      </p:sp>
      <p:sp>
        <p:nvSpPr>
          <p:cNvPr id="204" name="Il nodo origine deve avere un arco uscente e uno entrante :…"/>
          <p:cNvSpPr txBox="1"/>
          <p:nvPr>
            <p:ph type="body" idx="1"/>
          </p:nvPr>
        </p:nvSpPr>
        <p:spPr>
          <a:xfrm>
            <a:off x="1727200" y="4964062"/>
            <a:ext cx="20929600" cy="7479450"/>
          </a:xfrm>
          <a:prstGeom prst="rect">
            <a:avLst/>
          </a:prstGeom>
        </p:spPr>
        <p:txBody>
          <a:bodyPr numCol="1" spcCol="38100" anchor="ctr"/>
          <a:lstStyle/>
          <a:p>
            <a:pPr marL="0" indent="0" algn="just">
              <a:lnSpc>
                <a:spcPct val="100000"/>
              </a:lnSpc>
              <a:buSzTx/>
              <a:buNone/>
              <a:defRPr sz="4100">
                <a:solidFill>
                  <a:schemeClr val="accent3">
                    <a:satOff val="-12160"/>
                    <a:lumOff val="-20326"/>
                  </a:schemeClr>
                </a:solidFill>
              </a:defRPr>
            </a:pPr>
            <a:r>
              <a:t>Il nodo origine deve avere un arco uscente e uno entrante :</a:t>
            </a:r>
          </a:p>
          <a:p>
            <a:pPr marL="549627" indent="-549627" algn="just">
              <a:lnSpc>
                <a:spcPct val="100000"/>
              </a:lnSpc>
              <a:defRPr sz="4100">
                <a:solidFill>
                  <a:schemeClr val="accent3">
                    <a:satOff val="-12160"/>
                    <a:lumOff val="-20326"/>
                  </a:schemeClr>
                </a:solidFill>
              </a:defRPr>
            </a:pPr>
            <a14:m>
              <m:oMathPara>
                <m:oMathParaPr>
                  <m:jc m:val="left"/>
                </m:oMathParaPr>
                <m:oMath>
                  <m:limLow>
                    <m:e>
                      <m:r>
                        <a:rPr xmlns:a="http://schemas.openxmlformats.org/drawingml/2006/main" sz="4550" i="1">
                          <a:solidFill>
                            <a:srgbClr val="5F7D4B"/>
                          </a:solidFill>
                          <a:latin typeface="Cambria Math" panose="02040503050406030204" pitchFamily="18" charset="0"/>
                        </a:rPr>
                        <m:t>∑</m:t>
                      </m:r>
                    </m:e>
                    <m:lim>
                      <m:r>
                        <a:rPr xmlns:a="http://schemas.openxmlformats.org/drawingml/2006/main" sz="4550" i="1">
                          <a:solidFill>
                            <a:srgbClr val="5F7D4B"/>
                          </a:solidFill>
                          <a:latin typeface="Cambria Math" panose="02040503050406030204" pitchFamily="18" charset="0"/>
                        </a:rPr>
                        <m:t>j</m:t>
                      </m:r>
                      <m:r>
                        <a:rPr xmlns:a="http://schemas.openxmlformats.org/drawingml/2006/main" sz="4550" i="1">
                          <a:solidFill>
                            <a:srgbClr val="5F7D4B"/>
                          </a:solidFill>
                          <a:latin typeface="Cambria Math" panose="02040503050406030204" pitchFamily="18" charset="0"/>
                        </a:rPr>
                        <m:t>:</m:t>
                      </m:r>
                      <m:r>
                        <a:rPr xmlns:a="http://schemas.openxmlformats.org/drawingml/2006/main" sz="4550" i="1">
                          <a:solidFill>
                            <a:srgbClr val="5F7D4B"/>
                          </a:solidFill>
                          <a:latin typeface="Cambria Math" panose="02040503050406030204" pitchFamily="18" charset="0"/>
                        </a:rPr>
                        <m:t>(</m:t>
                      </m:r>
                      <m:r>
                        <a:rPr xmlns:a="http://schemas.openxmlformats.org/drawingml/2006/main" sz="4550" i="1">
                          <a:solidFill>
                            <a:srgbClr val="5F7D4B"/>
                          </a:solidFill>
                          <a:latin typeface="Cambria Math" panose="02040503050406030204" pitchFamily="18" charset="0"/>
                        </a:rPr>
                        <m:t>1,</m:t>
                      </m:r>
                      <m:r>
                        <a:rPr xmlns:a="http://schemas.openxmlformats.org/drawingml/2006/main" sz="4550" i="1">
                          <a:solidFill>
                            <a:srgbClr val="5F7D4B"/>
                          </a:solidFill>
                          <a:latin typeface="Cambria Math" panose="02040503050406030204" pitchFamily="18" charset="0"/>
                        </a:rPr>
                        <m:t>j</m:t>
                      </m:r>
                      <m:r>
                        <a:rPr xmlns:a="http://schemas.openxmlformats.org/drawingml/2006/main" sz="4550" i="1">
                          <a:solidFill>
                            <a:srgbClr val="5F7D4B"/>
                          </a:solidFill>
                          <a:latin typeface="Cambria Math" panose="02040503050406030204" pitchFamily="18" charset="0"/>
                        </a:rPr>
                        <m:t>)</m:t>
                      </m:r>
                      <m:r>
                        <a:rPr xmlns:a="http://schemas.openxmlformats.org/drawingml/2006/main" sz="4550" i="1">
                          <a:solidFill>
                            <a:srgbClr val="5F7D4B"/>
                          </a:solidFill>
                          <a:latin typeface="Cambria Math" panose="02040503050406030204" pitchFamily="18" charset="0"/>
                        </a:rPr>
                        <m:t>∈</m:t>
                      </m:r>
                      <m:r>
                        <a:rPr xmlns:a="http://schemas.openxmlformats.org/drawingml/2006/main" sz="4550" i="1">
                          <a:solidFill>
                            <a:srgbClr val="5F7D4B"/>
                          </a:solidFill>
                          <a:latin typeface="Cambria Math" panose="02040503050406030204" pitchFamily="18" charset="0"/>
                        </a:rPr>
                        <m:t>A</m:t>
                      </m:r>
                    </m:lim>
                  </m:limLow>
                  <m:sSub>
                    <m:e>
                      <m:r>
                        <a:rPr xmlns:a="http://schemas.openxmlformats.org/drawingml/2006/main" sz="4550" i="1">
                          <a:solidFill>
                            <a:srgbClr val="5F7D4B"/>
                          </a:solidFill>
                          <a:latin typeface="Cambria Math" panose="02040503050406030204" pitchFamily="18" charset="0"/>
                        </a:rPr>
                        <m:t>x</m:t>
                      </m:r>
                    </m:e>
                    <m:sub>
                      <m:r>
                        <a:rPr xmlns:a="http://schemas.openxmlformats.org/drawingml/2006/main" sz="4550" i="1">
                          <a:solidFill>
                            <a:srgbClr val="5F7D4B"/>
                          </a:solidFill>
                          <a:latin typeface="Cambria Math" panose="02040503050406030204" pitchFamily="18" charset="0"/>
                        </a:rPr>
                        <m:t>1</m:t>
                      </m:r>
                      <m:r>
                        <a:rPr xmlns:a="http://schemas.openxmlformats.org/drawingml/2006/main" sz="4550" i="1">
                          <a:solidFill>
                            <a:srgbClr val="5F7D4B"/>
                          </a:solidFill>
                          <a:latin typeface="Cambria Math" panose="02040503050406030204" pitchFamily="18" charset="0"/>
                        </a:rPr>
                        <m:t>j</m:t>
                      </m:r>
                    </m:sub>
                  </m:sSub>
                  <m:r>
                    <a:rPr xmlns:a="http://schemas.openxmlformats.org/drawingml/2006/main" sz="4550" i="1">
                      <a:solidFill>
                        <a:srgbClr val="5F7D4B"/>
                      </a:solidFill>
                      <a:latin typeface="Cambria Math" panose="02040503050406030204" pitchFamily="18" charset="0"/>
                    </a:rPr>
                    <m:t>=</m:t>
                  </m:r>
                  <m:limLow>
                    <m:e>
                      <m:r>
                        <a:rPr xmlns:a="http://schemas.openxmlformats.org/drawingml/2006/main" sz="4550" i="1">
                          <a:solidFill>
                            <a:srgbClr val="5F7D4B"/>
                          </a:solidFill>
                          <a:latin typeface="Cambria Math" panose="02040503050406030204" pitchFamily="18" charset="0"/>
                        </a:rPr>
                        <m:t>∑</m:t>
                      </m:r>
                    </m:e>
                    <m:lim>
                      <m:r>
                        <a:rPr xmlns:a="http://schemas.openxmlformats.org/drawingml/2006/main" sz="4550" i="1">
                          <a:solidFill>
                            <a:srgbClr val="5F7D4B"/>
                          </a:solidFill>
                          <a:latin typeface="Cambria Math" panose="02040503050406030204" pitchFamily="18" charset="0"/>
                        </a:rPr>
                        <m:t>i</m:t>
                      </m:r>
                      <m:r>
                        <a:rPr xmlns:a="http://schemas.openxmlformats.org/drawingml/2006/main" sz="4550" i="1">
                          <a:solidFill>
                            <a:srgbClr val="5F7D4B"/>
                          </a:solidFill>
                          <a:latin typeface="Cambria Math" panose="02040503050406030204" pitchFamily="18" charset="0"/>
                        </a:rPr>
                        <m:t>:</m:t>
                      </m:r>
                      <m:r>
                        <a:rPr xmlns:a="http://schemas.openxmlformats.org/drawingml/2006/main" sz="4550" i="1">
                          <a:solidFill>
                            <a:srgbClr val="5F7D4B"/>
                          </a:solidFill>
                          <a:latin typeface="Cambria Math" panose="02040503050406030204" pitchFamily="18" charset="0"/>
                        </a:rPr>
                        <m:t>(</m:t>
                      </m:r>
                      <m:r>
                        <a:rPr xmlns:a="http://schemas.openxmlformats.org/drawingml/2006/main" sz="4550" i="1">
                          <a:solidFill>
                            <a:srgbClr val="5F7D4B"/>
                          </a:solidFill>
                          <a:latin typeface="Cambria Math" panose="02040503050406030204" pitchFamily="18" charset="0"/>
                        </a:rPr>
                        <m:t>i</m:t>
                      </m:r>
                      <m:r>
                        <a:rPr xmlns:a="http://schemas.openxmlformats.org/drawingml/2006/main" sz="4550" i="1">
                          <a:solidFill>
                            <a:srgbClr val="5F7D4B"/>
                          </a:solidFill>
                          <a:latin typeface="Cambria Math" panose="02040503050406030204" pitchFamily="18" charset="0"/>
                        </a:rPr>
                        <m:t>,1</m:t>
                      </m:r>
                      <m:r>
                        <a:rPr xmlns:a="http://schemas.openxmlformats.org/drawingml/2006/main" sz="4550" i="1">
                          <a:solidFill>
                            <a:srgbClr val="5F7D4B"/>
                          </a:solidFill>
                          <a:latin typeface="Cambria Math" panose="02040503050406030204" pitchFamily="18" charset="0"/>
                        </a:rPr>
                        <m:t>)</m:t>
                      </m:r>
                      <m:r>
                        <a:rPr xmlns:a="http://schemas.openxmlformats.org/drawingml/2006/main" sz="4550" i="1">
                          <a:solidFill>
                            <a:srgbClr val="5F7D4B"/>
                          </a:solidFill>
                          <a:latin typeface="Cambria Math" panose="02040503050406030204" pitchFamily="18" charset="0"/>
                        </a:rPr>
                        <m:t>∈</m:t>
                      </m:r>
                      <m:r>
                        <a:rPr xmlns:a="http://schemas.openxmlformats.org/drawingml/2006/main" sz="4550" i="1">
                          <a:solidFill>
                            <a:srgbClr val="5F7D4B"/>
                          </a:solidFill>
                          <a:latin typeface="Cambria Math" panose="02040503050406030204" pitchFamily="18" charset="0"/>
                        </a:rPr>
                        <m:t>A</m:t>
                      </m:r>
                    </m:lim>
                  </m:limLow>
                  <m:sSub>
                    <m:e>
                      <m:r>
                        <a:rPr xmlns:a="http://schemas.openxmlformats.org/drawingml/2006/main" sz="4550" i="1">
                          <a:solidFill>
                            <a:srgbClr val="5F7D4B"/>
                          </a:solidFill>
                          <a:latin typeface="Cambria Math" panose="02040503050406030204" pitchFamily="18" charset="0"/>
                        </a:rPr>
                        <m:t>x</m:t>
                      </m:r>
                    </m:e>
                    <m:sub>
                      <m:r>
                        <a:rPr xmlns:a="http://schemas.openxmlformats.org/drawingml/2006/main" sz="4550" i="1">
                          <a:solidFill>
                            <a:srgbClr val="5F7D4B"/>
                          </a:solidFill>
                          <a:latin typeface="Cambria Math" panose="02040503050406030204" pitchFamily="18" charset="0"/>
                        </a:rPr>
                        <m:t>i</m:t>
                      </m:r>
                      <m:r>
                        <a:rPr xmlns:a="http://schemas.openxmlformats.org/drawingml/2006/main" sz="4550" i="1">
                          <a:solidFill>
                            <a:srgbClr val="5F7D4B"/>
                          </a:solidFill>
                          <a:latin typeface="Cambria Math" panose="02040503050406030204" pitchFamily="18" charset="0"/>
                        </a:rPr>
                        <m:t>1</m:t>
                      </m:r>
                    </m:sub>
                  </m:sSub>
                  <m:r>
                    <a:rPr xmlns:a="http://schemas.openxmlformats.org/drawingml/2006/main" sz="4550" i="1">
                      <a:solidFill>
                        <a:srgbClr val="5F7D4B"/>
                      </a:solidFill>
                      <a:latin typeface="Cambria Math" panose="02040503050406030204" pitchFamily="18" charset="0"/>
                    </a:rPr>
                    <m:t>=</m:t>
                  </m:r>
                  <m:r>
                    <a:rPr xmlns:a="http://schemas.openxmlformats.org/drawingml/2006/main" sz="4550" i="1">
                      <a:solidFill>
                        <a:srgbClr val="5F7D4B"/>
                      </a:solidFill>
                      <a:latin typeface="Cambria Math" panose="02040503050406030204" pitchFamily="18" charset="0"/>
                    </a:rPr>
                    <m:t>1</m:t>
                  </m:r>
                </m:oMath>
              </m:oMathPara>
            </a14:m>
          </a:p>
          <a:p>
            <a:pPr marL="0" indent="0" algn="just">
              <a:lnSpc>
                <a:spcPct val="100000"/>
              </a:lnSpc>
              <a:buSzTx/>
              <a:buNone/>
              <a:defRPr sz="4100">
                <a:solidFill>
                  <a:schemeClr val="accent3">
                    <a:satOff val="-12160"/>
                    <a:lumOff val="-20326"/>
                  </a:schemeClr>
                </a:solidFill>
              </a:defRPr>
            </a:pPr>
            <a:r>
              <a:t>Per ogni altro nodo, se viene selezionato un arco entrante, deve essere selezionato anche un arco uscente :</a:t>
            </a:r>
          </a:p>
          <a:p>
            <a:pPr marL="549627" indent="-549627" algn="just">
              <a:lnSpc>
                <a:spcPct val="100000"/>
              </a:lnSpc>
              <a:defRPr sz="4100">
                <a:solidFill>
                  <a:schemeClr val="accent3">
                    <a:satOff val="-12160"/>
                    <a:lumOff val="-20326"/>
                  </a:schemeClr>
                </a:solidFill>
              </a:defRPr>
            </a:pPr>
            <a14:m>
              <m:oMathPara>
                <m:oMathParaPr>
                  <m:jc m:val="left"/>
                </m:oMathParaPr>
                <m:oMath>
                  <m:limLow>
                    <m:e>
                      <m:r>
                        <a:rPr xmlns:a="http://schemas.openxmlformats.org/drawingml/2006/main" sz="4500" i="1">
                          <a:solidFill>
                            <a:srgbClr val="5F7D4B"/>
                          </a:solidFill>
                          <a:latin typeface="Cambria Math" panose="02040503050406030204" pitchFamily="18" charset="0"/>
                        </a:rPr>
                        <m:t>∑</m:t>
                      </m:r>
                    </m:e>
                    <m:lim>
                      <m:r>
                        <a:rPr xmlns:a="http://schemas.openxmlformats.org/drawingml/2006/main" sz="4500" i="1">
                          <a:solidFill>
                            <a:srgbClr val="5F7D4B"/>
                          </a:solidFill>
                          <a:latin typeface="Cambria Math" panose="02040503050406030204" pitchFamily="18" charset="0"/>
                        </a:rPr>
                        <m:t>j</m:t>
                      </m:r>
                      <m:r>
                        <a:rPr xmlns:a="http://schemas.openxmlformats.org/drawingml/2006/main" sz="4500" i="1">
                          <a:solidFill>
                            <a:srgbClr val="5F7D4B"/>
                          </a:solidFill>
                          <a:latin typeface="Cambria Math" panose="02040503050406030204" pitchFamily="18" charset="0"/>
                        </a:rPr>
                        <m:t>:</m:t>
                      </m:r>
                      <m:r>
                        <a:rPr xmlns:a="http://schemas.openxmlformats.org/drawingml/2006/main" sz="4500" i="1">
                          <a:solidFill>
                            <a:srgbClr val="5F7D4B"/>
                          </a:solidFill>
                          <a:latin typeface="Cambria Math" panose="02040503050406030204" pitchFamily="18" charset="0"/>
                        </a:rPr>
                        <m:t>(</m:t>
                      </m:r>
                      <m:r>
                        <a:rPr xmlns:a="http://schemas.openxmlformats.org/drawingml/2006/main" sz="4500" i="1">
                          <a:solidFill>
                            <a:srgbClr val="5F7D4B"/>
                          </a:solidFill>
                          <a:latin typeface="Cambria Math" panose="02040503050406030204" pitchFamily="18" charset="0"/>
                        </a:rPr>
                        <m:t>i</m:t>
                      </m:r>
                      <m:r>
                        <a:rPr xmlns:a="http://schemas.openxmlformats.org/drawingml/2006/main" sz="4500" i="1">
                          <a:solidFill>
                            <a:srgbClr val="5F7D4B"/>
                          </a:solidFill>
                          <a:latin typeface="Cambria Math" panose="02040503050406030204" pitchFamily="18" charset="0"/>
                        </a:rPr>
                        <m:t>,</m:t>
                      </m:r>
                      <m:r>
                        <a:rPr xmlns:a="http://schemas.openxmlformats.org/drawingml/2006/main" sz="4500" i="1">
                          <a:solidFill>
                            <a:srgbClr val="5F7D4B"/>
                          </a:solidFill>
                          <a:latin typeface="Cambria Math" panose="02040503050406030204" pitchFamily="18" charset="0"/>
                        </a:rPr>
                        <m:t>j</m:t>
                      </m:r>
                      <m:r>
                        <a:rPr xmlns:a="http://schemas.openxmlformats.org/drawingml/2006/main" sz="4500" i="1">
                          <a:solidFill>
                            <a:srgbClr val="5F7D4B"/>
                          </a:solidFill>
                          <a:latin typeface="Cambria Math" panose="02040503050406030204" pitchFamily="18" charset="0"/>
                        </a:rPr>
                        <m:t>)</m:t>
                      </m:r>
                      <m:r>
                        <a:rPr xmlns:a="http://schemas.openxmlformats.org/drawingml/2006/main" sz="4500" i="1">
                          <a:solidFill>
                            <a:srgbClr val="5F7D4B"/>
                          </a:solidFill>
                          <a:latin typeface="Cambria Math" panose="02040503050406030204" pitchFamily="18" charset="0"/>
                        </a:rPr>
                        <m:t>∈</m:t>
                      </m:r>
                      <m:r>
                        <a:rPr xmlns:a="http://schemas.openxmlformats.org/drawingml/2006/main" sz="4500" i="1">
                          <a:solidFill>
                            <a:srgbClr val="5F7D4B"/>
                          </a:solidFill>
                          <a:latin typeface="Cambria Math" panose="02040503050406030204" pitchFamily="18" charset="0"/>
                        </a:rPr>
                        <m:t>A</m:t>
                      </m:r>
                    </m:lim>
                  </m:limLow>
                  <m:sSub>
                    <m:e>
                      <m:r>
                        <a:rPr xmlns:a="http://schemas.openxmlformats.org/drawingml/2006/main" sz="4500" i="1">
                          <a:solidFill>
                            <a:srgbClr val="5F7D4B"/>
                          </a:solidFill>
                          <a:latin typeface="Cambria Math" panose="02040503050406030204" pitchFamily="18" charset="0"/>
                        </a:rPr>
                        <m:t>x</m:t>
                      </m:r>
                    </m:e>
                    <m:sub>
                      <m:r>
                        <a:rPr xmlns:a="http://schemas.openxmlformats.org/drawingml/2006/main" sz="4500" i="1">
                          <a:solidFill>
                            <a:srgbClr val="5F7D4B"/>
                          </a:solidFill>
                          <a:latin typeface="Cambria Math" panose="02040503050406030204" pitchFamily="18" charset="0"/>
                        </a:rPr>
                        <m:t>i</m:t>
                      </m:r>
                      <m:r>
                        <a:rPr xmlns:a="http://schemas.openxmlformats.org/drawingml/2006/main" sz="4500" i="1">
                          <a:solidFill>
                            <a:srgbClr val="5F7D4B"/>
                          </a:solidFill>
                          <a:latin typeface="Cambria Math" panose="02040503050406030204" pitchFamily="18" charset="0"/>
                        </a:rPr>
                        <m:t>j</m:t>
                      </m:r>
                    </m:sub>
                  </m:sSub>
                  <m:r>
                    <a:rPr xmlns:a="http://schemas.openxmlformats.org/drawingml/2006/main" sz="4500" i="1">
                      <a:solidFill>
                        <a:srgbClr val="5F7D4B"/>
                      </a:solidFill>
                      <a:latin typeface="Cambria Math" panose="02040503050406030204" pitchFamily="18" charset="0"/>
                    </a:rPr>
                    <m:t>=</m:t>
                  </m:r>
                  <m:limLow>
                    <m:e>
                      <m:r>
                        <a:rPr xmlns:a="http://schemas.openxmlformats.org/drawingml/2006/main" sz="4500" i="1">
                          <a:solidFill>
                            <a:srgbClr val="5F7D4B"/>
                          </a:solidFill>
                          <a:latin typeface="Cambria Math" panose="02040503050406030204" pitchFamily="18" charset="0"/>
                        </a:rPr>
                        <m:t>∑</m:t>
                      </m:r>
                    </m:e>
                    <m:lim>
                      <m:r>
                        <a:rPr xmlns:a="http://schemas.openxmlformats.org/drawingml/2006/main" sz="4500" i="1">
                          <a:solidFill>
                            <a:srgbClr val="5F7D4B"/>
                          </a:solidFill>
                          <a:latin typeface="Cambria Math" panose="02040503050406030204" pitchFamily="18" charset="0"/>
                        </a:rPr>
                        <m:t>i</m:t>
                      </m:r>
                      <m:r>
                        <a:rPr xmlns:a="http://schemas.openxmlformats.org/drawingml/2006/main" sz="4500" i="1">
                          <a:solidFill>
                            <a:srgbClr val="5F7D4B"/>
                          </a:solidFill>
                          <a:latin typeface="Cambria Math" panose="02040503050406030204" pitchFamily="18" charset="0"/>
                        </a:rPr>
                        <m:t>:</m:t>
                      </m:r>
                      <m:r>
                        <a:rPr xmlns:a="http://schemas.openxmlformats.org/drawingml/2006/main" sz="4500" i="1">
                          <a:solidFill>
                            <a:srgbClr val="5F7D4B"/>
                          </a:solidFill>
                          <a:latin typeface="Cambria Math" panose="02040503050406030204" pitchFamily="18" charset="0"/>
                        </a:rPr>
                        <m:t>(</m:t>
                      </m:r>
                      <m:r>
                        <a:rPr xmlns:a="http://schemas.openxmlformats.org/drawingml/2006/main" sz="4500" i="1">
                          <a:solidFill>
                            <a:srgbClr val="5F7D4B"/>
                          </a:solidFill>
                          <a:latin typeface="Cambria Math" panose="02040503050406030204" pitchFamily="18" charset="0"/>
                        </a:rPr>
                        <m:t>j</m:t>
                      </m:r>
                      <m:r>
                        <a:rPr xmlns:a="http://schemas.openxmlformats.org/drawingml/2006/main" sz="4500" i="1">
                          <a:solidFill>
                            <a:srgbClr val="5F7D4B"/>
                          </a:solidFill>
                          <a:latin typeface="Cambria Math" panose="02040503050406030204" pitchFamily="18" charset="0"/>
                        </a:rPr>
                        <m:t>,</m:t>
                      </m:r>
                      <m:r>
                        <a:rPr xmlns:a="http://schemas.openxmlformats.org/drawingml/2006/main" sz="4500" i="1">
                          <a:solidFill>
                            <a:srgbClr val="5F7D4B"/>
                          </a:solidFill>
                          <a:latin typeface="Cambria Math" panose="02040503050406030204" pitchFamily="18" charset="0"/>
                        </a:rPr>
                        <m:t>i</m:t>
                      </m:r>
                      <m:r>
                        <a:rPr xmlns:a="http://schemas.openxmlformats.org/drawingml/2006/main" sz="4500" i="1">
                          <a:solidFill>
                            <a:srgbClr val="5F7D4B"/>
                          </a:solidFill>
                          <a:latin typeface="Cambria Math" panose="02040503050406030204" pitchFamily="18" charset="0"/>
                        </a:rPr>
                        <m:t>)</m:t>
                      </m:r>
                      <m:r>
                        <a:rPr xmlns:a="http://schemas.openxmlformats.org/drawingml/2006/main" sz="4500" i="1">
                          <a:solidFill>
                            <a:srgbClr val="5F7D4B"/>
                          </a:solidFill>
                          <a:latin typeface="Cambria Math" panose="02040503050406030204" pitchFamily="18" charset="0"/>
                        </a:rPr>
                        <m:t>∈</m:t>
                      </m:r>
                      <m:r>
                        <a:rPr xmlns:a="http://schemas.openxmlformats.org/drawingml/2006/main" sz="4500" i="1">
                          <a:solidFill>
                            <a:srgbClr val="5F7D4B"/>
                          </a:solidFill>
                          <a:latin typeface="Cambria Math" panose="02040503050406030204" pitchFamily="18" charset="0"/>
                        </a:rPr>
                        <m:t>A</m:t>
                      </m:r>
                    </m:lim>
                  </m:limLow>
                  <m:sSub>
                    <m:e>
                      <m:r>
                        <a:rPr xmlns:a="http://schemas.openxmlformats.org/drawingml/2006/main" sz="4500" i="1">
                          <a:solidFill>
                            <a:srgbClr val="5F7D4B"/>
                          </a:solidFill>
                          <a:latin typeface="Cambria Math" panose="02040503050406030204" pitchFamily="18" charset="0"/>
                        </a:rPr>
                        <m:t>x</m:t>
                      </m:r>
                    </m:e>
                    <m:sub>
                      <m:r>
                        <a:rPr xmlns:a="http://schemas.openxmlformats.org/drawingml/2006/main" sz="4500" i="1">
                          <a:solidFill>
                            <a:srgbClr val="5F7D4B"/>
                          </a:solidFill>
                          <a:latin typeface="Cambria Math" panose="02040503050406030204" pitchFamily="18" charset="0"/>
                        </a:rPr>
                        <m:t>j</m:t>
                      </m:r>
                      <m:r>
                        <a:rPr xmlns:a="http://schemas.openxmlformats.org/drawingml/2006/main" sz="4500" i="1">
                          <a:solidFill>
                            <a:srgbClr val="5F7D4B"/>
                          </a:solidFill>
                          <a:latin typeface="Cambria Math" panose="02040503050406030204" pitchFamily="18" charset="0"/>
                        </a:rPr>
                        <m:t>i</m:t>
                      </m:r>
                    </m:sub>
                  </m:sSub>
                  <m:r>
                    <a:rPr xmlns:a="http://schemas.openxmlformats.org/drawingml/2006/main" sz="4500" i="1">
                      <a:solidFill>
                        <a:srgbClr val="5F7D4B"/>
                      </a:solidFill>
                      <a:latin typeface="Cambria Math" panose="02040503050406030204" pitchFamily="18" charset="0"/>
                    </a:rPr>
                    <m:t>j</m:t>
                  </m:r>
                  <m:r>
                    <a:rPr xmlns:a="http://schemas.openxmlformats.org/drawingml/2006/main" sz="4500" i="1">
                      <a:solidFill>
                        <a:srgbClr val="5F7D4B"/>
                      </a:solidFill>
                      <a:latin typeface="Cambria Math" panose="02040503050406030204" pitchFamily="18" charset="0"/>
                    </a:rPr>
                    <m:t>∈</m:t>
                  </m:r>
                  <m:r>
                    <a:rPr xmlns:a="http://schemas.openxmlformats.org/drawingml/2006/main" sz="4500" i="1">
                      <a:solidFill>
                        <a:srgbClr val="5F7D4B"/>
                      </a:solidFill>
                      <a:latin typeface="Cambria Math" panose="02040503050406030204" pitchFamily="18" charset="0"/>
                    </a:rPr>
                    <m:t>V</m:t>
                  </m:r>
                </m:oMath>
              </m:oMathPara>
            </a14:m>
            <a:endParaRPr>
              <a:solidFill>
                <a:srgbClr val="5F7E4B"/>
              </a:solidFill>
            </a:endParaRPr>
          </a:p>
        </p:txBody>
      </p:sp>
      <p:sp>
        <p:nvSpPr>
          <p:cNvPr id="205" name="Vincoli"/>
          <p:cNvSpPr txBox="1"/>
          <p:nvPr/>
        </p:nvSpPr>
        <p:spPr>
          <a:xfrm>
            <a:off x="1727200" y="3454585"/>
            <a:ext cx="20929600" cy="21166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685800">
              <a:spcBef>
                <a:spcPts val="0"/>
              </a:spcBef>
              <a:defRPr b="1" cap="all" sz="5800">
                <a:solidFill>
                  <a:srgbClr val="007742"/>
                </a:solidFill>
                <a:latin typeface="Publico Text Roman"/>
                <a:ea typeface="Publico Text Roman"/>
                <a:cs typeface="Publico Text Roman"/>
                <a:sym typeface="Publico Text Roman"/>
              </a:defRPr>
            </a:lvl1pPr>
          </a:lstStyle>
          <a:p>
            <a:pPr/>
            <a:r>
              <a:t>Vincoli</a:t>
            </a:r>
          </a:p>
        </p:txBody>
      </p:sp>
      <p:sp>
        <p:nvSpPr>
          <p:cNvPr id="206" name="Il j-esimo nodo è visitato se ha un arco entrante :…"/>
          <p:cNvSpPr txBox="1"/>
          <p:nvPr/>
        </p:nvSpPr>
        <p:spPr>
          <a:xfrm>
            <a:off x="29783292" y="4964062"/>
            <a:ext cx="20929601" cy="7479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just" defTabSz="12700">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100">
                <a:solidFill>
                  <a:schemeClr val="accent3">
                    <a:satOff val="-12160"/>
                    <a:lumOff val="-20326"/>
                  </a:schemeClr>
                </a:solidFill>
              </a:defRPr>
            </a:pPr>
            <a:r>
              <a:t>Il j-esimo nodo è visitato se ha un arco entrante :</a:t>
            </a:r>
          </a:p>
          <a:p>
            <a:pPr marL="549627" indent="-549627" algn="just" defTabSz="12700">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100">
                <a:solidFill>
                  <a:schemeClr val="accent3">
                    <a:satOff val="-12160"/>
                    <a:lumOff val="-20326"/>
                  </a:schemeClr>
                </a:solidFill>
              </a:defRPr>
            </a:pPr>
            <a14:m>
              <m:oMathPara>
                <m:oMathParaPr>
                  <m:jc m:val="left"/>
                </m:oMathParaPr>
                <m:oMath>
                  <m:limLow>
                    <m:e>
                      <m:r>
                        <a:rPr xmlns:a="http://schemas.openxmlformats.org/drawingml/2006/main" sz="4550" i="1">
                          <a:solidFill>
                            <a:srgbClr val="5F7D4B"/>
                          </a:solidFill>
                          <a:latin typeface="Cambria Math" panose="02040503050406030204" pitchFamily="18" charset="0"/>
                        </a:rPr>
                        <m:t>∑</m:t>
                      </m:r>
                    </m:e>
                    <m:lim>
                      <m:r>
                        <a:rPr xmlns:a="http://schemas.openxmlformats.org/drawingml/2006/main" sz="4550" i="1">
                          <a:solidFill>
                            <a:srgbClr val="5F7D4B"/>
                          </a:solidFill>
                          <a:latin typeface="Cambria Math" panose="02040503050406030204" pitchFamily="18" charset="0"/>
                        </a:rPr>
                        <m:t>i</m:t>
                      </m:r>
                      <m:r>
                        <a:rPr xmlns:a="http://schemas.openxmlformats.org/drawingml/2006/main" sz="4550" i="1">
                          <a:solidFill>
                            <a:srgbClr val="5F7D4B"/>
                          </a:solidFill>
                          <a:latin typeface="Cambria Math" panose="02040503050406030204" pitchFamily="18" charset="0"/>
                        </a:rPr>
                        <m:t>:</m:t>
                      </m:r>
                      <m:r>
                        <a:rPr xmlns:a="http://schemas.openxmlformats.org/drawingml/2006/main" sz="4550" i="1">
                          <a:solidFill>
                            <a:srgbClr val="5F7D4B"/>
                          </a:solidFill>
                          <a:latin typeface="Cambria Math" panose="02040503050406030204" pitchFamily="18" charset="0"/>
                        </a:rPr>
                        <m:t>(</m:t>
                      </m:r>
                      <m:r>
                        <a:rPr xmlns:a="http://schemas.openxmlformats.org/drawingml/2006/main" sz="4550" i="1">
                          <a:solidFill>
                            <a:srgbClr val="5F7D4B"/>
                          </a:solidFill>
                          <a:latin typeface="Cambria Math" panose="02040503050406030204" pitchFamily="18" charset="0"/>
                        </a:rPr>
                        <m:t>j</m:t>
                      </m:r>
                      <m:r>
                        <a:rPr xmlns:a="http://schemas.openxmlformats.org/drawingml/2006/main" sz="4550" i="1">
                          <a:solidFill>
                            <a:srgbClr val="5F7D4B"/>
                          </a:solidFill>
                          <a:latin typeface="Cambria Math" panose="02040503050406030204" pitchFamily="18" charset="0"/>
                        </a:rPr>
                        <m:t>,</m:t>
                      </m:r>
                      <m:r>
                        <a:rPr xmlns:a="http://schemas.openxmlformats.org/drawingml/2006/main" sz="4550" i="1">
                          <a:solidFill>
                            <a:srgbClr val="5F7D4B"/>
                          </a:solidFill>
                          <a:latin typeface="Cambria Math" panose="02040503050406030204" pitchFamily="18" charset="0"/>
                        </a:rPr>
                        <m:t>i</m:t>
                      </m:r>
                      <m:r>
                        <a:rPr xmlns:a="http://schemas.openxmlformats.org/drawingml/2006/main" sz="4550" i="1">
                          <a:solidFill>
                            <a:srgbClr val="5F7D4B"/>
                          </a:solidFill>
                          <a:latin typeface="Cambria Math" panose="02040503050406030204" pitchFamily="18" charset="0"/>
                        </a:rPr>
                        <m:t>)</m:t>
                      </m:r>
                      <m:r>
                        <a:rPr xmlns:a="http://schemas.openxmlformats.org/drawingml/2006/main" sz="4550" i="1">
                          <a:solidFill>
                            <a:srgbClr val="5F7D4B"/>
                          </a:solidFill>
                          <a:latin typeface="Cambria Math" panose="02040503050406030204" pitchFamily="18" charset="0"/>
                        </a:rPr>
                        <m:t>∈</m:t>
                      </m:r>
                      <m:r>
                        <a:rPr xmlns:a="http://schemas.openxmlformats.org/drawingml/2006/main" sz="4550" i="1">
                          <a:solidFill>
                            <a:srgbClr val="5F7D4B"/>
                          </a:solidFill>
                          <a:latin typeface="Cambria Math" panose="02040503050406030204" pitchFamily="18" charset="0"/>
                        </a:rPr>
                        <m:t>A</m:t>
                      </m:r>
                    </m:lim>
                  </m:limLow>
                  <m:sSub>
                    <m:e>
                      <m:r>
                        <a:rPr xmlns:a="http://schemas.openxmlformats.org/drawingml/2006/main" sz="4550" i="1">
                          <a:solidFill>
                            <a:srgbClr val="5F7D4B"/>
                          </a:solidFill>
                          <a:latin typeface="Cambria Math" panose="02040503050406030204" pitchFamily="18" charset="0"/>
                        </a:rPr>
                        <m:t>x</m:t>
                      </m:r>
                    </m:e>
                    <m:sub>
                      <m:r>
                        <a:rPr xmlns:a="http://schemas.openxmlformats.org/drawingml/2006/main" sz="4550" i="1">
                          <a:solidFill>
                            <a:srgbClr val="5F7D4B"/>
                          </a:solidFill>
                          <a:latin typeface="Cambria Math" panose="02040503050406030204" pitchFamily="18" charset="0"/>
                        </a:rPr>
                        <m:t>j</m:t>
                      </m:r>
                      <m:r>
                        <a:rPr xmlns:a="http://schemas.openxmlformats.org/drawingml/2006/main" sz="4550" i="1">
                          <a:solidFill>
                            <a:srgbClr val="5F7D4B"/>
                          </a:solidFill>
                          <a:latin typeface="Cambria Math" panose="02040503050406030204" pitchFamily="18" charset="0"/>
                        </a:rPr>
                        <m:t>i</m:t>
                      </m:r>
                    </m:sub>
                  </m:sSub>
                  <m:r>
                    <a:rPr xmlns:a="http://schemas.openxmlformats.org/drawingml/2006/main" sz="4550" i="1">
                      <a:solidFill>
                        <a:srgbClr val="5F7D4B"/>
                      </a:solidFill>
                      <a:latin typeface="Cambria Math" panose="02040503050406030204" pitchFamily="18" charset="0"/>
                    </a:rPr>
                    <m:t>=</m:t>
                  </m:r>
                  <m:sSub>
                    <m:e>
                      <m:r>
                        <a:rPr xmlns:a="http://schemas.openxmlformats.org/drawingml/2006/main" sz="4550" i="1">
                          <a:solidFill>
                            <a:srgbClr val="5F7D4B"/>
                          </a:solidFill>
                          <a:latin typeface="Cambria Math" panose="02040503050406030204" pitchFamily="18" charset="0"/>
                        </a:rPr>
                        <m:t>y</m:t>
                      </m:r>
                    </m:e>
                    <m:sub>
                      <m:r>
                        <a:rPr xmlns:a="http://schemas.openxmlformats.org/drawingml/2006/main" sz="4550" i="1">
                          <a:solidFill>
                            <a:srgbClr val="5F7D4B"/>
                          </a:solidFill>
                          <a:latin typeface="Cambria Math" panose="02040503050406030204" pitchFamily="18" charset="0"/>
                        </a:rPr>
                        <m:t>j</m:t>
                      </m:r>
                    </m:sub>
                  </m:sSub>
                  <m:r>
                    <a:rPr xmlns:a="http://schemas.openxmlformats.org/drawingml/2006/main" sz="4550" i="1">
                      <a:solidFill>
                        <a:srgbClr val="5F7D4B"/>
                      </a:solidFill>
                      <a:latin typeface="Cambria Math" panose="02040503050406030204" pitchFamily="18" charset="0"/>
                    </a:rPr>
                    <m:t>j</m:t>
                  </m:r>
                  <m:r>
                    <a:rPr xmlns:a="http://schemas.openxmlformats.org/drawingml/2006/main" sz="4550" i="1">
                      <a:solidFill>
                        <a:srgbClr val="5F7D4B"/>
                      </a:solidFill>
                      <a:latin typeface="Cambria Math" panose="02040503050406030204" pitchFamily="18" charset="0"/>
                    </a:rPr>
                    <m:t>∈</m:t>
                  </m:r>
                  <m:r>
                    <a:rPr xmlns:a="http://schemas.openxmlformats.org/drawingml/2006/main" sz="4550" i="1">
                      <a:solidFill>
                        <a:srgbClr val="5F7D4B"/>
                      </a:solidFill>
                      <a:latin typeface="Cambria Math" panose="02040503050406030204" pitchFamily="18" charset="0"/>
                    </a:rPr>
                    <m:t>V</m:t>
                  </m:r>
                </m:oMath>
              </m:oMathPara>
            </a14:m>
          </a:p>
          <a:p>
            <a:pPr algn="just" defTabSz="12700">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100">
                <a:solidFill>
                  <a:schemeClr val="accent3">
                    <a:satOff val="-12160"/>
                    <a:lumOff val="-20326"/>
                  </a:schemeClr>
                </a:solidFill>
              </a:defRPr>
            </a:pPr>
            <a:r>
              <a:t>Il circuito percorso non può avere durata maggiore di </a:t>
            </a:r>
            <a14:m>
              <m:oMath>
                <m:sSub>
                  <m:e>
                    <m:r>
                      <a:rPr xmlns:a="http://schemas.openxmlformats.org/drawingml/2006/main" sz="4650" i="1">
                        <a:solidFill>
                          <a:srgbClr val="5F7D4B"/>
                        </a:solidFill>
                        <a:latin typeface="Cambria Math" panose="02040503050406030204" pitchFamily="18" charset="0"/>
                      </a:rPr>
                      <m:t>T</m:t>
                    </m:r>
                  </m:e>
                  <m:sub>
                    <m:r>
                      <a:rPr xmlns:a="http://schemas.openxmlformats.org/drawingml/2006/main" sz="4650" i="1">
                        <a:solidFill>
                          <a:srgbClr val="5F7D4B"/>
                        </a:solidFill>
                        <a:latin typeface="Cambria Math" panose="02040503050406030204" pitchFamily="18" charset="0"/>
                      </a:rPr>
                      <m:t>M</m:t>
                    </m:r>
                    <m:r>
                      <a:rPr xmlns:a="http://schemas.openxmlformats.org/drawingml/2006/main" sz="4650" i="1">
                        <a:solidFill>
                          <a:srgbClr val="5F7D4B"/>
                        </a:solidFill>
                        <a:latin typeface="Cambria Math" panose="02040503050406030204" pitchFamily="18" charset="0"/>
                      </a:rPr>
                      <m:t>a</m:t>
                    </m:r>
                    <m:r>
                      <a:rPr xmlns:a="http://schemas.openxmlformats.org/drawingml/2006/main" sz="4650" i="1">
                        <a:solidFill>
                          <a:srgbClr val="5F7D4B"/>
                        </a:solidFill>
                        <a:latin typeface="Cambria Math" panose="02040503050406030204" pitchFamily="18" charset="0"/>
                      </a:rPr>
                      <m:t>x</m:t>
                    </m:r>
                  </m:sub>
                </m:sSub>
              </m:oMath>
            </a14:m>
            <a:r>
              <a:t> :</a:t>
            </a:r>
          </a:p>
          <a:p>
            <a:pPr marL="549627" indent="-549627" algn="just" defTabSz="12700">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100">
                <a:solidFill>
                  <a:schemeClr val="accent3">
                    <a:satOff val="-12160"/>
                    <a:lumOff val="-20326"/>
                  </a:schemeClr>
                </a:solidFill>
              </a:defRPr>
            </a:pPr>
            <a14:m>
              <m:oMathPara>
                <m:oMathParaPr>
                  <m:jc m:val="left"/>
                </m:oMathParaPr>
                <m:oMath>
                  <m:limLow>
                    <m:e>
                      <m:r>
                        <a:rPr xmlns:a="http://schemas.openxmlformats.org/drawingml/2006/main" sz="4300" i="1">
                          <a:solidFill>
                            <a:srgbClr val="5F7D4B"/>
                          </a:solidFill>
                          <a:latin typeface="Cambria Math" panose="02040503050406030204" pitchFamily="18" charset="0"/>
                        </a:rPr>
                        <m:t>∑</m:t>
                      </m:r>
                    </m:e>
                    <m:lim>
                      <m:r>
                        <a:rPr xmlns:a="http://schemas.openxmlformats.org/drawingml/2006/main" sz="4300" i="1">
                          <a:solidFill>
                            <a:srgbClr val="5F7D4B"/>
                          </a:solidFill>
                          <a:latin typeface="Cambria Math" panose="02040503050406030204" pitchFamily="18" charset="0"/>
                        </a:rPr>
                        <m:t>(</m:t>
                      </m:r>
                      <m:r>
                        <a:rPr xmlns:a="http://schemas.openxmlformats.org/drawingml/2006/main" sz="4300" i="1">
                          <a:solidFill>
                            <a:srgbClr val="5F7D4B"/>
                          </a:solidFill>
                          <a:latin typeface="Cambria Math" panose="02040503050406030204" pitchFamily="18" charset="0"/>
                        </a:rPr>
                        <m:t>j</m:t>
                      </m:r>
                      <m:r>
                        <a:rPr xmlns:a="http://schemas.openxmlformats.org/drawingml/2006/main" sz="4300" i="1">
                          <a:solidFill>
                            <a:srgbClr val="5F7D4B"/>
                          </a:solidFill>
                          <a:latin typeface="Cambria Math" panose="02040503050406030204" pitchFamily="18" charset="0"/>
                        </a:rPr>
                        <m:t>,</m:t>
                      </m:r>
                      <m:r>
                        <a:rPr xmlns:a="http://schemas.openxmlformats.org/drawingml/2006/main" sz="4300" i="1">
                          <a:solidFill>
                            <a:srgbClr val="5F7D4B"/>
                          </a:solidFill>
                          <a:latin typeface="Cambria Math" panose="02040503050406030204" pitchFamily="18" charset="0"/>
                        </a:rPr>
                        <m:t>i</m:t>
                      </m:r>
                      <m:r>
                        <a:rPr xmlns:a="http://schemas.openxmlformats.org/drawingml/2006/main" sz="4300" i="1">
                          <a:solidFill>
                            <a:srgbClr val="5F7D4B"/>
                          </a:solidFill>
                          <a:latin typeface="Cambria Math" panose="02040503050406030204" pitchFamily="18" charset="0"/>
                        </a:rPr>
                        <m:t>)</m:t>
                      </m:r>
                      <m:r>
                        <a:rPr xmlns:a="http://schemas.openxmlformats.org/drawingml/2006/main" sz="4300" i="1">
                          <a:solidFill>
                            <a:srgbClr val="5F7D4B"/>
                          </a:solidFill>
                          <a:latin typeface="Cambria Math" panose="02040503050406030204" pitchFamily="18" charset="0"/>
                        </a:rPr>
                        <m:t>∈</m:t>
                      </m:r>
                      <m:r>
                        <a:rPr xmlns:a="http://schemas.openxmlformats.org/drawingml/2006/main" sz="4300" i="1">
                          <a:solidFill>
                            <a:srgbClr val="5F7D4B"/>
                          </a:solidFill>
                          <a:latin typeface="Cambria Math" panose="02040503050406030204" pitchFamily="18" charset="0"/>
                        </a:rPr>
                        <m:t>A</m:t>
                      </m:r>
                    </m:lim>
                  </m:limLow>
                  <m:sSub>
                    <m:e>
                      <m:r>
                        <a:rPr xmlns:a="http://schemas.openxmlformats.org/drawingml/2006/main" sz="4300" i="1">
                          <a:solidFill>
                            <a:srgbClr val="5F7D4B"/>
                          </a:solidFill>
                          <a:latin typeface="Cambria Math" panose="02040503050406030204" pitchFamily="18" charset="0"/>
                        </a:rPr>
                        <m:t>d</m:t>
                      </m:r>
                    </m:e>
                    <m:sub>
                      <m:r>
                        <a:rPr xmlns:a="http://schemas.openxmlformats.org/drawingml/2006/main" sz="4300" i="1">
                          <a:solidFill>
                            <a:srgbClr val="5F7D4B"/>
                          </a:solidFill>
                          <a:latin typeface="Cambria Math" panose="02040503050406030204" pitchFamily="18" charset="0"/>
                        </a:rPr>
                        <m:t>i</m:t>
                      </m:r>
                      <m:r>
                        <a:rPr xmlns:a="http://schemas.openxmlformats.org/drawingml/2006/main" sz="4300" i="1">
                          <a:solidFill>
                            <a:srgbClr val="5F7D4B"/>
                          </a:solidFill>
                          <a:latin typeface="Cambria Math" panose="02040503050406030204" pitchFamily="18" charset="0"/>
                        </a:rPr>
                        <m:t>j</m:t>
                      </m:r>
                    </m:sub>
                  </m:sSub>
                  <m:r>
                    <a:rPr xmlns:a="http://schemas.openxmlformats.org/drawingml/2006/main" sz="4300" i="1">
                      <a:solidFill>
                        <a:srgbClr val="5F7D4B"/>
                      </a:solidFill>
                      <a:latin typeface="Cambria Math" panose="02040503050406030204" pitchFamily="18" charset="0"/>
                    </a:rPr>
                    <m:t>⋅</m:t>
                  </m:r>
                  <m:sSub>
                    <m:e>
                      <m:r>
                        <a:rPr xmlns:a="http://schemas.openxmlformats.org/drawingml/2006/main" sz="4300" i="1">
                          <a:solidFill>
                            <a:srgbClr val="5F7D4B"/>
                          </a:solidFill>
                          <a:latin typeface="Cambria Math" panose="02040503050406030204" pitchFamily="18" charset="0"/>
                        </a:rPr>
                        <m:t>x</m:t>
                      </m:r>
                    </m:e>
                    <m:sub>
                      <m:r>
                        <a:rPr xmlns:a="http://schemas.openxmlformats.org/drawingml/2006/main" sz="4300" i="1">
                          <a:solidFill>
                            <a:srgbClr val="5F7D4B"/>
                          </a:solidFill>
                          <a:latin typeface="Cambria Math" panose="02040503050406030204" pitchFamily="18" charset="0"/>
                        </a:rPr>
                        <m:t>i</m:t>
                      </m:r>
                      <m:r>
                        <a:rPr xmlns:a="http://schemas.openxmlformats.org/drawingml/2006/main" sz="4300" i="1">
                          <a:solidFill>
                            <a:srgbClr val="5F7D4B"/>
                          </a:solidFill>
                          <a:latin typeface="Cambria Math" panose="02040503050406030204" pitchFamily="18" charset="0"/>
                        </a:rPr>
                        <m:t>j</m:t>
                      </m:r>
                    </m:sub>
                  </m:sSub>
                  <m:r>
                    <a:rPr xmlns:a="http://schemas.openxmlformats.org/drawingml/2006/main" sz="4300" i="1">
                      <a:solidFill>
                        <a:srgbClr val="5F7D4B"/>
                      </a:solidFill>
                      <a:latin typeface="Cambria Math" panose="02040503050406030204" pitchFamily="18" charset="0"/>
                    </a:rPr>
                    <m:t>≤</m:t>
                  </m:r>
                  <m:sSub>
                    <m:e>
                      <m:r>
                        <a:rPr xmlns:a="http://schemas.openxmlformats.org/drawingml/2006/main" sz="4300" i="1">
                          <a:solidFill>
                            <a:srgbClr val="5F7D4B"/>
                          </a:solidFill>
                          <a:latin typeface="Cambria Math" panose="02040503050406030204" pitchFamily="18" charset="0"/>
                        </a:rPr>
                        <m:t>T</m:t>
                      </m:r>
                    </m:e>
                    <m:sub>
                      <m:r>
                        <a:rPr xmlns:a="http://schemas.openxmlformats.org/drawingml/2006/main" sz="4300" i="1">
                          <a:solidFill>
                            <a:srgbClr val="5F7D4B"/>
                          </a:solidFill>
                          <a:latin typeface="Cambria Math" panose="02040503050406030204" pitchFamily="18" charset="0"/>
                        </a:rPr>
                        <m:t>M</m:t>
                      </m:r>
                      <m:r>
                        <a:rPr xmlns:a="http://schemas.openxmlformats.org/drawingml/2006/main" sz="4300" i="1">
                          <a:solidFill>
                            <a:srgbClr val="5F7D4B"/>
                          </a:solidFill>
                          <a:latin typeface="Cambria Math" panose="02040503050406030204" pitchFamily="18" charset="0"/>
                        </a:rPr>
                        <m:t>a</m:t>
                      </m:r>
                      <m:r>
                        <a:rPr xmlns:a="http://schemas.openxmlformats.org/drawingml/2006/main" sz="4300" i="1">
                          <a:solidFill>
                            <a:srgbClr val="5F7D4B"/>
                          </a:solidFill>
                          <a:latin typeface="Cambria Math" panose="02040503050406030204" pitchFamily="18" charset="0"/>
                        </a:rPr>
                        <m:t>x</m:t>
                      </m:r>
                    </m:sub>
                  </m:sSub>
                  <m:r>
                    <m:rPr>
                      <m:nor/>
                    </m:rPr>
                    <a:rPr xmlns:a="http://schemas.openxmlformats.org/drawingml/2006/main" sz="4300" i="1">
                      <a:solidFill>
                        <a:srgbClr val="5F7D4B"/>
                      </a:solidFill>
                      <a:latin typeface="Cambria Math" panose="02040503050406030204" pitchFamily="18" charset="0"/>
                    </a:rPr>
                    <m:t>dove</m:t>
                  </m:r>
                  <m:sSub>
                    <m:e>
                      <m:r>
                        <a:rPr xmlns:a="http://schemas.openxmlformats.org/drawingml/2006/main" sz="4300" i="1">
                          <a:solidFill>
                            <a:srgbClr val="5F7D4B"/>
                          </a:solidFill>
                          <a:latin typeface="Cambria Math" panose="02040503050406030204" pitchFamily="18" charset="0"/>
                        </a:rPr>
                        <m:t>d</m:t>
                      </m:r>
                    </m:e>
                    <m:sub>
                      <m:r>
                        <a:rPr xmlns:a="http://schemas.openxmlformats.org/drawingml/2006/main" sz="4300" i="1">
                          <a:solidFill>
                            <a:srgbClr val="5F7D4B"/>
                          </a:solidFill>
                          <a:latin typeface="Cambria Math" panose="02040503050406030204" pitchFamily="18" charset="0"/>
                        </a:rPr>
                        <m:t>i</m:t>
                      </m:r>
                      <m:r>
                        <a:rPr xmlns:a="http://schemas.openxmlformats.org/drawingml/2006/main" sz="4300" i="1">
                          <a:solidFill>
                            <a:srgbClr val="5F7D4B"/>
                          </a:solidFill>
                          <a:latin typeface="Cambria Math" panose="02040503050406030204" pitchFamily="18" charset="0"/>
                        </a:rPr>
                        <m:t>j</m:t>
                      </m:r>
                    </m:sub>
                  </m:sSub>
                  <m:r>
                    <m:rPr>
                      <m:nor/>
                    </m:rPr>
                    <a:rPr xmlns:a="http://schemas.openxmlformats.org/drawingml/2006/main" sz="4300" i="1">
                      <a:solidFill>
                        <a:srgbClr val="5F7D4B"/>
                      </a:solidFill>
                      <a:latin typeface="Cambria Math" panose="02040503050406030204" pitchFamily="18" charset="0"/>
                    </a:rPr>
                    <m:t>è la durata associata all'arco</m:t>
                  </m:r>
                  <m:r>
                    <a:rPr xmlns:a="http://schemas.openxmlformats.org/drawingml/2006/main" sz="4300" i="1">
                      <a:solidFill>
                        <a:srgbClr val="5F7D4B"/>
                      </a:solidFill>
                      <a:latin typeface="Cambria Math" panose="02040503050406030204" pitchFamily="18" charset="0"/>
                    </a:rPr>
                    <m:t>(</m:t>
                  </m:r>
                  <m:r>
                    <a:rPr xmlns:a="http://schemas.openxmlformats.org/drawingml/2006/main" sz="4300" i="1">
                      <a:solidFill>
                        <a:srgbClr val="5F7D4B"/>
                      </a:solidFill>
                      <a:latin typeface="Cambria Math" panose="02040503050406030204" pitchFamily="18" charset="0"/>
                    </a:rPr>
                    <m:t>i</m:t>
                  </m:r>
                  <m:r>
                    <a:rPr xmlns:a="http://schemas.openxmlformats.org/drawingml/2006/main" sz="4300" i="1">
                      <a:solidFill>
                        <a:srgbClr val="5F7D4B"/>
                      </a:solidFill>
                      <a:latin typeface="Cambria Math" panose="02040503050406030204" pitchFamily="18" charset="0"/>
                    </a:rPr>
                    <m:t>,</m:t>
                  </m:r>
                  <m:r>
                    <a:rPr xmlns:a="http://schemas.openxmlformats.org/drawingml/2006/main" sz="4300" i="1">
                      <a:solidFill>
                        <a:srgbClr val="5F7D4B"/>
                      </a:solidFill>
                      <a:latin typeface="Cambria Math" panose="02040503050406030204" pitchFamily="18" charset="0"/>
                    </a:rPr>
                    <m:t>j</m:t>
                  </m:r>
                  <m:r>
                    <a:rPr xmlns:a="http://schemas.openxmlformats.org/drawingml/2006/main" sz="4300" i="1">
                      <a:solidFill>
                        <a:srgbClr val="5F7D4B"/>
                      </a:solidFill>
                      <a:latin typeface="Cambria Math" panose="02040503050406030204" pitchFamily="18" charset="0"/>
                    </a:rPr>
                    <m:t>)</m:t>
                  </m:r>
                  <m:r>
                    <a:rPr xmlns:a="http://schemas.openxmlformats.org/drawingml/2006/main" sz="4300" i="1">
                      <a:solidFill>
                        <a:srgbClr val="5F7D4B"/>
                      </a:solidFill>
                      <a:latin typeface="Cambria Math" panose="02040503050406030204" pitchFamily="18" charset="0"/>
                    </a:rPr>
                    <m:t>∈</m:t>
                  </m:r>
                  <m:r>
                    <a:rPr xmlns:a="http://schemas.openxmlformats.org/drawingml/2006/main" sz="4300" i="1">
                      <a:solidFill>
                        <a:srgbClr val="5F7D4B"/>
                      </a:solidFill>
                      <a:latin typeface="Cambria Math" panose="02040503050406030204" pitchFamily="18" charset="0"/>
                    </a:rPr>
                    <m:t>A</m:t>
                  </m:r>
                  <m:r>
                    <a:rPr xmlns:a="http://schemas.openxmlformats.org/drawingml/2006/main" sz="4300" i="1">
                      <a:solidFill>
                        <a:srgbClr val="5F7D4B"/>
                      </a:solidFill>
                      <a:latin typeface="Cambria Math" panose="02040503050406030204" pitchFamily="18" charset="0"/>
                    </a:rPr>
                    <m:t>.</m:t>
                  </m:r>
                </m:oMath>
              </m:oMathPara>
            </a14:m>
            <a:endParaRPr>
              <a:solidFill>
                <a:srgbClr val="5F7E4B"/>
              </a:solidFill>
            </a:endParaRP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The Orienteering Problem"/>
          <p:cNvSpPr txBox="1"/>
          <p:nvPr>
            <p:ph type="title"/>
          </p:nvPr>
        </p:nvSpPr>
        <p:spPr>
          <a:xfrm>
            <a:off x="1727200" y="1739900"/>
            <a:ext cx="20929600" cy="2116698"/>
          </a:xfrm>
          <a:prstGeom prst="rect">
            <a:avLst/>
          </a:prstGeom>
        </p:spPr>
        <p:txBody>
          <a:bodyPr/>
          <a:lstStyle>
            <a:lvl1pPr>
              <a:defRPr spc="-116" sz="11600">
                <a:solidFill>
                  <a:srgbClr val="000000"/>
                </a:solidFill>
              </a:defRPr>
            </a:lvl1pPr>
          </a:lstStyle>
          <a:p>
            <a:pPr/>
            <a:r>
              <a:t>The Orienteering Problem</a:t>
            </a:r>
          </a:p>
        </p:txBody>
      </p:sp>
      <p:sp>
        <p:nvSpPr>
          <p:cNvPr id="209" name="Ambrosio Aniello m63001343 - Aramu Stefano m63001348"/>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82930">
              <a:defRPr sz="2125">
                <a:solidFill>
                  <a:schemeClr val="accent3">
                    <a:satOff val="-12160"/>
                    <a:lumOff val="-20326"/>
                  </a:schemeClr>
                </a:solidFill>
              </a:defRPr>
            </a:lvl1pPr>
          </a:lstStyle>
          <a:p>
            <a:pPr/>
            <a:r>
              <a:t>Ambrosio Aniello m63001343 - Aramu Stefano m63001348</a:t>
            </a:r>
          </a:p>
        </p:txBody>
      </p:sp>
      <p:sp>
        <p:nvSpPr>
          <p:cNvPr id="210" name="Il j-esimo nodo è visitato se ha un arco entrante :…"/>
          <p:cNvSpPr txBox="1"/>
          <p:nvPr>
            <p:ph type="body" idx="1"/>
          </p:nvPr>
        </p:nvSpPr>
        <p:spPr>
          <a:xfrm>
            <a:off x="1727200" y="4964062"/>
            <a:ext cx="20929600" cy="7479450"/>
          </a:xfrm>
          <a:prstGeom prst="rect">
            <a:avLst/>
          </a:prstGeom>
        </p:spPr>
        <p:txBody>
          <a:bodyPr numCol="1" spcCol="38100" anchor="ctr"/>
          <a:lstStyle/>
          <a:p>
            <a:pPr marL="0" indent="0" algn="just">
              <a:lnSpc>
                <a:spcPct val="100000"/>
              </a:lnSpc>
              <a:buSzTx/>
              <a:buNone/>
              <a:defRPr sz="4100">
                <a:solidFill>
                  <a:schemeClr val="accent3">
                    <a:satOff val="-12160"/>
                    <a:lumOff val="-20326"/>
                  </a:schemeClr>
                </a:solidFill>
              </a:defRPr>
            </a:pPr>
            <a:r>
              <a:t>Il j-esimo nodo è visitato se ha un arco entrante :</a:t>
            </a:r>
          </a:p>
          <a:p>
            <a:pPr marL="549627" indent="-549627" algn="just">
              <a:lnSpc>
                <a:spcPct val="100000"/>
              </a:lnSpc>
              <a:defRPr sz="4100">
                <a:solidFill>
                  <a:schemeClr val="accent3">
                    <a:satOff val="-12160"/>
                    <a:lumOff val="-20326"/>
                  </a:schemeClr>
                </a:solidFill>
              </a:defRPr>
            </a:pPr>
            <a14:m>
              <m:oMathPara>
                <m:oMathParaPr>
                  <m:jc m:val="left"/>
                </m:oMathParaPr>
                <m:oMath>
                  <m:limLow>
                    <m:e>
                      <m:r>
                        <a:rPr xmlns:a="http://schemas.openxmlformats.org/drawingml/2006/main" sz="4550" i="1">
                          <a:solidFill>
                            <a:srgbClr val="5F7D4B"/>
                          </a:solidFill>
                          <a:latin typeface="Cambria Math" panose="02040503050406030204" pitchFamily="18" charset="0"/>
                        </a:rPr>
                        <m:t>∑</m:t>
                      </m:r>
                    </m:e>
                    <m:lim>
                      <m:r>
                        <a:rPr xmlns:a="http://schemas.openxmlformats.org/drawingml/2006/main" sz="4550" i="1">
                          <a:solidFill>
                            <a:srgbClr val="5F7D4B"/>
                          </a:solidFill>
                          <a:latin typeface="Cambria Math" panose="02040503050406030204" pitchFamily="18" charset="0"/>
                        </a:rPr>
                        <m:t>i</m:t>
                      </m:r>
                      <m:r>
                        <a:rPr xmlns:a="http://schemas.openxmlformats.org/drawingml/2006/main" sz="4550" i="1">
                          <a:solidFill>
                            <a:srgbClr val="5F7D4B"/>
                          </a:solidFill>
                          <a:latin typeface="Cambria Math" panose="02040503050406030204" pitchFamily="18" charset="0"/>
                        </a:rPr>
                        <m:t>:</m:t>
                      </m:r>
                      <m:r>
                        <a:rPr xmlns:a="http://schemas.openxmlformats.org/drawingml/2006/main" sz="4550" i="1">
                          <a:solidFill>
                            <a:srgbClr val="5F7D4B"/>
                          </a:solidFill>
                          <a:latin typeface="Cambria Math" panose="02040503050406030204" pitchFamily="18" charset="0"/>
                        </a:rPr>
                        <m:t>(</m:t>
                      </m:r>
                      <m:r>
                        <a:rPr xmlns:a="http://schemas.openxmlformats.org/drawingml/2006/main" sz="4550" i="1">
                          <a:solidFill>
                            <a:srgbClr val="5F7D4B"/>
                          </a:solidFill>
                          <a:latin typeface="Cambria Math" panose="02040503050406030204" pitchFamily="18" charset="0"/>
                        </a:rPr>
                        <m:t>j</m:t>
                      </m:r>
                      <m:r>
                        <a:rPr xmlns:a="http://schemas.openxmlformats.org/drawingml/2006/main" sz="4550" i="1">
                          <a:solidFill>
                            <a:srgbClr val="5F7D4B"/>
                          </a:solidFill>
                          <a:latin typeface="Cambria Math" panose="02040503050406030204" pitchFamily="18" charset="0"/>
                        </a:rPr>
                        <m:t>,</m:t>
                      </m:r>
                      <m:r>
                        <a:rPr xmlns:a="http://schemas.openxmlformats.org/drawingml/2006/main" sz="4550" i="1">
                          <a:solidFill>
                            <a:srgbClr val="5F7D4B"/>
                          </a:solidFill>
                          <a:latin typeface="Cambria Math" panose="02040503050406030204" pitchFamily="18" charset="0"/>
                        </a:rPr>
                        <m:t>i</m:t>
                      </m:r>
                      <m:r>
                        <a:rPr xmlns:a="http://schemas.openxmlformats.org/drawingml/2006/main" sz="4550" i="1">
                          <a:solidFill>
                            <a:srgbClr val="5F7D4B"/>
                          </a:solidFill>
                          <a:latin typeface="Cambria Math" panose="02040503050406030204" pitchFamily="18" charset="0"/>
                        </a:rPr>
                        <m:t>)</m:t>
                      </m:r>
                      <m:r>
                        <a:rPr xmlns:a="http://schemas.openxmlformats.org/drawingml/2006/main" sz="4550" i="1">
                          <a:solidFill>
                            <a:srgbClr val="5F7D4B"/>
                          </a:solidFill>
                          <a:latin typeface="Cambria Math" panose="02040503050406030204" pitchFamily="18" charset="0"/>
                        </a:rPr>
                        <m:t>∈</m:t>
                      </m:r>
                      <m:r>
                        <a:rPr xmlns:a="http://schemas.openxmlformats.org/drawingml/2006/main" sz="4550" i="1">
                          <a:solidFill>
                            <a:srgbClr val="5F7D4B"/>
                          </a:solidFill>
                          <a:latin typeface="Cambria Math" panose="02040503050406030204" pitchFamily="18" charset="0"/>
                        </a:rPr>
                        <m:t>A</m:t>
                      </m:r>
                    </m:lim>
                  </m:limLow>
                  <m:sSub>
                    <m:e>
                      <m:r>
                        <a:rPr xmlns:a="http://schemas.openxmlformats.org/drawingml/2006/main" sz="4550" i="1">
                          <a:solidFill>
                            <a:srgbClr val="5F7D4B"/>
                          </a:solidFill>
                          <a:latin typeface="Cambria Math" panose="02040503050406030204" pitchFamily="18" charset="0"/>
                        </a:rPr>
                        <m:t>x</m:t>
                      </m:r>
                    </m:e>
                    <m:sub>
                      <m:r>
                        <a:rPr xmlns:a="http://schemas.openxmlformats.org/drawingml/2006/main" sz="4550" i="1">
                          <a:solidFill>
                            <a:srgbClr val="5F7D4B"/>
                          </a:solidFill>
                          <a:latin typeface="Cambria Math" panose="02040503050406030204" pitchFamily="18" charset="0"/>
                        </a:rPr>
                        <m:t>j</m:t>
                      </m:r>
                      <m:r>
                        <a:rPr xmlns:a="http://schemas.openxmlformats.org/drawingml/2006/main" sz="4550" i="1">
                          <a:solidFill>
                            <a:srgbClr val="5F7D4B"/>
                          </a:solidFill>
                          <a:latin typeface="Cambria Math" panose="02040503050406030204" pitchFamily="18" charset="0"/>
                        </a:rPr>
                        <m:t>i</m:t>
                      </m:r>
                    </m:sub>
                  </m:sSub>
                  <m:r>
                    <a:rPr xmlns:a="http://schemas.openxmlformats.org/drawingml/2006/main" sz="4550" i="1">
                      <a:solidFill>
                        <a:srgbClr val="5F7D4B"/>
                      </a:solidFill>
                      <a:latin typeface="Cambria Math" panose="02040503050406030204" pitchFamily="18" charset="0"/>
                    </a:rPr>
                    <m:t>=</m:t>
                  </m:r>
                  <m:sSub>
                    <m:e>
                      <m:r>
                        <a:rPr xmlns:a="http://schemas.openxmlformats.org/drawingml/2006/main" sz="4550" i="1">
                          <a:solidFill>
                            <a:srgbClr val="5F7D4B"/>
                          </a:solidFill>
                          <a:latin typeface="Cambria Math" panose="02040503050406030204" pitchFamily="18" charset="0"/>
                        </a:rPr>
                        <m:t>y</m:t>
                      </m:r>
                    </m:e>
                    <m:sub>
                      <m:r>
                        <a:rPr xmlns:a="http://schemas.openxmlformats.org/drawingml/2006/main" sz="4550" i="1">
                          <a:solidFill>
                            <a:srgbClr val="5F7D4B"/>
                          </a:solidFill>
                          <a:latin typeface="Cambria Math" panose="02040503050406030204" pitchFamily="18" charset="0"/>
                        </a:rPr>
                        <m:t>j</m:t>
                      </m:r>
                    </m:sub>
                  </m:sSub>
                  <m:r>
                    <a:rPr xmlns:a="http://schemas.openxmlformats.org/drawingml/2006/main" sz="4550" i="1">
                      <a:solidFill>
                        <a:srgbClr val="5F7D4B"/>
                      </a:solidFill>
                      <a:latin typeface="Cambria Math" panose="02040503050406030204" pitchFamily="18" charset="0"/>
                    </a:rPr>
                    <m:t>j</m:t>
                  </m:r>
                  <m:r>
                    <a:rPr xmlns:a="http://schemas.openxmlformats.org/drawingml/2006/main" sz="4550" i="1">
                      <a:solidFill>
                        <a:srgbClr val="5F7D4B"/>
                      </a:solidFill>
                      <a:latin typeface="Cambria Math" panose="02040503050406030204" pitchFamily="18" charset="0"/>
                    </a:rPr>
                    <m:t>∈</m:t>
                  </m:r>
                  <m:r>
                    <a:rPr xmlns:a="http://schemas.openxmlformats.org/drawingml/2006/main" sz="4550" i="1">
                      <a:solidFill>
                        <a:srgbClr val="5F7D4B"/>
                      </a:solidFill>
                      <a:latin typeface="Cambria Math" panose="02040503050406030204" pitchFamily="18" charset="0"/>
                    </a:rPr>
                    <m:t>V</m:t>
                  </m:r>
                </m:oMath>
              </m:oMathPara>
            </a14:m>
          </a:p>
          <a:p>
            <a:pPr marL="0" indent="0" algn="just">
              <a:lnSpc>
                <a:spcPct val="100000"/>
              </a:lnSpc>
              <a:buSzTx/>
              <a:buNone/>
              <a:defRPr sz="4100">
                <a:solidFill>
                  <a:schemeClr val="accent3">
                    <a:satOff val="-12160"/>
                    <a:lumOff val="-20326"/>
                  </a:schemeClr>
                </a:solidFill>
              </a:defRPr>
            </a:pPr>
            <a:r>
              <a:t>Il circuito percorso non può avere durata maggiore di </a:t>
            </a:r>
            <a14:m>
              <m:oMath>
                <m:sSub>
                  <m:e>
                    <m:r>
                      <a:rPr xmlns:a="http://schemas.openxmlformats.org/drawingml/2006/main" sz="4650" i="1">
                        <a:solidFill>
                          <a:srgbClr val="5F7D4B"/>
                        </a:solidFill>
                        <a:latin typeface="Cambria Math" panose="02040503050406030204" pitchFamily="18" charset="0"/>
                      </a:rPr>
                      <m:t>T</m:t>
                    </m:r>
                  </m:e>
                  <m:sub>
                    <m:r>
                      <a:rPr xmlns:a="http://schemas.openxmlformats.org/drawingml/2006/main" sz="4650" i="1">
                        <a:solidFill>
                          <a:srgbClr val="5F7D4B"/>
                        </a:solidFill>
                        <a:latin typeface="Cambria Math" panose="02040503050406030204" pitchFamily="18" charset="0"/>
                      </a:rPr>
                      <m:t>M</m:t>
                    </m:r>
                    <m:r>
                      <a:rPr xmlns:a="http://schemas.openxmlformats.org/drawingml/2006/main" sz="4650" i="1">
                        <a:solidFill>
                          <a:srgbClr val="5F7D4B"/>
                        </a:solidFill>
                        <a:latin typeface="Cambria Math" panose="02040503050406030204" pitchFamily="18" charset="0"/>
                      </a:rPr>
                      <m:t>a</m:t>
                    </m:r>
                    <m:r>
                      <a:rPr xmlns:a="http://schemas.openxmlformats.org/drawingml/2006/main" sz="4650" i="1">
                        <a:solidFill>
                          <a:srgbClr val="5F7D4B"/>
                        </a:solidFill>
                        <a:latin typeface="Cambria Math" panose="02040503050406030204" pitchFamily="18" charset="0"/>
                      </a:rPr>
                      <m:t>x</m:t>
                    </m:r>
                  </m:sub>
                </m:sSub>
              </m:oMath>
            </a14:m>
            <a:r>
              <a:t> :</a:t>
            </a:r>
          </a:p>
          <a:p>
            <a:pPr marL="549627" indent="-549627" algn="just">
              <a:lnSpc>
                <a:spcPct val="100000"/>
              </a:lnSpc>
              <a:defRPr sz="4100">
                <a:solidFill>
                  <a:schemeClr val="accent3">
                    <a:satOff val="-12160"/>
                    <a:lumOff val="-20326"/>
                  </a:schemeClr>
                </a:solidFill>
              </a:defRPr>
            </a:pPr>
            <a14:m>
              <m:oMathPara>
                <m:oMathParaPr>
                  <m:jc m:val="left"/>
                </m:oMathParaPr>
                <m:oMath>
                  <m:limLow>
                    <m:e>
                      <m:r>
                        <a:rPr xmlns:a="http://schemas.openxmlformats.org/drawingml/2006/main" sz="4300" i="1">
                          <a:solidFill>
                            <a:srgbClr val="5F7D4B"/>
                          </a:solidFill>
                          <a:latin typeface="Cambria Math" panose="02040503050406030204" pitchFamily="18" charset="0"/>
                        </a:rPr>
                        <m:t>∑</m:t>
                      </m:r>
                    </m:e>
                    <m:lim>
                      <m:r>
                        <a:rPr xmlns:a="http://schemas.openxmlformats.org/drawingml/2006/main" sz="4300" i="1">
                          <a:solidFill>
                            <a:srgbClr val="5F7D4B"/>
                          </a:solidFill>
                          <a:latin typeface="Cambria Math" panose="02040503050406030204" pitchFamily="18" charset="0"/>
                        </a:rPr>
                        <m:t>(</m:t>
                      </m:r>
                      <m:r>
                        <a:rPr xmlns:a="http://schemas.openxmlformats.org/drawingml/2006/main" sz="4300" i="1">
                          <a:solidFill>
                            <a:srgbClr val="5F7D4B"/>
                          </a:solidFill>
                          <a:latin typeface="Cambria Math" panose="02040503050406030204" pitchFamily="18" charset="0"/>
                        </a:rPr>
                        <m:t>j</m:t>
                      </m:r>
                      <m:r>
                        <a:rPr xmlns:a="http://schemas.openxmlformats.org/drawingml/2006/main" sz="4300" i="1">
                          <a:solidFill>
                            <a:srgbClr val="5F7D4B"/>
                          </a:solidFill>
                          <a:latin typeface="Cambria Math" panose="02040503050406030204" pitchFamily="18" charset="0"/>
                        </a:rPr>
                        <m:t>,</m:t>
                      </m:r>
                      <m:r>
                        <a:rPr xmlns:a="http://schemas.openxmlformats.org/drawingml/2006/main" sz="4300" i="1">
                          <a:solidFill>
                            <a:srgbClr val="5F7D4B"/>
                          </a:solidFill>
                          <a:latin typeface="Cambria Math" panose="02040503050406030204" pitchFamily="18" charset="0"/>
                        </a:rPr>
                        <m:t>i</m:t>
                      </m:r>
                      <m:r>
                        <a:rPr xmlns:a="http://schemas.openxmlformats.org/drawingml/2006/main" sz="4300" i="1">
                          <a:solidFill>
                            <a:srgbClr val="5F7D4B"/>
                          </a:solidFill>
                          <a:latin typeface="Cambria Math" panose="02040503050406030204" pitchFamily="18" charset="0"/>
                        </a:rPr>
                        <m:t>)</m:t>
                      </m:r>
                      <m:r>
                        <a:rPr xmlns:a="http://schemas.openxmlformats.org/drawingml/2006/main" sz="4300" i="1">
                          <a:solidFill>
                            <a:srgbClr val="5F7D4B"/>
                          </a:solidFill>
                          <a:latin typeface="Cambria Math" panose="02040503050406030204" pitchFamily="18" charset="0"/>
                        </a:rPr>
                        <m:t>∈</m:t>
                      </m:r>
                      <m:r>
                        <a:rPr xmlns:a="http://schemas.openxmlformats.org/drawingml/2006/main" sz="4300" i="1">
                          <a:solidFill>
                            <a:srgbClr val="5F7D4B"/>
                          </a:solidFill>
                          <a:latin typeface="Cambria Math" panose="02040503050406030204" pitchFamily="18" charset="0"/>
                        </a:rPr>
                        <m:t>A</m:t>
                      </m:r>
                    </m:lim>
                  </m:limLow>
                  <m:sSub>
                    <m:e>
                      <m:r>
                        <a:rPr xmlns:a="http://schemas.openxmlformats.org/drawingml/2006/main" sz="4300" i="1">
                          <a:solidFill>
                            <a:srgbClr val="5F7D4B"/>
                          </a:solidFill>
                          <a:latin typeface="Cambria Math" panose="02040503050406030204" pitchFamily="18" charset="0"/>
                        </a:rPr>
                        <m:t>d</m:t>
                      </m:r>
                    </m:e>
                    <m:sub>
                      <m:r>
                        <a:rPr xmlns:a="http://schemas.openxmlformats.org/drawingml/2006/main" sz="4300" i="1">
                          <a:solidFill>
                            <a:srgbClr val="5F7D4B"/>
                          </a:solidFill>
                          <a:latin typeface="Cambria Math" panose="02040503050406030204" pitchFamily="18" charset="0"/>
                        </a:rPr>
                        <m:t>i</m:t>
                      </m:r>
                      <m:r>
                        <a:rPr xmlns:a="http://schemas.openxmlformats.org/drawingml/2006/main" sz="4300" i="1">
                          <a:solidFill>
                            <a:srgbClr val="5F7D4B"/>
                          </a:solidFill>
                          <a:latin typeface="Cambria Math" panose="02040503050406030204" pitchFamily="18" charset="0"/>
                        </a:rPr>
                        <m:t>j</m:t>
                      </m:r>
                    </m:sub>
                  </m:sSub>
                  <m:r>
                    <a:rPr xmlns:a="http://schemas.openxmlformats.org/drawingml/2006/main" sz="4300" i="1">
                      <a:solidFill>
                        <a:srgbClr val="5F7D4B"/>
                      </a:solidFill>
                      <a:latin typeface="Cambria Math" panose="02040503050406030204" pitchFamily="18" charset="0"/>
                    </a:rPr>
                    <m:t>⋅</m:t>
                  </m:r>
                  <m:sSub>
                    <m:e>
                      <m:r>
                        <a:rPr xmlns:a="http://schemas.openxmlformats.org/drawingml/2006/main" sz="4300" i="1">
                          <a:solidFill>
                            <a:srgbClr val="5F7D4B"/>
                          </a:solidFill>
                          <a:latin typeface="Cambria Math" panose="02040503050406030204" pitchFamily="18" charset="0"/>
                        </a:rPr>
                        <m:t>x</m:t>
                      </m:r>
                    </m:e>
                    <m:sub>
                      <m:r>
                        <a:rPr xmlns:a="http://schemas.openxmlformats.org/drawingml/2006/main" sz="4300" i="1">
                          <a:solidFill>
                            <a:srgbClr val="5F7D4B"/>
                          </a:solidFill>
                          <a:latin typeface="Cambria Math" panose="02040503050406030204" pitchFamily="18" charset="0"/>
                        </a:rPr>
                        <m:t>i</m:t>
                      </m:r>
                      <m:r>
                        <a:rPr xmlns:a="http://schemas.openxmlformats.org/drawingml/2006/main" sz="4300" i="1">
                          <a:solidFill>
                            <a:srgbClr val="5F7D4B"/>
                          </a:solidFill>
                          <a:latin typeface="Cambria Math" panose="02040503050406030204" pitchFamily="18" charset="0"/>
                        </a:rPr>
                        <m:t>j</m:t>
                      </m:r>
                    </m:sub>
                  </m:sSub>
                  <m:r>
                    <a:rPr xmlns:a="http://schemas.openxmlformats.org/drawingml/2006/main" sz="4300" i="1">
                      <a:solidFill>
                        <a:srgbClr val="5F7D4B"/>
                      </a:solidFill>
                      <a:latin typeface="Cambria Math" panose="02040503050406030204" pitchFamily="18" charset="0"/>
                    </a:rPr>
                    <m:t>≤</m:t>
                  </m:r>
                  <m:sSub>
                    <m:e>
                      <m:r>
                        <a:rPr xmlns:a="http://schemas.openxmlformats.org/drawingml/2006/main" sz="4300" i="1">
                          <a:solidFill>
                            <a:srgbClr val="5F7D4B"/>
                          </a:solidFill>
                          <a:latin typeface="Cambria Math" panose="02040503050406030204" pitchFamily="18" charset="0"/>
                        </a:rPr>
                        <m:t>T</m:t>
                      </m:r>
                    </m:e>
                    <m:sub>
                      <m:r>
                        <a:rPr xmlns:a="http://schemas.openxmlformats.org/drawingml/2006/main" sz="4300" i="1">
                          <a:solidFill>
                            <a:srgbClr val="5F7D4B"/>
                          </a:solidFill>
                          <a:latin typeface="Cambria Math" panose="02040503050406030204" pitchFamily="18" charset="0"/>
                        </a:rPr>
                        <m:t>M</m:t>
                      </m:r>
                      <m:r>
                        <a:rPr xmlns:a="http://schemas.openxmlformats.org/drawingml/2006/main" sz="4300" i="1">
                          <a:solidFill>
                            <a:srgbClr val="5F7D4B"/>
                          </a:solidFill>
                          <a:latin typeface="Cambria Math" panose="02040503050406030204" pitchFamily="18" charset="0"/>
                        </a:rPr>
                        <m:t>a</m:t>
                      </m:r>
                      <m:r>
                        <a:rPr xmlns:a="http://schemas.openxmlformats.org/drawingml/2006/main" sz="4300" i="1">
                          <a:solidFill>
                            <a:srgbClr val="5F7D4B"/>
                          </a:solidFill>
                          <a:latin typeface="Cambria Math" panose="02040503050406030204" pitchFamily="18" charset="0"/>
                        </a:rPr>
                        <m:t>x</m:t>
                      </m:r>
                    </m:sub>
                  </m:sSub>
                  <m:r>
                    <m:rPr>
                      <m:nor/>
                    </m:rPr>
                    <a:rPr xmlns:a="http://schemas.openxmlformats.org/drawingml/2006/main" sz="4300" i="1">
                      <a:solidFill>
                        <a:srgbClr val="5F7D4B"/>
                      </a:solidFill>
                      <a:latin typeface="Cambria Math" panose="02040503050406030204" pitchFamily="18" charset="0"/>
                    </a:rPr>
                    <m:t>dove</m:t>
                  </m:r>
                  <m:sSub>
                    <m:e>
                      <m:r>
                        <a:rPr xmlns:a="http://schemas.openxmlformats.org/drawingml/2006/main" sz="4300" i="1">
                          <a:solidFill>
                            <a:srgbClr val="5F7D4B"/>
                          </a:solidFill>
                          <a:latin typeface="Cambria Math" panose="02040503050406030204" pitchFamily="18" charset="0"/>
                        </a:rPr>
                        <m:t>d</m:t>
                      </m:r>
                    </m:e>
                    <m:sub>
                      <m:r>
                        <a:rPr xmlns:a="http://schemas.openxmlformats.org/drawingml/2006/main" sz="4300" i="1">
                          <a:solidFill>
                            <a:srgbClr val="5F7D4B"/>
                          </a:solidFill>
                          <a:latin typeface="Cambria Math" panose="02040503050406030204" pitchFamily="18" charset="0"/>
                        </a:rPr>
                        <m:t>i</m:t>
                      </m:r>
                      <m:r>
                        <a:rPr xmlns:a="http://schemas.openxmlformats.org/drawingml/2006/main" sz="4300" i="1">
                          <a:solidFill>
                            <a:srgbClr val="5F7D4B"/>
                          </a:solidFill>
                          <a:latin typeface="Cambria Math" panose="02040503050406030204" pitchFamily="18" charset="0"/>
                        </a:rPr>
                        <m:t>j</m:t>
                      </m:r>
                    </m:sub>
                  </m:sSub>
                  <m:r>
                    <m:rPr>
                      <m:nor/>
                    </m:rPr>
                    <a:rPr xmlns:a="http://schemas.openxmlformats.org/drawingml/2006/main" sz="4300" i="1">
                      <a:solidFill>
                        <a:srgbClr val="5F7D4B"/>
                      </a:solidFill>
                      <a:latin typeface="Cambria Math" panose="02040503050406030204" pitchFamily="18" charset="0"/>
                    </a:rPr>
                    <m:t>è la durata associata all'arco</m:t>
                  </m:r>
                  <m:r>
                    <a:rPr xmlns:a="http://schemas.openxmlformats.org/drawingml/2006/main" sz="4300" i="1">
                      <a:solidFill>
                        <a:srgbClr val="5F7D4B"/>
                      </a:solidFill>
                      <a:latin typeface="Cambria Math" panose="02040503050406030204" pitchFamily="18" charset="0"/>
                    </a:rPr>
                    <m:t>(</m:t>
                  </m:r>
                  <m:r>
                    <a:rPr xmlns:a="http://schemas.openxmlformats.org/drawingml/2006/main" sz="4300" i="1">
                      <a:solidFill>
                        <a:srgbClr val="5F7D4B"/>
                      </a:solidFill>
                      <a:latin typeface="Cambria Math" panose="02040503050406030204" pitchFamily="18" charset="0"/>
                    </a:rPr>
                    <m:t>i</m:t>
                  </m:r>
                  <m:r>
                    <a:rPr xmlns:a="http://schemas.openxmlformats.org/drawingml/2006/main" sz="4300" i="1">
                      <a:solidFill>
                        <a:srgbClr val="5F7D4B"/>
                      </a:solidFill>
                      <a:latin typeface="Cambria Math" panose="02040503050406030204" pitchFamily="18" charset="0"/>
                    </a:rPr>
                    <m:t>,</m:t>
                  </m:r>
                  <m:r>
                    <a:rPr xmlns:a="http://schemas.openxmlformats.org/drawingml/2006/main" sz="4300" i="1">
                      <a:solidFill>
                        <a:srgbClr val="5F7D4B"/>
                      </a:solidFill>
                      <a:latin typeface="Cambria Math" panose="02040503050406030204" pitchFamily="18" charset="0"/>
                    </a:rPr>
                    <m:t>j</m:t>
                  </m:r>
                  <m:r>
                    <a:rPr xmlns:a="http://schemas.openxmlformats.org/drawingml/2006/main" sz="4300" i="1">
                      <a:solidFill>
                        <a:srgbClr val="5F7D4B"/>
                      </a:solidFill>
                      <a:latin typeface="Cambria Math" panose="02040503050406030204" pitchFamily="18" charset="0"/>
                    </a:rPr>
                    <m:t>)</m:t>
                  </m:r>
                  <m:r>
                    <a:rPr xmlns:a="http://schemas.openxmlformats.org/drawingml/2006/main" sz="4300" i="1">
                      <a:solidFill>
                        <a:srgbClr val="5F7D4B"/>
                      </a:solidFill>
                      <a:latin typeface="Cambria Math" panose="02040503050406030204" pitchFamily="18" charset="0"/>
                    </a:rPr>
                    <m:t>∈</m:t>
                  </m:r>
                  <m:r>
                    <a:rPr xmlns:a="http://schemas.openxmlformats.org/drawingml/2006/main" sz="4300" i="1">
                      <a:solidFill>
                        <a:srgbClr val="5F7D4B"/>
                      </a:solidFill>
                      <a:latin typeface="Cambria Math" panose="02040503050406030204" pitchFamily="18" charset="0"/>
                    </a:rPr>
                    <m:t>A</m:t>
                  </m:r>
                  <m:r>
                    <a:rPr xmlns:a="http://schemas.openxmlformats.org/drawingml/2006/main" sz="4300" i="1">
                      <a:solidFill>
                        <a:srgbClr val="5F7D4B"/>
                      </a:solidFill>
                      <a:latin typeface="Cambria Math" panose="02040503050406030204" pitchFamily="18" charset="0"/>
                    </a:rPr>
                    <m:t>.</m:t>
                  </m:r>
                </m:oMath>
              </m:oMathPara>
            </a14:m>
            <a:endParaRPr>
              <a:solidFill>
                <a:srgbClr val="5F7E4B"/>
              </a:solidFill>
            </a:endParaRPr>
          </a:p>
        </p:txBody>
      </p:sp>
      <p:sp>
        <p:nvSpPr>
          <p:cNvPr id="211" name="Vincoli"/>
          <p:cNvSpPr txBox="1"/>
          <p:nvPr/>
        </p:nvSpPr>
        <p:spPr>
          <a:xfrm>
            <a:off x="1727200" y="3454585"/>
            <a:ext cx="20929600" cy="21166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685800">
              <a:spcBef>
                <a:spcPts val="0"/>
              </a:spcBef>
              <a:defRPr b="1" cap="all" sz="5800">
                <a:solidFill>
                  <a:srgbClr val="007742"/>
                </a:solidFill>
                <a:latin typeface="Publico Text Roman"/>
                <a:ea typeface="Publico Text Roman"/>
                <a:cs typeface="Publico Text Roman"/>
                <a:sym typeface="Publico Text Roman"/>
              </a:defRPr>
            </a:lvl1pPr>
          </a:lstStyle>
          <a:p>
            <a:pPr/>
            <a:r>
              <a:t>Vincoli</a:t>
            </a:r>
          </a:p>
        </p:txBody>
      </p:sp>
      <p:sp>
        <p:nvSpPr>
          <p:cNvPr id="212" name="Il nodo origine deve avere un arco uscente e uno entrante :…"/>
          <p:cNvSpPr txBox="1"/>
          <p:nvPr/>
        </p:nvSpPr>
        <p:spPr>
          <a:xfrm>
            <a:off x="-22753085" y="4964062"/>
            <a:ext cx="20929601" cy="7479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just" defTabSz="12700">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100">
                <a:solidFill>
                  <a:schemeClr val="accent3">
                    <a:satOff val="-12160"/>
                    <a:lumOff val="-20326"/>
                  </a:schemeClr>
                </a:solidFill>
              </a:defRPr>
            </a:pPr>
            <a:r>
              <a:t>Il nodo origine deve avere un arco uscente e uno entrante :</a:t>
            </a:r>
          </a:p>
          <a:p>
            <a:pPr marL="549627" indent="-549627" algn="just" defTabSz="12700">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100">
                <a:solidFill>
                  <a:schemeClr val="accent3">
                    <a:satOff val="-12160"/>
                    <a:lumOff val="-20326"/>
                  </a:schemeClr>
                </a:solidFill>
              </a:defRPr>
            </a:pPr>
            <a14:m>
              <m:oMathPara>
                <m:oMathParaPr>
                  <m:jc m:val="left"/>
                </m:oMathParaPr>
                <m:oMath>
                  <m:limLow>
                    <m:e>
                      <m:r>
                        <a:rPr xmlns:a="http://schemas.openxmlformats.org/drawingml/2006/main" sz="4550" i="1">
                          <a:solidFill>
                            <a:srgbClr val="5F7D4B"/>
                          </a:solidFill>
                          <a:latin typeface="Cambria Math" panose="02040503050406030204" pitchFamily="18" charset="0"/>
                        </a:rPr>
                        <m:t>∑</m:t>
                      </m:r>
                    </m:e>
                    <m:lim>
                      <m:r>
                        <a:rPr xmlns:a="http://schemas.openxmlformats.org/drawingml/2006/main" sz="4550" i="1">
                          <a:solidFill>
                            <a:srgbClr val="5F7D4B"/>
                          </a:solidFill>
                          <a:latin typeface="Cambria Math" panose="02040503050406030204" pitchFamily="18" charset="0"/>
                        </a:rPr>
                        <m:t>j</m:t>
                      </m:r>
                      <m:r>
                        <a:rPr xmlns:a="http://schemas.openxmlformats.org/drawingml/2006/main" sz="4550" i="1">
                          <a:solidFill>
                            <a:srgbClr val="5F7D4B"/>
                          </a:solidFill>
                          <a:latin typeface="Cambria Math" panose="02040503050406030204" pitchFamily="18" charset="0"/>
                        </a:rPr>
                        <m:t>:</m:t>
                      </m:r>
                      <m:r>
                        <a:rPr xmlns:a="http://schemas.openxmlformats.org/drawingml/2006/main" sz="4550" i="1">
                          <a:solidFill>
                            <a:srgbClr val="5F7D4B"/>
                          </a:solidFill>
                          <a:latin typeface="Cambria Math" panose="02040503050406030204" pitchFamily="18" charset="0"/>
                        </a:rPr>
                        <m:t>(</m:t>
                      </m:r>
                      <m:r>
                        <a:rPr xmlns:a="http://schemas.openxmlformats.org/drawingml/2006/main" sz="4550" i="1">
                          <a:solidFill>
                            <a:srgbClr val="5F7D4B"/>
                          </a:solidFill>
                          <a:latin typeface="Cambria Math" panose="02040503050406030204" pitchFamily="18" charset="0"/>
                        </a:rPr>
                        <m:t>1,</m:t>
                      </m:r>
                      <m:r>
                        <a:rPr xmlns:a="http://schemas.openxmlformats.org/drawingml/2006/main" sz="4550" i="1">
                          <a:solidFill>
                            <a:srgbClr val="5F7D4B"/>
                          </a:solidFill>
                          <a:latin typeface="Cambria Math" panose="02040503050406030204" pitchFamily="18" charset="0"/>
                        </a:rPr>
                        <m:t>j</m:t>
                      </m:r>
                      <m:r>
                        <a:rPr xmlns:a="http://schemas.openxmlformats.org/drawingml/2006/main" sz="4550" i="1">
                          <a:solidFill>
                            <a:srgbClr val="5F7D4B"/>
                          </a:solidFill>
                          <a:latin typeface="Cambria Math" panose="02040503050406030204" pitchFamily="18" charset="0"/>
                        </a:rPr>
                        <m:t>)</m:t>
                      </m:r>
                      <m:r>
                        <a:rPr xmlns:a="http://schemas.openxmlformats.org/drawingml/2006/main" sz="4550" i="1">
                          <a:solidFill>
                            <a:srgbClr val="5F7D4B"/>
                          </a:solidFill>
                          <a:latin typeface="Cambria Math" panose="02040503050406030204" pitchFamily="18" charset="0"/>
                        </a:rPr>
                        <m:t>∈</m:t>
                      </m:r>
                      <m:r>
                        <a:rPr xmlns:a="http://schemas.openxmlformats.org/drawingml/2006/main" sz="4550" i="1">
                          <a:solidFill>
                            <a:srgbClr val="5F7D4B"/>
                          </a:solidFill>
                          <a:latin typeface="Cambria Math" panose="02040503050406030204" pitchFamily="18" charset="0"/>
                        </a:rPr>
                        <m:t>A</m:t>
                      </m:r>
                    </m:lim>
                  </m:limLow>
                  <m:sSub>
                    <m:e>
                      <m:r>
                        <a:rPr xmlns:a="http://schemas.openxmlformats.org/drawingml/2006/main" sz="4550" i="1">
                          <a:solidFill>
                            <a:srgbClr val="5F7D4B"/>
                          </a:solidFill>
                          <a:latin typeface="Cambria Math" panose="02040503050406030204" pitchFamily="18" charset="0"/>
                        </a:rPr>
                        <m:t>x</m:t>
                      </m:r>
                    </m:e>
                    <m:sub>
                      <m:r>
                        <a:rPr xmlns:a="http://schemas.openxmlformats.org/drawingml/2006/main" sz="4550" i="1">
                          <a:solidFill>
                            <a:srgbClr val="5F7D4B"/>
                          </a:solidFill>
                          <a:latin typeface="Cambria Math" panose="02040503050406030204" pitchFamily="18" charset="0"/>
                        </a:rPr>
                        <m:t>1</m:t>
                      </m:r>
                      <m:r>
                        <a:rPr xmlns:a="http://schemas.openxmlformats.org/drawingml/2006/main" sz="4550" i="1">
                          <a:solidFill>
                            <a:srgbClr val="5F7D4B"/>
                          </a:solidFill>
                          <a:latin typeface="Cambria Math" panose="02040503050406030204" pitchFamily="18" charset="0"/>
                        </a:rPr>
                        <m:t>j</m:t>
                      </m:r>
                    </m:sub>
                  </m:sSub>
                  <m:r>
                    <a:rPr xmlns:a="http://schemas.openxmlformats.org/drawingml/2006/main" sz="4550" i="1">
                      <a:solidFill>
                        <a:srgbClr val="5F7D4B"/>
                      </a:solidFill>
                      <a:latin typeface="Cambria Math" panose="02040503050406030204" pitchFamily="18" charset="0"/>
                    </a:rPr>
                    <m:t>=</m:t>
                  </m:r>
                  <m:limLow>
                    <m:e>
                      <m:r>
                        <a:rPr xmlns:a="http://schemas.openxmlformats.org/drawingml/2006/main" sz="4550" i="1">
                          <a:solidFill>
                            <a:srgbClr val="5F7D4B"/>
                          </a:solidFill>
                          <a:latin typeface="Cambria Math" panose="02040503050406030204" pitchFamily="18" charset="0"/>
                        </a:rPr>
                        <m:t>∑</m:t>
                      </m:r>
                    </m:e>
                    <m:lim>
                      <m:r>
                        <a:rPr xmlns:a="http://schemas.openxmlformats.org/drawingml/2006/main" sz="4550" i="1">
                          <a:solidFill>
                            <a:srgbClr val="5F7D4B"/>
                          </a:solidFill>
                          <a:latin typeface="Cambria Math" panose="02040503050406030204" pitchFamily="18" charset="0"/>
                        </a:rPr>
                        <m:t>i</m:t>
                      </m:r>
                      <m:r>
                        <a:rPr xmlns:a="http://schemas.openxmlformats.org/drawingml/2006/main" sz="4550" i="1">
                          <a:solidFill>
                            <a:srgbClr val="5F7D4B"/>
                          </a:solidFill>
                          <a:latin typeface="Cambria Math" panose="02040503050406030204" pitchFamily="18" charset="0"/>
                        </a:rPr>
                        <m:t>:</m:t>
                      </m:r>
                      <m:r>
                        <a:rPr xmlns:a="http://schemas.openxmlformats.org/drawingml/2006/main" sz="4550" i="1">
                          <a:solidFill>
                            <a:srgbClr val="5F7D4B"/>
                          </a:solidFill>
                          <a:latin typeface="Cambria Math" panose="02040503050406030204" pitchFamily="18" charset="0"/>
                        </a:rPr>
                        <m:t>(</m:t>
                      </m:r>
                      <m:r>
                        <a:rPr xmlns:a="http://schemas.openxmlformats.org/drawingml/2006/main" sz="4550" i="1">
                          <a:solidFill>
                            <a:srgbClr val="5F7D4B"/>
                          </a:solidFill>
                          <a:latin typeface="Cambria Math" panose="02040503050406030204" pitchFamily="18" charset="0"/>
                        </a:rPr>
                        <m:t>i</m:t>
                      </m:r>
                      <m:r>
                        <a:rPr xmlns:a="http://schemas.openxmlformats.org/drawingml/2006/main" sz="4550" i="1">
                          <a:solidFill>
                            <a:srgbClr val="5F7D4B"/>
                          </a:solidFill>
                          <a:latin typeface="Cambria Math" panose="02040503050406030204" pitchFamily="18" charset="0"/>
                        </a:rPr>
                        <m:t>,1</m:t>
                      </m:r>
                      <m:r>
                        <a:rPr xmlns:a="http://schemas.openxmlformats.org/drawingml/2006/main" sz="4550" i="1">
                          <a:solidFill>
                            <a:srgbClr val="5F7D4B"/>
                          </a:solidFill>
                          <a:latin typeface="Cambria Math" panose="02040503050406030204" pitchFamily="18" charset="0"/>
                        </a:rPr>
                        <m:t>)</m:t>
                      </m:r>
                      <m:r>
                        <a:rPr xmlns:a="http://schemas.openxmlformats.org/drawingml/2006/main" sz="4550" i="1">
                          <a:solidFill>
                            <a:srgbClr val="5F7D4B"/>
                          </a:solidFill>
                          <a:latin typeface="Cambria Math" panose="02040503050406030204" pitchFamily="18" charset="0"/>
                        </a:rPr>
                        <m:t>∈</m:t>
                      </m:r>
                      <m:r>
                        <a:rPr xmlns:a="http://schemas.openxmlformats.org/drawingml/2006/main" sz="4550" i="1">
                          <a:solidFill>
                            <a:srgbClr val="5F7D4B"/>
                          </a:solidFill>
                          <a:latin typeface="Cambria Math" panose="02040503050406030204" pitchFamily="18" charset="0"/>
                        </a:rPr>
                        <m:t>A</m:t>
                      </m:r>
                    </m:lim>
                  </m:limLow>
                  <m:sSub>
                    <m:e>
                      <m:r>
                        <a:rPr xmlns:a="http://schemas.openxmlformats.org/drawingml/2006/main" sz="4550" i="1">
                          <a:solidFill>
                            <a:srgbClr val="5F7D4B"/>
                          </a:solidFill>
                          <a:latin typeface="Cambria Math" panose="02040503050406030204" pitchFamily="18" charset="0"/>
                        </a:rPr>
                        <m:t>x</m:t>
                      </m:r>
                    </m:e>
                    <m:sub>
                      <m:r>
                        <a:rPr xmlns:a="http://schemas.openxmlformats.org/drawingml/2006/main" sz="4550" i="1">
                          <a:solidFill>
                            <a:srgbClr val="5F7D4B"/>
                          </a:solidFill>
                          <a:latin typeface="Cambria Math" panose="02040503050406030204" pitchFamily="18" charset="0"/>
                        </a:rPr>
                        <m:t>i</m:t>
                      </m:r>
                      <m:r>
                        <a:rPr xmlns:a="http://schemas.openxmlformats.org/drawingml/2006/main" sz="4550" i="1">
                          <a:solidFill>
                            <a:srgbClr val="5F7D4B"/>
                          </a:solidFill>
                          <a:latin typeface="Cambria Math" panose="02040503050406030204" pitchFamily="18" charset="0"/>
                        </a:rPr>
                        <m:t>1</m:t>
                      </m:r>
                    </m:sub>
                  </m:sSub>
                  <m:r>
                    <a:rPr xmlns:a="http://schemas.openxmlformats.org/drawingml/2006/main" sz="4550" i="1">
                      <a:solidFill>
                        <a:srgbClr val="5F7D4B"/>
                      </a:solidFill>
                      <a:latin typeface="Cambria Math" panose="02040503050406030204" pitchFamily="18" charset="0"/>
                    </a:rPr>
                    <m:t>=</m:t>
                  </m:r>
                  <m:r>
                    <a:rPr xmlns:a="http://schemas.openxmlformats.org/drawingml/2006/main" sz="4550" i="1">
                      <a:solidFill>
                        <a:srgbClr val="5F7D4B"/>
                      </a:solidFill>
                      <a:latin typeface="Cambria Math" panose="02040503050406030204" pitchFamily="18" charset="0"/>
                    </a:rPr>
                    <m:t>1</m:t>
                  </m:r>
                </m:oMath>
              </m:oMathPara>
            </a14:m>
          </a:p>
          <a:p>
            <a:pPr algn="just" defTabSz="12700">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100">
                <a:solidFill>
                  <a:schemeClr val="accent3">
                    <a:satOff val="-12160"/>
                    <a:lumOff val="-20326"/>
                  </a:schemeClr>
                </a:solidFill>
              </a:defRPr>
            </a:pPr>
            <a:r>
              <a:t>Per ogni altro nodo, se viene selezionato un arco entrante, deve essere selezionato anche un arco uscente :</a:t>
            </a:r>
          </a:p>
          <a:p>
            <a:pPr marL="549627" indent="-549627" algn="just" defTabSz="12700">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100">
                <a:solidFill>
                  <a:schemeClr val="accent3">
                    <a:satOff val="-12160"/>
                    <a:lumOff val="-20326"/>
                  </a:schemeClr>
                </a:solidFill>
              </a:defRPr>
            </a:pPr>
            <a14:m>
              <m:oMathPara>
                <m:oMathParaPr>
                  <m:jc m:val="left"/>
                </m:oMathParaPr>
                <m:oMath>
                  <m:limLow>
                    <m:e>
                      <m:r>
                        <a:rPr xmlns:a="http://schemas.openxmlformats.org/drawingml/2006/main" sz="4500" i="1">
                          <a:solidFill>
                            <a:srgbClr val="5F7D4B"/>
                          </a:solidFill>
                          <a:latin typeface="Cambria Math" panose="02040503050406030204" pitchFamily="18" charset="0"/>
                        </a:rPr>
                        <m:t>∑</m:t>
                      </m:r>
                    </m:e>
                    <m:lim>
                      <m:r>
                        <a:rPr xmlns:a="http://schemas.openxmlformats.org/drawingml/2006/main" sz="4500" i="1">
                          <a:solidFill>
                            <a:srgbClr val="5F7D4B"/>
                          </a:solidFill>
                          <a:latin typeface="Cambria Math" panose="02040503050406030204" pitchFamily="18" charset="0"/>
                        </a:rPr>
                        <m:t>j</m:t>
                      </m:r>
                      <m:r>
                        <a:rPr xmlns:a="http://schemas.openxmlformats.org/drawingml/2006/main" sz="4500" i="1">
                          <a:solidFill>
                            <a:srgbClr val="5F7D4B"/>
                          </a:solidFill>
                          <a:latin typeface="Cambria Math" panose="02040503050406030204" pitchFamily="18" charset="0"/>
                        </a:rPr>
                        <m:t>:</m:t>
                      </m:r>
                      <m:r>
                        <a:rPr xmlns:a="http://schemas.openxmlformats.org/drawingml/2006/main" sz="4500" i="1">
                          <a:solidFill>
                            <a:srgbClr val="5F7D4B"/>
                          </a:solidFill>
                          <a:latin typeface="Cambria Math" panose="02040503050406030204" pitchFamily="18" charset="0"/>
                        </a:rPr>
                        <m:t>(</m:t>
                      </m:r>
                      <m:r>
                        <a:rPr xmlns:a="http://schemas.openxmlformats.org/drawingml/2006/main" sz="4500" i="1">
                          <a:solidFill>
                            <a:srgbClr val="5F7D4B"/>
                          </a:solidFill>
                          <a:latin typeface="Cambria Math" panose="02040503050406030204" pitchFamily="18" charset="0"/>
                        </a:rPr>
                        <m:t>i</m:t>
                      </m:r>
                      <m:r>
                        <a:rPr xmlns:a="http://schemas.openxmlformats.org/drawingml/2006/main" sz="4500" i="1">
                          <a:solidFill>
                            <a:srgbClr val="5F7D4B"/>
                          </a:solidFill>
                          <a:latin typeface="Cambria Math" panose="02040503050406030204" pitchFamily="18" charset="0"/>
                        </a:rPr>
                        <m:t>,</m:t>
                      </m:r>
                      <m:r>
                        <a:rPr xmlns:a="http://schemas.openxmlformats.org/drawingml/2006/main" sz="4500" i="1">
                          <a:solidFill>
                            <a:srgbClr val="5F7D4B"/>
                          </a:solidFill>
                          <a:latin typeface="Cambria Math" panose="02040503050406030204" pitchFamily="18" charset="0"/>
                        </a:rPr>
                        <m:t>j</m:t>
                      </m:r>
                      <m:r>
                        <a:rPr xmlns:a="http://schemas.openxmlformats.org/drawingml/2006/main" sz="4500" i="1">
                          <a:solidFill>
                            <a:srgbClr val="5F7D4B"/>
                          </a:solidFill>
                          <a:latin typeface="Cambria Math" panose="02040503050406030204" pitchFamily="18" charset="0"/>
                        </a:rPr>
                        <m:t>)</m:t>
                      </m:r>
                      <m:r>
                        <a:rPr xmlns:a="http://schemas.openxmlformats.org/drawingml/2006/main" sz="4500" i="1">
                          <a:solidFill>
                            <a:srgbClr val="5F7D4B"/>
                          </a:solidFill>
                          <a:latin typeface="Cambria Math" panose="02040503050406030204" pitchFamily="18" charset="0"/>
                        </a:rPr>
                        <m:t>∈</m:t>
                      </m:r>
                      <m:r>
                        <a:rPr xmlns:a="http://schemas.openxmlformats.org/drawingml/2006/main" sz="4500" i="1">
                          <a:solidFill>
                            <a:srgbClr val="5F7D4B"/>
                          </a:solidFill>
                          <a:latin typeface="Cambria Math" panose="02040503050406030204" pitchFamily="18" charset="0"/>
                        </a:rPr>
                        <m:t>A</m:t>
                      </m:r>
                    </m:lim>
                  </m:limLow>
                  <m:sSub>
                    <m:e>
                      <m:r>
                        <a:rPr xmlns:a="http://schemas.openxmlformats.org/drawingml/2006/main" sz="4500" i="1">
                          <a:solidFill>
                            <a:srgbClr val="5F7D4B"/>
                          </a:solidFill>
                          <a:latin typeface="Cambria Math" panose="02040503050406030204" pitchFamily="18" charset="0"/>
                        </a:rPr>
                        <m:t>x</m:t>
                      </m:r>
                    </m:e>
                    <m:sub>
                      <m:r>
                        <a:rPr xmlns:a="http://schemas.openxmlformats.org/drawingml/2006/main" sz="4500" i="1">
                          <a:solidFill>
                            <a:srgbClr val="5F7D4B"/>
                          </a:solidFill>
                          <a:latin typeface="Cambria Math" panose="02040503050406030204" pitchFamily="18" charset="0"/>
                        </a:rPr>
                        <m:t>i</m:t>
                      </m:r>
                      <m:r>
                        <a:rPr xmlns:a="http://schemas.openxmlformats.org/drawingml/2006/main" sz="4500" i="1">
                          <a:solidFill>
                            <a:srgbClr val="5F7D4B"/>
                          </a:solidFill>
                          <a:latin typeface="Cambria Math" panose="02040503050406030204" pitchFamily="18" charset="0"/>
                        </a:rPr>
                        <m:t>j</m:t>
                      </m:r>
                    </m:sub>
                  </m:sSub>
                  <m:r>
                    <a:rPr xmlns:a="http://schemas.openxmlformats.org/drawingml/2006/main" sz="4500" i="1">
                      <a:solidFill>
                        <a:srgbClr val="5F7D4B"/>
                      </a:solidFill>
                      <a:latin typeface="Cambria Math" panose="02040503050406030204" pitchFamily="18" charset="0"/>
                    </a:rPr>
                    <m:t>=</m:t>
                  </m:r>
                  <m:limLow>
                    <m:e>
                      <m:r>
                        <a:rPr xmlns:a="http://schemas.openxmlformats.org/drawingml/2006/main" sz="4500" i="1">
                          <a:solidFill>
                            <a:srgbClr val="5F7D4B"/>
                          </a:solidFill>
                          <a:latin typeface="Cambria Math" panose="02040503050406030204" pitchFamily="18" charset="0"/>
                        </a:rPr>
                        <m:t>∑</m:t>
                      </m:r>
                    </m:e>
                    <m:lim>
                      <m:r>
                        <a:rPr xmlns:a="http://schemas.openxmlformats.org/drawingml/2006/main" sz="4500" i="1">
                          <a:solidFill>
                            <a:srgbClr val="5F7D4B"/>
                          </a:solidFill>
                          <a:latin typeface="Cambria Math" panose="02040503050406030204" pitchFamily="18" charset="0"/>
                        </a:rPr>
                        <m:t>i</m:t>
                      </m:r>
                      <m:r>
                        <a:rPr xmlns:a="http://schemas.openxmlformats.org/drawingml/2006/main" sz="4500" i="1">
                          <a:solidFill>
                            <a:srgbClr val="5F7D4B"/>
                          </a:solidFill>
                          <a:latin typeface="Cambria Math" panose="02040503050406030204" pitchFamily="18" charset="0"/>
                        </a:rPr>
                        <m:t>:</m:t>
                      </m:r>
                      <m:r>
                        <a:rPr xmlns:a="http://schemas.openxmlformats.org/drawingml/2006/main" sz="4500" i="1">
                          <a:solidFill>
                            <a:srgbClr val="5F7D4B"/>
                          </a:solidFill>
                          <a:latin typeface="Cambria Math" panose="02040503050406030204" pitchFamily="18" charset="0"/>
                        </a:rPr>
                        <m:t>(</m:t>
                      </m:r>
                      <m:r>
                        <a:rPr xmlns:a="http://schemas.openxmlformats.org/drawingml/2006/main" sz="4500" i="1">
                          <a:solidFill>
                            <a:srgbClr val="5F7D4B"/>
                          </a:solidFill>
                          <a:latin typeface="Cambria Math" panose="02040503050406030204" pitchFamily="18" charset="0"/>
                        </a:rPr>
                        <m:t>j</m:t>
                      </m:r>
                      <m:r>
                        <a:rPr xmlns:a="http://schemas.openxmlformats.org/drawingml/2006/main" sz="4500" i="1">
                          <a:solidFill>
                            <a:srgbClr val="5F7D4B"/>
                          </a:solidFill>
                          <a:latin typeface="Cambria Math" panose="02040503050406030204" pitchFamily="18" charset="0"/>
                        </a:rPr>
                        <m:t>,</m:t>
                      </m:r>
                      <m:r>
                        <a:rPr xmlns:a="http://schemas.openxmlformats.org/drawingml/2006/main" sz="4500" i="1">
                          <a:solidFill>
                            <a:srgbClr val="5F7D4B"/>
                          </a:solidFill>
                          <a:latin typeface="Cambria Math" panose="02040503050406030204" pitchFamily="18" charset="0"/>
                        </a:rPr>
                        <m:t>i</m:t>
                      </m:r>
                      <m:r>
                        <a:rPr xmlns:a="http://schemas.openxmlformats.org/drawingml/2006/main" sz="4500" i="1">
                          <a:solidFill>
                            <a:srgbClr val="5F7D4B"/>
                          </a:solidFill>
                          <a:latin typeface="Cambria Math" panose="02040503050406030204" pitchFamily="18" charset="0"/>
                        </a:rPr>
                        <m:t>)</m:t>
                      </m:r>
                      <m:r>
                        <a:rPr xmlns:a="http://schemas.openxmlformats.org/drawingml/2006/main" sz="4500" i="1">
                          <a:solidFill>
                            <a:srgbClr val="5F7D4B"/>
                          </a:solidFill>
                          <a:latin typeface="Cambria Math" panose="02040503050406030204" pitchFamily="18" charset="0"/>
                        </a:rPr>
                        <m:t>∈</m:t>
                      </m:r>
                      <m:r>
                        <a:rPr xmlns:a="http://schemas.openxmlformats.org/drawingml/2006/main" sz="4500" i="1">
                          <a:solidFill>
                            <a:srgbClr val="5F7D4B"/>
                          </a:solidFill>
                          <a:latin typeface="Cambria Math" panose="02040503050406030204" pitchFamily="18" charset="0"/>
                        </a:rPr>
                        <m:t>A</m:t>
                      </m:r>
                    </m:lim>
                  </m:limLow>
                  <m:sSub>
                    <m:e>
                      <m:r>
                        <a:rPr xmlns:a="http://schemas.openxmlformats.org/drawingml/2006/main" sz="4500" i="1">
                          <a:solidFill>
                            <a:srgbClr val="5F7D4B"/>
                          </a:solidFill>
                          <a:latin typeface="Cambria Math" panose="02040503050406030204" pitchFamily="18" charset="0"/>
                        </a:rPr>
                        <m:t>x</m:t>
                      </m:r>
                    </m:e>
                    <m:sub>
                      <m:r>
                        <a:rPr xmlns:a="http://schemas.openxmlformats.org/drawingml/2006/main" sz="4500" i="1">
                          <a:solidFill>
                            <a:srgbClr val="5F7D4B"/>
                          </a:solidFill>
                          <a:latin typeface="Cambria Math" panose="02040503050406030204" pitchFamily="18" charset="0"/>
                        </a:rPr>
                        <m:t>j</m:t>
                      </m:r>
                      <m:r>
                        <a:rPr xmlns:a="http://schemas.openxmlformats.org/drawingml/2006/main" sz="4500" i="1">
                          <a:solidFill>
                            <a:srgbClr val="5F7D4B"/>
                          </a:solidFill>
                          <a:latin typeface="Cambria Math" panose="02040503050406030204" pitchFamily="18" charset="0"/>
                        </a:rPr>
                        <m:t>i</m:t>
                      </m:r>
                    </m:sub>
                  </m:sSub>
                  <m:r>
                    <a:rPr xmlns:a="http://schemas.openxmlformats.org/drawingml/2006/main" sz="4500" i="1">
                      <a:solidFill>
                        <a:srgbClr val="5F7D4B"/>
                      </a:solidFill>
                      <a:latin typeface="Cambria Math" panose="02040503050406030204" pitchFamily="18" charset="0"/>
                    </a:rPr>
                    <m:t>j</m:t>
                  </m:r>
                  <m:r>
                    <a:rPr xmlns:a="http://schemas.openxmlformats.org/drawingml/2006/main" sz="4500" i="1">
                      <a:solidFill>
                        <a:srgbClr val="5F7D4B"/>
                      </a:solidFill>
                      <a:latin typeface="Cambria Math" panose="02040503050406030204" pitchFamily="18" charset="0"/>
                    </a:rPr>
                    <m:t>∈</m:t>
                  </m:r>
                  <m:r>
                    <a:rPr xmlns:a="http://schemas.openxmlformats.org/drawingml/2006/main" sz="4500" i="1">
                      <a:solidFill>
                        <a:srgbClr val="5F7D4B"/>
                      </a:solidFill>
                      <a:latin typeface="Cambria Math" panose="02040503050406030204" pitchFamily="18" charset="0"/>
                    </a:rPr>
                    <m:t>V</m:t>
                  </m:r>
                </m:oMath>
              </m:oMathPara>
            </a14:m>
            <a:endParaRPr>
              <a:solidFill>
                <a:srgbClr val="5F7E4B"/>
              </a:solidFill>
            </a:endParaRP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The Orienteering Problem"/>
          <p:cNvSpPr txBox="1"/>
          <p:nvPr>
            <p:ph type="title"/>
          </p:nvPr>
        </p:nvSpPr>
        <p:spPr>
          <a:xfrm>
            <a:off x="1727200" y="1739900"/>
            <a:ext cx="20929600" cy="2116698"/>
          </a:xfrm>
          <a:prstGeom prst="rect">
            <a:avLst/>
          </a:prstGeom>
        </p:spPr>
        <p:txBody>
          <a:bodyPr/>
          <a:lstStyle>
            <a:lvl1pPr>
              <a:defRPr spc="-116" sz="11600">
                <a:solidFill>
                  <a:srgbClr val="000000"/>
                </a:solidFill>
              </a:defRPr>
            </a:lvl1pPr>
          </a:lstStyle>
          <a:p>
            <a:pPr/>
            <a:r>
              <a:t>The Orienteering Problem</a:t>
            </a:r>
          </a:p>
        </p:txBody>
      </p:sp>
      <p:sp>
        <p:nvSpPr>
          <p:cNvPr id="215" name="Ambrosio Aniello m63001343 - Aramu Stefano m63001348"/>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82930">
              <a:defRPr sz="2125">
                <a:solidFill>
                  <a:schemeClr val="accent3">
                    <a:satOff val="-12160"/>
                    <a:lumOff val="-20326"/>
                  </a:schemeClr>
                </a:solidFill>
              </a:defRPr>
            </a:lvl1pPr>
          </a:lstStyle>
          <a:p>
            <a:pPr/>
            <a:r>
              <a:t>Ambrosio Aniello m63001343 - Aramu Stefano m63001348</a:t>
            </a:r>
          </a:p>
        </p:txBody>
      </p:sp>
      <p:sp>
        <p:nvSpPr>
          <p:cNvPr id="216" name="In una soluzione ammissibile non ci possono essere cicli su un sottoinsieme dell'insieme dei nodi  .…"/>
          <p:cNvSpPr txBox="1"/>
          <p:nvPr>
            <p:ph type="body" idx="1"/>
          </p:nvPr>
        </p:nvSpPr>
        <p:spPr>
          <a:xfrm>
            <a:off x="1727200" y="4964062"/>
            <a:ext cx="20929600" cy="7479450"/>
          </a:xfrm>
          <a:prstGeom prst="rect">
            <a:avLst/>
          </a:prstGeom>
        </p:spPr>
        <p:txBody>
          <a:bodyPr numCol="1" spcCol="38100" anchor="ctr"/>
          <a:lstStyle/>
          <a:p>
            <a:pPr marL="0" indent="0" algn="just">
              <a:lnSpc>
                <a:spcPct val="100000"/>
              </a:lnSpc>
              <a:buSzTx/>
              <a:buNone/>
              <a:defRPr sz="4100">
                <a:solidFill>
                  <a:schemeClr val="accent3">
                    <a:satOff val="-12160"/>
                    <a:lumOff val="-20326"/>
                  </a:schemeClr>
                </a:solidFill>
              </a:defRPr>
            </a:pPr>
            <a:r>
              <a:t>In una soluzione ammissibile non ci possono essere cicli su un sottoinsieme dell'insieme dei nodi </a:t>
            </a:r>
            <a14:m>
              <m:oMath>
                <m:r>
                  <a:rPr xmlns:a="http://schemas.openxmlformats.org/drawingml/2006/main" sz="4500" i="1">
                    <a:solidFill>
                      <a:srgbClr val="5F7D4B"/>
                    </a:solidFill>
                    <a:latin typeface="Cambria Math" panose="02040503050406030204" pitchFamily="18" charset="0"/>
                  </a:rPr>
                  <m:t>V</m:t>
                </m:r>
              </m:oMath>
            </a14:m>
            <a:r>
              <a:t>.</a:t>
            </a:r>
          </a:p>
          <a:p>
            <a:pPr marL="0" indent="0" algn="just">
              <a:lnSpc>
                <a:spcPct val="100000"/>
              </a:lnSpc>
              <a:buSzTx/>
              <a:buNone/>
              <a:defRPr sz="4100">
                <a:solidFill>
                  <a:schemeClr val="accent3">
                    <a:satOff val="-12160"/>
                    <a:lumOff val="-20326"/>
                  </a:schemeClr>
                </a:solidFill>
              </a:defRPr>
            </a:pPr>
            <a:r>
              <a:t>A tale scopo si introduce un nuovo insieme fittizio di variabili:</a:t>
            </a:r>
          </a:p>
          <a:p>
            <a:pPr marL="0" indent="0" algn="just">
              <a:lnSpc>
                <a:spcPct val="100000"/>
              </a:lnSpc>
              <a:buSzTx/>
              <a:buNone/>
              <a:defRPr sz="4100">
                <a:solidFill>
                  <a:schemeClr val="accent3">
                    <a:satOff val="-12160"/>
                    <a:lumOff val="-20326"/>
                  </a:schemeClr>
                </a:solidFill>
              </a:defRPr>
            </a:pPr>
          </a:p>
          <a:p>
            <a:pPr marL="0" indent="0" algn="ctr">
              <a:lnSpc>
                <a:spcPct val="100000"/>
              </a:lnSpc>
              <a:buSzTx/>
              <a:buNone/>
              <a:defRPr sz="4100">
                <a:solidFill>
                  <a:schemeClr val="accent3">
                    <a:satOff val="-12160"/>
                    <a:lumOff val="-20326"/>
                  </a:schemeClr>
                </a:solidFill>
              </a:defRPr>
            </a:pPr>
            <a14:m>
              <m:oMathPara>
                <m:oMathParaPr>
                  <m:jc m:val="center"/>
                </m:oMathParaPr>
                <m:oMath>
                  <m:sSub>
                    <m:e>
                      <m:r>
                        <a:rPr xmlns:a="http://schemas.openxmlformats.org/drawingml/2006/main" sz="4300" i="1">
                          <a:solidFill>
                            <a:srgbClr val="5F7D4B"/>
                          </a:solidFill>
                          <a:latin typeface="Cambria Math" panose="02040503050406030204" pitchFamily="18" charset="0"/>
                        </a:rPr>
                        <m:t>u</m:t>
                      </m:r>
                    </m:e>
                    <m:sub>
                      <m:r>
                        <a:rPr xmlns:a="http://schemas.openxmlformats.org/drawingml/2006/main" sz="4300" i="1">
                          <a:solidFill>
                            <a:srgbClr val="5F7D4B"/>
                          </a:solidFill>
                          <a:latin typeface="Cambria Math" panose="02040503050406030204" pitchFamily="18" charset="0"/>
                        </a:rPr>
                        <m:t>i</m:t>
                      </m:r>
                    </m:sub>
                  </m:sSub>
                  <m:r>
                    <m:rPr>
                      <m:nor/>
                    </m:rPr>
                    <a:rPr xmlns:a="http://schemas.openxmlformats.org/drawingml/2006/main" sz="4300" i="1">
                      <a:solidFill>
                        <a:srgbClr val="5F7D4B"/>
                      </a:solidFill>
                      <a:latin typeface="Cambria Math" panose="02040503050406030204" pitchFamily="18" charset="0"/>
                    </a:rPr>
                    <m:t>con</m:t>
                  </m:r>
                  <m:r>
                    <a:rPr xmlns:a="http://schemas.openxmlformats.org/drawingml/2006/main" sz="4300" i="1">
                      <a:solidFill>
                        <a:srgbClr val="5F7D4B"/>
                      </a:solidFill>
                      <a:latin typeface="Cambria Math" panose="02040503050406030204" pitchFamily="18" charset="0"/>
                    </a:rPr>
                    <m:t>i</m:t>
                  </m:r>
                  <m:r>
                    <a:rPr xmlns:a="http://schemas.openxmlformats.org/drawingml/2006/main" sz="4300" i="1">
                      <a:solidFill>
                        <a:srgbClr val="5F7D4B"/>
                      </a:solidFill>
                      <a:latin typeface="Cambria Math" panose="02040503050406030204" pitchFamily="18" charset="0"/>
                    </a:rPr>
                    <m:t>∈</m:t>
                  </m:r>
                  <m:r>
                    <a:rPr xmlns:a="http://schemas.openxmlformats.org/drawingml/2006/main" sz="4300" i="1">
                      <a:solidFill>
                        <a:srgbClr val="5F7D4B"/>
                      </a:solidFill>
                      <a:latin typeface="Cambria Math" panose="02040503050406030204" pitchFamily="18" charset="0"/>
                    </a:rPr>
                    <m:t>V</m:t>
                  </m:r>
                </m:oMath>
              </m:oMathPara>
            </a14:m>
          </a:p>
          <a:p>
            <a:pPr marL="0" indent="0" algn="ctr">
              <a:lnSpc>
                <a:spcPct val="100000"/>
              </a:lnSpc>
              <a:buSzTx/>
              <a:buNone/>
              <a:defRPr sz="4100">
                <a:solidFill>
                  <a:schemeClr val="accent3">
                    <a:satOff val="-12160"/>
                    <a:lumOff val="-20326"/>
                  </a:schemeClr>
                </a:solidFill>
              </a:defRPr>
            </a:pPr>
          </a:p>
          <a:p>
            <a:pPr marL="0" indent="0">
              <a:lnSpc>
                <a:spcPct val="100000"/>
              </a:lnSpc>
              <a:buSzTx/>
              <a:buNone/>
              <a:defRPr sz="4100">
                <a:solidFill>
                  <a:schemeClr val="accent3">
                    <a:satOff val="-12160"/>
                    <a:lumOff val="-20326"/>
                  </a:schemeClr>
                </a:solidFill>
              </a:defRPr>
            </a:pPr>
            <a:r>
              <a:t>Tale variabile definisce l’ordine di visita del vertice </a:t>
            </a:r>
            <a14:m>
              <m:oMath>
                <m:r>
                  <a:rPr xmlns:a="http://schemas.openxmlformats.org/drawingml/2006/main" sz="5850" i="1">
                    <a:solidFill>
                      <a:srgbClr val="5F7D4B"/>
                    </a:solidFill>
                    <a:latin typeface="Cambria Math" panose="02040503050406030204" pitchFamily="18" charset="0"/>
                  </a:rPr>
                  <m:t>i</m:t>
                </m:r>
              </m:oMath>
            </a14:m>
            <a:r>
              <a:t>.</a:t>
            </a:r>
            <a:endParaRPr>
              <a:solidFill>
                <a:srgbClr val="5F7E4B"/>
              </a:solidFill>
            </a:endParaRPr>
          </a:p>
        </p:txBody>
      </p:sp>
      <p:sp>
        <p:nvSpPr>
          <p:cNvPr id="217" name="Vincoli MTZ di assenza di sottogiro"/>
          <p:cNvSpPr txBox="1"/>
          <p:nvPr/>
        </p:nvSpPr>
        <p:spPr>
          <a:xfrm>
            <a:off x="1727200" y="3454585"/>
            <a:ext cx="20929600" cy="21166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685800">
              <a:spcBef>
                <a:spcPts val="0"/>
              </a:spcBef>
              <a:defRPr b="1" cap="all" sz="5800">
                <a:solidFill>
                  <a:srgbClr val="007742"/>
                </a:solidFill>
                <a:latin typeface="Publico Text Roman"/>
                <a:ea typeface="Publico Text Roman"/>
                <a:cs typeface="Publico Text Roman"/>
                <a:sym typeface="Publico Text Roman"/>
              </a:defRPr>
            </a:lvl1pPr>
          </a:lstStyle>
          <a:p>
            <a:pPr/>
            <a:r>
              <a:t>Vincoli MTZ di assenza di sottogiro</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26_FeatureStory">
  <a:themeElements>
    <a:clrScheme name="26_FeatureStory">
      <a:dk1>
        <a:srgbClr val="000000"/>
      </a:dk1>
      <a:lt1>
        <a:srgbClr val="F0EBE0"/>
      </a:lt1>
      <a:dk2>
        <a:srgbClr val="4A4A4B"/>
      </a:dk2>
      <a:lt2>
        <a:srgbClr val="C2C3C6"/>
      </a:lt2>
      <a:accent1>
        <a:srgbClr val="53BBE0"/>
      </a:accent1>
      <a:accent2>
        <a:srgbClr val="6DCFB9"/>
      </a:accent2>
      <a:accent3>
        <a:srgbClr val="90BF72"/>
      </a:accent3>
      <a:accent4>
        <a:srgbClr val="F2C449"/>
      </a:accent4>
      <a:accent5>
        <a:srgbClr val="FF4741"/>
      </a:accent5>
      <a:accent6>
        <a:srgbClr val="FF8700"/>
      </a:accent6>
      <a:hlink>
        <a:srgbClr val="0000FF"/>
      </a:hlink>
      <a:folHlink>
        <a:srgbClr val="FF00FF"/>
      </a:folHlink>
    </a:clrScheme>
    <a:fontScheme name="26_FeatureStory">
      <a:majorFont>
        <a:latin typeface="Publico Headline Black"/>
        <a:ea typeface="Publico Headline Black"/>
        <a:cs typeface="Publico Headline Black"/>
      </a:majorFont>
      <a:minorFont>
        <a:latin typeface="Publico Headline Black"/>
        <a:ea typeface="Publico Headline Black"/>
        <a:cs typeface="Publico Headline Black"/>
      </a:minorFont>
    </a:fontScheme>
    <a:fmtScheme name="26_FeatureSto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B4A4B"/>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2700" rtl="0" fontAlgn="auto" latinLnBrk="0" hangingPunct="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all" i="0" spc="0" strike="noStrike" sz="3000" u="none" kumimoji="0" normalizeH="0">
            <a:ln>
              <a:noFill/>
            </a:ln>
            <a:solidFill>
              <a:srgbClr val="FFFFFF"/>
            </a:solidFill>
            <a:effectLst/>
            <a:uFillTx/>
            <a:latin typeface="Publico Text Roman"/>
            <a:ea typeface="Publico Text Roman"/>
            <a:cs typeface="Publico Text Roman"/>
            <a:sym typeface="Publico Text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 cap="flat">
          <a:solidFill>
            <a:srgbClr val="227AA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6_FeatureStory">
  <a:themeElements>
    <a:clrScheme name="26_FeatureStory">
      <a:dk1>
        <a:srgbClr val="000000"/>
      </a:dk1>
      <a:lt1>
        <a:srgbClr val="FFFFFF"/>
      </a:lt1>
      <a:dk2>
        <a:srgbClr val="4A4A4B"/>
      </a:dk2>
      <a:lt2>
        <a:srgbClr val="C2C3C6"/>
      </a:lt2>
      <a:accent1>
        <a:srgbClr val="53BBE0"/>
      </a:accent1>
      <a:accent2>
        <a:srgbClr val="6DCFB9"/>
      </a:accent2>
      <a:accent3>
        <a:srgbClr val="90BF72"/>
      </a:accent3>
      <a:accent4>
        <a:srgbClr val="F2C449"/>
      </a:accent4>
      <a:accent5>
        <a:srgbClr val="FF4741"/>
      </a:accent5>
      <a:accent6>
        <a:srgbClr val="FF8700"/>
      </a:accent6>
      <a:hlink>
        <a:srgbClr val="0000FF"/>
      </a:hlink>
      <a:folHlink>
        <a:srgbClr val="FF00FF"/>
      </a:folHlink>
    </a:clrScheme>
    <a:fontScheme name="26_FeatureStory">
      <a:majorFont>
        <a:latin typeface="Publico Headline Black"/>
        <a:ea typeface="Publico Headline Black"/>
        <a:cs typeface="Publico Headline Black"/>
      </a:majorFont>
      <a:minorFont>
        <a:latin typeface="Publico Headline Black"/>
        <a:ea typeface="Publico Headline Black"/>
        <a:cs typeface="Publico Headline Black"/>
      </a:minorFont>
    </a:fontScheme>
    <a:fmtScheme name="26_FeatureSto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B4A4B"/>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2700" rtl="0" fontAlgn="auto" latinLnBrk="0" hangingPunct="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all" i="0" spc="0" strike="noStrike" sz="3000" u="none" kumimoji="0" normalizeH="0">
            <a:ln>
              <a:noFill/>
            </a:ln>
            <a:solidFill>
              <a:srgbClr val="FFFFFF"/>
            </a:solidFill>
            <a:effectLst/>
            <a:uFillTx/>
            <a:latin typeface="Publico Text Roman"/>
            <a:ea typeface="Publico Text Roman"/>
            <a:cs typeface="Publico Text Roman"/>
            <a:sym typeface="Publico Text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 cap="flat">
          <a:solidFill>
            <a:srgbClr val="227AA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