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58" r:id="rId5"/>
    <p:sldId id="265" r:id="rId6"/>
    <p:sldId id="267" r:id="rId7"/>
    <p:sldId id="260" r:id="rId8"/>
    <p:sldId id="261" r:id="rId9"/>
    <p:sldId id="268" r:id="rId10"/>
    <p:sldId id="270" r:id="rId11"/>
    <p:sldId id="262" r:id="rId12"/>
    <p:sldId id="271" r:id="rId13"/>
    <p:sldId id="263" r:id="rId14"/>
    <p:sldId id="269"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3" autoAdjust="0"/>
    <p:restoredTop sz="94660"/>
  </p:normalViewPr>
  <p:slideViewPr>
    <p:cSldViewPr snapToGrid="0">
      <p:cViewPr varScale="1">
        <p:scale>
          <a:sx n="114" d="100"/>
          <a:sy n="114" d="100"/>
        </p:scale>
        <p:origin x="138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ru-RU"/>
              <a:t>Образец заголовка</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B09DA703-20A9-4013-91EE-E7C208F85AAD}" type="datetimeFigureOut">
              <a:rPr lang="ru-RU" smtClean="0"/>
              <a:t>02.03.2024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8558D36-1D2A-4698-AF53-753BDA30B7DC}" type="slidenum">
              <a:rPr lang="ru-RU" smtClean="0"/>
              <a:t>‹#›</a:t>
            </a:fld>
            <a:endParaRPr lang="ru-RU"/>
          </a:p>
        </p:txBody>
      </p:sp>
    </p:spTree>
    <p:extLst>
      <p:ext uri="{BB962C8B-B14F-4D97-AF65-F5344CB8AC3E}">
        <p14:creationId xmlns:p14="http://schemas.microsoft.com/office/powerpoint/2010/main" val="1895139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09DA703-20A9-4013-91EE-E7C208F85AAD}" type="datetimeFigureOut">
              <a:rPr lang="ru-RU" smtClean="0"/>
              <a:t>02.03.2024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8558D36-1D2A-4698-AF53-753BDA30B7DC}" type="slidenum">
              <a:rPr lang="ru-RU" smtClean="0"/>
              <a:t>‹#›</a:t>
            </a:fld>
            <a:endParaRPr lang="ru-RU"/>
          </a:p>
        </p:txBody>
      </p:sp>
    </p:spTree>
    <p:extLst>
      <p:ext uri="{BB962C8B-B14F-4D97-AF65-F5344CB8AC3E}">
        <p14:creationId xmlns:p14="http://schemas.microsoft.com/office/powerpoint/2010/main" val="3018080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09DA703-20A9-4013-91EE-E7C208F85AAD}" type="datetimeFigureOut">
              <a:rPr lang="ru-RU" smtClean="0"/>
              <a:t>02.03.2024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8558D36-1D2A-4698-AF53-753BDA30B7DC}" type="slidenum">
              <a:rPr lang="ru-RU" smtClean="0"/>
              <a:t>‹#›</a:t>
            </a:fld>
            <a:endParaRPr lang="ru-RU"/>
          </a:p>
        </p:txBody>
      </p:sp>
    </p:spTree>
    <p:extLst>
      <p:ext uri="{BB962C8B-B14F-4D97-AF65-F5344CB8AC3E}">
        <p14:creationId xmlns:p14="http://schemas.microsoft.com/office/powerpoint/2010/main" val="4157671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09DA703-20A9-4013-91EE-E7C208F85AAD}" type="datetimeFigureOut">
              <a:rPr lang="ru-RU" smtClean="0"/>
              <a:t>02.03.2024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8558D36-1D2A-4698-AF53-753BDA30B7DC}" type="slidenum">
              <a:rPr lang="ru-RU" smtClean="0"/>
              <a:t>‹#›</a:t>
            </a:fld>
            <a:endParaRPr lang="ru-RU"/>
          </a:p>
        </p:txBody>
      </p:sp>
    </p:spTree>
    <p:extLst>
      <p:ext uri="{BB962C8B-B14F-4D97-AF65-F5344CB8AC3E}">
        <p14:creationId xmlns:p14="http://schemas.microsoft.com/office/powerpoint/2010/main" val="2821763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ru-RU"/>
              <a:t>Образец заголовка</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09DA703-20A9-4013-91EE-E7C208F85AAD}" type="datetimeFigureOut">
              <a:rPr lang="ru-RU" smtClean="0"/>
              <a:t>02.03.2024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8558D36-1D2A-4698-AF53-753BDA30B7DC}" type="slidenum">
              <a:rPr lang="ru-RU" smtClean="0"/>
              <a:t>‹#›</a:t>
            </a:fld>
            <a:endParaRPr lang="ru-RU"/>
          </a:p>
        </p:txBody>
      </p:sp>
    </p:spTree>
    <p:extLst>
      <p:ext uri="{BB962C8B-B14F-4D97-AF65-F5344CB8AC3E}">
        <p14:creationId xmlns:p14="http://schemas.microsoft.com/office/powerpoint/2010/main" val="1571415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B09DA703-20A9-4013-91EE-E7C208F85AAD}" type="datetimeFigureOut">
              <a:rPr lang="ru-RU" smtClean="0"/>
              <a:t>02.03.2024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68558D36-1D2A-4698-AF53-753BDA30B7DC}" type="slidenum">
              <a:rPr lang="ru-RU" smtClean="0"/>
              <a:t>‹#›</a:t>
            </a:fld>
            <a:endParaRPr lang="ru-RU"/>
          </a:p>
        </p:txBody>
      </p:sp>
    </p:spTree>
    <p:extLst>
      <p:ext uri="{BB962C8B-B14F-4D97-AF65-F5344CB8AC3E}">
        <p14:creationId xmlns:p14="http://schemas.microsoft.com/office/powerpoint/2010/main" val="4256479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ru-RU"/>
              <a:t>Образец заголовка</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629842" y="2505075"/>
            <a:ext cx="3868340"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4629150" y="2505075"/>
            <a:ext cx="3887391"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B09DA703-20A9-4013-91EE-E7C208F85AAD}" type="datetimeFigureOut">
              <a:rPr lang="ru-RU" smtClean="0"/>
              <a:t>02.03.2024</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68558D36-1D2A-4698-AF53-753BDA30B7DC}" type="slidenum">
              <a:rPr lang="ru-RU" smtClean="0"/>
              <a:t>‹#›</a:t>
            </a:fld>
            <a:endParaRPr lang="ru-RU"/>
          </a:p>
        </p:txBody>
      </p:sp>
    </p:spTree>
    <p:extLst>
      <p:ext uri="{BB962C8B-B14F-4D97-AF65-F5344CB8AC3E}">
        <p14:creationId xmlns:p14="http://schemas.microsoft.com/office/powerpoint/2010/main" val="336867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B09DA703-20A9-4013-91EE-E7C208F85AAD}" type="datetimeFigureOut">
              <a:rPr lang="ru-RU" smtClean="0"/>
              <a:t>02.03.2024</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68558D36-1D2A-4698-AF53-753BDA30B7DC}" type="slidenum">
              <a:rPr lang="ru-RU" smtClean="0"/>
              <a:t>‹#›</a:t>
            </a:fld>
            <a:endParaRPr lang="ru-RU"/>
          </a:p>
        </p:txBody>
      </p:sp>
    </p:spTree>
    <p:extLst>
      <p:ext uri="{BB962C8B-B14F-4D97-AF65-F5344CB8AC3E}">
        <p14:creationId xmlns:p14="http://schemas.microsoft.com/office/powerpoint/2010/main" val="4009847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9DA703-20A9-4013-91EE-E7C208F85AAD}" type="datetimeFigureOut">
              <a:rPr lang="ru-RU" smtClean="0"/>
              <a:t>02.03.2024</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68558D36-1D2A-4698-AF53-753BDA30B7DC}" type="slidenum">
              <a:rPr lang="ru-RU" smtClean="0"/>
              <a:t>‹#›</a:t>
            </a:fld>
            <a:endParaRPr lang="ru-RU"/>
          </a:p>
        </p:txBody>
      </p:sp>
    </p:spTree>
    <p:extLst>
      <p:ext uri="{BB962C8B-B14F-4D97-AF65-F5344CB8AC3E}">
        <p14:creationId xmlns:p14="http://schemas.microsoft.com/office/powerpoint/2010/main" val="2970234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ru-RU"/>
              <a:t>Образец заголовка</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B09DA703-20A9-4013-91EE-E7C208F85AAD}" type="datetimeFigureOut">
              <a:rPr lang="ru-RU" smtClean="0"/>
              <a:t>02.03.2024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68558D36-1D2A-4698-AF53-753BDA30B7DC}" type="slidenum">
              <a:rPr lang="ru-RU" smtClean="0"/>
              <a:t>‹#›</a:t>
            </a:fld>
            <a:endParaRPr lang="ru-RU"/>
          </a:p>
        </p:txBody>
      </p:sp>
    </p:spTree>
    <p:extLst>
      <p:ext uri="{BB962C8B-B14F-4D97-AF65-F5344CB8AC3E}">
        <p14:creationId xmlns:p14="http://schemas.microsoft.com/office/powerpoint/2010/main" val="3334942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B09DA703-20A9-4013-91EE-E7C208F85AAD}" type="datetimeFigureOut">
              <a:rPr lang="ru-RU" smtClean="0"/>
              <a:t>02.03.2024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68558D36-1D2A-4698-AF53-753BDA30B7DC}" type="slidenum">
              <a:rPr lang="ru-RU" smtClean="0"/>
              <a:t>‹#›</a:t>
            </a:fld>
            <a:endParaRPr lang="ru-RU"/>
          </a:p>
        </p:txBody>
      </p:sp>
    </p:spTree>
    <p:extLst>
      <p:ext uri="{BB962C8B-B14F-4D97-AF65-F5344CB8AC3E}">
        <p14:creationId xmlns:p14="http://schemas.microsoft.com/office/powerpoint/2010/main" val="2855300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9DA703-20A9-4013-91EE-E7C208F85AAD}" type="datetimeFigureOut">
              <a:rPr lang="ru-RU" smtClean="0"/>
              <a:t>02.03.2024</a:t>
            </a:fld>
            <a:endParaRPr lang="ru-RU"/>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558D36-1D2A-4698-AF53-753BDA30B7DC}" type="slidenum">
              <a:rPr lang="ru-RU" smtClean="0"/>
              <a:t>‹#›</a:t>
            </a:fld>
            <a:endParaRPr lang="ru-RU"/>
          </a:p>
        </p:txBody>
      </p:sp>
    </p:spTree>
    <p:extLst>
      <p:ext uri="{BB962C8B-B14F-4D97-AF65-F5344CB8AC3E}">
        <p14:creationId xmlns:p14="http://schemas.microsoft.com/office/powerpoint/2010/main" val="553204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paperswithcode.com/dataset/celeb-df" TargetMode="External"/><Relationship Id="rId2" Type="http://schemas.openxmlformats.org/officeDocument/2006/relationships/hyperlink" Target="https://github.com/ondyari/FaceForensics/tree/master/dataset" TargetMode="External"/><Relationship Id="rId1" Type="http://schemas.openxmlformats.org/officeDocument/2006/relationships/slideLayout" Target="../slideLayouts/slideLayout2.xml"/><Relationship Id="rId4" Type="http://schemas.openxmlformats.org/officeDocument/2006/relationships/hyperlink" Target="https://roboflow.co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emf"/></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2">
            <a:extLst>
              <a:ext uri="{FF2B5EF4-FFF2-40B4-BE49-F238E27FC236}">
                <a16:creationId xmlns:a16="http://schemas.microsoft.com/office/drawing/2014/main" id="{DB843350-BBFD-48A4-905E-D585009E9B61}"/>
              </a:ext>
            </a:extLst>
          </p:cNvPr>
          <p:cNvSpPr>
            <a:spLocks noGrp="1" noChangeArrowheads="1"/>
          </p:cNvSpPr>
          <p:nvPr>
            <p:ph type="subTitle" idx="1"/>
          </p:nvPr>
        </p:nvSpPr>
        <p:spPr>
          <a:xfrm>
            <a:off x="0" y="6233020"/>
            <a:ext cx="9144000" cy="377330"/>
          </a:xfrm>
        </p:spPr>
        <p:txBody>
          <a:bodyPr>
            <a:normAutofit/>
          </a:bodyPr>
          <a:lstStyle/>
          <a:p>
            <a:pPr>
              <a:buFont typeface="Wingdings 2" panose="05020102010507070707" pitchFamily="18" charset="2"/>
              <a:buNone/>
            </a:pPr>
            <a:r>
              <a:rPr lang="ru-RU" altLang="ru-RU" sz="1800" dirty="0">
                <a:latin typeface="+mj-lt"/>
              </a:rPr>
              <a:t>Москва 202</a:t>
            </a:r>
            <a:r>
              <a:rPr lang="en-US" altLang="ru-RU" sz="1800" dirty="0">
                <a:latin typeface="+mj-lt"/>
              </a:rPr>
              <a:t>4</a:t>
            </a:r>
            <a:endParaRPr lang="ru-RU" altLang="ru-RU" sz="1800" dirty="0">
              <a:latin typeface="+mj-lt"/>
            </a:endParaRPr>
          </a:p>
        </p:txBody>
      </p:sp>
      <p:sp>
        <p:nvSpPr>
          <p:cNvPr id="5" name="TextBox 4">
            <a:extLst>
              <a:ext uri="{FF2B5EF4-FFF2-40B4-BE49-F238E27FC236}">
                <a16:creationId xmlns:a16="http://schemas.microsoft.com/office/drawing/2014/main" id="{12C08AD2-894C-4B38-92A7-2704A0C58BDC}"/>
              </a:ext>
            </a:extLst>
          </p:cNvPr>
          <p:cNvSpPr txBox="1"/>
          <p:nvPr/>
        </p:nvSpPr>
        <p:spPr>
          <a:xfrm>
            <a:off x="0" y="214313"/>
            <a:ext cx="9144000" cy="369332"/>
          </a:xfrm>
          <a:prstGeom prst="rect">
            <a:avLst/>
          </a:prstGeom>
          <a:noFill/>
        </p:spPr>
        <p:txBody>
          <a:bodyPr wrap="square">
            <a:spAutoFit/>
          </a:bodyPr>
          <a:lstStyle/>
          <a:p>
            <a:pPr algn="ctr">
              <a:defRPr/>
            </a:pPr>
            <a:r>
              <a:rPr lang="ru-RU" dirty="0">
                <a:latin typeface="+mj-lt"/>
                <a:cs typeface="Arial" charset="0"/>
              </a:rPr>
              <a:t>МОВС ВШЭ </a:t>
            </a:r>
          </a:p>
        </p:txBody>
      </p:sp>
      <p:sp>
        <p:nvSpPr>
          <p:cNvPr id="6" name="Подзаголовок 2">
            <a:extLst>
              <a:ext uri="{FF2B5EF4-FFF2-40B4-BE49-F238E27FC236}">
                <a16:creationId xmlns:a16="http://schemas.microsoft.com/office/drawing/2014/main" id="{921D62DD-FDC2-4422-989E-239F00B01A7F}"/>
              </a:ext>
            </a:extLst>
          </p:cNvPr>
          <p:cNvSpPr txBox="1">
            <a:spLocks/>
          </p:cNvSpPr>
          <p:nvPr/>
        </p:nvSpPr>
        <p:spPr bwMode="auto">
          <a:xfrm>
            <a:off x="6392411" y="4439684"/>
            <a:ext cx="2751589" cy="2014669"/>
          </a:xfrm>
          <a:prstGeom prst="rect">
            <a:avLst/>
          </a:prstGeom>
          <a:noFill/>
          <a:ln w="9525">
            <a:noFill/>
            <a:miter lim="800000"/>
            <a:headEnd/>
            <a:tailEnd/>
          </a:ln>
        </p:spPr>
        <p:txBody>
          <a:bodyPr>
            <a:normAutofit/>
          </a:bodyPr>
          <a:lstStyle/>
          <a:p>
            <a:pPr marL="365125" indent="-282575">
              <a:spcBef>
                <a:spcPts val="600"/>
              </a:spcBef>
              <a:buClr>
                <a:schemeClr val="accent1"/>
              </a:buClr>
              <a:buSzPct val="80000"/>
              <a:defRPr/>
            </a:pPr>
            <a:r>
              <a:rPr lang="ru-RU" dirty="0">
                <a:latin typeface="+mj-lt"/>
              </a:rPr>
              <a:t>Выполнил:</a:t>
            </a:r>
          </a:p>
          <a:p>
            <a:pPr marL="365125" indent="-282575">
              <a:spcBef>
                <a:spcPts val="600"/>
              </a:spcBef>
              <a:buClr>
                <a:schemeClr val="accent1"/>
              </a:buClr>
              <a:buSzPct val="80000"/>
              <a:defRPr/>
            </a:pPr>
            <a:r>
              <a:rPr lang="ru-RU" dirty="0">
                <a:latin typeface="+mj-lt"/>
              </a:rPr>
              <a:t>Тимур Ермешев</a:t>
            </a:r>
          </a:p>
          <a:p>
            <a:pPr marL="365125" indent="-282575">
              <a:spcBef>
                <a:spcPts val="600"/>
              </a:spcBef>
              <a:buClr>
                <a:schemeClr val="accent1"/>
              </a:buClr>
              <a:buSzPct val="80000"/>
              <a:defRPr/>
            </a:pPr>
            <a:r>
              <a:rPr lang="ru-RU" dirty="0">
                <a:latin typeface="+mj-lt"/>
              </a:rPr>
              <a:t>Куратор:</a:t>
            </a:r>
          </a:p>
          <a:p>
            <a:pPr marL="365125" indent="-282575">
              <a:spcBef>
                <a:spcPts val="600"/>
              </a:spcBef>
              <a:buClr>
                <a:schemeClr val="accent1"/>
              </a:buClr>
              <a:buSzPct val="80000"/>
              <a:defRPr/>
            </a:pPr>
            <a:r>
              <a:rPr lang="ru-RU" dirty="0">
                <a:latin typeface="+mj-lt"/>
              </a:rPr>
              <a:t>Вячеслав Пирогов</a:t>
            </a:r>
          </a:p>
        </p:txBody>
      </p:sp>
      <p:sp>
        <p:nvSpPr>
          <p:cNvPr id="7" name="Заголовок 1">
            <a:extLst>
              <a:ext uri="{FF2B5EF4-FFF2-40B4-BE49-F238E27FC236}">
                <a16:creationId xmlns:a16="http://schemas.microsoft.com/office/drawing/2014/main" id="{F168454B-2386-474F-A8BF-30B5DBBFC33B}"/>
              </a:ext>
            </a:extLst>
          </p:cNvPr>
          <p:cNvSpPr>
            <a:spLocks noGrp="1"/>
          </p:cNvSpPr>
          <p:nvPr>
            <p:ph type="ctrTitle"/>
          </p:nvPr>
        </p:nvSpPr>
        <p:spPr>
          <a:xfrm>
            <a:off x="0" y="1669473"/>
            <a:ext cx="9144000" cy="1549977"/>
          </a:xfrm>
        </p:spPr>
        <p:txBody>
          <a:bodyPr rtlCol="0">
            <a:noAutofit/>
          </a:bodyPr>
          <a:lstStyle/>
          <a:p>
            <a:pPr>
              <a:defRPr/>
            </a:pPr>
            <a:r>
              <a:rPr lang="ru-RU" sz="4400" b="1" dirty="0" err="1"/>
              <a:t>Дипфейк</a:t>
            </a:r>
            <a:r>
              <a:rPr lang="ru-RU" sz="4400" b="1" dirty="0"/>
              <a:t>-детектор: </a:t>
            </a:r>
            <a:br>
              <a:rPr lang="ru-RU" sz="4400" b="1" dirty="0"/>
            </a:br>
            <a:r>
              <a:rPr lang="ru-RU" sz="4400" b="1" dirty="0"/>
              <a:t>Первая Половина Пути</a:t>
            </a:r>
          </a:p>
        </p:txBody>
      </p:sp>
      <p:sp>
        <p:nvSpPr>
          <p:cNvPr id="8" name="Подзаголовок 2">
            <a:extLst>
              <a:ext uri="{FF2B5EF4-FFF2-40B4-BE49-F238E27FC236}">
                <a16:creationId xmlns:a16="http://schemas.microsoft.com/office/drawing/2014/main" id="{20927EB1-E494-4E87-9A9F-0D2D73304463}"/>
              </a:ext>
            </a:extLst>
          </p:cNvPr>
          <p:cNvSpPr txBox="1">
            <a:spLocks/>
          </p:cNvSpPr>
          <p:nvPr/>
        </p:nvSpPr>
        <p:spPr bwMode="auto">
          <a:xfrm>
            <a:off x="0" y="3210935"/>
            <a:ext cx="9144000" cy="865765"/>
          </a:xfrm>
          <a:prstGeom prst="rect">
            <a:avLst/>
          </a:prstGeom>
          <a:noFill/>
          <a:ln w="9525">
            <a:noFill/>
            <a:miter lim="800000"/>
            <a:headEnd/>
            <a:tailEnd/>
          </a:ln>
        </p:spPr>
        <p:txBody>
          <a:bodyPr>
            <a:noAutofit/>
          </a:bodyPr>
          <a:lstStyle/>
          <a:p>
            <a:pPr marL="365125" indent="-282575" algn="ctr">
              <a:spcBef>
                <a:spcPts val="600"/>
              </a:spcBef>
              <a:buClr>
                <a:schemeClr val="accent1"/>
              </a:buClr>
              <a:buSzPct val="80000"/>
              <a:defRPr/>
            </a:pPr>
            <a:r>
              <a:rPr lang="ru-RU" dirty="0">
                <a:latin typeface="+mj-lt"/>
              </a:rPr>
              <a:t>Годовой проект магистратуры на тему </a:t>
            </a:r>
          </a:p>
          <a:p>
            <a:pPr marL="365125" indent="-282575" algn="ctr">
              <a:spcBef>
                <a:spcPts val="600"/>
              </a:spcBef>
              <a:buClr>
                <a:schemeClr val="accent1"/>
              </a:buClr>
              <a:buSzPct val="80000"/>
              <a:defRPr/>
            </a:pPr>
            <a:r>
              <a:rPr lang="en-US" dirty="0">
                <a:latin typeface="+mj-lt"/>
              </a:rPr>
              <a:t>“</a:t>
            </a:r>
            <a:r>
              <a:rPr lang="ru-RU" dirty="0">
                <a:latin typeface="+mj-lt"/>
              </a:rPr>
              <a:t>Определение </a:t>
            </a:r>
            <a:r>
              <a:rPr lang="ru-RU" dirty="0" err="1">
                <a:latin typeface="+mj-lt"/>
              </a:rPr>
              <a:t>дипфейков</a:t>
            </a:r>
            <a:r>
              <a:rPr lang="ru-RU" dirty="0">
                <a:latin typeface="+mj-lt"/>
              </a:rPr>
              <a:t> по фотографии</a:t>
            </a:r>
            <a:r>
              <a:rPr lang="en-US" dirty="0">
                <a:latin typeface="+mj-lt"/>
              </a:rPr>
              <a:t>”</a:t>
            </a:r>
            <a:r>
              <a:rPr lang="ru-RU" dirty="0">
                <a:latin typeface="+mj-lt"/>
              </a:rPr>
              <a:t>.</a:t>
            </a:r>
          </a:p>
        </p:txBody>
      </p:sp>
    </p:spTree>
    <p:extLst>
      <p:ext uri="{BB962C8B-B14F-4D97-AF65-F5344CB8AC3E}">
        <p14:creationId xmlns:p14="http://schemas.microsoft.com/office/powerpoint/2010/main" val="755254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6D5E816-C9BB-4172-B07E-0604B5717FAC}"/>
              </a:ext>
            </a:extLst>
          </p:cNvPr>
          <p:cNvSpPr>
            <a:spLocks noGrp="1"/>
          </p:cNvSpPr>
          <p:nvPr>
            <p:ph type="title"/>
          </p:nvPr>
        </p:nvSpPr>
        <p:spPr>
          <a:xfrm>
            <a:off x="628650" y="365126"/>
            <a:ext cx="7886700" cy="789419"/>
          </a:xfrm>
        </p:spPr>
        <p:txBody>
          <a:bodyPr>
            <a:normAutofit/>
          </a:bodyPr>
          <a:lstStyle/>
          <a:p>
            <a:r>
              <a:rPr lang="en-US" b="1" dirty="0"/>
              <a:t>DL </a:t>
            </a:r>
            <a:r>
              <a:rPr lang="ru-RU" b="1" dirty="0"/>
              <a:t>модель</a:t>
            </a:r>
            <a:r>
              <a:rPr lang="en-US" b="1" dirty="0"/>
              <a:t> (</a:t>
            </a:r>
            <a:r>
              <a:rPr lang="ru-RU" b="1" dirty="0" err="1"/>
              <a:t>предобученная</a:t>
            </a:r>
            <a:r>
              <a:rPr lang="en-US" b="1" dirty="0"/>
              <a:t>)</a:t>
            </a:r>
            <a:endParaRPr lang="ru-RU" b="1" dirty="0"/>
          </a:p>
        </p:txBody>
      </p:sp>
      <p:sp>
        <p:nvSpPr>
          <p:cNvPr id="9" name="Прямоугольник 8">
            <a:extLst>
              <a:ext uri="{FF2B5EF4-FFF2-40B4-BE49-F238E27FC236}">
                <a16:creationId xmlns:a16="http://schemas.microsoft.com/office/drawing/2014/main" id="{AE79D9BC-92B8-41BC-8B74-5ED9C7FEFB1D}"/>
              </a:ext>
            </a:extLst>
          </p:cNvPr>
          <p:cNvSpPr/>
          <p:nvPr/>
        </p:nvSpPr>
        <p:spPr>
          <a:xfrm>
            <a:off x="117446" y="1300567"/>
            <a:ext cx="4236440" cy="1397947"/>
          </a:xfrm>
          <a:prstGeom prst="rect">
            <a:avLst/>
          </a:prstGeom>
        </p:spPr>
        <p:txBody>
          <a:bodyPr wrap="square">
            <a:spAutoFit/>
          </a:bodyPr>
          <a:lstStyle/>
          <a:p>
            <a:pPr>
              <a:lnSpc>
                <a:spcPct val="107000"/>
              </a:lnSpc>
              <a:spcAft>
                <a:spcPts val="800"/>
              </a:spcAft>
            </a:pPr>
            <a:r>
              <a:rPr lang="ru-RU" sz="1600" dirty="0">
                <a:latin typeface="+mj-lt"/>
                <a:cs typeface="Times New Roman" panose="02020603050405020304" pitchFamily="18" charset="0"/>
              </a:rPr>
              <a:t>На данном этапе выбрана </a:t>
            </a:r>
            <a:r>
              <a:rPr lang="ru-RU" sz="1600" dirty="0" err="1">
                <a:latin typeface="+mj-lt"/>
                <a:cs typeface="Times New Roman" panose="02020603050405020304" pitchFamily="18" charset="0"/>
              </a:rPr>
              <a:t>предобученная</a:t>
            </a:r>
            <a:r>
              <a:rPr lang="ru-RU" sz="1600" dirty="0">
                <a:latin typeface="+mj-lt"/>
                <a:cs typeface="Times New Roman" panose="02020603050405020304" pitchFamily="18" charset="0"/>
              </a:rPr>
              <a:t> модель </a:t>
            </a:r>
            <a:r>
              <a:rPr lang="en-US" sz="1600" b="1" dirty="0">
                <a:latin typeface="+mj-lt"/>
                <a:cs typeface="Times New Roman" panose="02020603050405020304" pitchFamily="18" charset="0"/>
              </a:rPr>
              <a:t>EfficientNet_V2_M</a:t>
            </a:r>
            <a:r>
              <a:rPr lang="ru-RU" sz="1600" b="1" dirty="0">
                <a:latin typeface="+mj-lt"/>
                <a:cs typeface="Times New Roman" panose="02020603050405020304" pitchFamily="18" charset="0"/>
              </a:rPr>
              <a:t> </a:t>
            </a:r>
            <a:r>
              <a:rPr lang="ru-RU" sz="1600" dirty="0">
                <a:latin typeface="+mj-lt"/>
                <a:cs typeface="Times New Roman" panose="02020603050405020304" pitchFamily="18" charset="0"/>
              </a:rPr>
              <a:t>с весами </a:t>
            </a:r>
            <a:r>
              <a:rPr lang="en-US" sz="1600" b="1" dirty="0">
                <a:latin typeface="+mj-lt"/>
                <a:cs typeface="Times New Roman" panose="02020603050405020304" pitchFamily="18" charset="0"/>
              </a:rPr>
              <a:t>IMAGENET</a:t>
            </a:r>
            <a:r>
              <a:rPr lang="ru-RU" sz="1600" b="1" dirty="0">
                <a:latin typeface="+mj-lt"/>
                <a:cs typeface="Times New Roman" panose="02020603050405020304" pitchFamily="18" charset="0"/>
              </a:rPr>
              <a:t> </a:t>
            </a:r>
            <a:r>
              <a:rPr lang="ru-RU" sz="1600" dirty="0">
                <a:latin typeface="+mj-lt"/>
                <a:cs typeface="Times New Roman" panose="02020603050405020304" pitchFamily="18" charset="0"/>
              </a:rPr>
              <a:t>библиотеки </a:t>
            </a:r>
            <a:r>
              <a:rPr lang="en-US" sz="1600" dirty="0" err="1">
                <a:latin typeface="+mj-lt"/>
                <a:cs typeface="Times New Roman" panose="02020603050405020304" pitchFamily="18" charset="0"/>
              </a:rPr>
              <a:t>torchvision</a:t>
            </a:r>
            <a:r>
              <a:rPr lang="ru-RU" sz="1600" dirty="0">
                <a:latin typeface="+mj-lt"/>
                <a:cs typeface="Times New Roman" panose="02020603050405020304" pitchFamily="18" charset="0"/>
              </a:rPr>
              <a:t>, которая имеет довольно высокую метрику классификации и не очень тяжелая.</a:t>
            </a:r>
            <a:endParaRPr lang="en-US" sz="1600" dirty="0">
              <a:latin typeface="+mj-lt"/>
              <a:cs typeface="Times New Roman" panose="02020603050405020304" pitchFamily="18" charset="0"/>
            </a:endParaRPr>
          </a:p>
        </p:txBody>
      </p:sp>
      <p:pic>
        <p:nvPicPr>
          <p:cNvPr id="6" name="Рисунок 5">
            <a:extLst>
              <a:ext uri="{FF2B5EF4-FFF2-40B4-BE49-F238E27FC236}">
                <a16:creationId xmlns:a16="http://schemas.microsoft.com/office/drawing/2014/main" id="{7C1514F4-EE44-4C95-ADB4-2B8DB5AF8B66}"/>
              </a:ext>
            </a:extLst>
          </p:cNvPr>
          <p:cNvPicPr>
            <a:picLocks noChangeAspect="1"/>
          </p:cNvPicPr>
          <p:nvPr/>
        </p:nvPicPr>
        <p:blipFill>
          <a:blip r:embed="rId2"/>
          <a:stretch>
            <a:fillRect/>
          </a:stretch>
        </p:blipFill>
        <p:spPr>
          <a:xfrm>
            <a:off x="4266777" y="1300567"/>
            <a:ext cx="4877223" cy="1774090"/>
          </a:xfrm>
          <a:prstGeom prst="rect">
            <a:avLst/>
          </a:prstGeom>
        </p:spPr>
      </p:pic>
      <p:sp>
        <p:nvSpPr>
          <p:cNvPr id="13" name="Прямоугольник 12">
            <a:extLst>
              <a:ext uri="{FF2B5EF4-FFF2-40B4-BE49-F238E27FC236}">
                <a16:creationId xmlns:a16="http://schemas.microsoft.com/office/drawing/2014/main" id="{217F28DF-7AB2-4A56-AA9F-D27D8CCA72F6}"/>
              </a:ext>
            </a:extLst>
          </p:cNvPr>
          <p:cNvSpPr/>
          <p:nvPr/>
        </p:nvSpPr>
        <p:spPr>
          <a:xfrm>
            <a:off x="117445" y="3074657"/>
            <a:ext cx="8766495" cy="1569660"/>
          </a:xfrm>
          <a:prstGeom prst="rect">
            <a:avLst/>
          </a:prstGeom>
        </p:spPr>
        <p:txBody>
          <a:bodyPr wrap="square">
            <a:spAutoFit/>
          </a:bodyPr>
          <a:lstStyle/>
          <a:p>
            <a:r>
              <a:rPr lang="ru-RU" sz="1600" dirty="0">
                <a:latin typeface="+mj-lt"/>
                <a:cs typeface="Times New Roman" panose="02020603050405020304" pitchFamily="18" charset="0"/>
              </a:rPr>
              <a:t>Написан </a:t>
            </a:r>
            <a:r>
              <a:rPr lang="en-US" sz="1600" dirty="0">
                <a:latin typeface="+mj-lt"/>
                <a:cs typeface="Times New Roman" panose="02020603050405020304" pitchFamily="18" charset="0"/>
              </a:rPr>
              <a:t>class </a:t>
            </a:r>
            <a:r>
              <a:rPr lang="en-US" sz="1600" dirty="0" err="1">
                <a:latin typeface="+mj-lt"/>
                <a:cs typeface="Times New Roman" panose="02020603050405020304" pitchFamily="18" charset="0"/>
              </a:rPr>
              <a:t>ModelTrainer</a:t>
            </a:r>
            <a:r>
              <a:rPr lang="ru-RU" sz="1600" dirty="0">
                <a:latin typeface="+mj-lt"/>
                <a:cs typeface="Times New Roman" panose="02020603050405020304" pitchFamily="18" charset="0"/>
              </a:rPr>
              <a:t> в файле </a:t>
            </a:r>
            <a:r>
              <a:rPr lang="en-US" sz="1600" dirty="0">
                <a:latin typeface="+mj-lt"/>
                <a:cs typeface="Times New Roman" panose="02020603050405020304" pitchFamily="18" charset="0"/>
              </a:rPr>
              <a:t>dl_functions.py</a:t>
            </a:r>
            <a:r>
              <a:rPr lang="ru-RU" sz="1600" dirty="0">
                <a:latin typeface="+mj-lt"/>
                <a:cs typeface="Times New Roman" panose="02020603050405020304" pitchFamily="18" charset="0"/>
              </a:rPr>
              <a:t>, который производит обучение модели, валидацию, тестирование и предсказание</a:t>
            </a:r>
            <a:r>
              <a:rPr lang="en-US" sz="1600" dirty="0">
                <a:latin typeface="+mj-lt"/>
                <a:cs typeface="Times New Roman" panose="02020603050405020304" pitchFamily="18" charset="0"/>
              </a:rPr>
              <a:t>.</a:t>
            </a:r>
            <a:endParaRPr lang="ru-RU" sz="1600" dirty="0">
              <a:latin typeface="+mj-lt"/>
              <a:cs typeface="Times New Roman" panose="02020603050405020304" pitchFamily="18" charset="0"/>
            </a:endParaRPr>
          </a:p>
          <a:p>
            <a:endParaRPr lang="en-US" sz="1600" dirty="0">
              <a:latin typeface="+mj-lt"/>
              <a:cs typeface="Times New Roman" panose="02020603050405020304" pitchFamily="18" charset="0"/>
            </a:endParaRPr>
          </a:p>
          <a:p>
            <a:r>
              <a:rPr lang="ru-RU" sz="1600" dirty="0">
                <a:latin typeface="+mj-lt"/>
                <a:cs typeface="Times New Roman" panose="02020603050405020304" pitchFamily="18" charset="0"/>
              </a:rPr>
              <a:t>Также написана функция </a:t>
            </a:r>
            <a:r>
              <a:rPr lang="en-US" sz="1600" dirty="0" err="1">
                <a:latin typeface="+mj-lt"/>
                <a:cs typeface="Times New Roman" panose="02020603050405020304" pitchFamily="18" charset="0"/>
              </a:rPr>
              <a:t>transform_image</a:t>
            </a:r>
            <a:r>
              <a:rPr lang="ru-RU" sz="1600" dirty="0">
                <a:latin typeface="+mj-lt"/>
                <a:cs typeface="Times New Roman" panose="02020603050405020304" pitchFamily="18" charset="0"/>
              </a:rPr>
              <a:t> для подготовки одного изображения для подачи на получение предсказаний.</a:t>
            </a:r>
          </a:p>
          <a:p>
            <a:endParaRPr lang="en-US" sz="1600" dirty="0">
              <a:latin typeface="+mj-lt"/>
              <a:cs typeface="Times New Roman" panose="02020603050405020304" pitchFamily="18" charset="0"/>
            </a:endParaRPr>
          </a:p>
        </p:txBody>
      </p:sp>
      <p:pic>
        <p:nvPicPr>
          <p:cNvPr id="7" name="Рисунок 6">
            <a:extLst>
              <a:ext uri="{FF2B5EF4-FFF2-40B4-BE49-F238E27FC236}">
                <a16:creationId xmlns:a16="http://schemas.microsoft.com/office/drawing/2014/main" id="{4D887BF5-3F00-4792-99AE-E03B8023D6C6}"/>
              </a:ext>
            </a:extLst>
          </p:cNvPr>
          <p:cNvPicPr>
            <a:picLocks noChangeAspect="1"/>
          </p:cNvPicPr>
          <p:nvPr/>
        </p:nvPicPr>
        <p:blipFill>
          <a:blip r:embed="rId3"/>
          <a:stretch>
            <a:fillRect/>
          </a:stretch>
        </p:blipFill>
        <p:spPr>
          <a:xfrm>
            <a:off x="2562519" y="4124364"/>
            <a:ext cx="3320570" cy="2690303"/>
          </a:xfrm>
          <a:prstGeom prst="rect">
            <a:avLst/>
          </a:prstGeom>
        </p:spPr>
      </p:pic>
      <p:pic>
        <p:nvPicPr>
          <p:cNvPr id="14" name="Рисунок 13">
            <a:extLst>
              <a:ext uri="{FF2B5EF4-FFF2-40B4-BE49-F238E27FC236}">
                <a16:creationId xmlns:a16="http://schemas.microsoft.com/office/drawing/2014/main" id="{87512736-A4A1-4486-8014-EC5B8C0FE89C}"/>
              </a:ext>
            </a:extLst>
          </p:cNvPr>
          <p:cNvPicPr>
            <a:picLocks noChangeAspect="1"/>
          </p:cNvPicPr>
          <p:nvPr/>
        </p:nvPicPr>
        <p:blipFill>
          <a:blip r:embed="rId4"/>
          <a:stretch>
            <a:fillRect/>
          </a:stretch>
        </p:blipFill>
        <p:spPr>
          <a:xfrm>
            <a:off x="5746250" y="4124364"/>
            <a:ext cx="3267720" cy="2652826"/>
          </a:xfrm>
          <a:prstGeom prst="rect">
            <a:avLst/>
          </a:prstGeom>
        </p:spPr>
      </p:pic>
    </p:spTree>
    <p:extLst>
      <p:ext uri="{BB962C8B-B14F-4D97-AF65-F5344CB8AC3E}">
        <p14:creationId xmlns:p14="http://schemas.microsoft.com/office/powerpoint/2010/main" val="738586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6D5E816-C9BB-4172-B07E-0604B5717FAC}"/>
              </a:ext>
            </a:extLst>
          </p:cNvPr>
          <p:cNvSpPr>
            <a:spLocks noGrp="1"/>
          </p:cNvSpPr>
          <p:nvPr>
            <p:ph type="title"/>
          </p:nvPr>
        </p:nvSpPr>
        <p:spPr>
          <a:xfrm>
            <a:off x="628650" y="365126"/>
            <a:ext cx="7886700" cy="789419"/>
          </a:xfrm>
        </p:spPr>
        <p:txBody>
          <a:bodyPr>
            <a:normAutofit/>
          </a:bodyPr>
          <a:lstStyle/>
          <a:p>
            <a:r>
              <a:rPr lang="ru-RU" b="1" dirty="0"/>
              <a:t>Сервис</a:t>
            </a:r>
          </a:p>
        </p:txBody>
      </p:sp>
      <p:sp>
        <p:nvSpPr>
          <p:cNvPr id="3" name="Прямоугольник 2">
            <a:extLst>
              <a:ext uri="{FF2B5EF4-FFF2-40B4-BE49-F238E27FC236}">
                <a16:creationId xmlns:a16="http://schemas.microsoft.com/office/drawing/2014/main" id="{F81AFB90-B882-42CB-9003-77A364C2615A}"/>
              </a:ext>
            </a:extLst>
          </p:cNvPr>
          <p:cNvSpPr/>
          <p:nvPr/>
        </p:nvSpPr>
        <p:spPr>
          <a:xfrm>
            <a:off x="508000" y="1300567"/>
            <a:ext cx="5448300" cy="4706481"/>
          </a:xfrm>
          <a:prstGeom prst="rect">
            <a:avLst/>
          </a:prstGeom>
        </p:spPr>
        <p:txBody>
          <a:bodyPr wrap="square">
            <a:spAutoFit/>
          </a:bodyPr>
          <a:lstStyle/>
          <a:p>
            <a:pPr>
              <a:lnSpc>
                <a:spcPct val="107000"/>
              </a:lnSpc>
              <a:spcAft>
                <a:spcPts val="800"/>
              </a:spcAft>
            </a:pPr>
            <a:r>
              <a:rPr lang="ru-RU" sz="1600" dirty="0">
                <a:latin typeface="+mj-lt"/>
              </a:rPr>
              <a:t>	Для данного этапа реализован простой телеграмм бот, который на данный момент запускается локально с моего ноутбука. </a:t>
            </a:r>
          </a:p>
          <a:p>
            <a:pPr>
              <a:lnSpc>
                <a:spcPct val="107000"/>
              </a:lnSpc>
              <a:spcAft>
                <a:spcPts val="800"/>
              </a:spcAft>
            </a:pPr>
            <a:r>
              <a:rPr lang="ru-RU" sz="1600" dirty="0">
                <a:latin typeface="+mj-lt"/>
              </a:rPr>
              <a:t>При достижении высокой точности предсказаний я рассматриваю для себя 2 реализации</a:t>
            </a:r>
            <a:r>
              <a:rPr lang="en-US" sz="1600" dirty="0">
                <a:latin typeface="+mj-lt"/>
              </a:rPr>
              <a:t>:</a:t>
            </a:r>
            <a:endParaRPr lang="ru-RU" sz="1600" dirty="0">
              <a:latin typeface="+mj-lt"/>
            </a:endParaRPr>
          </a:p>
          <a:p>
            <a:pPr marL="285750" indent="-285750">
              <a:lnSpc>
                <a:spcPct val="107000"/>
              </a:lnSpc>
              <a:spcAft>
                <a:spcPts val="800"/>
              </a:spcAft>
              <a:buFontTx/>
              <a:buChar char="-"/>
            </a:pPr>
            <a:r>
              <a:rPr lang="ru-RU" sz="1600" b="1" dirty="0" err="1">
                <a:latin typeface="+mj-lt"/>
              </a:rPr>
              <a:t>Web</a:t>
            </a:r>
            <a:r>
              <a:rPr lang="ru-RU" sz="1600" b="1" dirty="0">
                <a:latin typeface="+mj-lt"/>
              </a:rPr>
              <a:t>-страница: </a:t>
            </a:r>
            <a:r>
              <a:rPr lang="ru-RU" sz="1600" dirty="0">
                <a:latin typeface="+mj-lt"/>
              </a:rPr>
              <a:t>Этот вариант будет удобен для тех, у кого есть доступ в интернет. Вы видите возможность создания одной страницы с функционалом визуализации и вывода промежуточных результатов и изображений.</a:t>
            </a:r>
          </a:p>
          <a:p>
            <a:pPr marL="742950" lvl="1" indent="-285750">
              <a:lnSpc>
                <a:spcPct val="107000"/>
              </a:lnSpc>
              <a:spcAft>
                <a:spcPts val="800"/>
              </a:spcAft>
              <a:buFontTx/>
              <a:buChar char="-"/>
            </a:pPr>
            <a:endParaRPr lang="ru-RU" sz="1600" dirty="0">
              <a:latin typeface="+mj-lt"/>
            </a:endParaRPr>
          </a:p>
          <a:p>
            <a:pPr marL="285750" indent="-285750">
              <a:lnSpc>
                <a:spcPct val="107000"/>
              </a:lnSpc>
              <a:spcAft>
                <a:spcPts val="800"/>
              </a:spcAft>
              <a:buFontTx/>
              <a:buChar char="-"/>
            </a:pPr>
            <a:r>
              <a:rPr lang="ru-RU" sz="1600" b="1" dirty="0">
                <a:latin typeface="+mj-lt"/>
              </a:rPr>
              <a:t>Телеграмм бот: </a:t>
            </a:r>
            <a:r>
              <a:rPr lang="ru-RU" sz="1600" dirty="0">
                <a:latin typeface="+mj-lt"/>
              </a:rPr>
              <a:t>Этот вариант будет удобен для всех, у кого есть телефон с установленным приложением Telegram, независимо от модели телефона или планшета. Бот будет функционировать в режиме вопрос-ответ, принимая изображение и предоставляя вероятность того, что данное изображение является </a:t>
            </a:r>
            <a:r>
              <a:rPr lang="ru-RU" sz="1600" dirty="0" err="1">
                <a:latin typeface="+mj-lt"/>
              </a:rPr>
              <a:t>дипфейком</a:t>
            </a:r>
            <a:r>
              <a:rPr lang="ru-RU" sz="1600" dirty="0">
                <a:latin typeface="+mj-lt"/>
              </a:rPr>
              <a:t>.</a:t>
            </a:r>
          </a:p>
        </p:txBody>
      </p:sp>
      <p:pic>
        <p:nvPicPr>
          <p:cNvPr id="5" name="Рисунок 4">
            <a:extLst>
              <a:ext uri="{FF2B5EF4-FFF2-40B4-BE49-F238E27FC236}">
                <a16:creationId xmlns:a16="http://schemas.microsoft.com/office/drawing/2014/main" id="{92374E85-B856-47CB-8F7F-B083603053BB}"/>
              </a:ext>
            </a:extLst>
          </p:cNvPr>
          <p:cNvPicPr>
            <a:picLocks noChangeAspect="1"/>
          </p:cNvPicPr>
          <p:nvPr/>
        </p:nvPicPr>
        <p:blipFill>
          <a:blip r:embed="rId2"/>
          <a:stretch>
            <a:fillRect/>
          </a:stretch>
        </p:blipFill>
        <p:spPr>
          <a:xfrm>
            <a:off x="6197600" y="724100"/>
            <a:ext cx="2668509" cy="5962450"/>
          </a:xfrm>
          <a:prstGeom prst="rect">
            <a:avLst/>
          </a:prstGeom>
        </p:spPr>
      </p:pic>
    </p:spTree>
    <p:extLst>
      <p:ext uri="{BB962C8B-B14F-4D97-AF65-F5344CB8AC3E}">
        <p14:creationId xmlns:p14="http://schemas.microsoft.com/office/powerpoint/2010/main" val="1269577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6D5E816-C9BB-4172-B07E-0604B5717FAC}"/>
              </a:ext>
            </a:extLst>
          </p:cNvPr>
          <p:cNvSpPr>
            <a:spLocks noGrp="1"/>
          </p:cNvSpPr>
          <p:nvPr>
            <p:ph type="title"/>
          </p:nvPr>
        </p:nvSpPr>
        <p:spPr>
          <a:xfrm>
            <a:off x="628650" y="365126"/>
            <a:ext cx="7886700" cy="789419"/>
          </a:xfrm>
        </p:spPr>
        <p:txBody>
          <a:bodyPr>
            <a:normAutofit/>
          </a:bodyPr>
          <a:lstStyle/>
          <a:p>
            <a:r>
              <a:rPr lang="ru-RU" b="1" dirty="0"/>
              <a:t>Структура проекта</a:t>
            </a:r>
          </a:p>
        </p:txBody>
      </p:sp>
      <p:sp>
        <p:nvSpPr>
          <p:cNvPr id="3" name="Прямоугольник 2">
            <a:extLst>
              <a:ext uri="{FF2B5EF4-FFF2-40B4-BE49-F238E27FC236}">
                <a16:creationId xmlns:a16="http://schemas.microsoft.com/office/drawing/2014/main" id="{F81AFB90-B882-42CB-9003-77A364C2615A}"/>
              </a:ext>
            </a:extLst>
          </p:cNvPr>
          <p:cNvSpPr/>
          <p:nvPr/>
        </p:nvSpPr>
        <p:spPr>
          <a:xfrm>
            <a:off x="2870071" y="1154545"/>
            <a:ext cx="6273929" cy="5632311"/>
          </a:xfrm>
          <a:prstGeom prst="rect">
            <a:avLst/>
          </a:prstGeom>
        </p:spPr>
        <p:txBody>
          <a:bodyPr wrap="square">
            <a:spAutoFit/>
          </a:bodyPr>
          <a:lstStyle/>
          <a:p>
            <a:r>
              <a:rPr lang="en-US" sz="1200" dirty="0">
                <a:latin typeface="+mj-lt"/>
              </a:rPr>
              <a:t>`datasets/`</a:t>
            </a:r>
          </a:p>
          <a:p>
            <a:pPr marL="742950" lvl="1" indent="-285750">
              <a:buFont typeface="Arial" panose="020B0604020202020204" pitchFamily="34" charset="0"/>
              <a:buChar char="•"/>
            </a:pPr>
            <a:r>
              <a:rPr lang="en-US" sz="1200" dirty="0">
                <a:latin typeface="+mj-lt"/>
              </a:rPr>
              <a:t>`frames/` - test, train and </a:t>
            </a:r>
            <a:r>
              <a:rPr lang="en-US" sz="1200" dirty="0" err="1">
                <a:latin typeface="+mj-lt"/>
              </a:rPr>
              <a:t>val</a:t>
            </a:r>
            <a:r>
              <a:rPr lang="en-US" sz="1200" dirty="0">
                <a:latin typeface="+mj-lt"/>
              </a:rPr>
              <a:t> frames with real and fake classes</a:t>
            </a:r>
          </a:p>
          <a:p>
            <a:pPr marL="742950" lvl="1" indent="-285750">
              <a:buFont typeface="Arial" panose="020B0604020202020204" pitchFamily="34" charset="0"/>
              <a:buChar char="•"/>
            </a:pPr>
            <a:r>
              <a:rPr lang="en-US" sz="1200" dirty="0">
                <a:latin typeface="+mj-lt"/>
              </a:rPr>
              <a:t>`videos/` - celebdf_2 and </a:t>
            </a:r>
            <a:r>
              <a:rPr lang="en-US" sz="1200" dirty="0" err="1">
                <a:latin typeface="+mj-lt"/>
              </a:rPr>
              <a:t>faceforensics</a:t>
            </a:r>
            <a:r>
              <a:rPr lang="en-US" sz="1200" dirty="0">
                <a:latin typeface="+mj-lt"/>
              </a:rPr>
              <a:t>++ video datasets</a:t>
            </a:r>
          </a:p>
          <a:p>
            <a:endParaRPr lang="en-US" sz="1200" dirty="0">
              <a:latin typeface="+mj-lt"/>
            </a:endParaRPr>
          </a:p>
          <a:p>
            <a:r>
              <a:rPr lang="en-US" sz="1200" dirty="0">
                <a:latin typeface="+mj-lt"/>
              </a:rPr>
              <a:t>`models` - trained best ML and DL models</a:t>
            </a:r>
          </a:p>
          <a:p>
            <a:endParaRPr lang="en-US" sz="1200" dirty="0">
              <a:latin typeface="+mj-lt"/>
            </a:endParaRPr>
          </a:p>
          <a:p>
            <a:r>
              <a:rPr lang="en-US" sz="1200" dirty="0">
                <a:latin typeface="+mj-lt"/>
              </a:rPr>
              <a:t>`notebooks/`</a:t>
            </a:r>
          </a:p>
          <a:p>
            <a:pPr marL="742950" lvl="1" indent="-285750">
              <a:buFont typeface="Arial" panose="020B0604020202020204" pitchFamily="34" charset="0"/>
              <a:buChar char="•"/>
            </a:pPr>
            <a:r>
              <a:rPr lang="en-US" sz="1200" dirty="0">
                <a:latin typeface="+mj-lt"/>
              </a:rPr>
              <a:t>   `</a:t>
            </a:r>
            <a:r>
              <a:rPr lang="en-US" sz="1200" dirty="0" err="1">
                <a:latin typeface="+mj-lt"/>
              </a:rPr>
              <a:t>eda</a:t>
            </a:r>
            <a:r>
              <a:rPr lang="en-US" sz="1200" dirty="0">
                <a:latin typeface="+mj-lt"/>
              </a:rPr>
              <a:t>/</a:t>
            </a:r>
            <a:r>
              <a:rPr lang="en-US" sz="1200" dirty="0" err="1">
                <a:latin typeface="+mj-lt"/>
              </a:rPr>
              <a:t>EDA.ipynb</a:t>
            </a:r>
            <a:r>
              <a:rPr lang="en-US" sz="1200" dirty="0">
                <a:latin typeface="+mj-lt"/>
              </a:rPr>
              <a:t>` - notebook with </a:t>
            </a:r>
            <a:r>
              <a:rPr lang="en-US" sz="1200" dirty="0" err="1">
                <a:latin typeface="+mj-lt"/>
              </a:rPr>
              <a:t>exploratioin</a:t>
            </a:r>
            <a:r>
              <a:rPr lang="en-US" sz="1200" dirty="0">
                <a:latin typeface="+mj-lt"/>
              </a:rPr>
              <a:t> data </a:t>
            </a:r>
            <a:r>
              <a:rPr lang="en-US" sz="1200" dirty="0" err="1">
                <a:latin typeface="+mj-lt"/>
              </a:rPr>
              <a:t>analisys</a:t>
            </a:r>
            <a:r>
              <a:rPr lang="en-US" sz="1200" dirty="0">
                <a:latin typeface="+mj-lt"/>
              </a:rPr>
              <a:t> of the datasets.</a:t>
            </a:r>
          </a:p>
          <a:p>
            <a:pPr marL="742950" lvl="1" indent="-285750">
              <a:buFont typeface="Arial" panose="020B0604020202020204" pitchFamily="34" charset="0"/>
              <a:buChar char="•"/>
            </a:pPr>
            <a:r>
              <a:rPr lang="en-US" sz="1200" dirty="0">
                <a:latin typeface="+mj-lt"/>
              </a:rPr>
              <a:t>   `</a:t>
            </a:r>
            <a:r>
              <a:rPr lang="en-US" sz="1200" dirty="0" err="1">
                <a:latin typeface="+mj-lt"/>
              </a:rPr>
              <a:t>train_models</a:t>
            </a:r>
            <a:r>
              <a:rPr lang="en-US" sz="1200" dirty="0">
                <a:latin typeface="+mj-lt"/>
              </a:rPr>
              <a:t>/` - notebooks with dataset preprocessing and training ML/DL models</a:t>
            </a:r>
          </a:p>
          <a:p>
            <a:pPr marL="742950" lvl="1" indent="-285750">
              <a:buFont typeface="Arial" panose="020B0604020202020204" pitchFamily="34" charset="0"/>
              <a:buChar char="•"/>
            </a:pPr>
            <a:r>
              <a:rPr lang="en-US" sz="1200" dirty="0">
                <a:latin typeface="+mj-lt"/>
              </a:rPr>
              <a:t>   `</a:t>
            </a:r>
            <a:r>
              <a:rPr lang="en-US" sz="1200" dirty="0" err="1">
                <a:latin typeface="+mj-lt"/>
              </a:rPr>
              <a:t>Get_pictures_from_video.ipynb</a:t>
            </a:r>
            <a:r>
              <a:rPr lang="en-US" sz="1200" dirty="0">
                <a:latin typeface="+mj-lt"/>
              </a:rPr>
              <a:t>` - notebook for splitting datasets to train, test, val. Extracting frames from videos.</a:t>
            </a:r>
          </a:p>
          <a:p>
            <a:endParaRPr lang="en-US" sz="1200" dirty="0">
              <a:latin typeface="+mj-lt"/>
            </a:endParaRPr>
          </a:p>
          <a:p>
            <a:r>
              <a:rPr lang="en-US" sz="1200" dirty="0">
                <a:latin typeface="+mj-lt"/>
              </a:rPr>
              <a:t>`presentations/` - checkpoint presentations</a:t>
            </a:r>
          </a:p>
          <a:p>
            <a:endParaRPr lang="en-US" sz="1200" dirty="0">
              <a:latin typeface="+mj-lt"/>
            </a:endParaRPr>
          </a:p>
          <a:p>
            <a:r>
              <a:rPr lang="en-US" sz="1200" dirty="0">
                <a:latin typeface="+mj-lt"/>
              </a:rPr>
              <a:t>`</a:t>
            </a:r>
            <a:r>
              <a:rPr lang="en-US" sz="1200" dirty="0" err="1">
                <a:latin typeface="+mj-lt"/>
              </a:rPr>
              <a:t>src</a:t>
            </a:r>
            <a:r>
              <a:rPr lang="en-US" sz="1200" dirty="0">
                <a:latin typeface="+mj-lt"/>
              </a:rPr>
              <a:t>/`</a:t>
            </a:r>
          </a:p>
          <a:p>
            <a:pPr marL="742950" lvl="1" indent="-285750">
              <a:buFont typeface="Arial" panose="020B0604020202020204" pitchFamily="34" charset="0"/>
              <a:buChar char="•"/>
            </a:pPr>
            <a:r>
              <a:rPr lang="en-US" sz="1200" dirty="0">
                <a:latin typeface="+mj-lt"/>
              </a:rPr>
              <a:t>`</a:t>
            </a:r>
            <a:r>
              <a:rPr lang="en-US" sz="1200" dirty="0" err="1">
                <a:latin typeface="+mj-lt"/>
              </a:rPr>
              <a:t>faceforensics_dataset_downloader</a:t>
            </a:r>
            <a:r>
              <a:rPr lang="en-US" sz="1200" dirty="0">
                <a:latin typeface="+mj-lt"/>
              </a:rPr>
              <a:t>/` - </a:t>
            </a:r>
            <a:r>
              <a:rPr lang="en-US" sz="1200" dirty="0" err="1">
                <a:latin typeface="+mj-lt"/>
              </a:rPr>
              <a:t>faceforensics</a:t>
            </a:r>
            <a:r>
              <a:rPr lang="en-US" sz="1200" dirty="0">
                <a:latin typeface="+mj-lt"/>
              </a:rPr>
              <a:t> dataset downloader with readme file for running .</a:t>
            </a:r>
            <a:r>
              <a:rPr lang="en-US" sz="1200" dirty="0" err="1">
                <a:latin typeface="+mj-lt"/>
              </a:rPr>
              <a:t>py</a:t>
            </a:r>
            <a:r>
              <a:rPr lang="en-US" sz="1200" dirty="0">
                <a:latin typeface="+mj-lt"/>
              </a:rPr>
              <a:t> file.</a:t>
            </a:r>
          </a:p>
          <a:p>
            <a:pPr marL="742950" lvl="1" indent="-285750">
              <a:buFont typeface="Arial" panose="020B0604020202020204" pitchFamily="34" charset="0"/>
              <a:buChar char="•"/>
            </a:pPr>
            <a:r>
              <a:rPr lang="en-US" sz="1200" dirty="0">
                <a:latin typeface="+mj-lt"/>
              </a:rPr>
              <a:t>`dl_functions.py` - functions loading pictures, preprocessing and training DL models.</a:t>
            </a:r>
          </a:p>
          <a:p>
            <a:pPr marL="742950" lvl="1" indent="-285750">
              <a:buFont typeface="Arial" panose="020B0604020202020204" pitchFamily="34" charset="0"/>
              <a:buChar char="•"/>
            </a:pPr>
            <a:r>
              <a:rPr lang="en-US" sz="1200" dirty="0">
                <a:latin typeface="+mj-lt"/>
              </a:rPr>
              <a:t>`ml_functions.py` - functions loading pictures, preprocessing and training ML models.</a:t>
            </a:r>
          </a:p>
          <a:p>
            <a:r>
              <a:rPr lang="en-US" sz="1200" dirty="0">
                <a:latin typeface="+mj-lt"/>
              </a:rPr>
              <a:t>`</a:t>
            </a:r>
            <a:r>
              <a:rPr lang="en-US" sz="1200" dirty="0" err="1">
                <a:latin typeface="+mj-lt"/>
              </a:rPr>
              <a:t>tg_bot</a:t>
            </a:r>
            <a:r>
              <a:rPr lang="en-US" sz="1200" dirty="0">
                <a:latin typeface="+mj-lt"/>
              </a:rPr>
              <a:t>/` - files, associated with </a:t>
            </a:r>
            <a:r>
              <a:rPr lang="en-US" sz="1200" dirty="0" err="1">
                <a:latin typeface="+mj-lt"/>
              </a:rPr>
              <a:t>tg</a:t>
            </a:r>
            <a:r>
              <a:rPr lang="en-US" sz="1200" dirty="0">
                <a:latin typeface="+mj-lt"/>
              </a:rPr>
              <a:t> bot</a:t>
            </a:r>
          </a:p>
          <a:p>
            <a:endParaRPr lang="en-US" sz="1200" dirty="0">
              <a:latin typeface="+mj-lt"/>
            </a:endParaRPr>
          </a:p>
          <a:p>
            <a:r>
              <a:rPr lang="en-US" sz="1200" dirty="0">
                <a:latin typeface="+mj-lt"/>
              </a:rPr>
              <a:t>`.env` - environment constants</a:t>
            </a:r>
          </a:p>
          <a:p>
            <a:endParaRPr lang="en-US" sz="1200" dirty="0">
              <a:latin typeface="+mj-lt"/>
            </a:endParaRPr>
          </a:p>
          <a:p>
            <a:r>
              <a:rPr lang="en-US" sz="1200" dirty="0">
                <a:latin typeface="+mj-lt"/>
              </a:rPr>
              <a:t>`dl_train.py` - download pictures, transform, train and save DL model</a:t>
            </a:r>
          </a:p>
          <a:p>
            <a:endParaRPr lang="en-US" sz="1200" dirty="0">
              <a:latin typeface="+mj-lt"/>
            </a:endParaRPr>
          </a:p>
          <a:p>
            <a:r>
              <a:rPr lang="en-US" sz="1200" dirty="0">
                <a:latin typeface="+mj-lt"/>
              </a:rPr>
              <a:t>`frames_from_video.py` - splitting dataset, extracting frames from videos, save pictures</a:t>
            </a:r>
          </a:p>
          <a:p>
            <a:endParaRPr lang="en-US" sz="1200" dirty="0">
              <a:latin typeface="+mj-lt"/>
            </a:endParaRPr>
          </a:p>
          <a:p>
            <a:r>
              <a:rPr lang="en-US" sz="1200" dirty="0">
                <a:latin typeface="+mj-lt"/>
              </a:rPr>
              <a:t>`ml_train.py` - download pictures, transform, train and save ML models</a:t>
            </a:r>
          </a:p>
          <a:p>
            <a:endParaRPr lang="en-US" sz="1200" dirty="0">
              <a:latin typeface="+mj-lt"/>
            </a:endParaRPr>
          </a:p>
          <a:p>
            <a:r>
              <a:rPr lang="en-US" sz="1200" dirty="0">
                <a:latin typeface="+mj-lt"/>
              </a:rPr>
              <a:t>`README.md` - project description</a:t>
            </a:r>
          </a:p>
        </p:txBody>
      </p:sp>
      <p:pic>
        <p:nvPicPr>
          <p:cNvPr id="6" name="Рисунок 5">
            <a:extLst>
              <a:ext uri="{FF2B5EF4-FFF2-40B4-BE49-F238E27FC236}">
                <a16:creationId xmlns:a16="http://schemas.microsoft.com/office/drawing/2014/main" id="{6276640C-78C5-4200-B38D-23EAEAC0790A}"/>
              </a:ext>
            </a:extLst>
          </p:cNvPr>
          <p:cNvPicPr>
            <a:picLocks noChangeAspect="1"/>
          </p:cNvPicPr>
          <p:nvPr/>
        </p:nvPicPr>
        <p:blipFill>
          <a:blip r:embed="rId2"/>
          <a:stretch>
            <a:fillRect/>
          </a:stretch>
        </p:blipFill>
        <p:spPr>
          <a:xfrm>
            <a:off x="173285" y="1123534"/>
            <a:ext cx="2696786" cy="5524326"/>
          </a:xfrm>
          <a:prstGeom prst="rect">
            <a:avLst/>
          </a:prstGeom>
        </p:spPr>
      </p:pic>
    </p:spTree>
    <p:extLst>
      <p:ext uri="{BB962C8B-B14F-4D97-AF65-F5344CB8AC3E}">
        <p14:creationId xmlns:p14="http://schemas.microsoft.com/office/powerpoint/2010/main" val="1351860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6D5E816-C9BB-4172-B07E-0604B5717FAC}"/>
              </a:ext>
            </a:extLst>
          </p:cNvPr>
          <p:cNvSpPr>
            <a:spLocks noGrp="1"/>
          </p:cNvSpPr>
          <p:nvPr>
            <p:ph type="title"/>
          </p:nvPr>
        </p:nvSpPr>
        <p:spPr>
          <a:xfrm>
            <a:off x="628650" y="365126"/>
            <a:ext cx="7886700" cy="789419"/>
          </a:xfrm>
        </p:spPr>
        <p:txBody>
          <a:bodyPr>
            <a:normAutofit/>
          </a:bodyPr>
          <a:lstStyle/>
          <a:p>
            <a:r>
              <a:rPr lang="ru-RU" b="1" dirty="0"/>
              <a:t>Заключение</a:t>
            </a:r>
          </a:p>
        </p:txBody>
      </p:sp>
      <p:sp>
        <p:nvSpPr>
          <p:cNvPr id="3" name="Прямоугольник 2">
            <a:extLst>
              <a:ext uri="{FF2B5EF4-FFF2-40B4-BE49-F238E27FC236}">
                <a16:creationId xmlns:a16="http://schemas.microsoft.com/office/drawing/2014/main" id="{51E5F501-3983-49C0-B1E0-C6485F4D03C6}"/>
              </a:ext>
            </a:extLst>
          </p:cNvPr>
          <p:cNvSpPr/>
          <p:nvPr/>
        </p:nvSpPr>
        <p:spPr>
          <a:xfrm>
            <a:off x="628649" y="1154545"/>
            <a:ext cx="7886701" cy="4524315"/>
          </a:xfrm>
          <a:prstGeom prst="rect">
            <a:avLst/>
          </a:prstGeom>
        </p:spPr>
        <p:txBody>
          <a:bodyPr wrap="square">
            <a:spAutoFit/>
          </a:bodyPr>
          <a:lstStyle/>
          <a:p>
            <a:r>
              <a:rPr lang="ru-RU" sz="1600" dirty="0">
                <a:latin typeface="+mj-lt"/>
              </a:rPr>
              <a:t>	В заключение данной презентации хочу подчеркнуть важность и значимость проделанной работы в создании системы определения </a:t>
            </a:r>
            <a:r>
              <a:rPr lang="ru-RU" sz="1600" dirty="0" err="1">
                <a:latin typeface="+mj-lt"/>
              </a:rPr>
              <a:t>дипфейков</a:t>
            </a:r>
            <a:r>
              <a:rPr lang="ru-RU" sz="1600" dirty="0">
                <a:latin typeface="+mj-lt"/>
              </a:rPr>
              <a:t>. Мы успешно завершили первую половину комплексного подхода, начиная с формирования репозитория, подготовки </a:t>
            </a:r>
            <a:r>
              <a:rPr lang="ru-RU" sz="1600" dirty="0" err="1">
                <a:latin typeface="+mj-lt"/>
              </a:rPr>
              <a:t>датасетов</a:t>
            </a:r>
            <a:r>
              <a:rPr lang="ru-RU" sz="1600" dirty="0">
                <a:latin typeface="+mj-lt"/>
              </a:rPr>
              <a:t> и анализа фотографий. Пройдя через этапы подготовки данных и обучения моделей машинного обучения, мы достигли успешного завершения процесса обучения.</a:t>
            </a:r>
          </a:p>
          <a:p>
            <a:endParaRPr lang="ru-RU" sz="1600" dirty="0">
              <a:latin typeface="+mj-lt"/>
            </a:endParaRPr>
          </a:p>
          <a:p>
            <a:r>
              <a:rPr lang="ru-RU" sz="1600" dirty="0">
                <a:latin typeface="+mj-lt"/>
              </a:rPr>
              <a:t>	Обученные модели теперь способны выявлять </a:t>
            </a:r>
            <a:r>
              <a:rPr lang="ru-RU" sz="1600" dirty="0" err="1">
                <a:latin typeface="+mj-lt"/>
              </a:rPr>
              <a:t>дипфейки</a:t>
            </a:r>
            <a:r>
              <a:rPr lang="ru-RU" sz="1600" dirty="0">
                <a:latin typeface="+mj-lt"/>
              </a:rPr>
              <a:t> с определенной долей ошибки, что представляет собой важный шаг в борьбе с фальсификацией контента. Завершив этап работы, я начал внедрять систему в повседневную жизнь путем запуска Телеграмм бота, делая технологию доступной и удобной.</a:t>
            </a:r>
          </a:p>
          <a:p>
            <a:endParaRPr lang="ru-RU" sz="1600" dirty="0">
              <a:latin typeface="+mj-lt"/>
            </a:endParaRPr>
          </a:p>
          <a:p>
            <a:r>
              <a:rPr lang="ru-RU" sz="1600" dirty="0">
                <a:latin typeface="+mj-lt"/>
              </a:rPr>
              <a:t>	Я убежден, что данное исследование имеет не только академическое, но и практическое значение. В современном мире, насыщенном цифровым контентом, проблемы дезинформации и мошенничества требуют инновационных подходов, и моя работа в этом направлении может сделать важный вклад в обеспечение достоверности информации.</a:t>
            </a:r>
          </a:p>
          <a:p>
            <a:endParaRPr lang="ru-RU" sz="1600" dirty="0">
              <a:latin typeface="+mj-lt"/>
            </a:endParaRPr>
          </a:p>
        </p:txBody>
      </p:sp>
    </p:spTree>
    <p:extLst>
      <p:ext uri="{BB962C8B-B14F-4D97-AF65-F5344CB8AC3E}">
        <p14:creationId xmlns:p14="http://schemas.microsoft.com/office/powerpoint/2010/main" val="2623989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6D5E816-C9BB-4172-B07E-0604B5717FAC}"/>
              </a:ext>
            </a:extLst>
          </p:cNvPr>
          <p:cNvSpPr>
            <a:spLocks noGrp="1"/>
          </p:cNvSpPr>
          <p:nvPr>
            <p:ph type="title"/>
          </p:nvPr>
        </p:nvSpPr>
        <p:spPr>
          <a:xfrm>
            <a:off x="628650" y="365126"/>
            <a:ext cx="7886700" cy="789419"/>
          </a:xfrm>
        </p:spPr>
        <p:txBody>
          <a:bodyPr>
            <a:normAutofit/>
          </a:bodyPr>
          <a:lstStyle/>
          <a:p>
            <a:r>
              <a:rPr lang="ru-RU" b="1" dirty="0"/>
              <a:t>Спасибо</a:t>
            </a:r>
          </a:p>
        </p:txBody>
      </p:sp>
      <p:sp>
        <p:nvSpPr>
          <p:cNvPr id="4" name="Прямоугольник 3">
            <a:extLst>
              <a:ext uri="{FF2B5EF4-FFF2-40B4-BE49-F238E27FC236}">
                <a16:creationId xmlns:a16="http://schemas.microsoft.com/office/drawing/2014/main" id="{F4F103F0-40A7-489B-8682-EA3BED0948FB}"/>
              </a:ext>
            </a:extLst>
          </p:cNvPr>
          <p:cNvSpPr/>
          <p:nvPr/>
        </p:nvSpPr>
        <p:spPr>
          <a:xfrm>
            <a:off x="628650" y="1645335"/>
            <a:ext cx="7886700" cy="369332"/>
          </a:xfrm>
          <a:prstGeom prst="rect">
            <a:avLst/>
          </a:prstGeom>
        </p:spPr>
        <p:txBody>
          <a:bodyPr wrap="square">
            <a:spAutoFit/>
          </a:bodyPr>
          <a:lstStyle/>
          <a:p>
            <a:pPr algn="ctr"/>
            <a:r>
              <a:rPr lang="ru-RU" dirty="0"/>
              <a:t>Спасибо за внимание и готов ответить на ваши вопросы.</a:t>
            </a:r>
          </a:p>
        </p:txBody>
      </p:sp>
      <p:pic>
        <p:nvPicPr>
          <p:cNvPr id="10" name="Рисунок 9">
            <a:extLst>
              <a:ext uri="{FF2B5EF4-FFF2-40B4-BE49-F238E27FC236}">
                <a16:creationId xmlns:a16="http://schemas.microsoft.com/office/drawing/2014/main" id="{4C8FF01A-1C9C-4806-8AD5-FEEE76D993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6650" y="2579132"/>
            <a:ext cx="4114800" cy="3086100"/>
          </a:xfrm>
          <a:prstGeom prst="rect">
            <a:avLst/>
          </a:prstGeom>
        </p:spPr>
      </p:pic>
    </p:spTree>
    <p:extLst>
      <p:ext uri="{BB962C8B-B14F-4D97-AF65-F5344CB8AC3E}">
        <p14:creationId xmlns:p14="http://schemas.microsoft.com/office/powerpoint/2010/main" val="2012110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6D5E816-C9BB-4172-B07E-0604B5717FAC}"/>
              </a:ext>
            </a:extLst>
          </p:cNvPr>
          <p:cNvSpPr>
            <a:spLocks noGrp="1"/>
          </p:cNvSpPr>
          <p:nvPr>
            <p:ph type="title"/>
          </p:nvPr>
        </p:nvSpPr>
        <p:spPr>
          <a:xfrm>
            <a:off x="628650" y="365126"/>
            <a:ext cx="7886700" cy="789419"/>
          </a:xfrm>
        </p:spPr>
        <p:txBody>
          <a:bodyPr/>
          <a:lstStyle/>
          <a:p>
            <a:r>
              <a:rPr lang="ru-RU" b="1" dirty="0"/>
              <a:t>Введение</a:t>
            </a:r>
          </a:p>
        </p:txBody>
      </p:sp>
      <p:sp>
        <p:nvSpPr>
          <p:cNvPr id="3" name="Прямоугольник 2">
            <a:extLst>
              <a:ext uri="{FF2B5EF4-FFF2-40B4-BE49-F238E27FC236}">
                <a16:creationId xmlns:a16="http://schemas.microsoft.com/office/drawing/2014/main" id="{AF512663-B333-4A4C-B851-C01CC82E3526}"/>
              </a:ext>
            </a:extLst>
          </p:cNvPr>
          <p:cNvSpPr/>
          <p:nvPr/>
        </p:nvSpPr>
        <p:spPr>
          <a:xfrm>
            <a:off x="628651" y="1052949"/>
            <a:ext cx="7886700" cy="5801588"/>
          </a:xfrm>
          <a:prstGeom prst="rect">
            <a:avLst/>
          </a:prstGeom>
        </p:spPr>
        <p:txBody>
          <a:bodyPr wrap="square">
            <a:spAutoFit/>
          </a:bodyPr>
          <a:lstStyle/>
          <a:p>
            <a:pPr>
              <a:spcBef>
                <a:spcPts val="1500"/>
              </a:spcBef>
              <a:spcAft>
                <a:spcPts val="1500"/>
              </a:spcAft>
            </a:pPr>
            <a:r>
              <a:rPr lang="ru-RU" sz="1600" dirty="0">
                <a:solidFill>
                  <a:srgbClr val="374151"/>
                </a:solidFill>
                <a:latin typeface="+mj-lt"/>
                <a:ea typeface="Times New Roman" panose="02020603050405020304" pitchFamily="18" charset="0"/>
              </a:rPr>
              <a:t>	Всем нам знакомо увлечение подрисовкой усов на картинках в детстве, будь то учебник или афиша. С развитием компьютеров мы переключились на </a:t>
            </a:r>
            <a:r>
              <a:rPr lang="ru-RU" sz="1600" dirty="0" err="1">
                <a:solidFill>
                  <a:srgbClr val="374151"/>
                </a:solidFill>
                <a:latin typeface="+mj-lt"/>
                <a:ea typeface="Times New Roman" panose="02020603050405020304" pitchFamily="18" charset="0"/>
              </a:rPr>
              <a:t>фотошоп</a:t>
            </a:r>
            <a:r>
              <a:rPr lang="ru-RU" sz="1600" dirty="0">
                <a:solidFill>
                  <a:srgbClr val="374151"/>
                </a:solidFill>
                <a:latin typeface="+mj-lt"/>
                <a:ea typeface="Times New Roman" panose="02020603050405020304" pitchFamily="18" charset="0"/>
              </a:rPr>
              <a:t>, внося изменения в изображения. Даже вырезание и приклеивание чьего-то лица на другое изображение казалось безобидной шуткой. Но с появлением глубоких нейронных сетей создание фейков стало более изощренным.</a:t>
            </a:r>
            <a:endParaRPr lang="ru-RU" sz="1600" dirty="0">
              <a:latin typeface="+mj-lt"/>
              <a:ea typeface="Times New Roman" panose="02020603050405020304" pitchFamily="18" charset="0"/>
            </a:endParaRPr>
          </a:p>
          <a:p>
            <a:pPr>
              <a:spcBef>
                <a:spcPts val="1500"/>
              </a:spcBef>
              <a:spcAft>
                <a:spcPts val="1500"/>
              </a:spcAft>
            </a:pPr>
            <a:r>
              <a:rPr lang="ru-RU" sz="1600" dirty="0">
                <a:solidFill>
                  <a:srgbClr val="374151"/>
                </a:solidFill>
                <a:latin typeface="+mj-lt"/>
                <a:ea typeface="Times New Roman" panose="02020603050405020304" pitchFamily="18" charset="0"/>
              </a:rPr>
              <a:t>	Люди научились подделывать звук, видео и картинки на уровне, неотличимом для невооруженного глаза. Технологии генерации контента достигли высокого уровня, позволяя легко создавать изображения, неотличимые от реальных фотографий. Синтез голоса актеров стал настолько точным, что озвучивание персонажей фильмов стало делом прошлого.</a:t>
            </a:r>
            <a:endParaRPr lang="ru-RU" sz="1600" dirty="0">
              <a:latin typeface="+mj-lt"/>
              <a:ea typeface="Times New Roman" panose="02020603050405020304" pitchFamily="18" charset="0"/>
            </a:endParaRPr>
          </a:p>
          <a:p>
            <a:pPr>
              <a:spcBef>
                <a:spcPts val="1500"/>
              </a:spcBef>
              <a:spcAft>
                <a:spcPts val="1500"/>
              </a:spcAft>
            </a:pPr>
            <a:r>
              <a:rPr lang="ru-RU" sz="1600" dirty="0">
                <a:solidFill>
                  <a:srgbClr val="374151"/>
                </a:solidFill>
                <a:latin typeface="+mj-lt"/>
                <a:ea typeface="Times New Roman" panose="02020603050405020304" pitchFamily="18" charset="0"/>
              </a:rPr>
              <a:t>	Однако, с ростом возможностей по созданию реалистичных фейков, появляется потенциальная угроза. </a:t>
            </a:r>
            <a:r>
              <a:rPr lang="ru-RU" sz="1600" dirty="0" err="1">
                <a:solidFill>
                  <a:srgbClr val="374151"/>
                </a:solidFill>
                <a:latin typeface="+mj-lt"/>
                <a:ea typeface="Times New Roman" panose="02020603050405020304" pitchFamily="18" charset="0"/>
              </a:rPr>
              <a:t>Дипфейки</a:t>
            </a:r>
            <a:r>
              <a:rPr lang="ru-RU" sz="1600" dirty="0">
                <a:solidFill>
                  <a:srgbClr val="374151"/>
                </a:solidFill>
                <a:latin typeface="+mj-lt"/>
                <a:ea typeface="Times New Roman" panose="02020603050405020304" pitchFamily="18" charset="0"/>
              </a:rPr>
              <a:t>, искусственные подделки, проникают в сферу создания фальшивых видео с участием известных личностей. Актеры, политики, предприниматели - все подвержены этому новому виду манипуляций.</a:t>
            </a:r>
            <a:endParaRPr lang="ru-RU" sz="1600" dirty="0">
              <a:latin typeface="+mj-lt"/>
              <a:ea typeface="Times New Roman" panose="02020603050405020304" pitchFamily="18" charset="0"/>
            </a:endParaRPr>
          </a:p>
          <a:p>
            <a:pPr>
              <a:spcBef>
                <a:spcPts val="1500"/>
              </a:spcBef>
            </a:pPr>
            <a:r>
              <a:rPr lang="ru-RU" sz="1600" dirty="0">
                <a:solidFill>
                  <a:srgbClr val="374151"/>
                </a:solidFill>
                <a:latin typeface="+mj-lt"/>
                <a:ea typeface="Times New Roman" panose="02020603050405020304" pitchFamily="18" charset="0"/>
              </a:rPr>
              <a:t>	Сегодня мы сфокусируем внимание на инновационном решении - детекторе </a:t>
            </a:r>
            <a:r>
              <a:rPr lang="ru-RU" sz="1600" dirty="0" err="1">
                <a:solidFill>
                  <a:srgbClr val="374151"/>
                </a:solidFill>
                <a:latin typeface="+mj-lt"/>
                <a:ea typeface="Times New Roman" panose="02020603050405020304" pitchFamily="18" charset="0"/>
              </a:rPr>
              <a:t>дипфейков</a:t>
            </a:r>
            <a:r>
              <a:rPr lang="ru-RU" sz="1600" dirty="0">
                <a:solidFill>
                  <a:srgbClr val="374151"/>
                </a:solidFill>
                <a:latin typeface="+mj-lt"/>
                <a:ea typeface="Times New Roman" panose="02020603050405020304" pitchFamily="18" charset="0"/>
              </a:rPr>
              <a:t>. Давайте вместе исследуем, как этот инструмент обеспечивает безопасность и достоверность в мире, где граница между реальностью и виртуальным становится все более размытой.</a:t>
            </a:r>
            <a:endParaRPr lang="ru-RU" sz="1600" dirty="0">
              <a:latin typeface="+mj-lt"/>
              <a:ea typeface="Times New Roman" panose="02020603050405020304" pitchFamily="18" charset="0"/>
            </a:endParaRPr>
          </a:p>
        </p:txBody>
      </p:sp>
    </p:spTree>
    <p:extLst>
      <p:ext uri="{BB962C8B-B14F-4D97-AF65-F5344CB8AC3E}">
        <p14:creationId xmlns:p14="http://schemas.microsoft.com/office/powerpoint/2010/main" val="3410441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6D5E816-C9BB-4172-B07E-0604B5717FAC}"/>
              </a:ext>
            </a:extLst>
          </p:cNvPr>
          <p:cNvSpPr>
            <a:spLocks noGrp="1"/>
          </p:cNvSpPr>
          <p:nvPr>
            <p:ph type="title"/>
          </p:nvPr>
        </p:nvSpPr>
        <p:spPr>
          <a:xfrm>
            <a:off x="628650" y="365126"/>
            <a:ext cx="7886700" cy="789419"/>
          </a:xfrm>
        </p:spPr>
        <p:txBody>
          <a:bodyPr/>
          <a:lstStyle/>
          <a:p>
            <a:r>
              <a:rPr lang="ru-RU" b="1" dirty="0"/>
              <a:t>Что такое </a:t>
            </a:r>
            <a:r>
              <a:rPr lang="ru-RU" b="1" dirty="0" err="1"/>
              <a:t>Дипфейк</a:t>
            </a:r>
            <a:endParaRPr lang="ru-RU" b="1" dirty="0"/>
          </a:p>
        </p:txBody>
      </p:sp>
      <p:sp>
        <p:nvSpPr>
          <p:cNvPr id="3" name="Прямоугольник 2">
            <a:extLst>
              <a:ext uri="{FF2B5EF4-FFF2-40B4-BE49-F238E27FC236}">
                <a16:creationId xmlns:a16="http://schemas.microsoft.com/office/drawing/2014/main" id="{AF512663-B333-4A4C-B851-C01CC82E3526}"/>
              </a:ext>
            </a:extLst>
          </p:cNvPr>
          <p:cNvSpPr/>
          <p:nvPr/>
        </p:nvSpPr>
        <p:spPr>
          <a:xfrm>
            <a:off x="628651" y="1154545"/>
            <a:ext cx="7886700" cy="1077218"/>
          </a:xfrm>
          <a:prstGeom prst="rect">
            <a:avLst/>
          </a:prstGeom>
        </p:spPr>
        <p:txBody>
          <a:bodyPr wrap="square">
            <a:spAutoFit/>
          </a:bodyPr>
          <a:lstStyle/>
          <a:p>
            <a:pPr>
              <a:spcBef>
                <a:spcPts val="1500"/>
              </a:spcBef>
              <a:spcAft>
                <a:spcPts val="1500"/>
              </a:spcAft>
            </a:pPr>
            <a:r>
              <a:rPr lang="ru-RU" sz="1600" dirty="0">
                <a:solidFill>
                  <a:srgbClr val="374151"/>
                </a:solidFill>
                <a:latin typeface="+mj-lt"/>
                <a:ea typeface="Times New Roman" panose="02020603050405020304" pitchFamily="18" charset="0"/>
              </a:rPr>
              <a:t>	Технология </a:t>
            </a:r>
            <a:r>
              <a:rPr lang="ru-RU" sz="1600" dirty="0" err="1">
                <a:solidFill>
                  <a:srgbClr val="374151"/>
                </a:solidFill>
                <a:latin typeface="+mj-lt"/>
                <a:ea typeface="Times New Roman" panose="02020603050405020304" pitchFamily="18" charset="0"/>
              </a:rPr>
              <a:t>Deepfake</a:t>
            </a:r>
            <a:r>
              <a:rPr lang="ru-RU" sz="1600" dirty="0">
                <a:solidFill>
                  <a:srgbClr val="374151"/>
                </a:solidFill>
                <a:latin typeface="+mj-lt"/>
                <a:ea typeface="Times New Roman" panose="02020603050405020304" pitchFamily="18" charset="0"/>
              </a:rPr>
              <a:t> представляет собой уникальный процесс синтеза изображений и создания звуковых дорожек с установленными параметрами, осуществляемый при помощи нейронных сетей. Они обучаются на обширных наборах данных, включающих сотни или тысячи примеров лиц и соответствующих голосов.</a:t>
            </a:r>
          </a:p>
        </p:txBody>
      </p:sp>
      <p:pic>
        <p:nvPicPr>
          <p:cNvPr id="4" name="Рисунок 3">
            <a:extLst>
              <a:ext uri="{FF2B5EF4-FFF2-40B4-BE49-F238E27FC236}">
                <a16:creationId xmlns:a16="http://schemas.microsoft.com/office/drawing/2014/main" id="{A462DAE4-CF46-4EB8-8C3D-CA83EEEEF248}"/>
              </a:ext>
            </a:extLst>
          </p:cNvPr>
          <p:cNvPicPr>
            <a:picLocks noChangeAspect="1"/>
          </p:cNvPicPr>
          <p:nvPr/>
        </p:nvPicPr>
        <p:blipFill>
          <a:blip r:embed="rId2"/>
          <a:stretch>
            <a:fillRect/>
          </a:stretch>
        </p:blipFill>
        <p:spPr>
          <a:xfrm>
            <a:off x="1670050" y="2231763"/>
            <a:ext cx="5410200" cy="2057400"/>
          </a:xfrm>
          <a:prstGeom prst="rect">
            <a:avLst/>
          </a:prstGeom>
        </p:spPr>
      </p:pic>
      <p:sp>
        <p:nvSpPr>
          <p:cNvPr id="5" name="Прямоугольник 4">
            <a:extLst>
              <a:ext uri="{FF2B5EF4-FFF2-40B4-BE49-F238E27FC236}">
                <a16:creationId xmlns:a16="http://schemas.microsoft.com/office/drawing/2014/main" id="{3971EA60-C5F7-4D33-85A3-B03ED3BD73D8}"/>
              </a:ext>
            </a:extLst>
          </p:cNvPr>
          <p:cNvSpPr/>
          <p:nvPr/>
        </p:nvSpPr>
        <p:spPr>
          <a:xfrm>
            <a:off x="520701" y="4270335"/>
            <a:ext cx="7886700" cy="2446824"/>
          </a:xfrm>
          <a:prstGeom prst="rect">
            <a:avLst/>
          </a:prstGeom>
        </p:spPr>
        <p:txBody>
          <a:bodyPr wrap="square">
            <a:spAutoFit/>
          </a:bodyPr>
          <a:lstStyle/>
          <a:p>
            <a:pPr>
              <a:spcBef>
                <a:spcPts val="1500"/>
              </a:spcBef>
              <a:spcAft>
                <a:spcPts val="1500"/>
              </a:spcAft>
            </a:pPr>
            <a:r>
              <a:rPr lang="ru-RU" sz="1600" dirty="0">
                <a:solidFill>
                  <a:srgbClr val="374151"/>
                </a:solidFill>
                <a:latin typeface="+mj-lt"/>
                <a:ea typeface="Times New Roman" panose="02020603050405020304" pitchFamily="18" charset="0"/>
              </a:rPr>
              <a:t>	Своё название технология получила в 2017 году от пользователя </a:t>
            </a:r>
            <a:r>
              <a:rPr lang="ru-RU" sz="1600" dirty="0" err="1">
                <a:solidFill>
                  <a:srgbClr val="374151"/>
                </a:solidFill>
                <a:latin typeface="+mj-lt"/>
                <a:ea typeface="Times New Roman" panose="02020603050405020304" pitchFamily="18" charset="0"/>
              </a:rPr>
              <a:t>Reddit</a:t>
            </a:r>
            <a:r>
              <a:rPr lang="ru-RU" sz="1600" dirty="0">
                <a:solidFill>
                  <a:srgbClr val="374151"/>
                </a:solidFill>
                <a:latin typeface="+mj-lt"/>
                <a:ea typeface="Times New Roman" panose="02020603050405020304" pitchFamily="18" charset="0"/>
              </a:rPr>
              <a:t>, который создал несколько видео с использованием лиц знаменитостей. Подписавшись под никнеймом "</a:t>
            </a:r>
            <a:r>
              <a:rPr lang="ru-RU" sz="1600" dirty="0" err="1">
                <a:solidFill>
                  <a:srgbClr val="374151"/>
                </a:solidFill>
                <a:latin typeface="+mj-lt"/>
                <a:ea typeface="Times New Roman" panose="02020603050405020304" pitchFamily="18" charset="0"/>
              </a:rPr>
              <a:t>Deepfake</a:t>
            </a:r>
            <a:r>
              <a:rPr lang="ru-RU" sz="1600" dirty="0">
                <a:solidFill>
                  <a:srgbClr val="374151"/>
                </a:solidFill>
                <a:latin typeface="+mj-lt"/>
                <a:ea typeface="Times New Roman" panose="02020603050405020304" pitchFamily="18" charset="0"/>
              </a:rPr>
              <a:t>", этот пользователь стал вдохновением для присвоения термина этим инновационным технологиям.</a:t>
            </a:r>
          </a:p>
          <a:p>
            <a:pPr>
              <a:spcBef>
                <a:spcPts val="1500"/>
              </a:spcBef>
              <a:spcAft>
                <a:spcPts val="1500"/>
              </a:spcAft>
            </a:pPr>
            <a:r>
              <a:rPr lang="ru-RU" sz="1600" dirty="0">
                <a:solidFill>
                  <a:srgbClr val="374151"/>
                </a:solidFill>
                <a:latin typeface="+mj-lt"/>
                <a:ea typeface="Times New Roman" panose="02020603050405020304" pitchFamily="18" charset="0"/>
              </a:rPr>
              <a:t>	Глубокое обучение нейронных сетей позволяет создавать впечатляющие и реалистичные подделки, перенося лица и голоса на новые контексты. Такие технологии, несмотря на свою потенциальную опасность, продолжают эволюционировать, вызывая важные обсуждения в области кибербезопасности и этических вопросов.</a:t>
            </a:r>
          </a:p>
        </p:txBody>
      </p:sp>
    </p:spTree>
    <p:extLst>
      <p:ext uri="{BB962C8B-B14F-4D97-AF65-F5344CB8AC3E}">
        <p14:creationId xmlns:p14="http://schemas.microsoft.com/office/powerpoint/2010/main" val="2992963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6D5E816-C9BB-4172-B07E-0604B5717FAC}"/>
              </a:ext>
            </a:extLst>
          </p:cNvPr>
          <p:cNvSpPr>
            <a:spLocks noGrp="1"/>
          </p:cNvSpPr>
          <p:nvPr>
            <p:ph type="title"/>
          </p:nvPr>
        </p:nvSpPr>
        <p:spPr>
          <a:xfrm>
            <a:off x="628650" y="365126"/>
            <a:ext cx="7886700" cy="789419"/>
          </a:xfrm>
        </p:spPr>
        <p:txBody>
          <a:bodyPr/>
          <a:lstStyle/>
          <a:p>
            <a:r>
              <a:rPr lang="ru-RU" b="1" dirty="0"/>
              <a:t>План работ</a:t>
            </a:r>
          </a:p>
        </p:txBody>
      </p:sp>
      <p:sp>
        <p:nvSpPr>
          <p:cNvPr id="3" name="Прямоугольник 2">
            <a:extLst>
              <a:ext uri="{FF2B5EF4-FFF2-40B4-BE49-F238E27FC236}">
                <a16:creationId xmlns:a16="http://schemas.microsoft.com/office/drawing/2014/main" id="{A568D994-1D20-4106-8DE1-00F1B4ADDE17}"/>
              </a:ext>
            </a:extLst>
          </p:cNvPr>
          <p:cNvSpPr/>
          <p:nvPr/>
        </p:nvSpPr>
        <p:spPr>
          <a:xfrm>
            <a:off x="628649" y="1154545"/>
            <a:ext cx="7886701" cy="5262979"/>
          </a:xfrm>
          <a:prstGeom prst="rect">
            <a:avLst/>
          </a:prstGeom>
        </p:spPr>
        <p:txBody>
          <a:bodyPr wrap="square">
            <a:spAutoFit/>
          </a:bodyPr>
          <a:lstStyle/>
          <a:p>
            <a:r>
              <a:rPr lang="ru-RU" sz="1400" dirty="0">
                <a:latin typeface="+mj-lt"/>
              </a:rPr>
              <a:t>1. Первый этап.</a:t>
            </a:r>
          </a:p>
          <a:p>
            <a:pPr marL="285750" indent="-285750">
              <a:buFontTx/>
              <a:buChar char="-"/>
            </a:pPr>
            <a:r>
              <a:rPr lang="ru-RU" sz="1400" dirty="0">
                <a:latin typeface="+mj-lt"/>
              </a:rPr>
              <a:t>Создать репозиторий.</a:t>
            </a:r>
          </a:p>
          <a:p>
            <a:pPr marL="285750" indent="-285750">
              <a:buFontTx/>
              <a:buChar char="-"/>
            </a:pPr>
            <a:r>
              <a:rPr lang="ru-RU" sz="1400" dirty="0">
                <a:latin typeface="+mj-lt"/>
              </a:rPr>
              <a:t>Подобрать готовые </a:t>
            </a:r>
            <a:r>
              <a:rPr lang="ru-RU" sz="1400" dirty="0" err="1">
                <a:latin typeface="+mj-lt"/>
              </a:rPr>
              <a:t>датасеты</a:t>
            </a:r>
            <a:r>
              <a:rPr lang="ru-RU" sz="1400" dirty="0">
                <a:latin typeface="+mj-lt"/>
              </a:rPr>
              <a:t> для работы и/или подобрать методы для генерации </a:t>
            </a:r>
            <a:r>
              <a:rPr lang="ru-RU" sz="1400" dirty="0" err="1">
                <a:latin typeface="+mj-lt"/>
              </a:rPr>
              <a:t>датасета</a:t>
            </a:r>
            <a:r>
              <a:rPr lang="ru-RU" sz="1400" dirty="0">
                <a:latin typeface="+mj-lt"/>
              </a:rPr>
              <a:t>.</a:t>
            </a:r>
          </a:p>
          <a:p>
            <a:pPr marL="285750" indent="-285750">
              <a:buFontTx/>
              <a:buChar char="-"/>
            </a:pPr>
            <a:r>
              <a:rPr lang="ru-RU" sz="1400" dirty="0">
                <a:latin typeface="+mj-lt"/>
              </a:rPr>
              <a:t>Произвести анализ фотографий из </a:t>
            </a:r>
            <a:r>
              <a:rPr lang="ru-RU" sz="1400" dirty="0" err="1">
                <a:latin typeface="+mj-lt"/>
              </a:rPr>
              <a:t>датасета</a:t>
            </a:r>
            <a:r>
              <a:rPr lang="ru-RU" sz="1400" dirty="0">
                <a:latin typeface="+mj-lt"/>
              </a:rPr>
              <a:t>.</a:t>
            </a:r>
          </a:p>
          <a:p>
            <a:pPr marL="285750" indent="-285750">
              <a:buFontTx/>
              <a:buChar char="-"/>
            </a:pPr>
            <a:r>
              <a:rPr lang="ru-RU" sz="1400" dirty="0">
                <a:latin typeface="+mj-lt"/>
              </a:rPr>
              <a:t>Подготовить скрипт по оценке фотографий на чтение, произвести очистку при необходимости.</a:t>
            </a:r>
          </a:p>
          <a:p>
            <a:pPr marL="285750" indent="-285750">
              <a:buFontTx/>
              <a:buChar char="-"/>
            </a:pPr>
            <a:endParaRPr lang="ru-RU" sz="1400" dirty="0">
              <a:latin typeface="+mj-lt"/>
            </a:endParaRPr>
          </a:p>
          <a:p>
            <a:r>
              <a:rPr lang="ru-RU" sz="1400" dirty="0">
                <a:latin typeface="+mj-lt"/>
              </a:rPr>
              <a:t>2. Второй этап (ML)</a:t>
            </a:r>
          </a:p>
          <a:p>
            <a:pPr marL="285750" indent="-285750">
              <a:buFontTx/>
              <a:buChar char="-"/>
            </a:pPr>
            <a:r>
              <a:rPr lang="ru-RU" sz="1400" dirty="0">
                <a:latin typeface="+mj-lt"/>
              </a:rPr>
              <a:t>Подготовить функцию для перевода картинки в вектор.</a:t>
            </a:r>
          </a:p>
          <a:p>
            <a:pPr marL="285750" indent="-285750">
              <a:buFontTx/>
              <a:buChar char="-"/>
            </a:pPr>
            <a:r>
              <a:rPr lang="ru-RU" sz="1400" dirty="0">
                <a:latin typeface="+mj-lt"/>
              </a:rPr>
              <a:t>Произвести выбор модели для бинарной классификации картинок (</a:t>
            </a:r>
            <a:r>
              <a:rPr lang="ru-RU" sz="1400" dirty="0" err="1">
                <a:latin typeface="+mj-lt"/>
              </a:rPr>
              <a:t>дипфейк</a:t>
            </a:r>
            <a:r>
              <a:rPr lang="ru-RU" sz="1400" dirty="0">
                <a:latin typeface="+mj-lt"/>
              </a:rPr>
              <a:t> или нет).</a:t>
            </a:r>
          </a:p>
          <a:p>
            <a:pPr marL="285750" indent="-285750">
              <a:buFontTx/>
              <a:buChar char="-"/>
            </a:pPr>
            <a:r>
              <a:rPr lang="ru-RU" sz="1400" dirty="0">
                <a:latin typeface="+mj-lt"/>
              </a:rPr>
              <a:t>Произвести обучение для выбранной модели/моделей.</a:t>
            </a:r>
          </a:p>
          <a:p>
            <a:pPr marL="285750" indent="-285750">
              <a:buFontTx/>
              <a:buChar char="-"/>
            </a:pPr>
            <a:endParaRPr lang="ru-RU" sz="1400" dirty="0">
              <a:latin typeface="+mj-lt"/>
            </a:endParaRPr>
          </a:p>
          <a:p>
            <a:r>
              <a:rPr lang="ru-RU" sz="1400" dirty="0">
                <a:latin typeface="+mj-lt"/>
              </a:rPr>
              <a:t>3. Третий этап (DL)</a:t>
            </a:r>
          </a:p>
          <a:p>
            <a:pPr marL="285750" indent="-285750">
              <a:buFontTx/>
              <a:buChar char="-"/>
            </a:pPr>
            <a:r>
              <a:rPr lang="ru-RU" sz="1400" dirty="0">
                <a:latin typeface="+mj-lt"/>
              </a:rPr>
              <a:t>Выбор архитектуры </a:t>
            </a:r>
            <a:r>
              <a:rPr lang="ru-RU" sz="1400" dirty="0" err="1">
                <a:latin typeface="+mj-lt"/>
              </a:rPr>
              <a:t>предобученной</a:t>
            </a:r>
            <a:r>
              <a:rPr lang="ru-RU" sz="1400" dirty="0">
                <a:latin typeface="+mj-lt"/>
              </a:rPr>
              <a:t> нейросети.</a:t>
            </a:r>
          </a:p>
          <a:p>
            <a:pPr marL="285750" indent="-285750">
              <a:buFontTx/>
              <a:buChar char="-"/>
            </a:pPr>
            <a:r>
              <a:rPr lang="ru-RU" sz="1400" dirty="0">
                <a:latin typeface="+mj-lt"/>
              </a:rPr>
              <a:t>Создать функцию для загрузки изображений.</a:t>
            </a:r>
          </a:p>
          <a:p>
            <a:pPr marL="285750" indent="-285750">
              <a:buFontTx/>
              <a:buChar char="-"/>
            </a:pPr>
            <a:r>
              <a:rPr lang="ru-RU" sz="1400" dirty="0">
                <a:latin typeface="+mj-lt"/>
              </a:rPr>
              <a:t>Создание функции для обучения, валидации и предсказания модели.</a:t>
            </a:r>
            <a:endParaRPr lang="en-US" sz="1400" dirty="0">
              <a:latin typeface="+mj-lt"/>
            </a:endParaRPr>
          </a:p>
          <a:p>
            <a:pPr marL="285750" indent="-285750">
              <a:buFontTx/>
              <a:buChar char="-"/>
            </a:pPr>
            <a:r>
              <a:rPr lang="ru-RU" sz="1400" dirty="0">
                <a:latin typeface="+mj-lt"/>
              </a:rPr>
              <a:t>Обучение и тестирование модели</a:t>
            </a:r>
          </a:p>
          <a:p>
            <a:endParaRPr lang="ru-RU" sz="1400" dirty="0">
              <a:latin typeface="+mj-lt"/>
            </a:endParaRPr>
          </a:p>
          <a:p>
            <a:r>
              <a:rPr lang="ru-RU" sz="1400" dirty="0">
                <a:latin typeface="+mj-lt"/>
              </a:rPr>
              <a:t>4. Четвертый этап (DL)</a:t>
            </a:r>
          </a:p>
          <a:p>
            <a:pPr marL="285750" indent="-285750">
              <a:buFontTx/>
              <a:buChar char="-"/>
            </a:pPr>
            <a:r>
              <a:rPr lang="ru-RU" sz="1400" dirty="0">
                <a:latin typeface="+mj-lt"/>
              </a:rPr>
              <a:t>Другие методы определения </a:t>
            </a:r>
            <a:r>
              <a:rPr lang="ru-RU" sz="1400" dirty="0" err="1">
                <a:latin typeface="+mj-lt"/>
              </a:rPr>
              <a:t>дипфейков</a:t>
            </a:r>
            <a:r>
              <a:rPr lang="ru-RU" sz="1400" dirty="0">
                <a:latin typeface="+mj-lt"/>
              </a:rPr>
              <a:t>.</a:t>
            </a:r>
          </a:p>
          <a:p>
            <a:pPr marL="285750" indent="-285750">
              <a:buFontTx/>
              <a:buChar char="-"/>
            </a:pPr>
            <a:r>
              <a:rPr lang="ru-RU" sz="1400" dirty="0">
                <a:latin typeface="+mj-lt"/>
              </a:rPr>
              <a:t>Трансформеры</a:t>
            </a:r>
          </a:p>
          <a:p>
            <a:endParaRPr lang="ru-RU" sz="1400" dirty="0">
              <a:latin typeface="+mj-lt"/>
            </a:endParaRPr>
          </a:p>
          <a:p>
            <a:r>
              <a:rPr lang="ru-RU" sz="1400" dirty="0">
                <a:latin typeface="+mj-lt"/>
              </a:rPr>
              <a:t>5. Пятый этап</a:t>
            </a:r>
          </a:p>
          <a:p>
            <a:pPr marL="285750" indent="-285750">
              <a:buFontTx/>
              <a:buChar char="-"/>
            </a:pPr>
            <a:r>
              <a:rPr lang="ru-RU" sz="1400" dirty="0">
                <a:latin typeface="+mj-lt"/>
              </a:rPr>
              <a:t>Создание веб-сервиса/ТГ бот, в который пользователь загружает фотографию и получает в ответ решение о том, является ли картинка </a:t>
            </a:r>
            <a:r>
              <a:rPr lang="ru-RU" sz="1400" dirty="0" err="1">
                <a:latin typeface="+mj-lt"/>
              </a:rPr>
              <a:t>дипфейком</a:t>
            </a:r>
            <a:r>
              <a:rPr lang="ru-RU" sz="1400" dirty="0">
                <a:latin typeface="+mj-lt"/>
              </a:rPr>
              <a:t> или нет.</a:t>
            </a:r>
          </a:p>
        </p:txBody>
      </p:sp>
    </p:spTree>
    <p:extLst>
      <p:ext uri="{BB962C8B-B14F-4D97-AF65-F5344CB8AC3E}">
        <p14:creationId xmlns:p14="http://schemas.microsoft.com/office/powerpoint/2010/main" val="3462459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6D5E816-C9BB-4172-B07E-0604B5717FAC}"/>
              </a:ext>
            </a:extLst>
          </p:cNvPr>
          <p:cNvSpPr>
            <a:spLocks noGrp="1"/>
          </p:cNvSpPr>
          <p:nvPr>
            <p:ph type="title"/>
          </p:nvPr>
        </p:nvSpPr>
        <p:spPr>
          <a:xfrm>
            <a:off x="628650" y="365126"/>
            <a:ext cx="7886700" cy="789419"/>
          </a:xfrm>
        </p:spPr>
        <p:txBody>
          <a:bodyPr/>
          <a:lstStyle/>
          <a:p>
            <a:r>
              <a:rPr lang="ru-RU" b="1" dirty="0" err="1"/>
              <a:t>Датасет</a:t>
            </a:r>
            <a:endParaRPr lang="ru-RU" b="1" dirty="0"/>
          </a:p>
        </p:txBody>
      </p:sp>
      <p:sp>
        <p:nvSpPr>
          <p:cNvPr id="4" name="Прямоугольник 3">
            <a:extLst>
              <a:ext uri="{FF2B5EF4-FFF2-40B4-BE49-F238E27FC236}">
                <a16:creationId xmlns:a16="http://schemas.microsoft.com/office/drawing/2014/main" id="{8AFC4BFA-D666-4EC9-B86C-55E37079A694}"/>
              </a:ext>
            </a:extLst>
          </p:cNvPr>
          <p:cNvSpPr/>
          <p:nvPr/>
        </p:nvSpPr>
        <p:spPr>
          <a:xfrm>
            <a:off x="628650" y="1154545"/>
            <a:ext cx="7886700" cy="5760359"/>
          </a:xfrm>
          <a:prstGeom prst="rect">
            <a:avLst/>
          </a:prstGeom>
        </p:spPr>
        <p:txBody>
          <a:bodyPr wrap="square">
            <a:spAutoFit/>
          </a:bodyPr>
          <a:lstStyle/>
          <a:p>
            <a:pPr>
              <a:lnSpc>
                <a:spcPct val="107000"/>
              </a:lnSpc>
              <a:spcAft>
                <a:spcPts val="800"/>
              </a:spcAft>
            </a:pPr>
            <a:r>
              <a:rPr lang="ru-RU" sz="1600" dirty="0">
                <a:latin typeface="+mj-lt"/>
                <a:ea typeface="Calibri" panose="020F0502020204030204" pitchFamily="34" charset="0"/>
                <a:cs typeface="Times New Roman" panose="02020603050405020304" pitchFamily="18" charset="0"/>
              </a:rPr>
              <a:t>Для данной работы использовались 2 </a:t>
            </a:r>
            <a:r>
              <a:rPr lang="ru-RU" sz="1600" dirty="0" err="1">
                <a:latin typeface="+mj-lt"/>
                <a:ea typeface="Calibri" panose="020F0502020204030204" pitchFamily="34" charset="0"/>
                <a:cs typeface="Times New Roman" panose="02020603050405020304" pitchFamily="18" charset="0"/>
              </a:rPr>
              <a:t>датасета</a:t>
            </a:r>
            <a:r>
              <a:rPr lang="ru-RU" sz="1600" dirty="0">
                <a:latin typeface="+mj-lt"/>
                <a:ea typeface="Calibri" panose="020F0502020204030204" pitchFamily="34" charset="0"/>
                <a:cs typeface="Times New Roman" panose="02020603050405020304" pitchFamily="18" charset="0"/>
              </a:rPr>
              <a:t> с видео файлами. </a:t>
            </a:r>
          </a:p>
          <a:p>
            <a:pPr marL="800100" lvl="1" indent="-342900">
              <a:lnSpc>
                <a:spcPct val="107000"/>
              </a:lnSpc>
              <a:buFont typeface="Symbol" panose="05050102010706020507" pitchFamily="18" charset="2"/>
              <a:buChar char=""/>
            </a:pPr>
            <a:r>
              <a:rPr lang="en-US" sz="1600" u="sng" dirty="0" err="1">
                <a:solidFill>
                  <a:srgbClr val="0000FF"/>
                </a:solidFill>
                <a:latin typeface="+mj-lt"/>
                <a:ea typeface="Calibri" panose="020F0502020204030204" pitchFamily="34" charset="0"/>
                <a:cs typeface="Times New Roman" panose="02020603050405020304" pitchFamily="18" charset="0"/>
                <a:hlinkClick r:id="rId2"/>
              </a:rPr>
              <a:t>FaceForensics</a:t>
            </a:r>
            <a:r>
              <a:rPr lang="en-US" sz="1600" u="sng" dirty="0">
                <a:solidFill>
                  <a:srgbClr val="0000FF"/>
                </a:solidFill>
                <a:latin typeface="+mj-lt"/>
                <a:ea typeface="Calibri" panose="020F0502020204030204" pitchFamily="34" charset="0"/>
                <a:cs typeface="Times New Roman" panose="02020603050405020304" pitchFamily="18" charset="0"/>
                <a:hlinkClick r:id="rId2"/>
              </a:rPr>
              <a:t>++</a:t>
            </a:r>
            <a:endParaRPr lang="ru-RU" sz="1600" dirty="0">
              <a:latin typeface="+mj-lt"/>
              <a:ea typeface="Calibri" panose="020F0502020204030204" pitchFamily="34" charset="0"/>
              <a:cs typeface="Times New Roman" panose="02020603050405020304" pitchFamily="18" charset="0"/>
            </a:endParaRPr>
          </a:p>
          <a:p>
            <a:pPr marL="1200150" lvl="2" indent="-285750">
              <a:lnSpc>
                <a:spcPct val="107000"/>
              </a:lnSpc>
              <a:buFontTx/>
              <a:buChar char="-"/>
            </a:pPr>
            <a:r>
              <a:rPr lang="ru-RU" sz="1600" dirty="0">
                <a:latin typeface="+mj-lt"/>
              </a:rPr>
              <a:t>3068 </a:t>
            </a:r>
            <a:r>
              <a:rPr lang="ru-RU" sz="1600" dirty="0" err="1">
                <a:latin typeface="+mj-lt"/>
              </a:rPr>
              <a:t>manipulated</a:t>
            </a:r>
            <a:r>
              <a:rPr lang="ru-RU" sz="1600" dirty="0">
                <a:latin typeface="+mj-lt"/>
              </a:rPr>
              <a:t> </a:t>
            </a:r>
            <a:r>
              <a:rPr lang="ru-RU" sz="1600" dirty="0" err="1">
                <a:latin typeface="+mj-lt"/>
              </a:rPr>
              <a:t>videos</a:t>
            </a:r>
            <a:r>
              <a:rPr lang="ru-RU" sz="1600" dirty="0">
                <a:latin typeface="+mj-lt"/>
              </a:rPr>
              <a:t>.</a:t>
            </a:r>
          </a:p>
          <a:p>
            <a:pPr marL="1200150" lvl="2" indent="-285750">
              <a:lnSpc>
                <a:spcPct val="107000"/>
              </a:lnSpc>
              <a:buFontTx/>
              <a:buChar char="-"/>
            </a:pPr>
            <a:r>
              <a:rPr lang="ru-RU" sz="1600" dirty="0">
                <a:latin typeface="+mj-lt"/>
              </a:rPr>
              <a:t>363 </a:t>
            </a:r>
            <a:r>
              <a:rPr lang="ru-RU" sz="1600" dirty="0" err="1">
                <a:latin typeface="+mj-lt"/>
              </a:rPr>
              <a:t>original</a:t>
            </a:r>
            <a:r>
              <a:rPr lang="ru-RU" sz="1600" dirty="0">
                <a:latin typeface="+mj-lt"/>
              </a:rPr>
              <a:t> </a:t>
            </a:r>
            <a:r>
              <a:rPr lang="ru-RU" sz="1600" dirty="0" err="1">
                <a:latin typeface="+mj-lt"/>
              </a:rPr>
              <a:t>source</a:t>
            </a:r>
            <a:r>
              <a:rPr lang="ru-RU" sz="1600" dirty="0">
                <a:latin typeface="+mj-lt"/>
              </a:rPr>
              <a:t> </a:t>
            </a:r>
            <a:r>
              <a:rPr lang="ru-RU" sz="1600" dirty="0" err="1">
                <a:latin typeface="+mj-lt"/>
              </a:rPr>
              <a:t>actor</a:t>
            </a:r>
            <a:r>
              <a:rPr lang="ru-RU" sz="1600" dirty="0">
                <a:latin typeface="+mj-lt"/>
              </a:rPr>
              <a:t> </a:t>
            </a:r>
            <a:r>
              <a:rPr lang="ru-RU" sz="1600" dirty="0" err="1">
                <a:latin typeface="+mj-lt"/>
              </a:rPr>
              <a:t>videos</a:t>
            </a:r>
            <a:r>
              <a:rPr lang="ru-RU" sz="1600" dirty="0">
                <a:latin typeface="+mj-lt"/>
              </a:rPr>
              <a:t>.</a:t>
            </a:r>
          </a:p>
          <a:p>
            <a:pPr marL="800100" lvl="1" indent="-342900">
              <a:lnSpc>
                <a:spcPct val="107000"/>
              </a:lnSpc>
              <a:buFont typeface="Symbol" panose="05050102010706020507" pitchFamily="18" charset="2"/>
              <a:buChar char=""/>
            </a:pPr>
            <a:r>
              <a:rPr lang="en-US" sz="1600" u="sng" dirty="0">
                <a:solidFill>
                  <a:srgbClr val="0000FF"/>
                </a:solidFill>
                <a:latin typeface="+mj-lt"/>
                <a:ea typeface="Calibri" panose="020F0502020204030204" pitchFamily="34" charset="0"/>
                <a:cs typeface="Times New Roman" panose="02020603050405020304" pitchFamily="18" charset="0"/>
                <a:hlinkClick r:id="rId3"/>
              </a:rPr>
              <a:t>Celeb-DF</a:t>
            </a:r>
            <a:endParaRPr lang="ru-RU" sz="1600" dirty="0">
              <a:latin typeface="+mj-lt"/>
              <a:ea typeface="Calibri" panose="020F0502020204030204" pitchFamily="34" charset="0"/>
              <a:cs typeface="Times New Roman" panose="02020603050405020304" pitchFamily="18" charset="0"/>
            </a:endParaRPr>
          </a:p>
          <a:p>
            <a:pPr marL="1200150" lvl="2" indent="-285750">
              <a:lnSpc>
                <a:spcPct val="107000"/>
              </a:lnSpc>
              <a:buFontTx/>
              <a:buChar char="-"/>
            </a:pPr>
            <a:r>
              <a:rPr lang="en-US" sz="1600" dirty="0">
                <a:latin typeface="+mj-lt"/>
              </a:rPr>
              <a:t>590 original videos collected from YouTube</a:t>
            </a:r>
            <a:endParaRPr lang="ru-RU" sz="1600" dirty="0">
              <a:latin typeface="+mj-lt"/>
            </a:endParaRPr>
          </a:p>
          <a:p>
            <a:pPr marL="1200150" lvl="2" indent="-285750">
              <a:lnSpc>
                <a:spcPct val="107000"/>
              </a:lnSpc>
              <a:spcAft>
                <a:spcPts val="800"/>
              </a:spcAft>
              <a:buFontTx/>
              <a:buChar char="-"/>
            </a:pPr>
            <a:r>
              <a:rPr lang="en-US" sz="1600" dirty="0">
                <a:latin typeface="+mj-lt"/>
              </a:rPr>
              <a:t>5639 corresponding </a:t>
            </a:r>
            <a:r>
              <a:rPr lang="en-US" sz="1600" dirty="0" err="1">
                <a:latin typeface="+mj-lt"/>
              </a:rPr>
              <a:t>DeepFake</a:t>
            </a:r>
            <a:r>
              <a:rPr lang="en-US" sz="1600" dirty="0">
                <a:latin typeface="+mj-lt"/>
              </a:rPr>
              <a:t> videos</a:t>
            </a:r>
            <a:endParaRPr lang="ru-RU" sz="1600" dirty="0">
              <a:latin typeface="+mj-lt"/>
            </a:endParaRPr>
          </a:p>
          <a:p>
            <a:pPr>
              <a:lnSpc>
                <a:spcPct val="107000"/>
              </a:lnSpc>
              <a:spcAft>
                <a:spcPts val="800"/>
              </a:spcAft>
            </a:pPr>
            <a:r>
              <a:rPr lang="ru-RU" sz="1600" dirty="0">
                <a:latin typeface="+mj-lt"/>
                <a:ea typeface="Calibri" panose="020F0502020204030204" pitchFamily="34" charset="0"/>
                <a:cs typeface="Times New Roman" panose="02020603050405020304" pitchFamily="18" charset="0"/>
              </a:rPr>
              <a:t>Для извлечения картинок из видео и разделения </a:t>
            </a:r>
            <a:r>
              <a:rPr lang="ru-RU" sz="1600" dirty="0" err="1">
                <a:latin typeface="+mj-lt"/>
                <a:ea typeface="Calibri" panose="020F0502020204030204" pitchFamily="34" charset="0"/>
                <a:cs typeface="Times New Roman" panose="02020603050405020304" pitchFamily="18" charset="0"/>
              </a:rPr>
              <a:t>датасетов</a:t>
            </a:r>
            <a:r>
              <a:rPr lang="ru-RU" sz="1600" dirty="0">
                <a:latin typeface="+mj-lt"/>
                <a:ea typeface="Calibri" panose="020F0502020204030204" pitchFamily="34" charset="0"/>
                <a:cs typeface="Times New Roman" panose="02020603050405020304" pitchFamily="18" charset="0"/>
              </a:rPr>
              <a:t> написан скрипт (</a:t>
            </a:r>
            <a:r>
              <a:rPr lang="en-US" sz="1600" dirty="0">
                <a:latin typeface="+mj-lt"/>
                <a:ea typeface="Calibri" panose="020F0502020204030204" pitchFamily="34" charset="0"/>
                <a:cs typeface="Times New Roman" panose="02020603050405020304" pitchFamily="18" charset="0"/>
              </a:rPr>
              <a:t>frames_from_video.py</a:t>
            </a:r>
            <a:r>
              <a:rPr lang="ru-RU" sz="1600" dirty="0">
                <a:latin typeface="+mj-lt"/>
                <a:ea typeface="Calibri" panose="020F0502020204030204" pitchFamily="34" charset="0"/>
                <a:cs typeface="Times New Roman" panose="02020603050405020304" pitchFamily="18" charset="0"/>
              </a:rPr>
              <a:t>), который:</a:t>
            </a:r>
          </a:p>
          <a:p>
            <a:pPr marL="742950" lvl="1" indent="-285750">
              <a:lnSpc>
                <a:spcPct val="107000"/>
              </a:lnSpc>
              <a:buFontTx/>
              <a:buChar char="-"/>
            </a:pPr>
            <a:r>
              <a:rPr lang="ru-RU" sz="1600" dirty="0">
                <a:latin typeface="+mj-lt"/>
              </a:rPr>
              <a:t>Делит видео на </a:t>
            </a:r>
            <a:r>
              <a:rPr lang="ru-RU" sz="1600" dirty="0" err="1">
                <a:latin typeface="+mj-lt"/>
              </a:rPr>
              <a:t>на</a:t>
            </a:r>
            <a:r>
              <a:rPr lang="ru-RU" sz="1600" dirty="0">
                <a:latin typeface="+mj-lt"/>
              </a:rPr>
              <a:t> </a:t>
            </a:r>
            <a:r>
              <a:rPr lang="ru-RU" sz="1600" dirty="0" err="1">
                <a:latin typeface="+mj-lt"/>
              </a:rPr>
              <a:t>train</a:t>
            </a:r>
            <a:r>
              <a:rPr lang="ru-RU" sz="1600" dirty="0">
                <a:latin typeface="+mj-lt"/>
              </a:rPr>
              <a:t>, </a:t>
            </a:r>
            <a:r>
              <a:rPr lang="ru-RU" sz="1600" dirty="0" err="1">
                <a:latin typeface="+mj-lt"/>
              </a:rPr>
              <a:t>val</a:t>
            </a:r>
            <a:r>
              <a:rPr lang="ru-RU" sz="1600" dirty="0">
                <a:latin typeface="+mj-lt"/>
              </a:rPr>
              <a:t> и </a:t>
            </a:r>
            <a:r>
              <a:rPr lang="ru-RU" sz="1600" dirty="0" err="1">
                <a:latin typeface="+mj-lt"/>
              </a:rPr>
              <a:t>test</a:t>
            </a:r>
            <a:r>
              <a:rPr lang="ru-RU" sz="1600" dirty="0">
                <a:latin typeface="+mj-lt"/>
              </a:rPr>
              <a:t> в соотношении (60:20:20)</a:t>
            </a:r>
          </a:p>
          <a:p>
            <a:pPr marL="742950" lvl="1" indent="-285750">
              <a:lnSpc>
                <a:spcPct val="107000"/>
              </a:lnSpc>
              <a:buFontTx/>
              <a:buChar char="-"/>
            </a:pPr>
            <a:r>
              <a:rPr lang="ru-RU" sz="1600" dirty="0">
                <a:latin typeface="+mj-lt"/>
              </a:rPr>
              <a:t>Извлекает 4 картинки из каждого видео случайным образом. </a:t>
            </a:r>
          </a:p>
          <a:p>
            <a:pPr marL="742950" lvl="1" indent="-285750">
              <a:lnSpc>
                <a:spcPct val="107000"/>
              </a:lnSpc>
              <a:buFontTx/>
              <a:buChar char="-"/>
            </a:pPr>
            <a:r>
              <a:rPr lang="ru-RU" sz="1600" dirty="0">
                <a:latin typeface="+mj-lt"/>
              </a:rPr>
              <a:t>Создает уникальное имя картинке модулем </a:t>
            </a:r>
            <a:r>
              <a:rPr lang="ru-RU" sz="1600" dirty="0" err="1">
                <a:latin typeface="+mj-lt"/>
              </a:rPr>
              <a:t>uuid</a:t>
            </a:r>
            <a:r>
              <a:rPr lang="ru-RU" sz="1600" dirty="0">
                <a:latin typeface="+mj-lt"/>
              </a:rPr>
              <a:t>, добавляя к нему имя </a:t>
            </a:r>
            <a:r>
              <a:rPr lang="ru-RU" sz="1600" dirty="0" err="1">
                <a:latin typeface="+mj-lt"/>
              </a:rPr>
              <a:t>датасета</a:t>
            </a:r>
            <a:r>
              <a:rPr lang="ru-RU" sz="1600" dirty="0">
                <a:latin typeface="+mj-lt"/>
              </a:rPr>
              <a:t>, </a:t>
            </a:r>
            <a:r>
              <a:rPr lang="ru-RU" sz="1600" dirty="0" err="1">
                <a:latin typeface="+mj-lt"/>
              </a:rPr>
              <a:t>лейб</a:t>
            </a:r>
            <a:r>
              <a:rPr lang="ru-RU" sz="1600" dirty="0">
                <a:latin typeface="+mj-lt"/>
              </a:rPr>
              <a:t>, порядковый номер картинки.</a:t>
            </a:r>
          </a:p>
          <a:p>
            <a:pPr marL="742950" lvl="1" indent="-285750">
              <a:lnSpc>
                <a:spcPct val="107000"/>
              </a:lnSpc>
              <a:buFontTx/>
              <a:buChar char="-"/>
            </a:pPr>
            <a:r>
              <a:rPr lang="ru-RU" sz="1600" dirty="0">
                <a:latin typeface="+mj-lt"/>
              </a:rPr>
              <a:t>Раскладывает картинки по директориям, с соответствующими названиями.</a:t>
            </a:r>
          </a:p>
          <a:p>
            <a:pPr marL="742950" lvl="1" indent="-285750">
              <a:lnSpc>
                <a:spcPct val="107000"/>
              </a:lnSpc>
              <a:buFontTx/>
              <a:buChar char="-"/>
            </a:pPr>
            <a:r>
              <a:rPr lang="ru-RU" sz="1600" dirty="0">
                <a:latin typeface="+mj-lt"/>
              </a:rPr>
              <a:t>Записывает новые имена файлов, лейблы, название фазы обучения в dataset_names.csv</a:t>
            </a:r>
            <a:endParaRPr lang="ru-RU" sz="1600" dirty="0">
              <a:latin typeface="+mj-lt"/>
              <a:ea typeface="Calibri" panose="020F0502020204030204" pitchFamily="34" charset="0"/>
              <a:cs typeface="Times New Roman" panose="02020603050405020304" pitchFamily="18" charset="0"/>
            </a:endParaRPr>
          </a:p>
          <a:p>
            <a:pPr>
              <a:lnSpc>
                <a:spcPct val="107000"/>
              </a:lnSpc>
              <a:spcAft>
                <a:spcPts val="800"/>
              </a:spcAft>
            </a:pPr>
            <a:r>
              <a:rPr lang="ru-RU" sz="1600" dirty="0">
                <a:latin typeface="+mj-lt"/>
                <a:ea typeface="Calibri" panose="020F0502020204030204" pitchFamily="34" charset="0"/>
                <a:cs typeface="Times New Roman" panose="02020603050405020304" pitchFamily="18" charset="0"/>
              </a:rPr>
              <a:t>Для подсчета </a:t>
            </a:r>
            <a:r>
              <a:rPr lang="en-US" sz="1600" dirty="0">
                <a:latin typeface="+mj-lt"/>
                <a:ea typeface="Calibri" panose="020F0502020204030204" pitchFamily="34" charset="0"/>
                <a:cs typeface="Times New Roman" panose="02020603050405020304" pitchFamily="18" charset="0"/>
              </a:rPr>
              <a:t>Mean, Variance, Standard deviation </a:t>
            </a:r>
            <a:r>
              <a:rPr lang="ru-RU" sz="1600" dirty="0">
                <a:latin typeface="+mj-lt"/>
                <a:ea typeface="Calibri" panose="020F0502020204030204" pitchFamily="34" charset="0"/>
                <a:cs typeface="Times New Roman" panose="02020603050405020304" pitchFamily="18" charset="0"/>
              </a:rPr>
              <a:t>написана отдельная функция (</a:t>
            </a:r>
            <a:r>
              <a:rPr lang="en-US" sz="1600" dirty="0" err="1">
                <a:latin typeface="+mj-lt"/>
                <a:ea typeface="Calibri" panose="020F0502020204030204" pitchFamily="34" charset="0"/>
                <a:cs typeface="Times New Roman" panose="02020603050405020304" pitchFamily="18" charset="0"/>
              </a:rPr>
              <a:t>get_variance</a:t>
            </a:r>
            <a:r>
              <a:rPr lang="ru-RU" sz="1600" dirty="0">
                <a:latin typeface="+mj-lt"/>
                <a:ea typeface="Calibri" panose="020F0502020204030204" pitchFamily="34" charset="0"/>
                <a:cs typeface="Times New Roman" panose="02020603050405020304" pitchFamily="18" charset="0"/>
              </a:rPr>
              <a:t>) в ноутбуке </a:t>
            </a:r>
            <a:r>
              <a:rPr lang="en-US" sz="1600" dirty="0" err="1">
                <a:latin typeface="+mj-lt"/>
                <a:ea typeface="Calibri" panose="020F0502020204030204" pitchFamily="34" charset="0"/>
                <a:cs typeface="Times New Roman" panose="02020603050405020304" pitchFamily="18" charset="0"/>
              </a:rPr>
              <a:t>EDA.ipynb</a:t>
            </a:r>
            <a:r>
              <a:rPr lang="ru-RU" sz="1600" dirty="0">
                <a:latin typeface="+mj-lt"/>
                <a:ea typeface="Calibri" panose="020F0502020204030204" pitchFamily="34" charset="0"/>
                <a:cs typeface="Times New Roman" panose="02020603050405020304" pitchFamily="18" charset="0"/>
              </a:rPr>
              <a:t>.</a:t>
            </a:r>
          </a:p>
          <a:p>
            <a:pPr>
              <a:lnSpc>
                <a:spcPct val="107000"/>
              </a:lnSpc>
              <a:spcAft>
                <a:spcPts val="800"/>
              </a:spcAft>
            </a:pPr>
            <a:r>
              <a:rPr lang="ru-RU" sz="1600" dirty="0">
                <a:latin typeface="+mj-lt"/>
                <a:ea typeface="Calibri" panose="020F0502020204030204" pitchFamily="34" charset="0"/>
                <a:cs typeface="Times New Roman" panose="02020603050405020304" pitchFamily="18" charset="0"/>
              </a:rPr>
              <a:t>При высоких показателях метрики модель может быть испытана на другом </a:t>
            </a:r>
            <a:r>
              <a:rPr lang="ru-RU" sz="1600" dirty="0" err="1">
                <a:latin typeface="+mj-lt"/>
                <a:ea typeface="Calibri" panose="020F0502020204030204" pitchFamily="34" charset="0"/>
                <a:cs typeface="Times New Roman" panose="02020603050405020304" pitchFamily="18" charset="0"/>
              </a:rPr>
              <a:t>датасете</a:t>
            </a:r>
            <a:r>
              <a:rPr lang="ru-RU" sz="1600" dirty="0">
                <a:latin typeface="+mj-lt"/>
                <a:ea typeface="Calibri" panose="020F0502020204030204" pitchFamily="34" charset="0"/>
                <a:cs typeface="Times New Roman" panose="02020603050405020304" pitchFamily="18" charset="0"/>
              </a:rPr>
              <a:t>. Например с ресурса </a:t>
            </a:r>
            <a:r>
              <a:rPr lang="ru-RU" sz="1600" u="sng" dirty="0" err="1">
                <a:solidFill>
                  <a:srgbClr val="0000FF"/>
                </a:solidFill>
                <a:latin typeface="+mj-lt"/>
                <a:ea typeface="Calibri" panose="020F0502020204030204" pitchFamily="34" charset="0"/>
                <a:cs typeface="Times New Roman" panose="02020603050405020304" pitchFamily="18" charset="0"/>
                <a:hlinkClick r:id="rId4"/>
              </a:rPr>
              <a:t>Roboflow</a:t>
            </a:r>
            <a:endParaRPr lang="ru-RU" sz="1600" dirty="0">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73997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6D5E816-C9BB-4172-B07E-0604B5717FAC}"/>
              </a:ext>
            </a:extLst>
          </p:cNvPr>
          <p:cNvSpPr>
            <a:spLocks noGrp="1"/>
          </p:cNvSpPr>
          <p:nvPr>
            <p:ph type="title"/>
          </p:nvPr>
        </p:nvSpPr>
        <p:spPr>
          <a:xfrm>
            <a:off x="628650" y="365126"/>
            <a:ext cx="7886700" cy="789419"/>
          </a:xfrm>
        </p:spPr>
        <p:txBody>
          <a:bodyPr/>
          <a:lstStyle/>
          <a:p>
            <a:r>
              <a:rPr lang="ru-RU" b="1" dirty="0"/>
              <a:t>Примеры картинок</a:t>
            </a:r>
          </a:p>
        </p:txBody>
      </p:sp>
      <p:pic>
        <p:nvPicPr>
          <p:cNvPr id="5" name="Рисунок 4">
            <a:extLst>
              <a:ext uri="{FF2B5EF4-FFF2-40B4-BE49-F238E27FC236}">
                <a16:creationId xmlns:a16="http://schemas.microsoft.com/office/drawing/2014/main" id="{EEB2AFA7-AB6C-4BBD-BE8C-7ECEBDE30029}"/>
              </a:ext>
            </a:extLst>
          </p:cNvPr>
          <p:cNvPicPr>
            <a:picLocks noChangeAspect="1"/>
          </p:cNvPicPr>
          <p:nvPr/>
        </p:nvPicPr>
        <p:blipFill rotWithShape="1">
          <a:blip r:embed="rId2"/>
          <a:srcRect l="56153" t="4070" r="355" b="9020"/>
          <a:stretch/>
        </p:blipFill>
        <p:spPr>
          <a:xfrm>
            <a:off x="5155414" y="1550748"/>
            <a:ext cx="3372738" cy="2166568"/>
          </a:xfrm>
          <a:prstGeom prst="rect">
            <a:avLst/>
          </a:prstGeom>
        </p:spPr>
      </p:pic>
      <p:pic>
        <p:nvPicPr>
          <p:cNvPr id="6" name="Рисунок 5">
            <a:extLst>
              <a:ext uri="{FF2B5EF4-FFF2-40B4-BE49-F238E27FC236}">
                <a16:creationId xmlns:a16="http://schemas.microsoft.com/office/drawing/2014/main" id="{6AA2AB51-ECBD-4F12-A1A7-6F2B39C9AD79}"/>
              </a:ext>
            </a:extLst>
          </p:cNvPr>
          <p:cNvPicPr>
            <a:picLocks noChangeAspect="1"/>
          </p:cNvPicPr>
          <p:nvPr/>
        </p:nvPicPr>
        <p:blipFill rotWithShape="1">
          <a:blip r:embed="rId3"/>
          <a:srcRect l="3463" r="52872" b="11252"/>
          <a:stretch/>
        </p:blipFill>
        <p:spPr>
          <a:xfrm>
            <a:off x="818921" y="1550748"/>
            <a:ext cx="3249709" cy="2166568"/>
          </a:xfrm>
          <a:prstGeom prst="rect">
            <a:avLst/>
          </a:prstGeom>
        </p:spPr>
      </p:pic>
      <p:pic>
        <p:nvPicPr>
          <p:cNvPr id="7" name="Рисунок 6">
            <a:extLst>
              <a:ext uri="{FF2B5EF4-FFF2-40B4-BE49-F238E27FC236}">
                <a16:creationId xmlns:a16="http://schemas.microsoft.com/office/drawing/2014/main" id="{B0F71F9A-DE4A-4195-93A0-64EE3879FB20}"/>
              </a:ext>
            </a:extLst>
          </p:cNvPr>
          <p:cNvPicPr>
            <a:picLocks noChangeAspect="1"/>
          </p:cNvPicPr>
          <p:nvPr/>
        </p:nvPicPr>
        <p:blipFill rotWithShape="1">
          <a:blip r:embed="rId4"/>
          <a:srcRect l="2801" r="53333" b="10172"/>
          <a:stretch/>
        </p:blipFill>
        <p:spPr>
          <a:xfrm>
            <a:off x="743279" y="4350968"/>
            <a:ext cx="3325351" cy="2166568"/>
          </a:xfrm>
          <a:prstGeom prst="rect">
            <a:avLst/>
          </a:prstGeom>
        </p:spPr>
      </p:pic>
      <p:pic>
        <p:nvPicPr>
          <p:cNvPr id="8" name="Рисунок 7">
            <a:extLst>
              <a:ext uri="{FF2B5EF4-FFF2-40B4-BE49-F238E27FC236}">
                <a16:creationId xmlns:a16="http://schemas.microsoft.com/office/drawing/2014/main" id="{63B6F589-B1EA-460C-9C18-E9DC467668A5}"/>
              </a:ext>
            </a:extLst>
          </p:cNvPr>
          <p:cNvPicPr>
            <a:picLocks noChangeAspect="1"/>
          </p:cNvPicPr>
          <p:nvPr/>
        </p:nvPicPr>
        <p:blipFill rotWithShape="1">
          <a:blip r:embed="rId4"/>
          <a:srcRect l="55510" b="10172"/>
          <a:stretch/>
        </p:blipFill>
        <p:spPr>
          <a:xfrm>
            <a:off x="5142634" y="4350968"/>
            <a:ext cx="3372716" cy="2166568"/>
          </a:xfrm>
          <a:prstGeom prst="rect">
            <a:avLst/>
          </a:prstGeom>
        </p:spPr>
      </p:pic>
      <p:sp>
        <p:nvSpPr>
          <p:cNvPr id="9" name="Прямоугольник 8">
            <a:extLst>
              <a:ext uri="{FF2B5EF4-FFF2-40B4-BE49-F238E27FC236}">
                <a16:creationId xmlns:a16="http://schemas.microsoft.com/office/drawing/2014/main" id="{64F304FE-B9F0-4381-801E-D14409EF3C66}"/>
              </a:ext>
            </a:extLst>
          </p:cNvPr>
          <p:cNvSpPr/>
          <p:nvPr/>
        </p:nvSpPr>
        <p:spPr>
          <a:xfrm>
            <a:off x="628650" y="1154545"/>
            <a:ext cx="7886700" cy="344069"/>
          </a:xfrm>
          <a:prstGeom prst="rect">
            <a:avLst/>
          </a:prstGeom>
        </p:spPr>
        <p:txBody>
          <a:bodyPr wrap="square">
            <a:spAutoFit/>
          </a:bodyPr>
          <a:lstStyle/>
          <a:p>
            <a:pPr>
              <a:lnSpc>
                <a:spcPct val="107000"/>
              </a:lnSpc>
              <a:spcAft>
                <a:spcPts val="800"/>
              </a:spcAft>
            </a:pPr>
            <a:r>
              <a:rPr lang="ru-RU" sz="1600" dirty="0">
                <a:latin typeface="+mj-lt"/>
                <a:ea typeface="Calibri" panose="020F0502020204030204" pitchFamily="34" charset="0"/>
                <a:cs typeface="Times New Roman" panose="02020603050405020304" pitchFamily="18" charset="0"/>
              </a:rPr>
              <a:t>Обработанные картинки</a:t>
            </a:r>
          </a:p>
        </p:txBody>
      </p:sp>
      <p:sp>
        <p:nvSpPr>
          <p:cNvPr id="10" name="Прямоугольник 9">
            <a:extLst>
              <a:ext uri="{FF2B5EF4-FFF2-40B4-BE49-F238E27FC236}">
                <a16:creationId xmlns:a16="http://schemas.microsoft.com/office/drawing/2014/main" id="{EF352941-F324-4BA5-83D4-8922397903BB}"/>
              </a:ext>
            </a:extLst>
          </p:cNvPr>
          <p:cNvSpPr/>
          <p:nvPr/>
        </p:nvSpPr>
        <p:spPr>
          <a:xfrm>
            <a:off x="628650" y="3862107"/>
            <a:ext cx="7886700" cy="344069"/>
          </a:xfrm>
          <a:prstGeom prst="rect">
            <a:avLst/>
          </a:prstGeom>
        </p:spPr>
        <p:txBody>
          <a:bodyPr wrap="square">
            <a:spAutoFit/>
          </a:bodyPr>
          <a:lstStyle/>
          <a:p>
            <a:pPr>
              <a:lnSpc>
                <a:spcPct val="107000"/>
              </a:lnSpc>
              <a:spcAft>
                <a:spcPts val="800"/>
              </a:spcAft>
            </a:pPr>
            <a:r>
              <a:rPr lang="ru-RU" sz="1600" dirty="0">
                <a:latin typeface="+mj-lt"/>
                <a:ea typeface="Calibri" panose="020F0502020204030204" pitchFamily="34" charset="0"/>
                <a:cs typeface="Times New Roman" panose="02020603050405020304" pitchFamily="18" charset="0"/>
              </a:rPr>
              <a:t>Не обработанные картинки</a:t>
            </a:r>
          </a:p>
        </p:txBody>
      </p:sp>
    </p:spTree>
    <p:extLst>
      <p:ext uri="{BB962C8B-B14F-4D97-AF65-F5344CB8AC3E}">
        <p14:creationId xmlns:p14="http://schemas.microsoft.com/office/powerpoint/2010/main" val="2299965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6D5E816-C9BB-4172-B07E-0604B5717FAC}"/>
              </a:ext>
            </a:extLst>
          </p:cNvPr>
          <p:cNvSpPr>
            <a:spLocks noGrp="1"/>
          </p:cNvSpPr>
          <p:nvPr>
            <p:ph type="title"/>
          </p:nvPr>
        </p:nvSpPr>
        <p:spPr>
          <a:xfrm>
            <a:off x="628650" y="365126"/>
            <a:ext cx="7886700" cy="789419"/>
          </a:xfrm>
        </p:spPr>
        <p:txBody>
          <a:bodyPr>
            <a:normAutofit/>
          </a:bodyPr>
          <a:lstStyle/>
          <a:p>
            <a:r>
              <a:rPr lang="ru-RU" b="1" dirty="0"/>
              <a:t>Подготовка фотографий</a:t>
            </a:r>
          </a:p>
        </p:txBody>
      </p:sp>
      <p:sp>
        <p:nvSpPr>
          <p:cNvPr id="5" name="Прямоугольник 4">
            <a:extLst>
              <a:ext uri="{FF2B5EF4-FFF2-40B4-BE49-F238E27FC236}">
                <a16:creationId xmlns:a16="http://schemas.microsoft.com/office/drawing/2014/main" id="{8ACAC26B-8C89-4336-A6F6-BF82E1D60A23}"/>
              </a:ext>
            </a:extLst>
          </p:cNvPr>
          <p:cNvSpPr/>
          <p:nvPr/>
        </p:nvSpPr>
        <p:spPr>
          <a:xfrm>
            <a:off x="628650" y="1154545"/>
            <a:ext cx="5899150" cy="4692503"/>
          </a:xfrm>
          <a:prstGeom prst="rect">
            <a:avLst/>
          </a:prstGeom>
        </p:spPr>
        <p:txBody>
          <a:bodyPr wrap="square">
            <a:spAutoFit/>
          </a:bodyPr>
          <a:lstStyle/>
          <a:p>
            <a:pPr>
              <a:lnSpc>
                <a:spcPct val="107000"/>
              </a:lnSpc>
              <a:spcAft>
                <a:spcPts val="800"/>
              </a:spcAft>
            </a:pPr>
            <a:r>
              <a:rPr lang="ru-RU" sz="1600" dirty="0">
                <a:latin typeface="+mj-lt"/>
                <a:ea typeface="Calibri" panose="020F0502020204030204" pitchFamily="34" charset="0"/>
                <a:cs typeface="Times New Roman" panose="02020603050405020304" pitchFamily="18" charset="0"/>
              </a:rPr>
              <a:t>Класс </a:t>
            </a:r>
            <a:r>
              <a:rPr lang="en-US" sz="1600" dirty="0" err="1">
                <a:latin typeface="+mj-lt"/>
                <a:ea typeface="Calibri" panose="020F0502020204030204" pitchFamily="34" charset="0"/>
                <a:cs typeface="Times New Roman" panose="02020603050405020304" pitchFamily="18" charset="0"/>
              </a:rPr>
              <a:t>ImageProcessing</a:t>
            </a:r>
            <a:r>
              <a:rPr lang="en-US" sz="1600" dirty="0">
                <a:latin typeface="+mj-lt"/>
                <a:ea typeface="Calibri" panose="020F0502020204030204" pitchFamily="34" charset="0"/>
                <a:cs typeface="Times New Roman" panose="02020603050405020304" pitchFamily="18" charset="0"/>
              </a:rPr>
              <a:t> </a:t>
            </a:r>
            <a:r>
              <a:rPr lang="ru-RU" sz="1600" dirty="0">
                <a:latin typeface="+mj-lt"/>
                <a:ea typeface="Calibri" panose="020F0502020204030204" pitchFamily="34" charset="0"/>
                <a:cs typeface="Times New Roman" panose="02020603050405020304" pitchFamily="18" charset="0"/>
              </a:rPr>
              <a:t>в файле </a:t>
            </a:r>
            <a:r>
              <a:rPr lang="en-US" sz="1600" dirty="0">
                <a:latin typeface="+mj-lt"/>
                <a:ea typeface="Calibri" panose="020F0502020204030204" pitchFamily="34" charset="0"/>
                <a:cs typeface="Times New Roman" panose="02020603050405020304" pitchFamily="18" charset="0"/>
              </a:rPr>
              <a:t>ml_functions.py</a:t>
            </a:r>
            <a:r>
              <a:rPr lang="ru-RU" sz="1600" dirty="0">
                <a:latin typeface="+mj-lt"/>
                <a:ea typeface="Calibri" panose="020F0502020204030204" pitchFamily="34" charset="0"/>
                <a:cs typeface="Times New Roman" panose="02020603050405020304" pitchFamily="18" charset="0"/>
              </a:rPr>
              <a:t>:</a:t>
            </a:r>
          </a:p>
          <a:p>
            <a:pPr marL="742950" lvl="1" indent="-285750">
              <a:lnSpc>
                <a:spcPct val="107000"/>
              </a:lnSpc>
              <a:spcAft>
                <a:spcPts val="800"/>
              </a:spcAft>
              <a:buFontTx/>
              <a:buChar char="-"/>
            </a:pPr>
            <a:r>
              <a:rPr lang="ru-RU" sz="1600" dirty="0">
                <a:latin typeface="+mj-lt"/>
              </a:rPr>
              <a:t>считывает картинки из заданной директории</a:t>
            </a:r>
            <a:r>
              <a:rPr lang="en-US" sz="1600" dirty="0">
                <a:latin typeface="+mj-lt"/>
              </a:rPr>
              <a:t>;</a:t>
            </a:r>
            <a:endParaRPr lang="ru-RU" sz="1600" dirty="0">
              <a:latin typeface="+mj-lt"/>
            </a:endParaRPr>
          </a:p>
          <a:p>
            <a:pPr marL="742950" lvl="1" indent="-285750">
              <a:lnSpc>
                <a:spcPct val="107000"/>
              </a:lnSpc>
              <a:spcAft>
                <a:spcPts val="800"/>
              </a:spcAft>
              <a:buFontTx/>
              <a:buChar char="-"/>
            </a:pPr>
            <a:r>
              <a:rPr lang="ru-RU" sz="1600" dirty="0">
                <a:latin typeface="+mj-lt"/>
              </a:rPr>
              <a:t>создает для них лейблы</a:t>
            </a:r>
            <a:r>
              <a:rPr lang="en-US" sz="1600" dirty="0">
                <a:latin typeface="+mj-lt"/>
              </a:rPr>
              <a:t>;</a:t>
            </a:r>
            <a:endParaRPr lang="ru-RU" sz="1600" dirty="0">
              <a:latin typeface="+mj-lt"/>
            </a:endParaRPr>
          </a:p>
          <a:p>
            <a:pPr marL="742950" lvl="1" indent="-285750">
              <a:lnSpc>
                <a:spcPct val="107000"/>
              </a:lnSpc>
              <a:spcAft>
                <a:spcPts val="800"/>
              </a:spcAft>
              <a:buFontTx/>
              <a:buChar char="-"/>
            </a:pPr>
            <a:r>
              <a:rPr lang="ru-RU" sz="1600" dirty="0">
                <a:latin typeface="+mj-lt"/>
              </a:rPr>
              <a:t>переводит в черно белый вариант (при необходимости)</a:t>
            </a:r>
            <a:r>
              <a:rPr lang="en-US" sz="1600" dirty="0">
                <a:latin typeface="+mj-lt"/>
              </a:rPr>
              <a:t>;</a:t>
            </a:r>
            <a:endParaRPr lang="ru-RU" sz="1600" dirty="0">
              <a:latin typeface="+mj-lt"/>
            </a:endParaRPr>
          </a:p>
          <a:p>
            <a:pPr marL="742950" lvl="1" indent="-285750">
              <a:lnSpc>
                <a:spcPct val="107000"/>
              </a:lnSpc>
              <a:spcAft>
                <a:spcPts val="800"/>
              </a:spcAft>
              <a:buFontTx/>
              <a:buChar char="-"/>
            </a:pPr>
            <a:r>
              <a:rPr lang="ru-RU" sz="1600" dirty="0">
                <a:latin typeface="+mj-lt"/>
              </a:rPr>
              <a:t>вырезает лицо методом </a:t>
            </a:r>
            <a:r>
              <a:rPr lang="en-US" sz="1600" dirty="0">
                <a:latin typeface="+mj-lt"/>
              </a:rPr>
              <a:t>HAAR Cascade </a:t>
            </a:r>
            <a:r>
              <a:rPr lang="ru-RU" sz="1600" dirty="0">
                <a:latin typeface="+mj-lt"/>
              </a:rPr>
              <a:t>(при необходимости)</a:t>
            </a:r>
            <a:r>
              <a:rPr lang="en-US" sz="1600" dirty="0">
                <a:latin typeface="+mj-lt"/>
              </a:rPr>
              <a:t>;</a:t>
            </a:r>
            <a:endParaRPr lang="ru-RU" sz="1600" dirty="0">
              <a:latin typeface="+mj-lt"/>
            </a:endParaRPr>
          </a:p>
          <a:p>
            <a:pPr marL="742950" lvl="1" indent="-285750">
              <a:lnSpc>
                <a:spcPct val="107000"/>
              </a:lnSpc>
              <a:spcAft>
                <a:spcPts val="800"/>
              </a:spcAft>
              <a:buFontTx/>
              <a:buChar char="-"/>
            </a:pPr>
            <a:r>
              <a:rPr lang="ru-RU" sz="1600" dirty="0">
                <a:latin typeface="+mj-lt"/>
              </a:rPr>
              <a:t>изменяет размер на заданный</a:t>
            </a:r>
            <a:r>
              <a:rPr lang="en-US" sz="1600" dirty="0">
                <a:latin typeface="+mj-lt"/>
              </a:rPr>
              <a:t>;</a:t>
            </a:r>
            <a:endParaRPr lang="ru-RU" sz="1600" dirty="0">
              <a:latin typeface="+mj-lt"/>
            </a:endParaRPr>
          </a:p>
          <a:p>
            <a:pPr marL="742950" lvl="1" indent="-285750">
              <a:lnSpc>
                <a:spcPct val="107000"/>
              </a:lnSpc>
              <a:spcAft>
                <a:spcPts val="800"/>
              </a:spcAft>
              <a:buFontTx/>
              <a:buChar char="-"/>
            </a:pPr>
            <a:r>
              <a:rPr lang="en-US" sz="1600" dirty="0" err="1">
                <a:latin typeface="+mj-lt"/>
              </a:rPr>
              <a:t>get_hog</a:t>
            </a:r>
            <a:r>
              <a:rPr lang="ru-RU" sz="1600" dirty="0">
                <a:latin typeface="+mj-lt"/>
              </a:rPr>
              <a:t> получает маску с направленными градиентами (</a:t>
            </a:r>
            <a:r>
              <a:rPr lang="en-US" sz="1600" dirty="0">
                <a:latin typeface="+mj-lt"/>
              </a:rPr>
              <a:t>Histogram of Oriented Gradients, HOG</a:t>
            </a:r>
            <a:r>
              <a:rPr lang="ru-RU" sz="1600" dirty="0">
                <a:latin typeface="+mj-lt"/>
              </a:rPr>
              <a:t>)</a:t>
            </a:r>
            <a:r>
              <a:rPr lang="en-US" sz="1600" dirty="0">
                <a:latin typeface="+mj-lt"/>
              </a:rPr>
              <a:t>.</a:t>
            </a:r>
            <a:endParaRPr lang="ru-RU" sz="1600" dirty="0">
              <a:latin typeface="+mj-lt"/>
            </a:endParaRPr>
          </a:p>
          <a:p>
            <a:pPr marL="742950" lvl="1" indent="-285750">
              <a:lnSpc>
                <a:spcPct val="107000"/>
              </a:lnSpc>
              <a:spcAft>
                <a:spcPts val="800"/>
              </a:spcAft>
              <a:buFontTx/>
              <a:buChar char="-"/>
            </a:pPr>
            <a:r>
              <a:rPr lang="ru-RU" sz="1600" dirty="0">
                <a:latin typeface="+mj-lt"/>
              </a:rPr>
              <a:t>на выходе выдает список картинок, лейблов, лиц, </a:t>
            </a:r>
            <a:r>
              <a:rPr lang="en-US" sz="1600" dirty="0">
                <a:latin typeface="+mj-lt"/>
              </a:rPr>
              <a:t>hog, links.</a:t>
            </a:r>
            <a:endParaRPr lang="ru-RU" sz="1600" dirty="0">
              <a:latin typeface="+mj-lt"/>
            </a:endParaRPr>
          </a:p>
          <a:p>
            <a:pPr>
              <a:lnSpc>
                <a:spcPct val="107000"/>
              </a:lnSpc>
              <a:spcAft>
                <a:spcPts val="800"/>
              </a:spcAft>
            </a:pPr>
            <a:r>
              <a:rPr lang="ru-RU" sz="1600" dirty="0">
                <a:latin typeface="+mj-lt"/>
              </a:rPr>
              <a:t>Функция </a:t>
            </a:r>
            <a:r>
              <a:rPr lang="en-US" sz="1600" dirty="0" err="1">
                <a:latin typeface="+mj-lt"/>
              </a:rPr>
              <a:t>convert_data</a:t>
            </a:r>
            <a:endParaRPr lang="ru-RU" sz="1600" dirty="0">
              <a:latin typeface="+mj-lt"/>
            </a:endParaRPr>
          </a:p>
          <a:p>
            <a:pPr marL="742950" lvl="1" indent="-285750">
              <a:lnSpc>
                <a:spcPct val="107000"/>
              </a:lnSpc>
              <a:spcAft>
                <a:spcPts val="800"/>
              </a:spcAft>
              <a:buFontTx/>
              <a:buChar char="-"/>
            </a:pPr>
            <a:r>
              <a:rPr lang="ru-RU" sz="1600" dirty="0">
                <a:latin typeface="+mj-lt"/>
              </a:rPr>
              <a:t>Переводит каждую картинку списка в вектор и кодирует лейблы в соответствии с поданным словарем</a:t>
            </a:r>
          </a:p>
        </p:txBody>
      </p:sp>
      <p:pic>
        <p:nvPicPr>
          <p:cNvPr id="6" name="Рисунок 5">
            <a:extLst>
              <a:ext uri="{FF2B5EF4-FFF2-40B4-BE49-F238E27FC236}">
                <a16:creationId xmlns:a16="http://schemas.microsoft.com/office/drawing/2014/main" id="{E876D956-C335-4AA2-90B6-BB78FCBFF575}"/>
              </a:ext>
            </a:extLst>
          </p:cNvPr>
          <p:cNvPicPr>
            <a:picLocks noChangeAspect="1"/>
          </p:cNvPicPr>
          <p:nvPr/>
        </p:nvPicPr>
        <p:blipFill>
          <a:blip r:embed="rId2"/>
          <a:stretch>
            <a:fillRect/>
          </a:stretch>
        </p:blipFill>
        <p:spPr>
          <a:xfrm>
            <a:off x="7021513" y="1154545"/>
            <a:ext cx="1691507" cy="1800000"/>
          </a:xfrm>
          <a:prstGeom prst="rect">
            <a:avLst/>
          </a:prstGeom>
        </p:spPr>
      </p:pic>
      <p:pic>
        <p:nvPicPr>
          <p:cNvPr id="7" name="Рисунок 6">
            <a:extLst>
              <a:ext uri="{FF2B5EF4-FFF2-40B4-BE49-F238E27FC236}">
                <a16:creationId xmlns:a16="http://schemas.microsoft.com/office/drawing/2014/main" id="{C79A8BE5-BC26-4908-A814-A9DF4DED784A}"/>
              </a:ext>
            </a:extLst>
          </p:cNvPr>
          <p:cNvPicPr>
            <a:picLocks noChangeAspect="1"/>
          </p:cNvPicPr>
          <p:nvPr/>
        </p:nvPicPr>
        <p:blipFill>
          <a:blip r:embed="rId3"/>
          <a:stretch>
            <a:fillRect/>
          </a:stretch>
        </p:blipFill>
        <p:spPr>
          <a:xfrm>
            <a:off x="7021513" y="3048000"/>
            <a:ext cx="1691507" cy="1800000"/>
          </a:xfrm>
          <a:prstGeom prst="rect">
            <a:avLst/>
          </a:prstGeom>
        </p:spPr>
      </p:pic>
    </p:spTree>
    <p:extLst>
      <p:ext uri="{BB962C8B-B14F-4D97-AF65-F5344CB8AC3E}">
        <p14:creationId xmlns:p14="http://schemas.microsoft.com/office/powerpoint/2010/main" val="1071327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6D5E816-C9BB-4172-B07E-0604B5717FAC}"/>
              </a:ext>
            </a:extLst>
          </p:cNvPr>
          <p:cNvSpPr>
            <a:spLocks noGrp="1"/>
          </p:cNvSpPr>
          <p:nvPr>
            <p:ph type="title"/>
          </p:nvPr>
        </p:nvSpPr>
        <p:spPr>
          <a:xfrm>
            <a:off x="628650" y="365126"/>
            <a:ext cx="7886700" cy="789419"/>
          </a:xfrm>
        </p:spPr>
        <p:txBody>
          <a:bodyPr>
            <a:normAutofit/>
          </a:bodyPr>
          <a:lstStyle/>
          <a:p>
            <a:r>
              <a:rPr lang="en-US" b="1" dirty="0"/>
              <a:t>ML </a:t>
            </a:r>
            <a:r>
              <a:rPr lang="ru-RU" b="1" dirty="0"/>
              <a:t>модель</a:t>
            </a:r>
          </a:p>
        </p:txBody>
      </p:sp>
      <p:graphicFrame>
        <p:nvGraphicFramePr>
          <p:cNvPr id="5" name="Таблица 4">
            <a:extLst>
              <a:ext uri="{FF2B5EF4-FFF2-40B4-BE49-F238E27FC236}">
                <a16:creationId xmlns:a16="http://schemas.microsoft.com/office/drawing/2014/main" id="{49897CDC-D417-4E80-BA42-C7EFAC662D0A}"/>
              </a:ext>
            </a:extLst>
          </p:cNvPr>
          <p:cNvGraphicFramePr>
            <a:graphicFrameLocks noGrp="1"/>
          </p:cNvGraphicFramePr>
          <p:nvPr>
            <p:extLst>
              <p:ext uri="{D42A27DB-BD31-4B8C-83A1-F6EECF244321}">
                <p14:modId xmlns:p14="http://schemas.microsoft.com/office/powerpoint/2010/main" val="2418690597"/>
              </p:ext>
            </p:extLst>
          </p:nvPr>
        </p:nvGraphicFramePr>
        <p:xfrm>
          <a:off x="5988050" y="1300567"/>
          <a:ext cx="2724150" cy="1447800"/>
        </p:xfrm>
        <a:graphic>
          <a:graphicData uri="http://schemas.openxmlformats.org/drawingml/2006/table">
            <a:tbl>
              <a:tblPr/>
              <a:tblGrid>
                <a:gridCol w="272415">
                  <a:extLst>
                    <a:ext uri="{9D8B030D-6E8A-4147-A177-3AD203B41FA5}">
                      <a16:colId xmlns:a16="http://schemas.microsoft.com/office/drawing/2014/main" val="2746843769"/>
                    </a:ext>
                  </a:extLst>
                </a:gridCol>
                <a:gridCol w="1110615">
                  <a:extLst>
                    <a:ext uri="{9D8B030D-6E8A-4147-A177-3AD203B41FA5}">
                      <a16:colId xmlns:a16="http://schemas.microsoft.com/office/drawing/2014/main" val="492010864"/>
                    </a:ext>
                  </a:extLst>
                </a:gridCol>
                <a:gridCol w="670560">
                  <a:extLst>
                    <a:ext uri="{9D8B030D-6E8A-4147-A177-3AD203B41FA5}">
                      <a16:colId xmlns:a16="http://schemas.microsoft.com/office/drawing/2014/main" val="1049621941"/>
                    </a:ext>
                  </a:extLst>
                </a:gridCol>
                <a:gridCol w="670560">
                  <a:extLst>
                    <a:ext uri="{9D8B030D-6E8A-4147-A177-3AD203B41FA5}">
                      <a16:colId xmlns:a16="http://schemas.microsoft.com/office/drawing/2014/main" val="261657077"/>
                    </a:ext>
                  </a:extLst>
                </a:gridCol>
              </a:tblGrid>
              <a:tr h="361950">
                <a:tc rowSpan="2" gridSpan="2">
                  <a:txBody>
                    <a:bodyPr/>
                    <a:lstStyle/>
                    <a:p>
                      <a:pPr algn="ctr" fontAlgn="ctr"/>
                      <a:r>
                        <a:rPr lang="en-US" sz="1100" b="1" i="0" u="none" strike="noStrike" dirty="0">
                          <a:solidFill>
                            <a:srgbClr val="000000"/>
                          </a:solidFill>
                          <a:effectLst/>
                          <a:latin typeface="Calibri" panose="020F0502020204030204" pitchFamily="34" charset="0"/>
                        </a:rPr>
                        <a:t>Base picture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rowSpan="2" hMerge="1">
                  <a:txBody>
                    <a:bodyPr/>
                    <a:lstStyle/>
                    <a:p>
                      <a:endParaRPr lang="ru-RU"/>
                    </a:p>
                  </a:txBody>
                  <a:tcPr/>
                </a:tc>
                <a:tc gridSpan="2">
                  <a:txBody>
                    <a:bodyPr/>
                    <a:lstStyle/>
                    <a:p>
                      <a:pPr algn="ctr" fontAlgn="ctr"/>
                      <a:r>
                        <a:rPr lang="en-US" sz="1100" b="1" i="0" u="none" strike="noStrike">
                          <a:solidFill>
                            <a:srgbClr val="000000"/>
                          </a:solidFill>
                          <a:effectLst/>
                          <a:latin typeface="Calibri" panose="020F0502020204030204" pitchFamily="34" charset="0"/>
                        </a:rPr>
                        <a:t>face_crop</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ru-RU"/>
                    </a:p>
                  </a:txBody>
                  <a:tcPr/>
                </a:tc>
                <a:extLst>
                  <a:ext uri="{0D108BD9-81ED-4DB2-BD59-A6C34878D82A}">
                    <a16:rowId xmlns:a16="http://schemas.microsoft.com/office/drawing/2014/main" val="996486509"/>
                  </a:ext>
                </a:extLst>
              </a:tr>
              <a:tr h="361950">
                <a:tc gridSpan="2" vMerge="1">
                  <a:txBody>
                    <a:bodyPr/>
                    <a:lstStyle/>
                    <a:p>
                      <a:endParaRPr lang="ru-RU"/>
                    </a:p>
                  </a:txBody>
                  <a:tcPr/>
                </a:tc>
                <a:tc hMerge="1" vMerge="1">
                  <a:txBody>
                    <a:bodyPr/>
                    <a:lstStyle/>
                    <a:p>
                      <a:endParaRPr lang="ru-RU"/>
                    </a:p>
                  </a:txBody>
                  <a:tcPr/>
                </a:tc>
                <a:tc>
                  <a:txBody>
                    <a:bodyPr/>
                    <a:lstStyle/>
                    <a:p>
                      <a:pPr algn="ctr" fontAlgn="ctr"/>
                      <a:r>
                        <a:rPr lang="en-US" sz="1100" b="1" i="0" u="none" strike="noStrike">
                          <a:solidFill>
                            <a:srgbClr val="000000"/>
                          </a:solidFill>
                          <a:effectLst/>
                          <a:latin typeface="Calibri" panose="020F0502020204030204" pitchFamily="34" charset="0"/>
                        </a:rPr>
                        <a:t>True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100" b="1" i="0" u="none" strike="noStrike">
                          <a:solidFill>
                            <a:srgbClr val="000000"/>
                          </a:solidFill>
                          <a:effectLst/>
                          <a:latin typeface="Calibri" panose="020F0502020204030204" pitchFamily="34" charset="0"/>
                        </a:rPr>
                        <a:t>False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025525926"/>
                  </a:ext>
                </a:extLst>
              </a:tr>
              <a:tr h="361950">
                <a:tc rowSpan="2">
                  <a:txBody>
                    <a:bodyPr/>
                    <a:lstStyle/>
                    <a:p>
                      <a:pPr algn="ctr" fontAlgn="ctr"/>
                      <a:r>
                        <a:rPr lang="en-US" sz="1100" b="1" i="0" u="none" strike="noStrike" dirty="0">
                          <a:solidFill>
                            <a:srgbClr val="000000"/>
                          </a:solidFill>
                          <a:effectLst/>
                          <a:latin typeface="Calibri" panose="020F0502020204030204" pitchFamily="34" charset="0"/>
                        </a:rPr>
                        <a:t>is gray</a:t>
                      </a:r>
                    </a:p>
                  </a:txBody>
                  <a:tcPr marL="9525" marR="9525" marT="9525"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100" b="1" i="0" u="none" strike="noStrike">
                          <a:solidFill>
                            <a:srgbClr val="000000"/>
                          </a:solidFill>
                          <a:effectLst/>
                          <a:latin typeface="Calibri" panose="020F0502020204030204" pitchFamily="34" charset="0"/>
                        </a:rPr>
                        <a:t>True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ru-RU" sz="1100" b="0" i="0" u="none" strike="noStrike">
                          <a:solidFill>
                            <a:srgbClr val="000000"/>
                          </a:solidFill>
                          <a:effectLst/>
                          <a:latin typeface="Calibri" panose="020F0502020204030204" pitchFamily="34" charset="0"/>
                        </a:rPr>
                        <a:t>0.548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ru-RU" sz="1100" b="0" i="0" u="none" strike="noStrike">
                          <a:solidFill>
                            <a:srgbClr val="000000"/>
                          </a:solidFill>
                          <a:effectLst/>
                          <a:latin typeface="Calibri" panose="020F0502020204030204" pitchFamily="34" charset="0"/>
                        </a:rPr>
                        <a:t>0.661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29953981"/>
                  </a:ext>
                </a:extLst>
              </a:tr>
              <a:tr h="361950">
                <a:tc vMerge="1">
                  <a:txBody>
                    <a:bodyPr/>
                    <a:lstStyle/>
                    <a:p>
                      <a:endParaRPr lang="ru-RU"/>
                    </a:p>
                  </a:txBody>
                  <a:tcPr/>
                </a:tc>
                <a:tc>
                  <a:txBody>
                    <a:bodyPr/>
                    <a:lstStyle/>
                    <a:p>
                      <a:pPr algn="ctr" fontAlgn="ctr"/>
                      <a:r>
                        <a:rPr lang="en-US" sz="1100" b="1" i="0" u="none" strike="noStrike">
                          <a:solidFill>
                            <a:srgbClr val="000000"/>
                          </a:solidFill>
                          <a:effectLst/>
                          <a:latin typeface="Calibri" panose="020F0502020204030204" pitchFamily="34" charset="0"/>
                        </a:rPr>
                        <a:t>False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ru-RU" sz="1100" b="0" i="0" u="none" strike="noStrike" dirty="0">
                          <a:solidFill>
                            <a:srgbClr val="000000"/>
                          </a:solidFill>
                          <a:effectLst/>
                          <a:latin typeface="Calibri" panose="020F0502020204030204" pitchFamily="34" charset="0"/>
                        </a:rPr>
                        <a:t>0.59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ru-RU" sz="1100" b="0" i="0" u="none" strike="noStrike" dirty="0">
                          <a:solidFill>
                            <a:srgbClr val="000000"/>
                          </a:solidFill>
                          <a:effectLst/>
                          <a:latin typeface="Calibri" panose="020F0502020204030204" pitchFamily="34" charset="0"/>
                        </a:rPr>
                        <a:t>0.641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28578532"/>
                  </a:ext>
                </a:extLst>
              </a:tr>
            </a:tbl>
          </a:graphicData>
        </a:graphic>
      </p:graphicFrame>
      <p:sp>
        <p:nvSpPr>
          <p:cNvPr id="9" name="Прямоугольник 8">
            <a:extLst>
              <a:ext uri="{FF2B5EF4-FFF2-40B4-BE49-F238E27FC236}">
                <a16:creationId xmlns:a16="http://schemas.microsoft.com/office/drawing/2014/main" id="{AE79D9BC-92B8-41BC-8B74-5ED9C7FEFB1D}"/>
              </a:ext>
            </a:extLst>
          </p:cNvPr>
          <p:cNvSpPr/>
          <p:nvPr/>
        </p:nvSpPr>
        <p:spPr>
          <a:xfrm>
            <a:off x="117446" y="1300567"/>
            <a:ext cx="5870604" cy="5161156"/>
          </a:xfrm>
          <a:prstGeom prst="rect">
            <a:avLst/>
          </a:prstGeom>
        </p:spPr>
        <p:txBody>
          <a:bodyPr wrap="square">
            <a:spAutoFit/>
          </a:bodyPr>
          <a:lstStyle/>
          <a:p>
            <a:pPr>
              <a:lnSpc>
                <a:spcPct val="107000"/>
              </a:lnSpc>
              <a:spcAft>
                <a:spcPts val="800"/>
              </a:spcAft>
            </a:pPr>
            <a:r>
              <a:rPr lang="ru-RU" sz="1600" dirty="0">
                <a:latin typeface="+mj-lt"/>
                <a:cs typeface="Times New Roman" panose="02020603050405020304" pitchFamily="18" charset="0"/>
              </a:rPr>
              <a:t>Для задачей </a:t>
            </a:r>
            <a:r>
              <a:rPr lang="en-US" sz="1600" dirty="0">
                <a:latin typeface="+mj-lt"/>
                <a:cs typeface="Times New Roman" panose="02020603050405020304" pitchFamily="18" charset="0"/>
              </a:rPr>
              <a:t>ML </a:t>
            </a:r>
            <a:r>
              <a:rPr lang="ru-RU" sz="1600" dirty="0">
                <a:latin typeface="+mj-lt"/>
                <a:cs typeface="Times New Roman" panose="02020603050405020304" pitchFamily="18" charset="0"/>
              </a:rPr>
              <a:t>были проведены тесты для различных размеров картинок, с вырезанным лицом, цветных и черно белых картинок.</a:t>
            </a:r>
            <a:endParaRPr lang="en-US" sz="1600" dirty="0">
              <a:latin typeface="+mj-lt"/>
              <a:cs typeface="Times New Roman" panose="02020603050405020304" pitchFamily="18" charset="0"/>
            </a:endParaRPr>
          </a:p>
          <a:p>
            <a:pPr>
              <a:lnSpc>
                <a:spcPct val="107000"/>
              </a:lnSpc>
              <a:spcAft>
                <a:spcPts val="800"/>
              </a:spcAft>
            </a:pPr>
            <a:r>
              <a:rPr lang="ru-RU" sz="1600" dirty="0">
                <a:latin typeface="+mj-lt"/>
                <a:ea typeface="Calibri" panose="020F0502020204030204" pitchFamily="34" charset="0"/>
                <a:cs typeface="Times New Roman" panose="02020603050405020304" pitchFamily="18" charset="0"/>
              </a:rPr>
              <a:t>Подбор варианта для обучения на базовых фото</a:t>
            </a:r>
          </a:p>
          <a:p>
            <a:pPr marL="742950" lvl="1" indent="-285750">
              <a:lnSpc>
                <a:spcPct val="107000"/>
              </a:lnSpc>
              <a:spcAft>
                <a:spcPts val="800"/>
              </a:spcAft>
              <a:buFontTx/>
              <a:buChar char="-"/>
            </a:pPr>
            <a:r>
              <a:rPr lang="ru-RU" sz="1600" dirty="0">
                <a:latin typeface="+mj-lt"/>
              </a:rPr>
              <a:t>Вырезать лицо? – не вырезать</a:t>
            </a:r>
            <a:r>
              <a:rPr lang="en-US" sz="1600" dirty="0">
                <a:latin typeface="+mj-lt"/>
              </a:rPr>
              <a:t>;</a:t>
            </a:r>
            <a:endParaRPr lang="ru-RU" sz="1600" dirty="0">
              <a:latin typeface="+mj-lt"/>
            </a:endParaRPr>
          </a:p>
          <a:p>
            <a:pPr marL="742950" lvl="1" indent="-285750">
              <a:lnSpc>
                <a:spcPct val="107000"/>
              </a:lnSpc>
              <a:spcAft>
                <a:spcPts val="800"/>
              </a:spcAft>
              <a:buFontTx/>
              <a:buChar char="-"/>
            </a:pPr>
            <a:r>
              <a:rPr lang="ru-RU" sz="1600" dirty="0">
                <a:latin typeface="+mj-lt"/>
              </a:rPr>
              <a:t>Оставлять цветным?  - сделать серым</a:t>
            </a:r>
            <a:r>
              <a:rPr lang="en-US" sz="1600" dirty="0">
                <a:latin typeface="+mj-lt"/>
              </a:rPr>
              <a:t>;</a:t>
            </a:r>
            <a:endParaRPr lang="ru-RU" sz="1600" dirty="0">
              <a:latin typeface="+mj-lt"/>
            </a:endParaRPr>
          </a:p>
          <a:p>
            <a:pPr marL="742950" lvl="1" indent="-285750">
              <a:lnSpc>
                <a:spcPct val="107000"/>
              </a:lnSpc>
              <a:spcAft>
                <a:spcPts val="800"/>
              </a:spcAft>
              <a:buFontTx/>
              <a:buChar char="-"/>
            </a:pPr>
            <a:r>
              <a:rPr lang="ru-RU" sz="1600" dirty="0">
                <a:latin typeface="+mj-lt"/>
              </a:rPr>
              <a:t>Какой выбрать размер? – 144х144 пикселей</a:t>
            </a:r>
            <a:r>
              <a:rPr lang="en-US" sz="1600" dirty="0">
                <a:latin typeface="+mj-lt"/>
              </a:rPr>
              <a:t>.</a:t>
            </a:r>
          </a:p>
          <a:p>
            <a:pPr lvl="1">
              <a:lnSpc>
                <a:spcPct val="107000"/>
              </a:lnSpc>
              <a:spcAft>
                <a:spcPts val="800"/>
              </a:spcAft>
            </a:pPr>
            <a:endParaRPr lang="ru-RU" sz="1600" dirty="0">
              <a:latin typeface="+mj-lt"/>
            </a:endParaRPr>
          </a:p>
          <a:p>
            <a:pPr>
              <a:lnSpc>
                <a:spcPct val="107000"/>
              </a:lnSpc>
              <a:spcAft>
                <a:spcPts val="800"/>
              </a:spcAft>
            </a:pPr>
            <a:r>
              <a:rPr lang="ru-RU" sz="1600" dirty="0">
                <a:latin typeface="+mj-lt"/>
              </a:rPr>
              <a:t>Выбор моделей:</a:t>
            </a:r>
          </a:p>
          <a:p>
            <a:pPr marL="742950" lvl="1" indent="-285750">
              <a:lnSpc>
                <a:spcPct val="107000"/>
              </a:lnSpc>
              <a:spcAft>
                <a:spcPts val="800"/>
              </a:spcAft>
              <a:buFontTx/>
              <a:buChar char="-"/>
            </a:pPr>
            <a:r>
              <a:rPr lang="en-US" sz="1600" dirty="0" err="1">
                <a:latin typeface="+mj-lt"/>
              </a:rPr>
              <a:t>LogisticRegression</a:t>
            </a:r>
            <a:endParaRPr lang="ru-RU" sz="1600" dirty="0">
              <a:latin typeface="+mj-lt"/>
            </a:endParaRPr>
          </a:p>
          <a:p>
            <a:pPr marL="742950" lvl="1" indent="-285750">
              <a:lnSpc>
                <a:spcPct val="107000"/>
              </a:lnSpc>
              <a:spcAft>
                <a:spcPts val="800"/>
              </a:spcAft>
              <a:buFontTx/>
              <a:buChar char="-"/>
            </a:pPr>
            <a:r>
              <a:rPr lang="en-US" sz="1600" dirty="0" err="1">
                <a:latin typeface="+mj-lt"/>
              </a:rPr>
              <a:t>LGBMClassifier</a:t>
            </a:r>
            <a:endParaRPr lang="ru-RU" sz="1600" dirty="0">
              <a:latin typeface="+mj-lt"/>
            </a:endParaRPr>
          </a:p>
          <a:p>
            <a:pPr marL="742950" lvl="1" indent="-285750">
              <a:lnSpc>
                <a:spcPct val="107000"/>
              </a:lnSpc>
              <a:spcAft>
                <a:spcPts val="800"/>
              </a:spcAft>
              <a:buFontTx/>
              <a:buChar char="-"/>
            </a:pPr>
            <a:r>
              <a:rPr lang="en-US" sz="1600" dirty="0" err="1">
                <a:latin typeface="+mj-lt"/>
              </a:rPr>
              <a:t>RandomForestClassifier</a:t>
            </a:r>
            <a:endParaRPr lang="en-US" sz="1600" dirty="0">
              <a:latin typeface="+mj-lt"/>
            </a:endParaRPr>
          </a:p>
          <a:p>
            <a:pPr lvl="1">
              <a:lnSpc>
                <a:spcPct val="107000"/>
              </a:lnSpc>
              <a:spcAft>
                <a:spcPts val="800"/>
              </a:spcAft>
            </a:pPr>
            <a:endParaRPr lang="en-US" sz="1600" dirty="0">
              <a:latin typeface="+mj-lt"/>
            </a:endParaRPr>
          </a:p>
          <a:p>
            <a:pPr>
              <a:lnSpc>
                <a:spcPct val="107000"/>
              </a:lnSpc>
              <a:spcAft>
                <a:spcPts val="800"/>
              </a:spcAft>
            </a:pPr>
            <a:r>
              <a:rPr lang="ru-RU" sz="1600" dirty="0">
                <a:latin typeface="+mj-lt"/>
              </a:rPr>
              <a:t>Среднее значение метрики для моделей </a:t>
            </a:r>
            <a:r>
              <a:rPr lang="en-US" sz="1600" dirty="0" err="1">
                <a:latin typeface="+mj-lt"/>
              </a:rPr>
              <a:t>LGBMClassifier</a:t>
            </a:r>
            <a:r>
              <a:rPr lang="ru-RU" sz="1600" dirty="0">
                <a:latin typeface="+mj-lt"/>
              </a:rPr>
              <a:t> и </a:t>
            </a:r>
            <a:r>
              <a:rPr lang="en-US" sz="1600" dirty="0" err="1">
                <a:latin typeface="+mj-lt"/>
              </a:rPr>
              <a:t>RandomForestClassifier</a:t>
            </a:r>
            <a:r>
              <a:rPr lang="ru-RU" sz="1600" dirty="0">
                <a:latin typeface="+mj-lt"/>
              </a:rPr>
              <a:t> для базовых фотографии и </a:t>
            </a:r>
            <a:r>
              <a:rPr lang="en-US" sz="1600" dirty="0">
                <a:latin typeface="+mj-lt"/>
              </a:rPr>
              <a:t>HOG </a:t>
            </a:r>
            <a:r>
              <a:rPr lang="ru-RU" sz="1600" dirty="0" err="1">
                <a:latin typeface="+mj-lt"/>
              </a:rPr>
              <a:t>маск</a:t>
            </a:r>
            <a:r>
              <a:rPr lang="ru-RU" sz="1600" dirty="0">
                <a:latin typeface="+mj-lt"/>
              </a:rPr>
              <a:t> на тестовых данных получилось 0.715</a:t>
            </a:r>
          </a:p>
        </p:txBody>
      </p:sp>
      <p:graphicFrame>
        <p:nvGraphicFramePr>
          <p:cNvPr id="11" name="Объект 10">
            <a:extLst>
              <a:ext uri="{FF2B5EF4-FFF2-40B4-BE49-F238E27FC236}">
                <a16:creationId xmlns:a16="http://schemas.microsoft.com/office/drawing/2014/main" id="{B4B7C6C1-5ECA-4E82-ACBF-C19E95D47B8F}"/>
              </a:ext>
            </a:extLst>
          </p:cNvPr>
          <p:cNvGraphicFramePr>
            <a:graphicFrameLocks noChangeAspect="1"/>
          </p:cNvGraphicFramePr>
          <p:nvPr>
            <p:extLst>
              <p:ext uri="{D42A27DB-BD31-4B8C-83A1-F6EECF244321}">
                <p14:modId xmlns:p14="http://schemas.microsoft.com/office/powerpoint/2010/main" val="3508404811"/>
              </p:ext>
            </p:extLst>
          </p:nvPr>
        </p:nvGraphicFramePr>
        <p:xfrm>
          <a:off x="5988050" y="5557433"/>
          <a:ext cx="2724150" cy="771525"/>
        </p:xfrm>
        <a:graphic>
          <a:graphicData uri="http://schemas.openxmlformats.org/presentationml/2006/ole">
            <mc:AlternateContent xmlns:mc="http://schemas.openxmlformats.org/markup-compatibility/2006">
              <mc:Choice xmlns:v="urn:schemas-microsoft-com:vml" Requires="v">
                <p:oleObj spid="_x0000_s1038" name="Worksheet" r:id="rId3" imgW="2724195" imgH="771704" progId="Excel.Sheet.12">
                  <p:embed/>
                </p:oleObj>
              </mc:Choice>
              <mc:Fallback>
                <p:oleObj name="Worksheet" r:id="rId3" imgW="2724195" imgH="771704" progId="Excel.Sheet.12">
                  <p:embed/>
                  <p:pic>
                    <p:nvPicPr>
                      <p:cNvPr id="0" name=""/>
                      <p:cNvPicPr/>
                      <p:nvPr/>
                    </p:nvPicPr>
                    <p:blipFill>
                      <a:blip r:embed="rId4"/>
                      <a:stretch>
                        <a:fillRect/>
                      </a:stretch>
                    </p:blipFill>
                    <p:spPr>
                      <a:xfrm>
                        <a:off x="5988050" y="5557433"/>
                        <a:ext cx="2724150" cy="771525"/>
                      </a:xfrm>
                      <a:prstGeom prst="rect">
                        <a:avLst/>
                      </a:prstGeom>
                    </p:spPr>
                  </p:pic>
                </p:oleObj>
              </mc:Fallback>
            </mc:AlternateContent>
          </a:graphicData>
        </a:graphic>
      </p:graphicFrame>
      <p:graphicFrame>
        <p:nvGraphicFramePr>
          <p:cNvPr id="12" name="Таблица 11">
            <a:extLst>
              <a:ext uri="{FF2B5EF4-FFF2-40B4-BE49-F238E27FC236}">
                <a16:creationId xmlns:a16="http://schemas.microsoft.com/office/drawing/2014/main" id="{832AF125-C8B3-4516-B5E8-BA5DF596444E}"/>
              </a:ext>
            </a:extLst>
          </p:cNvPr>
          <p:cNvGraphicFramePr>
            <a:graphicFrameLocks noGrp="1"/>
          </p:cNvGraphicFramePr>
          <p:nvPr>
            <p:extLst>
              <p:ext uri="{D42A27DB-BD31-4B8C-83A1-F6EECF244321}">
                <p14:modId xmlns:p14="http://schemas.microsoft.com/office/powerpoint/2010/main" val="4269508157"/>
              </p:ext>
            </p:extLst>
          </p:nvPr>
        </p:nvGraphicFramePr>
        <p:xfrm>
          <a:off x="5988050" y="2936848"/>
          <a:ext cx="2724150" cy="2476500"/>
        </p:xfrm>
        <a:graphic>
          <a:graphicData uri="http://schemas.openxmlformats.org/drawingml/2006/table">
            <a:tbl>
              <a:tblPr/>
              <a:tblGrid>
                <a:gridCol w="832861">
                  <a:extLst>
                    <a:ext uri="{9D8B030D-6E8A-4147-A177-3AD203B41FA5}">
                      <a16:colId xmlns:a16="http://schemas.microsoft.com/office/drawing/2014/main" val="3501243024"/>
                    </a:ext>
                  </a:extLst>
                </a:gridCol>
                <a:gridCol w="954320">
                  <a:extLst>
                    <a:ext uri="{9D8B030D-6E8A-4147-A177-3AD203B41FA5}">
                      <a16:colId xmlns:a16="http://schemas.microsoft.com/office/drawing/2014/main" val="561532315"/>
                    </a:ext>
                  </a:extLst>
                </a:gridCol>
                <a:gridCol w="936969">
                  <a:extLst>
                    <a:ext uri="{9D8B030D-6E8A-4147-A177-3AD203B41FA5}">
                      <a16:colId xmlns:a16="http://schemas.microsoft.com/office/drawing/2014/main" val="3332349370"/>
                    </a:ext>
                  </a:extLst>
                </a:gridCol>
              </a:tblGrid>
              <a:tr h="190500">
                <a:tc>
                  <a:txBody>
                    <a:bodyPr/>
                    <a:lstStyle/>
                    <a:p>
                      <a:pPr algn="ctr" fontAlgn="ctr"/>
                      <a:r>
                        <a:rPr lang="en-US" sz="1100" b="1" i="0" u="none" strike="noStrike">
                          <a:solidFill>
                            <a:srgbClr val="000000"/>
                          </a:solidFill>
                          <a:effectLst/>
                          <a:latin typeface="Calibri" panose="020F0502020204030204" pitchFamily="34" charset="0"/>
                        </a:rPr>
                        <a:t>Size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100" b="1" i="0" u="none" strike="noStrike">
                          <a:solidFill>
                            <a:srgbClr val="000000"/>
                          </a:solidFill>
                          <a:effectLst/>
                          <a:latin typeface="Calibri" panose="020F0502020204030204" pitchFamily="34" charset="0"/>
                        </a:rPr>
                        <a:t>Score base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100" b="1" i="0" u="none" strike="noStrike">
                          <a:solidFill>
                            <a:srgbClr val="000000"/>
                          </a:solidFill>
                          <a:effectLst/>
                          <a:latin typeface="Calibri" panose="020F0502020204030204" pitchFamily="34" charset="0"/>
                        </a:rPr>
                        <a:t>Score HOG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120689485"/>
                  </a:ext>
                </a:extLst>
              </a:tr>
              <a:tr h="190500">
                <a:tc>
                  <a:txBody>
                    <a:bodyPr/>
                    <a:lstStyle/>
                    <a:p>
                      <a:pPr algn="ctr" fontAlgn="ctr"/>
                      <a:r>
                        <a:rPr lang="ru-RU" sz="1100" b="1" i="0" u="none" strike="noStrike">
                          <a:solidFill>
                            <a:srgbClr val="000000"/>
                          </a:solidFill>
                          <a:effectLst/>
                          <a:latin typeface="Calibri" panose="020F0502020204030204" pitchFamily="34" charset="0"/>
                        </a:rPr>
                        <a:t>256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ru-RU" sz="1100" b="0" i="0" u="none" strike="noStrike">
                          <a:solidFill>
                            <a:srgbClr val="000000"/>
                          </a:solidFill>
                          <a:effectLst/>
                          <a:latin typeface="Calibri" panose="020F0502020204030204" pitchFamily="34" charset="0"/>
                        </a:rPr>
                        <a:t>0.617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ru-RU" sz="1100" b="0" i="0" u="none" strike="noStrike">
                          <a:solidFill>
                            <a:srgbClr val="000000"/>
                          </a:solidFill>
                          <a:effectLst/>
                          <a:latin typeface="Calibri" panose="020F0502020204030204" pitchFamily="34" charset="0"/>
                        </a:rPr>
                        <a:t>0.58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68688251"/>
                  </a:ext>
                </a:extLst>
              </a:tr>
              <a:tr h="190500">
                <a:tc>
                  <a:txBody>
                    <a:bodyPr/>
                    <a:lstStyle/>
                    <a:p>
                      <a:pPr algn="ctr" fontAlgn="ctr"/>
                      <a:r>
                        <a:rPr lang="ru-RU" sz="1100" b="1" i="0" u="none" strike="noStrike">
                          <a:solidFill>
                            <a:srgbClr val="000000"/>
                          </a:solidFill>
                          <a:effectLst/>
                          <a:latin typeface="Calibri" panose="020F0502020204030204" pitchFamily="34" charset="0"/>
                        </a:rPr>
                        <a:t>224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ru-RU" sz="1100" b="0" i="0" u="none" strike="noStrike">
                          <a:solidFill>
                            <a:srgbClr val="000000"/>
                          </a:solidFill>
                          <a:effectLst/>
                          <a:latin typeface="Calibri" panose="020F0502020204030204" pitchFamily="34" charset="0"/>
                        </a:rPr>
                        <a:t>0.633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ru-RU" sz="1100" b="0" i="0" u="none" strike="noStrike">
                          <a:solidFill>
                            <a:srgbClr val="000000"/>
                          </a:solidFill>
                          <a:effectLst/>
                          <a:latin typeface="Calibri" panose="020F0502020204030204" pitchFamily="34" charset="0"/>
                        </a:rPr>
                        <a:t>0.614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7327951"/>
                  </a:ext>
                </a:extLst>
              </a:tr>
              <a:tr h="190500">
                <a:tc>
                  <a:txBody>
                    <a:bodyPr/>
                    <a:lstStyle/>
                    <a:p>
                      <a:pPr algn="ctr" fontAlgn="ctr"/>
                      <a:r>
                        <a:rPr lang="ru-RU" sz="1100" b="1" i="0" u="none" strike="noStrike">
                          <a:solidFill>
                            <a:srgbClr val="000000"/>
                          </a:solidFill>
                          <a:effectLst/>
                          <a:latin typeface="Calibri" panose="020F0502020204030204" pitchFamily="34" charset="0"/>
                        </a:rPr>
                        <a:t>192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ru-RU" sz="1100" b="0" i="0" u="none" strike="noStrike">
                          <a:solidFill>
                            <a:srgbClr val="000000"/>
                          </a:solidFill>
                          <a:effectLst/>
                          <a:latin typeface="Calibri" panose="020F0502020204030204" pitchFamily="34" charset="0"/>
                        </a:rPr>
                        <a:t>0.614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ru-RU" sz="1100" b="0" i="0" u="none" strike="noStrike">
                          <a:solidFill>
                            <a:srgbClr val="000000"/>
                          </a:solidFill>
                          <a:effectLst/>
                          <a:latin typeface="Calibri" panose="020F0502020204030204" pitchFamily="34" charset="0"/>
                        </a:rPr>
                        <a:t>0.58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31016501"/>
                  </a:ext>
                </a:extLst>
              </a:tr>
              <a:tr h="190500">
                <a:tc>
                  <a:txBody>
                    <a:bodyPr/>
                    <a:lstStyle/>
                    <a:p>
                      <a:pPr algn="ctr" fontAlgn="ctr"/>
                      <a:r>
                        <a:rPr lang="ru-RU" sz="1100" b="1" i="0" u="none" strike="noStrike">
                          <a:solidFill>
                            <a:srgbClr val="000000"/>
                          </a:solidFill>
                          <a:effectLst/>
                          <a:latin typeface="Calibri" panose="020F0502020204030204" pitchFamily="34" charset="0"/>
                        </a:rPr>
                        <a:t>176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ru-RU" sz="1100" b="0" i="0" u="none" strike="noStrike">
                          <a:solidFill>
                            <a:srgbClr val="000000"/>
                          </a:solidFill>
                          <a:effectLst/>
                          <a:latin typeface="Calibri" panose="020F0502020204030204" pitchFamily="34" charset="0"/>
                        </a:rPr>
                        <a:t>0.639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ru-RU" sz="1100" b="0" i="0" u="none" strike="noStrike" dirty="0">
                          <a:solidFill>
                            <a:srgbClr val="000000"/>
                          </a:solidFill>
                          <a:effectLst/>
                          <a:latin typeface="Calibri" panose="020F0502020204030204" pitchFamily="34" charset="0"/>
                        </a:rPr>
                        <a:t>0.596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9954893"/>
                  </a:ext>
                </a:extLst>
              </a:tr>
              <a:tr h="190500">
                <a:tc>
                  <a:txBody>
                    <a:bodyPr/>
                    <a:lstStyle/>
                    <a:p>
                      <a:pPr algn="ctr" fontAlgn="ctr"/>
                      <a:r>
                        <a:rPr lang="ru-RU" sz="1100" b="1" i="0" u="none" strike="noStrike">
                          <a:solidFill>
                            <a:srgbClr val="000000"/>
                          </a:solidFill>
                          <a:effectLst/>
                          <a:latin typeface="Calibri" panose="020F0502020204030204" pitchFamily="34" charset="0"/>
                        </a:rPr>
                        <a:t>160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ru-RU" sz="1100" b="0" i="0" u="none" strike="noStrike">
                          <a:solidFill>
                            <a:srgbClr val="000000"/>
                          </a:solidFill>
                          <a:effectLst/>
                          <a:latin typeface="Calibri" panose="020F0502020204030204" pitchFamily="34" charset="0"/>
                        </a:rPr>
                        <a:t>0.655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ru-RU" sz="1100" b="0" i="0" u="none" strike="noStrike">
                          <a:solidFill>
                            <a:srgbClr val="000000"/>
                          </a:solidFill>
                          <a:effectLst/>
                          <a:latin typeface="Calibri" panose="020F0502020204030204" pitchFamily="34" charset="0"/>
                        </a:rPr>
                        <a:t>0.564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8085641"/>
                  </a:ext>
                </a:extLst>
              </a:tr>
              <a:tr h="190500">
                <a:tc>
                  <a:txBody>
                    <a:bodyPr/>
                    <a:lstStyle/>
                    <a:p>
                      <a:pPr algn="ctr" fontAlgn="ctr"/>
                      <a:r>
                        <a:rPr lang="ru-RU" sz="1100" b="1" i="0" u="none" strike="noStrike">
                          <a:solidFill>
                            <a:srgbClr val="000000"/>
                          </a:solidFill>
                          <a:effectLst/>
                          <a:latin typeface="Calibri" panose="020F0502020204030204" pitchFamily="34" charset="0"/>
                        </a:rPr>
                        <a:t>144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ru-RU" sz="1100" b="0" i="0" u="none" strike="noStrike">
                          <a:solidFill>
                            <a:srgbClr val="000000"/>
                          </a:solidFill>
                          <a:effectLst/>
                          <a:latin typeface="Calibri" panose="020F0502020204030204" pitchFamily="34" charset="0"/>
                        </a:rPr>
                        <a:t>0.668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ru-RU" sz="1100" b="0" i="0" u="none" strike="noStrike">
                          <a:solidFill>
                            <a:srgbClr val="000000"/>
                          </a:solidFill>
                          <a:effectLst/>
                          <a:latin typeface="Calibri" panose="020F0502020204030204" pitchFamily="34" charset="0"/>
                        </a:rPr>
                        <a:t>0.62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896604235"/>
                  </a:ext>
                </a:extLst>
              </a:tr>
              <a:tr h="190500">
                <a:tc>
                  <a:txBody>
                    <a:bodyPr/>
                    <a:lstStyle/>
                    <a:p>
                      <a:pPr algn="ctr" fontAlgn="ctr"/>
                      <a:r>
                        <a:rPr lang="ru-RU" sz="1100" b="1" i="0" u="none" strike="noStrike">
                          <a:solidFill>
                            <a:srgbClr val="000000"/>
                          </a:solidFill>
                          <a:effectLst/>
                          <a:latin typeface="Calibri" panose="020F0502020204030204" pitchFamily="34" charset="0"/>
                        </a:rPr>
                        <a:t>128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ru-RU" sz="1100" b="0" i="0" u="none" strike="noStrike">
                          <a:solidFill>
                            <a:srgbClr val="000000"/>
                          </a:solidFill>
                          <a:effectLst/>
                          <a:latin typeface="Calibri" panose="020F0502020204030204" pitchFamily="34" charset="0"/>
                        </a:rPr>
                        <a:t>0.607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ru-RU" sz="1100" b="0" i="0" u="none" strike="noStrike">
                          <a:solidFill>
                            <a:srgbClr val="000000"/>
                          </a:solidFill>
                          <a:effectLst/>
                          <a:latin typeface="Calibri" panose="020F0502020204030204" pitchFamily="34" charset="0"/>
                        </a:rPr>
                        <a:t>0.62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9281276"/>
                  </a:ext>
                </a:extLst>
              </a:tr>
              <a:tr h="190500">
                <a:tc>
                  <a:txBody>
                    <a:bodyPr/>
                    <a:lstStyle/>
                    <a:p>
                      <a:pPr algn="ctr" fontAlgn="ctr"/>
                      <a:r>
                        <a:rPr lang="ru-RU" sz="1100" b="1" i="0" u="none" strike="noStrike">
                          <a:solidFill>
                            <a:srgbClr val="000000"/>
                          </a:solidFill>
                          <a:effectLst/>
                          <a:latin typeface="Calibri" panose="020F0502020204030204" pitchFamily="34" charset="0"/>
                        </a:rPr>
                        <a:t>112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ru-RU" sz="1100" b="0" i="0" u="none" strike="noStrike">
                          <a:solidFill>
                            <a:srgbClr val="000000"/>
                          </a:solidFill>
                          <a:effectLst/>
                          <a:latin typeface="Calibri" panose="020F0502020204030204" pitchFamily="34" charset="0"/>
                        </a:rPr>
                        <a:t>0.643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ru-RU" sz="1100" b="0" i="0" u="none" strike="noStrike">
                          <a:solidFill>
                            <a:srgbClr val="000000"/>
                          </a:solidFill>
                          <a:effectLst/>
                          <a:latin typeface="Calibri" panose="020F0502020204030204" pitchFamily="34" charset="0"/>
                        </a:rPr>
                        <a:t>0.606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45379232"/>
                  </a:ext>
                </a:extLst>
              </a:tr>
              <a:tr h="190500">
                <a:tc>
                  <a:txBody>
                    <a:bodyPr/>
                    <a:lstStyle/>
                    <a:p>
                      <a:pPr algn="ctr" fontAlgn="ctr"/>
                      <a:r>
                        <a:rPr lang="ru-RU" sz="1100" b="1" i="0" u="none" strike="noStrike">
                          <a:solidFill>
                            <a:srgbClr val="000000"/>
                          </a:solidFill>
                          <a:effectLst/>
                          <a:latin typeface="Calibri" panose="020F0502020204030204" pitchFamily="34" charset="0"/>
                        </a:rPr>
                        <a:t>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ru-RU" sz="1100" b="0" i="0" u="none" strike="noStrike">
                          <a:solidFill>
                            <a:srgbClr val="000000"/>
                          </a:solidFill>
                          <a:effectLst/>
                          <a:latin typeface="Calibri" panose="020F0502020204030204" pitchFamily="34" charset="0"/>
                        </a:rPr>
                        <a:t>0.617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ru-RU" sz="1100" b="0" i="0" u="none" strike="noStrike">
                          <a:solidFill>
                            <a:srgbClr val="000000"/>
                          </a:solidFill>
                          <a:effectLst/>
                          <a:latin typeface="Calibri" panose="020F0502020204030204" pitchFamily="34" charset="0"/>
                        </a:rPr>
                        <a:t>0.592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60102506"/>
                  </a:ext>
                </a:extLst>
              </a:tr>
              <a:tr h="190500">
                <a:tc>
                  <a:txBody>
                    <a:bodyPr/>
                    <a:lstStyle/>
                    <a:p>
                      <a:pPr algn="ctr" fontAlgn="ctr"/>
                      <a:r>
                        <a:rPr lang="ru-RU" sz="1100" b="1" i="0" u="none" strike="noStrike">
                          <a:solidFill>
                            <a:srgbClr val="000000"/>
                          </a:solidFill>
                          <a:effectLst/>
                          <a:latin typeface="Calibri" panose="020F0502020204030204" pitchFamily="34" charset="0"/>
                        </a:rPr>
                        <a:t>80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ru-RU" sz="1100" b="0" i="0" u="none" strike="noStrike">
                          <a:solidFill>
                            <a:srgbClr val="000000"/>
                          </a:solidFill>
                          <a:effectLst/>
                          <a:latin typeface="Calibri" panose="020F0502020204030204" pitchFamily="34" charset="0"/>
                        </a:rPr>
                        <a:t>0.653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ru-RU" sz="1100" b="0" i="0" u="none" strike="noStrike">
                          <a:solidFill>
                            <a:srgbClr val="000000"/>
                          </a:solidFill>
                          <a:effectLst/>
                          <a:latin typeface="Calibri" panose="020F0502020204030204" pitchFamily="34" charset="0"/>
                        </a:rPr>
                        <a:t>0.603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2260986"/>
                  </a:ext>
                </a:extLst>
              </a:tr>
              <a:tr h="190500">
                <a:tc>
                  <a:txBody>
                    <a:bodyPr/>
                    <a:lstStyle/>
                    <a:p>
                      <a:pPr algn="ctr" fontAlgn="ctr"/>
                      <a:r>
                        <a:rPr lang="ru-RU" sz="1100" b="1" i="0" u="none" strike="noStrike">
                          <a:solidFill>
                            <a:srgbClr val="000000"/>
                          </a:solidFill>
                          <a:effectLst/>
                          <a:latin typeface="Calibri" panose="020F0502020204030204" pitchFamily="34" charset="0"/>
                        </a:rPr>
                        <a:t>64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ru-RU" sz="1100" b="0" i="0" u="none" strike="noStrike">
                          <a:solidFill>
                            <a:srgbClr val="000000"/>
                          </a:solidFill>
                          <a:effectLst/>
                          <a:latin typeface="Calibri" panose="020F0502020204030204" pitchFamily="34" charset="0"/>
                        </a:rPr>
                        <a:t>0.647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ru-RU" sz="1100" b="0" i="0" u="none" strike="noStrike">
                          <a:solidFill>
                            <a:srgbClr val="000000"/>
                          </a:solidFill>
                          <a:effectLst/>
                          <a:latin typeface="Calibri" panose="020F0502020204030204" pitchFamily="34" charset="0"/>
                        </a:rPr>
                        <a:t>0.589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3758401"/>
                  </a:ext>
                </a:extLst>
              </a:tr>
              <a:tr h="190500">
                <a:tc>
                  <a:txBody>
                    <a:bodyPr/>
                    <a:lstStyle/>
                    <a:p>
                      <a:pPr algn="ctr" fontAlgn="ctr"/>
                      <a:r>
                        <a:rPr lang="ru-RU" sz="1100" b="1" i="0" u="none" strike="noStrike">
                          <a:solidFill>
                            <a:srgbClr val="000000"/>
                          </a:solidFill>
                          <a:effectLst/>
                          <a:latin typeface="Calibri" panose="020F0502020204030204" pitchFamily="34" charset="0"/>
                        </a:rPr>
                        <a:t>32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ru-RU" sz="1100" b="0" i="0" u="none" strike="noStrike">
                          <a:solidFill>
                            <a:srgbClr val="000000"/>
                          </a:solidFill>
                          <a:effectLst/>
                          <a:latin typeface="Calibri" panose="020F0502020204030204" pitchFamily="34" charset="0"/>
                        </a:rPr>
                        <a:t>0.625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ru-RU" sz="1100" b="0" i="0" u="none" strike="noStrike" dirty="0">
                          <a:solidFill>
                            <a:srgbClr val="000000"/>
                          </a:solidFill>
                          <a:effectLst/>
                          <a:latin typeface="Calibri" panose="020F0502020204030204" pitchFamily="34" charset="0"/>
                        </a:rPr>
                        <a:t>0.601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8009355"/>
                  </a:ext>
                </a:extLst>
              </a:tr>
            </a:tbl>
          </a:graphicData>
        </a:graphic>
      </p:graphicFrame>
    </p:spTree>
    <p:extLst>
      <p:ext uri="{BB962C8B-B14F-4D97-AF65-F5344CB8AC3E}">
        <p14:creationId xmlns:p14="http://schemas.microsoft.com/office/powerpoint/2010/main" val="3451520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6D5E816-C9BB-4172-B07E-0604B5717FAC}"/>
              </a:ext>
            </a:extLst>
          </p:cNvPr>
          <p:cNvSpPr>
            <a:spLocks noGrp="1"/>
          </p:cNvSpPr>
          <p:nvPr>
            <p:ph type="title"/>
          </p:nvPr>
        </p:nvSpPr>
        <p:spPr>
          <a:xfrm>
            <a:off x="628650" y="365126"/>
            <a:ext cx="7886700" cy="789419"/>
          </a:xfrm>
        </p:spPr>
        <p:txBody>
          <a:bodyPr>
            <a:normAutofit/>
          </a:bodyPr>
          <a:lstStyle/>
          <a:p>
            <a:r>
              <a:rPr lang="en-US" b="1" dirty="0"/>
              <a:t>ML </a:t>
            </a:r>
            <a:r>
              <a:rPr lang="ru-RU" b="1" dirty="0"/>
              <a:t>результаты</a:t>
            </a:r>
          </a:p>
        </p:txBody>
      </p:sp>
      <p:pic>
        <p:nvPicPr>
          <p:cNvPr id="13" name="Рисунок 12">
            <a:extLst>
              <a:ext uri="{FF2B5EF4-FFF2-40B4-BE49-F238E27FC236}">
                <a16:creationId xmlns:a16="http://schemas.microsoft.com/office/drawing/2014/main" id="{E957AB32-CD30-4EA9-B191-49DE30629A11}"/>
              </a:ext>
            </a:extLst>
          </p:cNvPr>
          <p:cNvPicPr>
            <a:picLocks noChangeAspect="1"/>
          </p:cNvPicPr>
          <p:nvPr/>
        </p:nvPicPr>
        <p:blipFill>
          <a:blip r:embed="rId2"/>
          <a:stretch>
            <a:fillRect/>
          </a:stretch>
        </p:blipFill>
        <p:spPr>
          <a:xfrm>
            <a:off x="4572000" y="1498600"/>
            <a:ext cx="4320000" cy="4583906"/>
          </a:xfrm>
          <a:prstGeom prst="rect">
            <a:avLst/>
          </a:prstGeom>
        </p:spPr>
      </p:pic>
      <p:pic>
        <p:nvPicPr>
          <p:cNvPr id="3" name="Рисунок 2">
            <a:extLst>
              <a:ext uri="{FF2B5EF4-FFF2-40B4-BE49-F238E27FC236}">
                <a16:creationId xmlns:a16="http://schemas.microsoft.com/office/drawing/2014/main" id="{E1DE765B-0A1B-4006-97F5-E8CD931344BE}"/>
              </a:ext>
            </a:extLst>
          </p:cNvPr>
          <p:cNvPicPr>
            <a:picLocks noChangeAspect="1"/>
          </p:cNvPicPr>
          <p:nvPr/>
        </p:nvPicPr>
        <p:blipFill>
          <a:blip r:embed="rId3"/>
          <a:stretch>
            <a:fillRect/>
          </a:stretch>
        </p:blipFill>
        <p:spPr>
          <a:xfrm>
            <a:off x="113552" y="1492506"/>
            <a:ext cx="4320000" cy="4590000"/>
          </a:xfrm>
          <a:prstGeom prst="rect">
            <a:avLst/>
          </a:prstGeom>
        </p:spPr>
      </p:pic>
    </p:spTree>
    <p:extLst>
      <p:ext uri="{BB962C8B-B14F-4D97-AF65-F5344CB8AC3E}">
        <p14:creationId xmlns:p14="http://schemas.microsoft.com/office/powerpoint/2010/main" val="907128060"/>
      </p:ext>
    </p:extLst>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Тема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483</TotalTime>
  <Words>1496</Words>
  <Application>Microsoft Office PowerPoint</Application>
  <PresentationFormat>Экран (4:3)</PresentationFormat>
  <Paragraphs>184</Paragraphs>
  <Slides>14</Slides>
  <Notes>0</Notes>
  <HiddenSlides>0</HiddenSlides>
  <MMClips>0</MMClips>
  <ScaleCrop>false</ScaleCrop>
  <HeadingPairs>
    <vt:vector size="8" baseType="variant">
      <vt:variant>
        <vt:lpstr>Использованные шрифты</vt:lpstr>
      </vt:variant>
      <vt:variant>
        <vt:i4>6</vt:i4>
      </vt:variant>
      <vt:variant>
        <vt:lpstr>Тема</vt:lpstr>
      </vt:variant>
      <vt:variant>
        <vt:i4>1</vt:i4>
      </vt:variant>
      <vt:variant>
        <vt:lpstr>Внедренные серверы OLE</vt:lpstr>
      </vt:variant>
      <vt:variant>
        <vt:i4>1</vt:i4>
      </vt:variant>
      <vt:variant>
        <vt:lpstr>Заголовки слайдов</vt:lpstr>
      </vt:variant>
      <vt:variant>
        <vt:i4>14</vt:i4>
      </vt:variant>
    </vt:vector>
  </HeadingPairs>
  <TitlesOfParts>
    <vt:vector size="22" baseType="lpstr">
      <vt:lpstr>Arial</vt:lpstr>
      <vt:lpstr>Calibri</vt:lpstr>
      <vt:lpstr>Calibri Light</vt:lpstr>
      <vt:lpstr>Symbol</vt:lpstr>
      <vt:lpstr>Times New Roman</vt:lpstr>
      <vt:lpstr>Wingdings 2</vt:lpstr>
      <vt:lpstr>Тема Office</vt:lpstr>
      <vt:lpstr>Worksheet</vt:lpstr>
      <vt:lpstr>Дипфейк-детектор:  Первая Половина Пути</vt:lpstr>
      <vt:lpstr>Введение</vt:lpstr>
      <vt:lpstr>Что такое Дипфейк</vt:lpstr>
      <vt:lpstr>План работ</vt:lpstr>
      <vt:lpstr>Датасет</vt:lpstr>
      <vt:lpstr>Примеры картинок</vt:lpstr>
      <vt:lpstr>Подготовка фотографий</vt:lpstr>
      <vt:lpstr>ML модель</vt:lpstr>
      <vt:lpstr>ML результаты</vt:lpstr>
      <vt:lpstr>DL модель (предобученная)</vt:lpstr>
      <vt:lpstr>Сервис</vt:lpstr>
      <vt:lpstr>Структура проекта</vt:lpstr>
      <vt:lpstr>Заключение</vt:lpstr>
      <vt:lpstr>Спасибо</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Годовой проект на тему  Определение дипфейков по фотографии.</dc:title>
  <dc:creator>Ермешев Тимур Маликович</dc:creator>
  <cp:lastModifiedBy>Ермешев Тимур Маликович</cp:lastModifiedBy>
  <cp:revision>35</cp:revision>
  <dcterms:created xsi:type="dcterms:W3CDTF">2024-01-14T19:07:07Z</dcterms:created>
  <dcterms:modified xsi:type="dcterms:W3CDTF">2024-03-02T14:50:04Z</dcterms:modified>
</cp:coreProperties>
</file>