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7" r:id="rId7"/>
    <p:sldId id="260" r:id="rId8"/>
    <p:sldId id="261" r:id="rId9"/>
    <p:sldId id="268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8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7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7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41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23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A703-20A9-4013-91EE-E7C208F85AA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8D36-1D2A-4698-AF53-753BDA30B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celeb-df" TargetMode="External"/><Relationship Id="rId2" Type="http://schemas.openxmlformats.org/officeDocument/2006/relationships/hyperlink" Target="https://github.com/ondyari/FaceForensics/tree/master/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B843350-BBFD-48A4-905E-D585009E9B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233020"/>
            <a:ext cx="9144000" cy="377330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sz="1800" dirty="0">
                <a:latin typeface="+mj-lt"/>
              </a:rPr>
              <a:t>Москва 202</a:t>
            </a:r>
            <a:r>
              <a:rPr lang="en-US" altLang="ru-RU" sz="1800" dirty="0">
                <a:latin typeface="+mj-lt"/>
              </a:rPr>
              <a:t>4</a:t>
            </a:r>
            <a:endParaRPr lang="ru-RU" altLang="ru-RU" sz="1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08AD2-894C-4B38-92A7-2704A0C58BDC}"/>
              </a:ext>
            </a:extLst>
          </p:cNvPr>
          <p:cNvSpPr txBox="1"/>
          <p:nvPr/>
        </p:nvSpPr>
        <p:spPr>
          <a:xfrm>
            <a:off x="0" y="21431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+mj-lt"/>
                <a:cs typeface="Arial" charset="0"/>
              </a:rPr>
              <a:t>МОВС ВШЭ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21D62DD-FDC2-4422-989E-239F00B01A7F}"/>
              </a:ext>
            </a:extLst>
          </p:cNvPr>
          <p:cNvSpPr txBox="1">
            <a:spLocks/>
          </p:cNvSpPr>
          <p:nvPr/>
        </p:nvSpPr>
        <p:spPr bwMode="auto">
          <a:xfrm>
            <a:off x="6392411" y="4439684"/>
            <a:ext cx="2751589" cy="201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ru-RU" dirty="0">
                <a:latin typeface="+mj-lt"/>
              </a:rPr>
              <a:t>Выполнил: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ru-RU" dirty="0">
                <a:latin typeface="+mj-lt"/>
              </a:rPr>
              <a:t>Тимур Ермешев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ru-RU" dirty="0">
                <a:latin typeface="+mj-lt"/>
              </a:rPr>
              <a:t>Куратор: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ru-RU" dirty="0">
                <a:latin typeface="+mj-lt"/>
              </a:rPr>
              <a:t>Вячеслав Пирогов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8454B-2386-474F-A8BF-30B5DBBF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9473"/>
            <a:ext cx="9144000" cy="154997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4400" b="1" dirty="0" err="1"/>
              <a:t>Дипфейк</a:t>
            </a:r>
            <a:r>
              <a:rPr lang="ru-RU" sz="4400" b="1" dirty="0"/>
              <a:t>-детектор: </a:t>
            </a:r>
            <a:br>
              <a:rPr lang="ru-RU" sz="4400" b="1" dirty="0"/>
            </a:br>
            <a:r>
              <a:rPr lang="ru-RU" sz="4400" b="1" dirty="0"/>
              <a:t>Первая Половина Пути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20927EB1-E494-4E87-9A9F-0D2D73304463}"/>
              </a:ext>
            </a:extLst>
          </p:cNvPr>
          <p:cNvSpPr txBox="1">
            <a:spLocks/>
          </p:cNvSpPr>
          <p:nvPr/>
        </p:nvSpPr>
        <p:spPr bwMode="auto">
          <a:xfrm>
            <a:off x="0" y="3210935"/>
            <a:ext cx="9144000" cy="86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65125" indent="-28257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ru-RU" dirty="0">
                <a:latin typeface="+mj-lt"/>
              </a:rPr>
              <a:t>Годовой проект магистратуры на тему </a:t>
            </a:r>
          </a:p>
          <a:p>
            <a:pPr marL="365125" indent="-28257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latin typeface="+mj-lt"/>
              </a:rPr>
              <a:t>“</a:t>
            </a:r>
            <a:r>
              <a:rPr lang="ru-RU" dirty="0">
                <a:latin typeface="+mj-lt"/>
              </a:rPr>
              <a:t>Определение </a:t>
            </a:r>
            <a:r>
              <a:rPr lang="ru-RU" dirty="0" err="1">
                <a:latin typeface="+mj-lt"/>
              </a:rPr>
              <a:t>дипфейков</a:t>
            </a:r>
            <a:r>
              <a:rPr lang="ru-RU" dirty="0">
                <a:latin typeface="+mj-lt"/>
              </a:rPr>
              <a:t> по фотографии</a:t>
            </a:r>
            <a:r>
              <a:rPr lang="en-US" dirty="0">
                <a:latin typeface="+mj-lt"/>
              </a:rPr>
              <a:t>”</a:t>
            </a:r>
            <a:r>
              <a:rPr lang="ru-RU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525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>
            <a:normAutofit/>
          </a:bodyPr>
          <a:lstStyle/>
          <a:p>
            <a:r>
              <a:rPr lang="ru-RU" b="1" dirty="0"/>
              <a:t>Сервис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1AFB90-B882-42CB-9003-77A364C2615A}"/>
              </a:ext>
            </a:extLst>
          </p:cNvPr>
          <p:cNvSpPr/>
          <p:nvPr/>
        </p:nvSpPr>
        <p:spPr>
          <a:xfrm>
            <a:off x="508000" y="1300567"/>
            <a:ext cx="5448300" cy="29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	Для данного этапа реализован простой Телеграмм бот, который на данный момент запускается локально с ноутбука.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При достижении высокой точности предсказаний </a:t>
            </a:r>
            <a:r>
              <a:rPr lang="en-US" dirty="0"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b="1" dirty="0" err="1">
                <a:latin typeface="+mj-lt"/>
              </a:rPr>
              <a:t>Web</a:t>
            </a:r>
            <a:r>
              <a:rPr lang="ru-RU" b="1" dirty="0">
                <a:latin typeface="+mj-lt"/>
              </a:rPr>
              <a:t>-страница -</a:t>
            </a:r>
            <a:r>
              <a:rPr lang="ru-RU" dirty="0">
                <a:latin typeface="+mj-lt"/>
              </a:rPr>
              <a:t> для тех, у кого есть интернет.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b="1" dirty="0">
                <a:latin typeface="+mj-lt"/>
              </a:rPr>
              <a:t>Телеграмм бот </a:t>
            </a:r>
            <a:r>
              <a:rPr lang="ru-RU" dirty="0">
                <a:latin typeface="+mj-lt"/>
              </a:rPr>
              <a:t>- для тех, у кого есть телефон.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74E85-B856-47CB-8F7F-B0836030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724100"/>
            <a:ext cx="2668509" cy="59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7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>
            <a:normAutofit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E5F501-3983-49C0-B1E0-C6485F4D03C6}"/>
              </a:ext>
            </a:extLst>
          </p:cNvPr>
          <p:cNvSpPr/>
          <p:nvPr/>
        </p:nvSpPr>
        <p:spPr>
          <a:xfrm>
            <a:off x="628649" y="1154545"/>
            <a:ext cx="78867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+mj-lt"/>
              </a:rPr>
              <a:t>Этапы работы.</a:t>
            </a:r>
          </a:p>
          <a:p>
            <a:pPr lvl="1"/>
            <a:r>
              <a:rPr lang="ru-RU" dirty="0">
                <a:latin typeface="+mj-lt"/>
              </a:rPr>
              <a:t>Рассмотрение комплексного подхода по </a:t>
            </a:r>
            <a:r>
              <a:rPr lang="ru-RU" dirty="0" err="1">
                <a:latin typeface="+mj-lt"/>
              </a:rPr>
              <a:t>детекции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дипфейков</a:t>
            </a:r>
            <a:r>
              <a:rPr lang="ru-RU" dirty="0">
                <a:latin typeface="+mj-lt"/>
              </a:rPr>
              <a:t>.</a:t>
            </a:r>
          </a:p>
          <a:p>
            <a:pPr lvl="0"/>
            <a:r>
              <a:rPr lang="ru-RU" dirty="0">
                <a:latin typeface="+mj-lt"/>
              </a:rPr>
              <a:t>	Подготовка </a:t>
            </a:r>
            <a:r>
              <a:rPr lang="ru-RU" dirty="0" err="1">
                <a:latin typeface="+mj-lt"/>
              </a:rPr>
              <a:t>датасетов</a:t>
            </a:r>
            <a:r>
              <a:rPr lang="ru-RU" dirty="0">
                <a:latin typeface="+mj-lt"/>
              </a:rPr>
              <a:t>.</a:t>
            </a:r>
          </a:p>
          <a:p>
            <a:pPr lvl="0"/>
            <a:r>
              <a:rPr lang="ru-RU" dirty="0">
                <a:latin typeface="+mj-lt"/>
              </a:rPr>
              <a:t>	Анализ фотографий.</a:t>
            </a:r>
          </a:p>
          <a:p>
            <a:pPr lvl="1"/>
            <a:r>
              <a:rPr lang="ru-RU" dirty="0">
                <a:latin typeface="+mj-lt"/>
              </a:rPr>
              <a:t>Выбор и обучение моделей машинного обучения.</a:t>
            </a:r>
          </a:p>
          <a:p>
            <a:pPr lvl="1"/>
            <a:endParaRPr lang="ru-RU" dirty="0">
              <a:latin typeface="+mj-lt"/>
            </a:endParaRPr>
          </a:p>
          <a:p>
            <a:pPr lvl="0"/>
            <a:r>
              <a:rPr lang="ru-RU" b="1" dirty="0">
                <a:latin typeface="+mj-lt"/>
              </a:rPr>
              <a:t>Результаты.</a:t>
            </a:r>
            <a:endParaRPr lang="ru-RU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Успешное завершение процесса обучения моделей.</a:t>
            </a:r>
          </a:p>
          <a:p>
            <a:pPr lvl="1"/>
            <a:r>
              <a:rPr lang="ru-RU" dirty="0">
                <a:latin typeface="+mj-lt"/>
              </a:rPr>
              <a:t>Запуск Телеграмм бота.</a:t>
            </a:r>
          </a:p>
          <a:p>
            <a:pPr lvl="0"/>
            <a:endParaRPr lang="ru-RU" b="1" dirty="0">
              <a:latin typeface="+mj-lt"/>
            </a:endParaRPr>
          </a:p>
          <a:p>
            <a:pPr lvl="0"/>
            <a:r>
              <a:rPr lang="ru-RU" b="1" dirty="0">
                <a:latin typeface="+mj-lt"/>
              </a:rPr>
              <a:t>Важность работы.</a:t>
            </a:r>
            <a:endParaRPr lang="ru-RU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Вклад в научные исследования и потенциальная польза обществу в борьбе с дезинформацией и мошенничеством.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98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>
            <a:normAutofit/>
          </a:bodyPr>
          <a:lstStyle/>
          <a:p>
            <a:r>
              <a:rPr lang="ru-RU" b="1" dirty="0"/>
              <a:t>Спасибо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F103F0-40A7-489B-8682-EA3BED0948FB}"/>
              </a:ext>
            </a:extLst>
          </p:cNvPr>
          <p:cNvSpPr/>
          <p:nvPr/>
        </p:nvSpPr>
        <p:spPr>
          <a:xfrm>
            <a:off x="628650" y="1645335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Спасибо за внимание и готов ответить на ваши вопросы.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8FF01A-1C9C-4806-8AD5-FEEE76D9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2579132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F512663-B333-4A4C-B851-C01CC82E3526}"/>
              </a:ext>
            </a:extLst>
          </p:cNvPr>
          <p:cNvSpPr/>
          <p:nvPr/>
        </p:nvSpPr>
        <p:spPr>
          <a:xfrm>
            <a:off x="628651" y="1052949"/>
            <a:ext cx="78867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374151"/>
                </a:solidFill>
                <a:latin typeface="+mj-lt"/>
              </a:rPr>
              <a:t>Детство и творчество.</a:t>
            </a:r>
          </a:p>
          <a:p>
            <a:pPr lvl="1"/>
            <a:r>
              <a:rPr lang="ru-RU" sz="1600" dirty="0">
                <a:solidFill>
                  <a:srgbClr val="374151"/>
                </a:solidFill>
                <a:latin typeface="+mj-lt"/>
              </a:rPr>
              <a:t>Всем нам знакомо увлечение подрисовкой усов на картинках в детстве, будь то учебник или афиша.</a:t>
            </a:r>
          </a:p>
          <a:p>
            <a:endParaRPr lang="ru-RU" sz="1600" dirty="0">
              <a:solidFill>
                <a:srgbClr val="374151"/>
              </a:solidFill>
              <a:latin typeface="+mj-lt"/>
            </a:endParaRPr>
          </a:p>
          <a:p>
            <a:r>
              <a:rPr lang="ru-RU" sz="1600" b="1" dirty="0">
                <a:solidFill>
                  <a:srgbClr val="374151"/>
                </a:solidFill>
                <a:latin typeface="+mj-lt"/>
              </a:rPr>
              <a:t>Эволюция с технологиями.</a:t>
            </a:r>
          </a:p>
          <a:p>
            <a:pPr lvl="1"/>
            <a:r>
              <a:rPr lang="ru-RU" sz="1600" dirty="0">
                <a:solidFill>
                  <a:srgbClr val="374151"/>
                </a:solidFill>
                <a:latin typeface="+mj-lt"/>
              </a:rPr>
              <a:t>С развитием компьютеров мы переключились на </a:t>
            </a:r>
            <a:r>
              <a:rPr lang="ru-RU" sz="1600" dirty="0" err="1">
                <a:solidFill>
                  <a:srgbClr val="374151"/>
                </a:solidFill>
                <a:latin typeface="+mj-lt"/>
              </a:rPr>
              <a:t>фотошоп</a:t>
            </a:r>
            <a:r>
              <a:rPr lang="ru-RU" sz="1600" dirty="0">
                <a:solidFill>
                  <a:srgbClr val="374151"/>
                </a:solidFill>
                <a:latin typeface="+mj-lt"/>
              </a:rPr>
              <a:t>, внося изменения в изображения. Даже вырезание и приклеивание чьего-то лица на другое изображение казалось безобидной шуткой. С появлением глубоких нейронных сетей создание фейков стало более изощренным.</a:t>
            </a:r>
          </a:p>
          <a:p>
            <a:endParaRPr lang="ru-RU" sz="1600" dirty="0">
              <a:solidFill>
                <a:srgbClr val="374151"/>
              </a:solidFill>
              <a:latin typeface="+mj-lt"/>
            </a:endParaRPr>
          </a:p>
          <a:p>
            <a:r>
              <a:rPr lang="ru-RU" sz="1600" b="1" dirty="0">
                <a:solidFill>
                  <a:srgbClr val="374151"/>
                </a:solidFill>
                <a:latin typeface="+mj-lt"/>
              </a:rPr>
              <a:t>Новая угроза.</a:t>
            </a:r>
          </a:p>
          <a:p>
            <a:pPr lvl="1"/>
            <a:r>
              <a:rPr lang="ru-RU" sz="1600" dirty="0">
                <a:solidFill>
                  <a:srgbClr val="374151"/>
                </a:solidFill>
                <a:latin typeface="+mj-lt"/>
              </a:rPr>
              <a:t>С ростом возможностей по созданию реалистичных фейков, появляется потенциальная угроза. </a:t>
            </a:r>
            <a:r>
              <a:rPr lang="ru-RU" sz="1600" dirty="0" err="1">
                <a:solidFill>
                  <a:srgbClr val="374151"/>
                </a:solidFill>
                <a:latin typeface="+mj-lt"/>
              </a:rPr>
              <a:t>Дипфейки</a:t>
            </a:r>
            <a:r>
              <a:rPr lang="ru-RU" sz="1600" dirty="0">
                <a:solidFill>
                  <a:srgbClr val="374151"/>
                </a:solidFill>
                <a:latin typeface="+mj-lt"/>
              </a:rPr>
              <a:t>, искусственные подделки, проникают в сферу создания фальшивых видео с участием известных личностей.</a:t>
            </a:r>
          </a:p>
          <a:p>
            <a:endParaRPr lang="ru-RU" sz="1600" dirty="0">
              <a:solidFill>
                <a:srgbClr val="374151"/>
              </a:solidFill>
              <a:latin typeface="+mj-lt"/>
            </a:endParaRPr>
          </a:p>
          <a:p>
            <a:r>
              <a:rPr lang="ru-RU" sz="1600" b="1" dirty="0">
                <a:solidFill>
                  <a:srgbClr val="374151"/>
                </a:solidFill>
                <a:latin typeface="+mj-lt"/>
              </a:rPr>
              <a:t>Решение.</a:t>
            </a:r>
            <a:endParaRPr lang="en-US" sz="1600" b="1" dirty="0">
              <a:solidFill>
                <a:srgbClr val="374151"/>
              </a:solidFill>
              <a:latin typeface="+mj-lt"/>
            </a:endParaRPr>
          </a:p>
          <a:p>
            <a:pPr lvl="1"/>
            <a:r>
              <a:rPr lang="ru-RU" sz="1600" dirty="0">
                <a:solidFill>
                  <a:srgbClr val="374151"/>
                </a:solidFill>
                <a:latin typeface="+mj-lt"/>
              </a:rPr>
              <a:t>В данном проекте я попробую создать детектор </a:t>
            </a:r>
            <a:r>
              <a:rPr lang="ru-RU" sz="1600" dirty="0" err="1">
                <a:solidFill>
                  <a:srgbClr val="374151"/>
                </a:solidFill>
                <a:latin typeface="+mj-lt"/>
              </a:rPr>
              <a:t>дипфейков</a:t>
            </a:r>
            <a:r>
              <a:rPr lang="ru-RU" sz="1600" dirty="0">
                <a:solidFill>
                  <a:srgbClr val="374151"/>
                </a:solidFill>
                <a:latin typeface="+mj-lt"/>
              </a:rPr>
              <a:t> – инструмент, обеспечивающий безопасность и достоверность в мире, где граница между реальностью и виртуальным миром становится все более размытой.</a:t>
            </a:r>
          </a:p>
        </p:txBody>
      </p:sp>
    </p:spTree>
    <p:extLst>
      <p:ext uri="{BB962C8B-B14F-4D97-AF65-F5344CB8AC3E}">
        <p14:creationId xmlns:p14="http://schemas.microsoft.com/office/powerpoint/2010/main" val="34104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ru-RU" b="1" dirty="0" err="1">
                <a:solidFill>
                  <a:srgbClr val="37415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62DAE4-CF46-4EB8-8C3D-CA83EEEE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4708263"/>
            <a:ext cx="5410200" cy="20574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4E7F976-1859-452C-AC05-7ABB5B0DE0BA}"/>
              </a:ext>
            </a:extLst>
          </p:cNvPr>
          <p:cNvSpPr/>
          <p:nvPr/>
        </p:nvSpPr>
        <p:spPr>
          <a:xfrm>
            <a:off x="628650" y="1080448"/>
            <a:ext cx="7886700" cy="336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600" b="1" dirty="0">
                <a:solidFill>
                  <a:srgbClr val="37415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1600" b="1" dirty="0" err="1">
                <a:solidFill>
                  <a:srgbClr val="37415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sz="1600" b="1" dirty="0">
                <a:solidFill>
                  <a:srgbClr val="37415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ru-RU" sz="1600" dirty="0">
                <a:solidFill>
                  <a:srgbClr val="37415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Уникальный процесс синтеза изображений и создания звуковых дорожек с установленными параметрами при помощи нейронных сетей.</a:t>
            </a:r>
            <a:endParaRPr lang="en-US" sz="1600" dirty="0">
              <a:solidFill>
                <a:srgbClr val="37415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SzPts val="1000"/>
              <a:tabLst>
                <a:tab pos="457200" algn="l"/>
              </a:tabLst>
            </a:pPr>
            <a:endParaRPr lang="ru-RU" sz="1600" b="1" dirty="0">
              <a:solidFill>
                <a:srgbClr val="37415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>
                <a:latin typeface="+mj-lt"/>
              </a:rPr>
              <a:t>Происхождение термина "</a:t>
            </a:r>
            <a:r>
              <a:rPr lang="ru-RU" sz="1600" b="1" dirty="0" err="1">
                <a:latin typeface="+mj-lt"/>
              </a:rPr>
              <a:t>Deepfake</a:t>
            </a:r>
            <a:r>
              <a:rPr lang="ru-RU" sz="1600" b="1" dirty="0">
                <a:latin typeface="+mj-lt"/>
              </a:rPr>
              <a:t>":</a:t>
            </a:r>
            <a:endParaRPr lang="ru-RU" sz="1600" dirty="0">
              <a:latin typeface="+mj-lt"/>
            </a:endParaRPr>
          </a:p>
          <a:p>
            <a:pPr lvl="1"/>
            <a:r>
              <a:rPr lang="ru-RU" sz="1600" dirty="0">
                <a:latin typeface="+mj-lt"/>
              </a:rPr>
              <a:t>В 2017 году пользователь с никнеймом "</a:t>
            </a:r>
            <a:r>
              <a:rPr lang="ru-RU" sz="1600" dirty="0" err="1">
                <a:latin typeface="+mj-lt"/>
              </a:rPr>
              <a:t>Deepfake</a:t>
            </a:r>
            <a:r>
              <a:rPr lang="ru-RU" sz="1600" dirty="0">
                <a:latin typeface="+mj-lt"/>
              </a:rPr>
              <a:t>", создал видео с лицами знаменитостей, став вдохновением для присвоения термина этим инновационным технологиям.</a:t>
            </a:r>
            <a:endParaRPr lang="en-US" sz="1600" dirty="0">
              <a:latin typeface="+mj-lt"/>
            </a:endParaRPr>
          </a:p>
          <a:p>
            <a:pPr lvl="1"/>
            <a:endParaRPr lang="en-US" sz="1600" dirty="0">
              <a:latin typeface="+mj-lt"/>
            </a:endParaRPr>
          </a:p>
          <a:p>
            <a:r>
              <a:rPr lang="ru-RU" sz="1600" b="1" dirty="0">
                <a:solidFill>
                  <a:srgbClr val="37415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Эволюция и важные обсуждения:</a:t>
            </a:r>
          </a:p>
          <a:p>
            <a:pPr lvl="1"/>
            <a:r>
              <a:rPr lang="ru-RU" sz="1600" dirty="0">
                <a:solidFill>
                  <a:srgbClr val="37415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Такие технологии, несмотря на свою потенциальную опасность, продолжают эволюционировать, вызывая важные обсуждения в области кибербезопасности и этических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29929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/>
          <a:lstStyle/>
          <a:p>
            <a:r>
              <a:rPr lang="ru-RU" b="1" dirty="0"/>
              <a:t>План работ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68D994-1D20-4106-8DE1-00F1B4ADDE17}"/>
              </a:ext>
            </a:extLst>
          </p:cNvPr>
          <p:cNvSpPr/>
          <p:nvPr/>
        </p:nvSpPr>
        <p:spPr>
          <a:xfrm>
            <a:off x="628649" y="1154545"/>
            <a:ext cx="7886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1. Первый этап.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Создать репозиторий.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Подобрать готовые </a:t>
            </a:r>
            <a:r>
              <a:rPr lang="ru-RU" sz="1400" dirty="0" err="1">
                <a:latin typeface="+mj-lt"/>
              </a:rPr>
              <a:t>датасеты</a:t>
            </a:r>
            <a:r>
              <a:rPr lang="ru-RU" sz="1400" dirty="0">
                <a:latin typeface="+mj-lt"/>
              </a:rPr>
              <a:t> для работы и/или подобрать методы для генерации </a:t>
            </a:r>
            <a:r>
              <a:rPr lang="ru-RU" sz="1400" dirty="0" err="1">
                <a:latin typeface="+mj-lt"/>
              </a:rPr>
              <a:t>датасета</a:t>
            </a:r>
            <a:r>
              <a:rPr lang="ru-RU" sz="14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Произвести анализ фотографий из </a:t>
            </a:r>
            <a:r>
              <a:rPr lang="ru-RU" sz="1400" dirty="0" err="1">
                <a:latin typeface="+mj-lt"/>
              </a:rPr>
              <a:t>датасета</a:t>
            </a:r>
            <a:r>
              <a:rPr lang="ru-RU" sz="14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Подготовить скрипт по оценке фотографий на чтение, произвести очистку при необходимости.</a:t>
            </a:r>
          </a:p>
          <a:p>
            <a:pPr marL="285750" indent="-285750">
              <a:buFontTx/>
              <a:buChar char="-"/>
            </a:pPr>
            <a:endParaRPr lang="ru-RU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2. Второй этап (ML)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Подготовить функцию для перевода картинки в вектор.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Произвести выбор модели для бинарной классификации картинок (</a:t>
            </a:r>
            <a:r>
              <a:rPr lang="ru-RU" sz="1400" dirty="0" err="1">
                <a:latin typeface="+mj-lt"/>
              </a:rPr>
              <a:t>дипфейк</a:t>
            </a:r>
            <a:r>
              <a:rPr lang="ru-RU" sz="1400" dirty="0">
                <a:latin typeface="+mj-lt"/>
              </a:rPr>
              <a:t> или нет).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Произвести обучение для выбранной модели/моделей.</a:t>
            </a:r>
          </a:p>
          <a:p>
            <a:pPr marL="285750" indent="-285750">
              <a:buFontTx/>
              <a:buChar char="-"/>
            </a:pPr>
            <a:endParaRPr lang="ru-RU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3. Третий этап (DL)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Выбор архитектуры нейросети.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Создать функцию для загрузки изображений.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Создание функции для обучения, валидации и предсказания модели.</a:t>
            </a:r>
            <a:endParaRPr lang="en-US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Обучение и тестирование модели</a:t>
            </a:r>
          </a:p>
          <a:p>
            <a:endParaRPr lang="ru-RU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4. Четвертый этап (DL)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Другие методы определения </a:t>
            </a:r>
            <a:r>
              <a:rPr lang="ru-RU" sz="1400" dirty="0" err="1">
                <a:latin typeface="+mj-lt"/>
              </a:rPr>
              <a:t>дипфейков</a:t>
            </a:r>
            <a:r>
              <a:rPr lang="ru-RU" sz="14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400" dirty="0" err="1">
                <a:latin typeface="+mj-lt"/>
              </a:rPr>
              <a:t>Генеративно</a:t>
            </a:r>
            <a:r>
              <a:rPr lang="ru-RU" sz="1400" dirty="0">
                <a:latin typeface="+mj-lt"/>
              </a:rPr>
              <a:t>-состязательные нейросети (GAN)</a:t>
            </a:r>
          </a:p>
          <a:p>
            <a:endParaRPr lang="ru-RU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5. Пятый этап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latin typeface="+mj-lt"/>
              </a:rPr>
              <a:t>Создание веб-сервиса/ТГ бот, в который пользователь загружает фотографию и получает в ответ решение о том, является ли картинка </a:t>
            </a:r>
            <a:r>
              <a:rPr lang="ru-RU" sz="1400" dirty="0" err="1">
                <a:latin typeface="+mj-lt"/>
              </a:rPr>
              <a:t>дипфейком</a:t>
            </a:r>
            <a:r>
              <a:rPr lang="ru-RU" sz="1400" dirty="0">
                <a:latin typeface="+mj-lt"/>
              </a:rPr>
              <a:t>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46245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/>
          <a:lstStyle/>
          <a:p>
            <a:r>
              <a:rPr lang="ru-RU" b="1" dirty="0" err="1"/>
              <a:t>Датасет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FC4BFA-D666-4EC9-B86C-55E37079A694}"/>
              </a:ext>
            </a:extLst>
          </p:cNvPr>
          <p:cNvSpPr/>
          <p:nvPr/>
        </p:nvSpPr>
        <p:spPr>
          <a:xfrm>
            <a:off x="628650" y="1154545"/>
            <a:ext cx="7886700" cy="463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видео файлами.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u="sng" dirty="0" err="1">
                <a:solidFill>
                  <a:srgbClr val="0000F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FaceForensics</a:t>
            </a:r>
            <a:r>
              <a:rPr lang="en-US" u="sng" dirty="0">
                <a:solidFill>
                  <a:srgbClr val="0000F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++</a:t>
            </a:r>
            <a:endParaRPr lang="ru-RU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Tx/>
              <a:buChar char="-"/>
            </a:pPr>
            <a:r>
              <a:rPr lang="ru-RU" dirty="0">
                <a:latin typeface="+mj-lt"/>
              </a:rPr>
              <a:t>3068 </a:t>
            </a:r>
            <a:r>
              <a:rPr lang="ru-RU" dirty="0" err="1">
                <a:latin typeface="+mj-lt"/>
              </a:rPr>
              <a:t>manipulated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videos</a:t>
            </a:r>
            <a:r>
              <a:rPr lang="ru-RU" dirty="0">
                <a:latin typeface="+mj-lt"/>
              </a:rPr>
              <a:t>.</a:t>
            </a:r>
          </a:p>
          <a:p>
            <a:pPr marL="1200150" lvl="2" indent="-285750">
              <a:lnSpc>
                <a:spcPct val="107000"/>
              </a:lnSpc>
              <a:buFontTx/>
              <a:buChar char="-"/>
            </a:pPr>
            <a:r>
              <a:rPr lang="ru-RU" dirty="0">
                <a:latin typeface="+mj-lt"/>
              </a:rPr>
              <a:t>363 </a:t>
            </a:r>
            <a:r>
              <a:rPr lang="ru-RU" dirty="0" err="1">
                <a:latin typeface="+mj-lt"/>
              </a:rPr>
              <a:t>original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source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actor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videos</a:t>
            </a:r>
            <a:r>
              <a:rPr lang="ru-RU" dirty="0">
                <a:latin typeface="+mj-lt"/>
              </a:rPr>
              <a:t>.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Celeb-DF</a:t>
            </a:r>
            <a:endParaRPr lang="ru-RU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Tx/>
              <a:buChar char="-"/>
            </a:pPr>
            <a:r>
              <a:rPr lang="en-US" dirty="0">
                <a:latin typeface="+mj-lt"/>
              </a:rPr>
              <a:t>590 original videos collected from YouTube</a:t>
            </a:r>
            <a:endParaRPr lang="ru-RU" dirty="0">
              <a:latin typeface="+mj-lt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+mj-lt"/>
              </a:rPr>
              <a:t>5639 corresponding </a:t>
            </a:r>
            <a:r>
              <a:rPr lang="en-US" dirty="0" err="1">
                <a:latin typeface="+mj-lt"/>
              </a:rPr>
              <a:t>DeepFake</a:t>
            </a:r>
            <a:r>
              <a:rPr lang="en-US" dirty="0">
                <a:latin typeface="+mj-lt"/>
              </a:rPr>
              <a:t> videos</a:t>
            </a:r>
            <a:endParaRPr lang="ru-RU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Функция для извлечения картинок из видео: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ru-RU" dirty="0">
                <a:latin typeface="+mj-lt"/>
              </a:rPr>
              <a:t>Делит все видео файлы на </a:t>
            </a:r>
            <a:r>
              <a:rPr lang="ru-RU" dirty="0" err="1">
                <a:latin typeface="+mj-lt"/>
              </a:rPr>
              <a:t>на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train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val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latin typeface="+mj-lt"/>
              </a:rPr>
              <a:t>test</a:t>
            </a:r>
            <a:r>
              <a:rPr lang="ru-RU" dirty="0">
                <a:latin typeface="+mj-lt"/>
              </a:rPr>
              <a:t> в соотношении (60:20:20)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ru-RU" dirty="0">
                <a:latin typeface="+mj-lt"/>
              </a:rPr>
              <a:t>Извлекает 4 картинки из каждого видео случайным образом. 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ru-RU" dirty="0">
                <a:latin typeface="+mj-lt"/>
              </a:rPr>
              <a:t>Раскладывает картинки по директориям.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ru-RU" dirty="0">
                <a:latin typeface="+mj-lt"/>
              </a:rPr>
              <a:t>Записывает новые имена файлов, лейблы, название фазы обучения в dataset_names.csv</a:t>
            </a:r>
          </a:p>
        </p:txBody>
      </p:sp>
    </p:spTree>
    <p:extLst>
      <p:ext uri="{BB962C8B-B14F-4D97-AF65-F5344CB8AC3E}">
        <p14:creationId xmlns:p14="http://schemas.microsoft.com/office/powerpoint/2010/main" val="57399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/>
          <a:lstStyle/>
          <a:p>
            <a:r>
              <a:rPr lang="ru-RU" b="1" dirty="0"/>
              <a:t>Примеры картинок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2AFA7-AB6C-4BBD-BE8C-7ECEBDE3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53" t="4070" r="355" b="9020"/>
          <a:stretch/>
        </p:blipFill>
        <p:spPr>
          <a:xfrm>
            <a:off x="5155414" y="1550748"/>
            <a:ext cx="3372738" cy="21665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A2AB51-ECBD-4F12-A1A7-6F2B39C9A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3" r="52872" b="11252"/>
          <a:stretch/>
        </p:blipFill>
        <p:spPr>
          <a:xfrm>
            <a:off x="818921" y="1550748"/>
            <a:ext cx="3249709" cy="21665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F71F9A-DE4A-4195-93A0-64EE3879F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1" r="53333" b="10172"/>
          <a:stretch/>
        </p:blipFill>
        <p:spPr>
          <a:xfrm>
            <a:off x="743279" y="4350968"/>
            <a:ext cx="3325351" cy="21665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B6F589-B1EA-460C-9C18-E9DC467668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10" b="10172"/>
          <a:stretch/>
        </p:blipFill>
        <p:spPr>
          <a:xfrm>
            <a:off x="5142634" y="4350968"/>
            <a:ext cx="3372716" cy="216656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F304FE-B9F0-4381-801E-D14409EF3C66}"/>
              </a:ext>
            </a:extLst>
          </p:cNvPr>
          <p:cNvSpPr/>
          <p:nvPr/>
        </p:nvSpPr>
        <p:spPr>
          <a:xfrm>
            <a:off x="628650" y="1154545"/>
            <a:ext cx="788670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Обработанные картинки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352941-F324-4BA5-83D4-8922397903BB}"/>
              </a:ext>
            </a:extLst>
          </p:cNvPr>
          <p:cNvSpPr/>
          <p:nvPr/>
        </p:nvSpPr>
        <p:spPr>
          <a:xfrm>
            <a:off x="628650" y="3862107"/>
            <a:ext cx="788670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обработанные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2999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>
            <a:normAutofit/>
          </a:bodyPr>
          <a:lstStyle/>
          <a:p>
            <a:r>
              <a:rPr lang="ru-RU" b="1" dirty="0"/>
              <a:t>Подготовка фотографий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CAC26B-8C89-4336-A6F6-BF82E1D60A23}"/>
              </a:ext>
            </a:extLst>
          </p:cNvPr>
          <p:cNvSpPr/>
          <p:nvPr/>
        </p:nvSpPr>
        <p:spPr>
          <a:xfrm>
            <a:off x="628650" y="1154545"/>
            <a:ext cx="5899150" cy="540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Для загрузки фотографий и их подготовки написаны несколько функций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get_pictures</a:t>
            </a: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считывает картинки из заданной директории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создает для них лейблы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переводит в черно белый вариант (при необходимости)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вырезает лицо методом </a:t>
            </a:r>
            <a:r>
              <a:rPr lang="en-US" sz="1600" dirty="0">
                <a:latin typeface="+mj-lt"/>
              </a:rPr>
              <a:t>HAAR Cascade </a:t>
            </a:r>
            <a:r>
              <a:rPr lang="ru-RU" sz="1600" dirty="0">
                <a:latin typeface="+mj-lt"/>
              </a:rPr>
              <a:t>(при необходимости)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изменяет размер на заданный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на выходе выдает список картинок, лейблов, лиц.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ru-RU" sz="1600" dirty="0">
                <a:latin typeface="+mj-lt"/>
              </a:rPr>
              <a:t>Функция </a:t>
            </a:r>
            <a:r>
              <a:rPr lang="en-US" sz="1600" dirty="0" err="1">
                <a:latin typeface="+mj-lt"/>
              </a:rPr>
              <a:t>get_hog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получает маску с направленными градиентами (</a:t>
            </a:r>
            <a:r>
              <a:rPr lang="en-US" sz="1600" dirty="0">
                <a:latin typeface="+mj-lt"/>
              </a:rPr>
              <a:t>Histogram of Oriented Gradients, HOG</a:t>
            </a:r>
            <a:r>
              <a:rPr lang="ru-RU" sz="1600" dirty="0">
                <a:latin typeface="+mj-lt"/>
              </a:rPr>
              <a:t>)</a:t>
            </a:r>
            <a:r>
              <a:rPr lang="en-US" sz="1600" dirty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ru-RU" sz="1600" dirty="0">
                <a:latin typeface="+mj-lt"/>
              </a:rPr>
              <a:t>Функция </a:t>
            </a:r>
            <a:r>
              <a:rPr lang="en-US" sz="1600" dirty="0" err="1">
                <a:latin typeface="+mj-lt"/>
              </a:rPr>
              <a:t>get_sift</a:t>
            </a:r>
            <a:endParaRPr lang="en-US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получает маску </a:t>
            </a:r>
            <a:r>
              <a:rPr lang="en-US" sz="1600" dirty="0">
                <a:latin typeface="+mj-lt"/>
              </a:rPr>
              <a:t>SIFT(scale-invariant feature transform).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76D956-C335-4AA2-90B6-BB78FCBF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13" y="1154545"/>
            <a:ext cx="1691507" cy="180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9A8BE5-BC26-4908-A814-A9DF4DED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13" y="3048000"/>
            <a:ext cx="1691507" cy="180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26EBDB-03B5-4739-ABA9-D420A7F7C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20" y="4941455"/>
            <a:ext cx="1692000" cy="18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>
            <a:normAutofit/>
          </a:bodyPr>
          <a:lstStyle/>
          <a:p>
            <a:r>
              <a:rPr lang="en-US" b="1" dirty="0"/>
              <a:t>ML </a:t>
            </a:r>
            <a:r>
              <a:rPr lang="ru-RU" b="1" dirty="0"/>
              <a:t>модель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897CDC-D417-4E80-BA42-C7EFAC66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90597"/>
              </p:ext>
            </p:extLst>
          </p:nvPr>
        </p:nvGraphicFramePr>
        <p:xfrm>
          <a:off x="5988050" y="1300567"/>
          <a:ext cx="2724150" cy="1447800"/>
        </p:xfrm>
        <a:graphic>
          <a:graphicData uri="http://schemas.openxmlformats.org/drawingml/2006/table">
            <a:tbl>
              <a:tblPr/>
              <a:tblGrid>
                <a:gridCol w="272415">
                  <a:extLst>
                    <a:ext uri="{9D8B030D-6E8A-4147-A177-3AD203B41FA5}">
                      <a16:colId xmlns:a16="http://schemas.microsoft.com/office/drawing/2014/main" val="2746843769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4920108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4962194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1657077"/>
                    </a:ext>
                  </a:extLst>
                </a:gridCol>
              </a:tblGrid>
              <a:tr h="3619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picture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face_crop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509"/>
                  </a:ext>
                </a:extLst>
              </a:tr>
              <a:tr h="36195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25926"/>
                  </a:ext>
                </a:extLst>
              </a:tr>
              <a:tr h="3619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gray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398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578532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79D9BC-92B8-41BC-8B74-5ED9C7FEFB1D}"/>
              </a:ext>
            </a:extLst>
          </p:cNvPr>
          <p:cNvSpPr/>
          <p:nvPr/>
        </p:nvSpPr>
        <p:spPr>
          <a:xfrm>
            <a:off x="508000" y="1300567"/>
            <a:ext cx="5480050" cy="453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Подбор варианта для обучения на базовых фото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Вырезать лицо? – не вырезать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Оставлять цветным?  - сделать серым</a:t>
            </a:r>
            <a:r>
              <a:rPr lang="en-US" sz="1600" dirty="0">
                <a:latin typeface="+mj-lt"/>
              </a:rPr>
              <a:t>;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600" dirty="0">
                <a:latin typeface="+mj-lt"/>
              </a:rPr>
              <a:t>Какой выбрать размер? – 144х144 пикселей</a:t>
            </a:r>
            <a:r>
              <a:rPr lang="en-US" sz="1600" dirty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sz="1600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+mj-lt"/>
              </a:rPr>
              <a:t>Выбор моделей: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err="1">
                <a:latin typeface="+mj-lt"/>
              </a:rPr>
              <a:t>LogisticRegression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err="1">
                <a:latin typeface="+mj-lt"/>
              </a:rPr>
              <a:t>LGBMClassifier</a:t>
            </a:r>
            <a:endParaRPr lang="ru-RU" sz="1600" dirty="0">
              <a:latin typeface="+mj-lt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err="1">
                <a:latin typeface="+mj-lt"/>
              </a:rPr>
              <a:t>RandomForestClassifier</a:t>
            </a:r>
            <a:endParaRPr lang="en-US" sz="1600" dirty="0">
              <a:latin typeface="+mj-lt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+mj-lt"/>
              </a:rPr>
              <a:t>Среднее значение метрики для моделей </a:t>
            </a:r>
            <a:r>
              <a:rPr lang="en-US" sz="1600" dirty="0" err="1">
                <a:latin typeface="+mj-lt"/>
              </a:rPr>
              <a:t>LGBMClassifier</a:t>
            </a:r>
            <a:r>
              <a:rPr lang="ru-RU" sz="1600" dirty="0">
                <a:latin typeface="+mj-lt"/>
              </a:rPr>
              <a:t> и </a:t>
            </a:r>
            <a:r>
              <a:rPr lang="en-US" sz="1600" dirty="0" err="1">
                <a:latin typeface="+mj-lt"/>
              </a:rPr>
              <a:t>RandomForestClassifier</a:t>
            </a:r>
            <a:r>
              <a:rPr lang="ru-RU" sz="1600" dirty="0">
                <a:latin typeface="+mj-lt"/>
              </a:rPr>
              <a:t> для базовых фотографии и </a:t>
            </a:r>
            <a:r>
              <a:rPr lang="en-US" sz="1600" dirty="0">
                <a:latin typeface="+mj-lt"/>
              </a:rPr>
              <a:t>HOG </a:t>
            </a:r>
            <a:r>
              <a:rPr lang="ru-RU" sz="1600" dirty="0" err="1">
                <a:latin typeface="+mj-lt"/>
              </a:rPr>
              <a:t>маск</a:t>
            </a:r>
            <a:r>
              <a:rPr lang="ru-RU" sz="1600" dirty="0">
                <a:latin typeface="+mj-lt"/>
              </a:rPr>
              <a:t> на тестовых данных получилось 0.715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4B7C6C1-5ECA-4E82-ACBF-C19E95D47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404811"/>
              </p:ext>
            </p:extLst>
          </p:nvPr>
        </p:nvGraphicFramePr>
        <p:xfrm>
          <a:off x="5988050" y="5557433"/>
          <a:ext cx="2724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2724195" imgH="771704" progId="Excel.Sheet.12">
                  <p:embed/>
                </p:oleObj>
              </mc:Choice>
              <mc:Fallback>
                <p:oleObj name="Worksheet" r:id="rId3" imgW="2724195" imgH="7717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8050" y="5557433"/>
                        <a:ext cx="2724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32AF125-C8B3-4516-B5E8-BA5DF596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08157"/>
              </p:ext>
            </p:extLst>
          </p:nvPr>
        </p:nvGraphicFramePr>
        <p:xfrm>
          <a:off x="5988050" y="2936848"/>
          <a:ext cx="2724150" cy="2476500"/>
        </p:xfrm>
        <a:graphic>
          <a:graphicData uri="http://schemas.openxmlformats.org/drawingml/2006/table">
            <a:tbl>
              <a:tblPr/>
              <a:tblGrid>
                <a:gridCol w="832861">
                  <a:extLst>
                    <a:ext uri="{9D8B030D-6E8A-4147-A177-3AD203B41FA5}">
                      <a16:colId xmlns:a16="http://schemas.microsoft.com/office/drawing/2014/main" val="3501243024"/>
                    </a:ext>
                  </a:extLst>
                </a:gridCol>
                <a:gridCol w="954320">
                  <a:extLst>
                    <a:ext uri="{9D8B030D-6E8A-4147-A177-3AD203B41FA5}">
                      <a16:colId xmlns:a16="http://schemas.microsoft.com/office/drawing/2014/main" val="561532315"/>
                    </a:ext>
                  </a:extLst>
                </a:gridCol>
                <a:gridCol w="936969">
                  <a:extLst>
                    <a:ext uri="{9D8B030D-6E8A-4147-A177-3AD203B41FA5}">
                      <a16:colId xmlns:a16="http://schemas.microsoft.com/office/drawing/2014/main" val="33323493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base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HOG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89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688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7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16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4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85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04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281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7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02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60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58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0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2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E816-C9BB-4172-B07E-0604B57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>
            <a:normAutofit/>
          </a:bodyPr>
          <a:lstStyle/>
          <a:p>
            <a:r>
              <a:rPr lang="en-US" b="1" dirty="0"/>
              <a:t>ML </a:t>
            </a:r>
            <a:r>
              <a:rPr lang="ru-RU" b="1" dirty="0"/>
              <a:t>результаты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57AB32-CD30-4EA9-B191-49DE3062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8600"/>
            <a:ext cx="4320000" cy="458390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DE765B-0A1B-4006-97F5-E8CD9313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2" y="1492506"/>
            <a:ext cx="4320000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8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800</Words>
  <Application>Microsoft Office PowerPoint</Application>
  <PresentationFormat>Экран (4:3)</PresentationFormat>
  <Paragraphs>168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 2</vt:lpstr>
      <vt:lpstr>Тема Office</vt:lpstr>
      <vt:lpstr>Worksheet</vt:lpstr>
      <vt:lpstr>Дипфейк-детектор:  Первая Половина Пути</vt:lpstr>
      <vt:lpstr>Введение</vt:lpstr>
      <vt:lpstr>Что такое Deepfake</vt:lpstr>
      <vt:lpstr>План работ</vt:lpstr>
      <vt:lpstr>Датасет</vt:lpstr>
      <vt:lpstr>Примеры картинок</vt:lpstr>
      <vt:lpstr>Подготовка фотографий</vt:lpstr>
      <vt:lpstr>ML модель</vt:lpstr>
      <vt:lpstr>ML результаты</vt:lpstr>
      <vt:lpstr>Сервис</vt:lpstr>
      <vt:lpstr>Заключение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Годовой проект на тему  Определение дипфейков по фотографии.</dc:title>
  <dc:creator>Ермешев Тимур Маликович</dc:creator>
  <cp:lastModifiedBy>Ермешев Тимур Маликович</cp:lastModifiedBy>
  <cp:revision>31</cp:revision>
  <dcterms:created xsi:type="dcterms:W3CDTF">2024-01-14T19:07:07Z</dcterms:created>
  <dcterms:modified xsi:type="dcterms:W3CDTF">2024-01-16T12:46:29Z</dcterms:modified>
</cp:coreProperties>
</file>