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51AD0E-2307-4720-B376-CCAE2ED94E16}"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DCC19-0A6D-4099-94EA-D8BE82327DF7}" type="slidenum">
              <a:rPr lang="en-US" smtClean="0"/>
              <a:pPr/>
              <a:t>‹#›</a:t>
            </a:fld>
            <a:endParaRPr lang="en-US"/>
          </a:p>
        </p:txBody>
      </p:sp>
    </p:spTree>
    <p:extLst>
      <p:ext uri="{BB962C8B-B14F-4D97-AF65-F5344CB8AC3E}">
        <p14:creationId xmlns:p14="http://schemas.microsoft.com/office/powerpoint/2010/main" val="1778531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1AD0E-2307-4720-B376-CCAE2ED94E16}"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DCC19-0A6D-4099-94EA-D8BE82327DF7}" type="slidenum">
              <a:rPr lang="en-US" smtClean="0"/>
              <a:pPr/>
              <a:t>‹#›</a:t>
            </a:fld>
            <a:endParaRPr lang="en-US"/>
          </a:p>
        </p:txBody>
      </p:sp>
    </p:spTree>
    <p:extLst>
      <p:ext uri="{BB962C8B-B14F-4D97-AF65-F5344CB8AC3E}">
        <p14:creationId xmlns:p14="http://schemas.microsoft.com/office/powerpoint/2010/main" val="347854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1AD0E-2307-4720-B376-CCAE2ED94E16}"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DCC19-0A6D-4099-94EA-D8BE82327DF7}" type="slidenum">
              <a:rPr lang="en-US" smtClean="0"/>
              <a:pPr/>
              <a:t>‹#›</a:t>
            </a:fld>
            <a:endParaRPr lang="en-US"/>
          </a:p>
        </p:txBody>
      </p:sp>
    </p:spTree>
    <p:extLst>
      <p:ext uri="{BB962C8B-B14F-4D97-AF65-F5344CB8AC3E}">
        <p14:creationId xmlns:p14="http://schemas.microsoft.com/office/powerpoint/2010/main" val="97039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1AD0E-2307-4720-B376-CCAE2ED94E16}"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DCC19-0A6D-4099-94EA-D8BE82327DF7}" type="slidenum">
              <a:rPr lang="en-US" smtClean="0"/>
              <a:pPr/>
              <a:t>‹#›</a:t>
            </a:fld>
            <a:endParaRPr lang="en-US"/>
          </a:p>
        </p:txBody>
      </p:sp>
    </p:spTree>
    <p:extLst>
      <p:ext uri="{BB962C8B-B14F-4D97-AF65-F5344CB8AC3E}">
        <p14:creationId xmlns:p14="http://schemas.microsoft.com/office/powerpoint/2010/main" val="338771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51AD0E-2307-4720-B376-CCAE2ED94E16}"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DCC19-0A6D-4099-94EA-D8BE82327DF7}" type="slidenum">
              <a:rPr lang="en-US" smtClean="0"/>
              <a:pPr/>
              <a:t>‹#›</a:t>
            </a:fld>
            <a:endParaRPr lang="en-US"/>
          </a:p>
        </p:txBody>
      </p:sp>
    </p:spTree>
    <p:extLst>
      <p:ext uri="{BB962C8B-B14F-4D97-AF65-F5344CB8AC3E}">
        <p14:creationId xmlns:p14="http://schemas.microsoft.com/office/powerpoint/2010/main" val="48565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51AD0E-2307-4720-B376-CCAE2ED94E16}"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DCC19-0A6D-4099-94EA-D8BE82327DF7}" type="slidenum">
              <a:rPr lang="en-US" smtClean="0"/>
              <a:pPr/>
              <a:t>‹#›</a:t>
            </a:fld>
            <a:endParaRPr lang="en-US"/>
          </a:p>
        </p:txBody>
      </p:sp>
    </p:spTree>
    <p:extLst>
      <p:ext uri="{BB962C8B-B14F-4D97-AF65-F5344CB8AC3E}">
        <p14:creationId xmlns:p14="http://schemas.microsoft.com/office/powerpoint/2010/main" val="157587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51AD0E-2307-4720-B376-CCAE2ED94E16}" type="datetimeFigureOut">
              <a:rPr lang="en-US" smtClean="0"/>
              <a:pPr/>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DCC19-0A6D-4099-94EA-D8BE82327DF7}" type="slidenum">
              <a:rPr lang="en-US" smtClean="0"/>
              <a:pPr/>
              <a:t>‹#›</a:t>
            </a:fld>
            <a:endParaRPr lang="en-US"/>
          </a:p>
        </p:txBody>
      </p:sp>
    </p:spTree>
    <p:extLst>
      <p:ext uri="{BB962C8B-B14F-4D97-AF65-F5344CB8AC3E}">
        <p14:creationId xmlns:p14="http://schemas.microsoft.com/office/powerpoint/2010/main" val="298191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51AD0E-2307-4720-B376-CCAE2ED94E16}" type="datetimeFigureOut">
              <a:rPr lang="en-US" smtClean="0"/>
              <a:pPr/>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DCC19-0A6D-4099-94EA-D8BE82327DF7}" type="slidenum">
              <a:rPr lang="en-US" smtClean="0"/>
              <a:pPr/>
              <a:t>‹#›</a:t>
            </a:fld>
            <a:endParaRPr lang="en-US"/>
          </a:p>
        </p:txBody>
      </p:sp>
    </p:spTree>
    <p:extLst>
      <p:ext uri="{BB962C8B-B14F-4D97-AF65-F5344CB8AC3E}">
        <p14:creationId xmlns:p14="http://schemas.microsoft.com/office/powerpoint/2010/main" val="3351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1AD0E-2307-4720-B376-CCAE2ED94E16}" type="datetimeFigureOut">
              <a:rPr lang="en-US" smtClean="0"/>
              <a:pPr/>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2DCC19-0A6D-4099-94EA-D8BE82327DF7}" type="slidenum">
              <a:rPr lang="en-US" smtClean="0"/>
              <a:pPr/>
              <a:t>‹#›</a:t>
            </a:fld>
            <a:endParaRPr lang="en-US"/>
          </a:p>
        </p:txBody>
      </p:sp>
    </p:spTree>
    <p:extLst>
      <p:ext uri="{BB962C8B-B14F-4D97-AF65-F5344CB8AC3E}">
        <p14:creationId xmlns:p14="http://schemas.microsoft.com/office/powerpoint/2010/main" val="190908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51AD0E-2307-4720-B376-CCAE2ED94E16}"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DCC19-0A6D-4099-94EA-D8BE82327DF7}" type="slidenum">
              <a:rPr lang="en-US" smtClean="0"/>
              <a:pPr/>
              <a:t>‹#›</a:t>
            </a:fld>
            <a:endParaRPr lang="en-US"/>
          </a:p>
        </p:txBody>
      </p:sp>
    </p:spTree>
    <p:extLst>
      <p:ext uri="{BB962C8B-B14F-4D97-AF65-F5344CB8AC3E}">
        <p14:creationId xmlns:p14="http://schemas.microsoft.com/office/powerpoint/2010/main" val="213358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51AD0E-2307-4720-B376-CCAE2ED94E16}"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DCC19-0A6D-4099-94EA-D8BE82327DF7}" type="slidenum">
              <a:rPr lang="en-US" smtClean="0"/>
              <a:pPr/>
              <a:t>‹#›</a:t>
            </a:fld>
            <a:endParaRPr lang="en-US"/>
          </a:p>
        </p:txBody>
      </p:sp>
    </p:spTree>
    <p:extLst>
      <p:ext uri="{BB962C8B-B14F-4D97-AF65-F5344CB8AC3E}">
        <p14:creationId xmlns:p14="http://schemas.microsoft.com/office/powerpoint/2010/main" val="163634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1AD0E-2307-4720-B376-CCAE2ED94E16}" type="datetimeFigureOut">
              <a:rPr lang="en-US" smtClean="0"/>
              <a:pPr/>
              <a:t>9/27/2021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DCC19-0A6D-4099-94EA-D8BE82327DF7}" type="slidenum">
              <a:rPr lang="en-US" smtClean="0"/>
              <a:pPr/>
              <a:t>‹#›</a:t>
            </a:fld>
            <a:endParaRPr lang="en-US"/>
          </a:p>
        </p:txBody>
      </p:sp>
    </p:spTree>
    <p:extLst>
      <p:ext uri="{BB962C8B-B14F-4D97-AF65-F5344CB8AC3E}">
        <p14:creationId xmlns:p14="http://schemas.microsoft.com/office/powerpoint/2010/main" val="868915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cription: C:\Users\NATI\AppData\Local\Microsoft\Windows\INetCache\Content.Word\526px-Addis_Ababa_University_log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5840" y="154817"/>
            <a:ext cx="1962150" cy="1874360"/>
          </a:xfrm>
          <a:prstGeom prst="rect">
            <a:avLst/>
          </a:prstGeom>
          <a:noFill/>
          <a:ln>
            <a:noFill/>
          </a:ln>
        </p:spPr>
      </p:pic>
      <p:sp>
        <p:nvSpPr>
          <p:cNvPr id="5" name="Rectangle 4"/>
          <p:cNvSpPr/>
          <p:nvPr/>
        </p:nvSpPr>
        <p:spPr>
          <a:xfrm>
            <a:off x="855677" y="2092048"/>
            <a:ext cx="9806729" cy="3831818"/>
          </a:xfrm>
          <a:prstGeom prst="rect">
            <a:avLst/>
          </a:prstGeom>
        </p:spPr>
        <p:txBody>
          <a:bodyPr wrap="square">
            <a:spAutoFit/>
          </a:bodyPr>
          <a:lstStyle/>
          <a:p>
            <a:pPr lvl="0" indent="457200" algn="ctr" eaLnBrk="0" fontAlgn="base" hangingPunct="0">
              <a:spcBef>
                <a:spcPct val="0"/>
              </a:spcBef>
              <a:spcAft>
                <a:spcPct val="0"/>
              </a:spcAft>
            </a:pPr>
            <a:r>
              <a:rPr lang="en-US" altLang="en-US" sz="2000" dirty="0">
                <a:solidFill>
                  <a:srgbClr val="002060"/>
                </a:solidFill>
                <a:latin typeface="Bernard MT Condensed" panose="02050806060905020404" pitchFamily="18" charset="0"/>
                <a:ea typeface="Calibri" panose="020F0502020204030204" pitchFamily="34" charset="0"/>
                <a:cs typeface="Times New Roman" panose="02020603050405020304" pitchFamily="18" charset="0"/>
              </a:rPr>
              <a:t>ADDIS ABABA INSTITUTE OF TECHNOLOGY</a:t>
            </a:r>
          </a:p>
          <a:p>
            <a:pPr lvl="0" indent="457200" algn="ctr" eaLnBrk="0" fontAlgn="base" hangingPunct="0">
              <a:spcBef>
                <a:spcPct val="0"/>
              </a:spcBef>
              <a:spcAft>
                <a:spcPct val="0"/>
              </a:spcAft>
            </a:pPr>
            <a:endParaRPr kumimoji="0" lang="en-US" altLang="en-US" sz="900" b="0" i="0" u="none" strike="noStrike" cap="none" normalizeH="0" baseline="0" dirty="0">
              <a:ln>
                <a:noFill/>
              </a:ln>
              <a:solidFill>
                <a:srgbClr val="002060"/>
              </a:solidFill>
              <a:effectLst/>
              <a:latin typeface="Bernard MT Condensed" panose="02050806060905020404" pitchFamily="18" charset="0"/>
            </a:endParaRPr>
          </a:p>
          <a:p>
            <a:pPr lvl="0" indent="457200" algn="ctr" eaLnBrk="0" fontAlgn="base" hangingPunct="0">
              <a:spcBef>
                <a:spcPct val="0"/>
              </a:spcBef>
              <a:spcAft>
                <a:spcPct val="0"/>
              </a:spcAft>
            </a:pPr>
            <a:r>
              <a:rPr lang="en-US" altLang="en-US" sz="2000" dirty="0">
                <a:solidFill>
                  <a:srgbClr val="002060"/>
                </a:solidFill>
                <a:latin typeface="Bernard MT Condensed" panose="02050806060905020404" pitchFamily="18" charset="0"/>
                <a:ea typeface="Calibri" panose="020F0502020204030204" pitchFamily="34" charset="0"/>
                <a:cs typeface="Times New Roman" panose="02020603050405020304" pitchFamily="18" charset="0"/>
              </a:rPr>
              <a:t>Center of Information Technology and Scientific Computing </a:t>
            </a:r>
          </a:p>
          <a:p>
            <a:pPr marL="27432" algn="ctr"/>
            <a:r>
              <a:rPr lang="en-US" altLang="en-US" sz="2000" dirty="0">
                <a:solidFill>
                  <a:schemeClr val="accent1">
                    <a:lumMod val="60000"/>
                    <a:lumOff val="40000"/>
                  </a:schemeClr>
                </a:solidFill>
                <a:latin typeface="Bernard MT Condensed" panose="02050806060905020404" pitchFamily="18" charset="0"/>
                <a:ea typeface="Calibri" panose="020F0502020204030204" pitchFamily="34" charset="0"/>
                <a:cs typeface="Times New Roman" panose="02020603050405020304" pitchFamily="18" charset="0"/>
              </a:rPr>
              <a:t>Department of Software </a:t>
            </a:r>
            <a:r>
              <a:rPr lang="en-US" altLang="en-US" sz="2000" dirty="0" smtClean="0">
                <a:solidFill>
                  <a:schemeClr val="accent1">
                    <a:lumMod val="60000"/>
                    <a:lumOff val="40000"/>
                  </a:schemeClr>
                </a:solidFill>
                <a:latin typeface="Bernard MT Condensed" panose="02050806060905020404" pitchFamily="18" charset="0"/>
                <a:ea typeface="Calibri" panose="020F0502020204030204" pitchFamily="34" charset="0"/>
                <a:cs typeface="Times New Roman" panose="02020603050405020304" pitchFamily="18" charset="0"/>
              </a:rPr>
              <a:t>Engineering</a:t>
            </a:r>
            <a:endParaRPr lang="en-US" sz="2000" dirty="0">
              <a:solidFill>
                <a:schemeClr val="accent1">
                  <a:lumMod val="60000"/>
                  <a:lumOff val="40000"/>
                </a:schemeClr>
              </a:solidFill>
              <a:latin typeface="Bernard MT Condensed" panose="02050806060905020404" pitchFamily="18" charset="0"/>
            </a:endParaRPr>
          </a:p>
          <a:p>
            <a:pPr marL="27432"/>
            <a:r>
              <a:rPr lang="en-US" sz="2000" dirty="0">
                <a:solidFill>
                  <a:schemeClr val="accent1">
                    <a:lumMod val="60000"/>
                    <a:lumOff val="40000"/>
                  </a:schemeClr>
                </a:solidFill>
                <a:latin typeface="Bernard MT Condensed" panose="02050806060905020404" pitchFamily="18" charset="0"/>
              </a:rPr>
              <a:t>                                                       </a:t>
            </a:r>
            <a:r>
              <a:rPr lang="en-US" sz="2000" dirty="0" smtClean="0">
                <a:solidFill>
                  <a:schemeClr val="accent1">
                    <a:lumMod val="60000"/>
                    <a:lumOff val="40000"/>
                  </a:schemeClr>
                </a:solidFill>
                <a:latin typeface="Bernard MT Condensed" panose="02050806060905020404" pitchFamily="18" charset="0"/>
              </a:rPr>
              <a:t>Real Estate Management System </a:t>
            </a:r>
            <a:endParaRPr lang="en-US" sz="2000" dirty="0">
              <a:solidFill>
                <a:schemeClr val="accent1">
                  <a:lumMod val="60000"/>
                  <a:lumOff val="40000"/>
                </a:schemeClr>
              </a:solidFill>
              <a:latin typeface="Bernard MT Condensed" panose="02050806060905020404" pitchFamily="18" charset="0"/>
            </a:endParaRPr>
          </a:p>
          <a:p>
            <a:pPr marL="27432"/>
            <a:r>
              <a:rPr lang="en-US" sz="2000" dirty="0">
                <a:solidFill>
                  <a:srgbClr val="002060"/>
                </a:solidFill>
                <a:latin typeface="Bernard MT Condensed" panose="02050806060905020404" pitchFamily="18" charset="0"/>
              </a:rPr>
              <a:t>                                                        Industrial Project Presentation</a:t>
            </a:r>
            <a:r>
              <a:rPr lang="en-US" sz="2800" dirty="0">
                <a:solidFill>
                  <a:srgbClr val="002060"/>
                </a:solidFill>
                <a:latin typeface="Century Gothic" panose="020B0502020202020204" pitchFamily="34" charset="0"/>
              </a:rPr>
              <a:t/>
            </a:r>
            <a:br>
              <a:rPr lang="en-US" sz="2800" dirty="0">
                <a:solidFill>
                  <a:srgbClr val="002060"/>
                </a:solidFill>
                <a:latin typeface="Century Gothic" panose="020B0502020202020204" pitchFamily="34" charset="0"/>
              </a:rPr>
            </a:br>
            <a:r>
              <a:rPr lang="en-US" dirty="0">
                <a:solidFill>
                  <a:schemeClr val="tx1">
                    <a:lumMod val="95000"/>
                    <a:lumOff val="5000"/>
                  </a:schemeClr>
                </a:solidFill>
                <a:latin typeface="Century Gothic" panose="020B0502020202020204" pitchFamily="34" charset="0"/>
              </a:rPr>
              <a:t>Group Members:-</a:t>
            </a:r>
          </a:p>
          <a:p>
            <a:pPr marL="941832" lvl="1" indent="-457200">
              <a:buFont typeface="Arial" panose="020B0604020202020204" pitchFamily="34" charset="0"/>
              <a:buChar char="•"/>
            </a:pPr>
            <a:r>
              <a:rPr lang="en-US" dirty="0" err="1" smtClean="0">
                <a:solidFill>
                  <a:schemeClr val="tx1">
                    <a:lumMod val="95000"/>
                    <a:lumOff val="5000"/>
                  </a:schemeClr>
                </a:solidFill>
                <a:latin typeface="Century Gothic" panose="020B0502020202020204" pitchFamily="34" charset="0"/>
              </a:rPr>
              <a:t>Nebyou</a:t>
            </a:r>
            <a:r>
              <a:rPr lang="en-US" dirty="0" smtClean="0">
                <a:solidFill>
                  <a:schemeClr val="tx1">
                    <a:lumMod val="95000"/>
                    <a:lumOff val="5000"/>
                  </a:schemeClr>
                </a:solidFill>
                <a:latin typeface="Century Gothic" panose="020B0502020202020204" pitchFamily="34" charset="0"/>
              </a:rPr>
              <a:t> Ameneshewa</a:t>
            </a:r>
          </a:p>
          <a:p>
            <a:pPr marL="941832" lvl="1" indent="-457200">
              <a:buFont typeface="Arial" panose="020B0604020202020204" pitchFamily="34" charset="0"/>
              <a:buChar char="•"/>
            </a:pPr>
            <a:r>
              <a:rPr lang="en-US" dirty="0" err="1" smtClean="0">
                <a:solidFill>
                  <a:schemeClr val="tx1">
                    <a:lumMod val="95000"/>
                    <a:lumOff val="5000"/>
                  </a:schemeClr>
                </a:solidFill>
                <a:latin typeface="Century Gothic" panose="020B0502020202020204" pitchFamily="34" charset="0"/>
              </a:rPr>
              <a:t>Ermias</a:t>
            </a:r>
            <a:r>
              <a:rPr lang="en-US" dirty="0" smtClean="0">
                <a:solidFill>
                  <a:schemeClr val="tx1">
                    <a:lumMod val="95000"/>
                    <a:lumOff val="5000"/>
                  </a:schemeClr>
                </a:solidFill>
                <a:latin typeface="Century Gothic" panose="020B0502020202020204" pitchFamily="34" charset="0"/>
              </a:rPr>
              <a:t> </a:t>
            </a:r>
            <a:r>
              <a:rPr lang="en-US" dirty="0" err="1" smtClean="0">
                <a:solidFill>
                  <a:schemeClr val="tx1">
                    <a:lumMod val="95000"/>
                    <a:lumOff val="5000"/>
                  </a:schemeClr>
                </a:solidFill>
                <a:latin typeface="Century Gothic" panose="020B0502020202020204" pitchFamily="34" charset="0"/>
              </a:rPr>
              <a:t>Asheber</a:t>
            </a:r>
            <a:endParaRPr lang="en-US" dirty="0" smtClean="0">
              <a:solidFill>
                <a:schemeClr val="tx1">
                  <a:lumMod val="95000"/>
                  <a:lumOff val="5000"/>
                </a:schemeClr>
              </a:solidFill>
              <a:latin typeface="Century Gothic" panose="020B0502020202020204" pitchFamily="34" charset="0"/>
            </a:endParaRPr>
          </a:p>
          <a:p>
            <a:pPr marL="941832" lvl="1" indent="-457200">
              <a:buFont typeface="Arial" panose="020B0604020202020204" pitchFamily="34" charset="0"/>
              <a:buChar char="•"/>
            </a:pPr>
            <a:r>
              <a:rPr lang="en-US" dirty="0" err="1" smtClean="0">
                <a:solidFill>
                  <a:schemeClr val="tx1">
                    <a:lumMod val="95000"/>
                    <a:lumOff val="5000"/>
                  </a:schemeClr>
                </a:solidFill>
                <a:latin typeface="Century Gothic" panose="020B0502020202020204" pitchFamily="34" charset="0"/>
              </a:rPr>
              <a:t>Tinsae</a:t>
            </a:r>
            <a:r>
              <a:rPr lang="en-US" dirty="0" smtClean="0">
                <a:solidFill>
                  <a:schemeClr val="tx1">
                    <a:lumMod val="95000"/>
                    <a:lumOff val="5000"/>
                  </a:schemeClr>
                </a:solidFill>
                <a:latin typeface="Century Gothic" panose="020B0502020202020204" pitchFamily="34" charset="0"/>
              </a:rPr>
              <a:t> </a:t>
            </a:r>
            <a:r>
              <a:rPr lang="en-US" dirty="0" err="1" smtClean="0">
                <a:solidFill>
                  <a:schemeClr val="tx1">
                    <a:lumMod val="95000"/>
                    <a:lumOff val="5000"/>
                  </a:schemeClr>
                </a:solidFill>
                <a:latin typeface="Century Gothic" panose="020B0502020202020204" pitchFamily="34" charset="0"/>
              </a:rPr>
              <a:t>Tesfaye</a:t>
            </a:r>
            <a:endParaRPr lang="en-US" dirty="0" smtClean="0">
              <a:solidFill>
                <a:schemeClr val="tx1">
                  <a:lumMod val="95000"/>
                  <a:lumOff val="5000"/>
                </a:schemeClr>
              </a:solidFill>
              <a:latin typeface="Century Gothic" panose="020B0502020202020204" pitchFamily="34" charset="0"/>
            </a:endParaRPr>
          </a:p>
          <a:p>
            <a:pPr marL="941832" lvl="1" indent="-457200"/>
            <a:endParaRPr lang="en-US" dirty="0" smtClean="0">
              <a:solidFill>
                <a:srgbClr val="FF0000"/>
              </a:solidFill>
              <a:latin typeface="Century Gothic" panose="020B0502020202020204" pitchFamily="34" charset="0"/>
            </a:endParaRPr>
          </a:p>
          <a:p>
            <a:pPr marL="941832" lvl="1" indent="-457200"/>
            <a:endParaRPr lang="en-US" dirty="0" smtClean="0">
              <a:solidFill>
                <a:srgbClr val="FF0000"/>
              </a:solidFill>
              <a:latin typeface="Century Gothic" panose="020B0502020202020204" pitchFamily="34" charset="0"/>
            </a:endParaRPr>
          </a:p>
          <a:p>
            <a:pPr lvl="0" indent="457200" algn="ctr" eaLnBrk="0" fontAlgn="base" hangingPunct="0">
              <a:spcBef>
                <a:spcPct val="0"/>
              </a:spcBef>
              <a:spcAft>
                <a:spcPct val="0"/>
              </a:spcAft>
            </a:pPr>
            <a:endParaRPr lang="en-US" altLang="en-US" dirty="0">
              <a:solidFill>
                <a:srgbClr val="002060"/>
              </a:solidFill>
              <a:latin typeface="Century Gothic" panose="020B0502020202020204" pitchFamily="34" charset="0"/>
            </a:endParaRPr>
          </a:p>
        </p:txBody>
      </p:sp>
      <p:sp>
        <p:nvSpPr>
          <p:cNvPr id="6" name="Rectangle 5"/>
          <p:cNvSpPr/>
          <p:nvPr/>
        </p:nvSpPr>
        <p:spPr>
          <a:xfrm>
            <a:off x="9538282" y="5828143"/>
            <a:ext cx="2383986" cy="369332"/>
          </a:xfrm>
          <a:prstGeom prst="rect">
            <a:avLst/>
          </a:prstGeom>
        </p:spPr>
        <p:txBody>
          <a:bodyPr wrap="none">
            <a:spAutoFit/>
          </a:bodyPr>
          <a:lstStyle/>
          <a:p>
            <a:r>
              <a:rPr lang="en-US" dirty="0">
                <a:latin typeface="Century Gothic" panose="020B0502020202020204" pitchFamily="34" charset="0"/>
              </a:rPr>
              <a:t> </a:t>
            </a:r>
            <a:r>
              <a:rPr lang="en-US" dirty="0" smtClean="0">
                <a:latin typeface="Century Gothic" panose="020B0502020202020204" pitchFamily="34" charset="0"/>
              </a:rPr>
              <a:t>Date </a:t>
            </a:r>
            <a:r>
              <a:rPr lang="en-US" dirty="0" smtClean="0">
                <a:latin typeface="Century Gothic" panose="020B0502020202020204" pitchFamily="34" charset="0"/>
              </a:rPr>
              <a:t>Sep 28</a:t>
            </a:r>
            <a:r>
              <a:rPr lang="en-US" dirty="0" smtClean="0">
                <a:latin typeface="Century Gothic" panose="020B0502020202020204" pitchFamily="34" charset="0"/>
              </a:rPr>
              <a:t>, </a:t>
            </a:r>
            <a:r>
              <a:rPr lang="en-US" dirty="0" smtClean="0">
                <a:latin typeface="Century Gothic" panose="020B0502020202020204" pitchFamily="34" charset="0"/>
              </a:rPr>
              <a:t>2021  </a:t>
            </a:r>
            <a:endParaRPr lang="en-US" dirty="0">
              <a:latin typeface="Century Gothic" panose="020B0502020202020204" pitchFamily="34" charset="0"/>
            </a:endParaRPr>
          </a:p>
        </p:txBody>
      </p:sp>
    </p:spTree>
    <p:extLst>
      <p:ext uri="{BB962C8B-B14F-4D97-AF65-F5344CB8AC3E}">
        <p14:creationId xmlns:p14="http://schemas.microsoft.com/office/powerpoint/2010/main" val="334603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lstStyle/>
          <a:p>
            <a:r>
              <a:rPr lang="en-US" dirty="0"/>
              <a:t>Overview </a:t>
            </a:r>
          </a:p>
          <a:p>
            <a:r>
              <a:rPr lang="en-US" dirty="0"/>
              <a:t>Objective Of the Project </a:t>
            </a:r>
          </a:p>
          <a:p>
            <a:r>
              <a:rPr lang="en-US" dirty="0"/>
              <a:t>Scope of project </a:t>
            </a:r>
          </a:p>
          <a:p>
            <a:r>
              <a:rPr lang="en-US" dirty="0" smtClean="0"/>
              <a:t>Use </a:t>
            </a:r>
            <a:r>
              <a:rPr lang="en-US" dirty="0"/>
              <a:t>Case </a:t>
            </a:r>
          </a:p>
          <a:p>
            <a:r>
              <a:rPr lang="en-US" dirty="0"/>
              <a:t>Class Diagram </a:t>
            </a:r>
          </a:p>
          <a:p>
            <a:r>
              <a:rPr lang="en-US" dirty="0" smtClean="0"/>
              <a:t>Implementation </a:t>
            </a:r>
            <a:r>
              <a:rPr lang="en-US" dirty="0"/>
              <a:t>tool </a:t>
            </a:r>
            <a:endParaRPr lang="en-US" dirty="0" smtClean="0"/>
          </a:p>
          <a:p>
            <a:r>
              <a:rPr lang="en-US" dirty="0" smtClean="0"/>
              <a:t>Demo</a:t>
            </a:r>
            <a:endParaRPr lang="en-US" dirty="0"/>
          </a:p>
        </p:txBody>
      </p:sp>
    </p:spTree>
    <p:extLst>
      <p:ext uri="{BB962C8B-B14F-4D97-AF65-F5344CB8AC3E}">
        <p14:creationId xmlns:p14="http://schemas.microsoft.com/office/powerpoint/2010/main" val="301766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p>
        </p:txBody>
      </p:sp>
      <p:sp>
        <p:nvSpPr>
          <p:cNvPr id="3" name="Content Placeholder 2"/>
          <p:cNvSpPr>
            <a:spLocks noGrp="1"/>
          </p:cNvSpPr>
          <p:nvPr>
            <p:ph idx="1"/>
          </p:nvPr>
        </p:nvSpPr>
        <p:spPr/>
        <p:txBody>
          <a:bodyPr>
            <a:normAutofit/>
          </a:bodyPr>
          <a:lstStyle/>
          <a:p>
            <a:pPr>
              <a:lnSpc>
                <a:spcPct val="100000"/>
              </a:lnSpc>
            </a:pPr>
            <a:r>
              <a:rPr lang="en-US" sz="1800" dirty="0" smtClean="0">
                <a:latin typeface="Arial" panose="020B0604020202020204" pitchFamily="34" charset="0"/>
                <a:cs typeface="Arial" panose="020B0604020202020204" pitchFamily="34" charset="0"/>
              </a:rPr>
              <a:t>The real estate market is a booming industry. Real estate is a type of business for selling, buying, renting land, buildings and offices. The success of the industry is a result of competition and the intervention of modern technology. Most people in the business prefer to use real estate management system to stay ahead in the race. Real estate property management software is an effective and easy-to-use tool. It facilitates the management of properties personal property, equipment, including maintenance all through a single piece of software</a:t>
            </a:r>
            <a:r>
              <a:rPr lang="en-US" sz="1800" dirty="0" smtClean="0">
                <a:latin typeface="Arial" panose="020B0604020202020204" pitchFamily="34" charset="0"/>
                <a:cs typeface="Arial" panose="020B0604020202020204" pitchFamily="34" charset="0"/>
              </a:rPr>
              <a:t>.</a:t>
            </a:r>
          </a:p>
          <a:p>
            <a:pPr marL="0" indent="0">
              <a:lnSpc>
                <a:spcPct val="100000"/>
              </a:lnSpc>
              <a:buNone/>
            </a:pPr>
            <a:endParaRPr lang="en-US" sz="1800" dirty="0" smtClean="0">
              <a:latin typeface="Arial" panose="020B0604020202020204" pitchFamily="34" charset="0"/>
              <a:cs typeface="Arial" panose="020B0604020202020204" pitchFamily="34" charset="0"/>
            </a:endParaRPr>
          </a:p>
          <a:p>
            <a:pPr>
              <a:lnSpc>
                <a:spcPct val="100000"/>
              </a:lnSpc>
            </a:pPr>
            <a:r>
              <a:rPr lang="en-US" sz="1800" dirty="0" smtClean="0">
                <a:latin typeface="Arial" panose="020B0604020202020204" pitchFamily="34" charset="0"/>
                <a:cs typeface="Arial" panose="020B0604020202020204" pitchFamily="34" charset="0"/>
              </a:rPr>
              <a:t>Initially, the overall real estate process now is a manual system where The real estate agency follows a lengthy and hectic process. With this manual system, few buyers and sellers can be contacted at a time. And people meet the agent in person, for checking the Property details and also needs to visit the location. After finding the desired place and too many processes of paper works has been done, the customer will finally rent the place. If a customer wants to update the details of his property, he should contact the agent or visit office. </a:t>
            </a:r>
          </a:p>
          <a:p>
            <a:pPr>
              <a:lnSpc>
                <a:spcPct val="100000"/>
              </a:lnSpc>
            </a:pPr>
            <a:endParaRPr lang="en-US" sz="2000" dirty="0"/>
          </a:p>
        </p:txBody>
      </p:sp>
    </p:spTree>
    <p:extLst>
      <p:ext uri="{BB962C8B-B14F-4D97-AF65-F5344CB8AC3E}">
        <p14:creationId xmlns:p14="http://schemas.microsoft.com/office/powerpoint/2010/main" val="243252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the Project </a:t>
            </a:r>
          </a:p>
        </p:txBody>
      </p:sp>
      <p:sp>
        <p:nvSpPr>
          <p:cNvPr id="3" name="Content Placeholder 2"/>
          <p:cNvSpPr>
            <a:spLocks noGrp="1"/>
          </p:cNvSpPr>
          <p:nvPr>
            <p:ph idx="1"/>
          </p:nvPr>
        </p:nvSpPr>
        <p:spPr/>
        <p:txBody>
          <a:bodyPr>
            <a:normAutofit fontScale="25000" lnSpcReduction="20000"/>
          </a:bodyPr>
          <a:lstStyle/>
          <a:p>
            <a:pPr>
              <a:lnSpc>
                <a:spcPct val="150000"/>
              </a:lnSpc>
            </a:pPr>
            <a:r>
              <a:rPr lang="en-US" sz="6400" b="1" dirty="0" smtClean="0">
                <a:latin typeface="Arial" panose="020B0604020202020204" pitchFamily="34" charset="0"/>
                <a:cs typeface="Arial" panose="020B0604020202020204" pitchFamily="34" charset="0"/>
              </a:rPr>
              <a:t>General Objective</a:t>
            </a:r>
          </a:p>
          <a:p>
            <a:pPr lvl="1">
              <a:lnSpc>
                <a:spcPct val="150000"/>
              </a:lnSpc>
              <a:buFont typeface="Wingdings" panose="05000000000000000000" pitchFamily="2" charset="2"/>
              <a:buChar char="Ø"/>
            </a:pPr>
            <a:r>
              <a:rPr lang="en-US" sz="5600" dirty="0" smtClean="0">
                <a:latin typeface="Arial" panose="020B0604020202020204" pitchFamily="34" charset="0"/>
                <a:cs typeface="Arial" panose="020B0604020202020204" pitchFamily="34" charset="0"/>
              </a:rPr>
              <a:t>The overall objective is to automate the manual work that is done by the Real Estate to eliminate the problems and gaps that occurs among the Clients and the Real Estate Corporate.</a:t>
            </a:r>
          </a:p>
          <a:p>
            <a:pPr>
              <a:lnSpc>
                <a:spcPct val="150000"/>
              </a:lnSpc>
            </a:pPr>
            <a:r>
              <a:rPr lang="en-US" sz="6400" b="1" dirty="0" smtClean="0">
                <a:latin typeface="Arial" panose="020B0604020202020204" pitchFamily="34" charset="0"/>
                <a:cs typeface="Arial" panose="020B0604020202020204" pitchFamily="34" charset="0"/>
              </a:rPr>
              <a:t>Specific Objectives </a:t>
            </a:r>
          </a:p>
          <a:p>
            <a:pPr lvl="1">
              <a:lnSpc>
                <a:spcPct val="150000"/>
              </a:lnSpc>
              <a:buFont typeface="Wingdings" panose="05000000000000000000" pitchFamily="2" charset="2"/>
              <a:buChar char="Ø"/>
            </a:pPr>
            <a:r>
              <a:rPr lang="en-US" sz="5600" dirty="0" smtClean="0">
                <a:latin typeface="Arial" panose="020B0604020202020204" pitchFamily="34" charset="0"/>
                <a:cs typeface="Arial" panose="020B0604020202020204" pitchFamily="34" charset="0"/>
              </a:rPr>
              <a:t>To achieve the general objective, the following specific objectives must be accomplished:</a:t>
            </a:r>
          </a:p>
          <a:p>
            <a:pPr lvl="2">
              <a:lnSpc>
                <a:spcPct val="170000"/>
              </a:lnSpc>
              <a:buFont typeface="Wingdings" panose="05000000000000000000" pitchFamily="2" charset="2"/>
              <a:buChar char="v"/>
            </a:pPr>
            <a:r>
              <a:rPr lang="en-US" sz="5600" dirty="0" smtClean="0">
                <a:latin typeface="Arial" panose="020B0604020202020204" pitchFamily="34" charset="0"/>
                <a:cs typeface="Arial" panose="020B0604020202020204" pitchFamily="34" charset="0"/>
              </a:rPr>
              <a:t>Collect data and requirements</a:t>
            </a:r>
          </a:p>
          <a:p>
            <a:pPr lvl="2">
              <a:lnSpc>
                <a:spcPct val="170000"/>
              </a:lnSpc>
              <a:buFont typeface="Wingdings" panose="05000000000000000000" pitchFamily="2" charset="2"/>
              <a:buChar char="v"/>
            </a:pPr>
            <a:r>
              <a:rPr lang="en-US" sz="5600" dirty="0" smtClean="0">
                <a:latin typeface="Arial" panose="020B0604020202020204" pitchFamily="34" charset="0"/>
                <a:cs typeface="Arial" panose="020B0604020202020204" pitchFamily="34" charset="0"/>
              </a:rPr>
              <a:t>Observe how the current system works</a:t>
            </a:r>
          </a:p>
          <a:p>
            <a:pPr lvl="2">
              <a:lnSpc>
                <a:spcPct val="170000"/>
              </a:lnSpc>
              <a:buFont typeface="Wingdings" panose="05000000000000000000" pitchFamily="2" charset="2"/>
              <a:buChar char="v"/>
            </a:pPr>
            <a:r>
              <a:rPr lang="en-US" sz="5600" dirty="0" smtClean="0">
                <a:latin typeface="Arial" panose="020B0604020202020204" pitchFamily="34" charset="0"/>
                <a:cs typeface="Arial" panose="020B0604020202020204" pitchFamily="34" charset="0"/>
              </a:rPr>
              <a:t>Interview Consumers and determine their desires</a:t>
            </a:r>
          </a:p>
          <a:p>
            <a:pPr lvl="2">
              <a:lnSpc>
                <a:spcPct val="170000"/>
              </a:lnSpc>
              <a:buFont typeface="Wingdings" panose="05000000000000000000" pitchFamily="2" charset="2"/>
              <a:buChar char="v"/>
            </a:pPr>
            <a:r>
              <a:rPr lang="en-US" sz="5600" dirty="0" smtClean="0">
                <a:latin typeface="Arial" panose="020B0604020202020204" pitchFamily="34" charset="0"/>
                <a:cs typeface="Arial" panose="020B0604020202020204" pitchFamily="34" charset="0"/>
              </a:rPr>
              <a:t>Analyze drawbacks of the current system</a:t>
            </a:r>
          </a:p>
          <a:p>
            <a:pPr lvl="2">
              <a:lnSpc>
                <a:spcPct val="170000"/>
              </a:lnSpc>
              <a:buFont typeface="Wingdings" panose="05000000000000000000" pitchFamily="2" charset="2"/>
              <a:buChar char="v"/>
            </a:pPr>
            <a:r>
              <a:rPr lang="en-US" sz="5600" dirty="0" smtClean="0">
                <a:latin typeface="Arial" panose="020B0604020202020204" pitchFamily="34" charset="0"/>
                <a:cs typeface="Arial" panose="020B0604020202020204" pitchFamily="34" charset="0"/>
              </a:rPr>
              <a:t>Propose a system that modifies the current system</a:t>
            </a:r>
          </a:p>
          <a:p>
            <a:pPr lvl="2">
              <a:lnSpc>
                <a:spcPct val="170000"/>
              </a:lnSpc>
              <a:buFont typeface="Wingdings" panose="05000000000000000000" pitchFamily="2" charset="2"/>
              <a:buChar char="v"/>
            </a:pPr>
            <a:r>
              <a:rPr lang="en-US" sz="5600" dirty="0" smtClean="0">
                <a:latin typeface="Arial" panose="020B0604020202020204" pitchFamily="34" charset="0"/>
                <a:cs typeface="Arial" panose="020B0604020202020204" pitchFamily="34" charset="0"/>
              </a:rPr>
              <a:t>Deploy the proposed system</a:t>
            </a:r>
          </a:p>
          <a:p>
            <a:pPr lvl="2">
              <a:lnSpc>
                <a:spcPct val="170000"/>
              </a:lnSpc>
              <a:buFont typeface="Wingdings" panose="05000000000000000000" pitchFamily="2" charset="2"/>
              <a:buChar char="v"/>
            </a:pPr>
            <a:r>
              <a:rPr lang="en-US" sz="5600" dirty="0" smtClean="0">
                <a:latin typeface="Arial" panose="020B0604020202020204" pitchFamily="34" charset="0"/>
                <a:cs typeface="Arial" panose="020B0604020202020204" pitchFamily="34" charset="0"/>
              </a:rPr>
              <a:t>Work in a team to make sure the system achieves its goal</a:t>
            </a:r>
          </a:p>
          <a:p>
            <a:pPr lvl="1">
              <a:lnSpc>
                <a:spcPct val="150000"/>
              </a:lnSpc>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4761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 </a:t>
            </a:r>
          </a:p>
        </p:txBody>
      </p:sp>
      <p:sp>
        <p:nvSpPr>
          <p:cNvPr id="3" name="Content Placeholder 2"/>
          <p:cNvSpPr>
            <a:spLocks noGrp="1"/>
          </p:cNvSpPr>
          <p:nvPr>
            <p:ph idx="1"/>
          </p:nvPr>
        </p:nvSpPr>
        <p:spPr/>
        <p:txBody>
          <a:bodyPr>
            <a:normAutofit fontScale="25000" lnSpcReduction="20000"/>
          </a:bodyPr>
          <a:lstStyle/>
          <a:p>
            <a:pPr>
              <a:lnSpc>
                <a:spcPct val="170000"/>
              </a:lnSpc>
            </a:pPr>
            <a:r>
              <a:rPr lang="en-US" sz="5600" dirty="0" smtClean="0">
                <a:latin typeface="Arial" panose="020B0604020202020204" pitchFamily="34" charset="0"/>
                <a:cs typeface="Arial" panose="020B0604020202020204" pitchFamily="34" charset="0"/>
              </a:rPr>
              <a:t>The RSM is designed to meet the needs of peoples who wants to rent the prefect house without any ups and downs and also the real estate’s landlords who wants their house to be rented without any extra process and also with a short period of time. The system has features such as:</a:t>
            </a:r>
          </a:p>
          <a:p>
            <a:pPr lvl="1">
              <a:lnSpc>
                <a:spcPct val="170000"/>
              </a:lnSpc>
              <a:buFont typeface="Wingdings" panose="05000000000000000000" pitchFamily="2" charset="2"/>
              <a:buChar char="Ø"/>
            </a:pPr>
            <a:r>
              <a:rPr lang="en-US" sz="5600" dirty="0" smtClean="0">
                <a:latin typeface="Arial" panose="020B0604020202020204" pitchFamily="34" charset="0"/>
                <a:cs typeface="Arial" panose="020B0604020202020204" pitchFamily="34" charset="0"/>
              </a:rPr>
              <a:t>Rental contract for clients</a:t>
            </a:r>
          </a:p>
          <a:p>
            <a:pPr lvl="1">
              <a:lnSpc>
                <a:spcPct val="170000"/>
              </a:lnSpc>
              <a:buFont typeface="Wingdings" panose="05000000000000000000" pitchFamily="2" charset="2"/>
              <a:buChar char="Ø"/>
            </a:pPr>
            <a:r>
              <a:rPr lang="en-US" sz="5600" dirty="0" smtClean="0">
                <a:latin typeface="Arial" panose="020B0604020202020204" pitchFamily="34" charset="0"/>
                <a:cs typeface="Arial" panose="020B0604020202020204" pitchFamily="34" charset="0"/>
              </a:rPr>
              <a:t>Housing </a:t>
            </a:r>
            <a:r>
              <a:rPr lang="en-US" sz="5600" dirty="0" smtClean="0">
                <a:latin typeface="Arial" panose="020B0604020202020204" pitchFamily="34" charset="0"/>
                <a:cs typeface="Arial" panose="020B0604020202020204" pitchFamily="34" charset="0"/>
              </a:rPr>
              <a:t>promotion</a:t>
            </a:r>
          </a:p>
          <a:p>
            <a:pPr lvl="1">
              <a:lnSpc>
                <a:spcPct val="170000"/>
              </a:lnSpc>
              <a:buFont typeface="Wingdings" panose="05000000000000000000" pitchFamily="2" charset="2"/>
              <a:buChar char="Ø"/>
            </a:pPr>
            <a:r>
              <a:rPr lang="en-US" sz="5600" dirty="0" smtClean="0">
                <a:latin typeface="Arial" panose="020B0604020202020204" pitchFamily="34" charset="0"/>
                <a:cs typeface="Arial" panose="020B0604020202020204" pitchFamily="34" charset="0"/>
              </a:rPr>
              <a:t>House information</a:t>
            </a:r>
            <a:endParaRPr lang="en-US" sz="5600" dirty="0" smtClean="0">
              <a:latin typeface="Arial" panose="020B0604020202020204" pitchFamily="34" charset="0"/>
              <a:cs typeface="Arial" panose="020B0604020202020204" pitchFamily="34" charset="0"/>
            </a:endParaRPr>
          </a:p>
          <a:p>
            <a:pPr lvl="1">
              <a:lnSpc>
                <a:spcPct val="170000"/>
              </a:lnSpc>
              <a:buFont typeface="Wingdings" panose="05000000000000000000" pitchFamily="2" charset="2"/>
              <a:buChar char="Ø"/>
            </a:pPr>
            <a:r>
              <a:rPr lang="en-US" sz="5600" dirty="0" smtClean="0">
                <a:latin typeface="Arial" panose="020B0604020202020204" pitchFamily="34" charset="0"/>
                <a:cs typeface="Arial" panose="020B0604020202020204" pitchFamily="34" charset="0"/>
              </a:rPr>
              <a:t>Adding </a:t>
            </a:r>
            <a:r>
              <a:rPr lang="en-US" sz="5600" dirty="0" smtClean="0">
                <a:latin typeface="Arial" panose="020B0604020202020204" pitchFamily="34" charset="0"/>
                <a:cs typeface="Arial" panose="020B0604020202020204" pitchFamily="34" charset="0"/>
              </a:rPr>
              <a:t>Houses that are available</a:t>
            </a:r>
          </a:p>
          <a:p>
            <a:pPr lvl="1">
              <a:lnSpc>
                <a:spcPct val="170000"/>
              </a:lnSpc>
              <a:buFont typeface="Wingdings" panose="05000000000000000000" pitchFamily="2" charset="2"/>
              <a:buChar char="Ø"/>
            </a:pPr>
            <a:r>
              <a:rPr lang="en-US" sz="5600" dirty="0" smtClean="0">
                <a:latin typeface="Arial" panose="020B0604020202020204" pitchFamily="34" charset="0"/>
                <a:cs typeface="Arial" panose="020B0604020202020204" pitchFamily="34" charset="0"/>
              </a:rPr>
              <a:t>Registering Manager</a:t>
            </a:r>
            <a:endParaRPr lang="en-US" sz="5600" dirty="0" smtClean="0">
              <a:latin typeface="Arial" panose="020B0604020202020204" pitchFamily="34" charset="0"/>
              <a:cs typeface="Arial" panose="020B0604020202020204" pitchFamily="34" charset="0"/>
            </a:endParaRPr>
          </a:p>
          <a:p>
            <a:pPr lvl="1">
              <a:lnSpc>
                <a:spcPct val="170000"/>
              </a:lnSpc>
              <a:buFont typeface="Wingdings" panose="05000000000000000000" pitchFamily="2" charset="2"/>
              <a:buChar char="Ø"/>
            </a:pPr>
            <a:r>
              <a:rPr lang="en-US" sz="5600" dirty="0" smtClean="0">
                <a:latin typeface="Arial" panose="020B0604020202020204" pitchFamily="34" charset="0"/>
                <a:cs typeface="Arial" panose="020B0604020202020204" pitchFamily="34" charset="0"/>
              </a:rPr>
              <a:t>Authentication/Authorization for users</a:t>
            </a:r>
          </a:p>
          <a:p>
            <a:pPr>
              <a:lnSpc>
                <a:spcPct val="170000"/>
              </a:lnSpc>
            </a:pPr>
            <a:r>
              <a:rPr lang="en-US" sz="5600" dirty="0" smtClean="0">
                <a:latin typeface="Arial" panose="020B0604020202020204" pitchFamily="34" charset="0"/>
                <a:cs typeface="Arial" panose="020B0604020202020204" pitchFamily="34" charset="0"/>
              </a:rPr>
              <a:t>One of the limitations of this system is, it may not provide the payment options that buyers want, and need, to accommodate their lifestyle demands.</a:t>
            </a:r>
          </a:p>
          <a:p>
            <a:pPr>
              <a:lnSpc>
                <a:spcPct val="170000"/>
              </a:lnSpc>
            </a:pPr>
            <a:endParaRPr lang="en-US" dirty="0" smtClean="0">
              <a:latin typeface="Arial" panose="020B0604020202020204" pitchFamily="34" charset="0"/>
              <a:cs typeface="Arial" panose="020B0604020202020204" pitchFamily="34" charset="0"/>
            </a:endParaRPr>
          </a:p>
          <a:p>
            <a:pPr>
              <a:lnSpc>
                <a:spcPct val="170000"/>
              </a:lnSpc>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111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4898" y="1785668"/>
            <a:ext cx="8902460" cy="4546121"/>
          </a:xfrm>
        </p:spPr>
      </p:pic>
    </p:spTree>
    <p:extLst>
      <p:ext uri="{BB962C8B-B14F-4D97-AF65-F5344CB8AC3E}">
        <p14:creationId xmlns:p14="http://schemas.microsoft.com/office/powerpoint/2010/main" val="392269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031D-3A31-4FE8-B1DA-AEDAAAB2716E}"/>
              </a:ext>
            </a:extLst>
          </p:cNvPr>
          <p:cNvSpPr>
            <a:spLocks noGrp="1"/>
          </p:cNvSpPr>
          <p:nvPr>
            <p:ph type="title"/>
          </p:nvPr>
        </p:nvSpPr>
        <p:spPr/>
        <p:txBody>
          <a:bodyPr/>
          <a:lstStyle/>
          <a:p>
            <a:r>
              <a:rPr lang="en-US" dirty="0"/>
              <a:t>Class Diagram </a:t>
            </a:r>
          </a:p>
        </p:txBody>
      </p:sp>
      <p:pic>
        <p:nvPicPr>
          <p:cNvPr id="4" name="Content Placeholder 3" descr="A Star-Based LAN.vpd (1).png"/>
          <p:cNvPicPr>
            <a:picLocks noGrp="1"/>
          </p:cNvPicPr>
          <p:nvPr>
            <p:ph idx="1"/>
          </p:nvPr>
        </p:nvPicPr>
        <p:blipFill>
          <a:blip r:embed="rId2" cstate="print"/>
          <a:stretch>
            <a:fillRect/>
          </a:stretch>
        </p:blipFill>
        <p:spPr>
          <a:xfrm>
            <a:off x="1375646" y="1675051"/>
            <a:ext cx="8609926" cy="4296013"/>
          </a:xfrm>
          <a:prstGeom prst="rect">
            <a:avLst/>
          </a:prstGeom>
        </p:spPr>
      </p:pic>
    </p:spTree>
    <p:extLst>
      <p:ext uri="{BB962C8B-B14F-4D97-AF65-F5344CB8AC3E}">
        <p14:creationId xmlns:p14="http://schemas.microsoft.com/office/powerpoint/2010/main" val="139088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B6A1-41BC-4A11-B181-E78834B7706D}"/>
              </a:ext>
            </a:extLst>
          </p:cNvPr>
          <p:cNvSpPr>
            <a:spLocks noGrp="1"/>
          </p:cNvSpPr>
          <p:nvPr>
            <p:ph type="title"/>
          </p:nvPr>
        </p:nvSpPr>
        <p:spPr/>
        <p:txBody>
          <a:bodyPr/>
          <a:lstStyle/>
          <a:p>
            <a:r>
              <a:rPr lang="en-US" dirty="0"/>
              <a:t>Implementation Tools </a:t>
            </a:r>
          </a:p>
        </p:txBody>
      </p:sp>
      <p:sp>
        <p:nvSpPr>
          <p:cNvPr id="3" name="Content Placeholder 2">
            <a:extLst>
              <a:ext uri="{FF2B5EF4-FFF2-40B4-BE49-F238E27FC236}">
                <a16:creationId xmlns:a16="http://schemas.microsoft.com/office/drawing/2014/main" id="{B3004B9F-3F3B-4861-8705-00DB1840B8D5}"/>
              </a:ext>
            </a:extLst>
          </p:cNvPr>
          <p:cNvSpPr>
            <a:spLocks noGrp="1"/>
          </p:cNvSpPr>
          <p:nvPr>
            <p:ph idx="1"/>
          </p:nvPr>
        </p:nvSpPr>
        <p:spPr/>
        <p:txBody>
          <a:bodyPr>
            <a:normAutofit/>
          </a:bodyPr>
          <a:lstStyle/>
          <a:p>
            <a:r>
              <a:rPr lang="en-US" sz="2600" b="1" dirty="0" smtClean="0"/>
              <a:t>Hardware Interfaces</a:t>
            </a:r>
          </a:p>
          <a:p>
            <a:pPr>
              <a:buNone/>
            </a:pPr>
            <a:r>
              <a:rPr lang="en-US" dirty="0" smtClean="0"/>
              <a:t>	</a:t>
            </a:r>
            <a:r>
              <a:rPr lang="en-US" sz="2000" dirty="0" smtClean="0"/>
              <a:t>The system requires any devices that enables Clients to browse to the website such as smart phone, tablet, desktop.</a:t>
            </a:r>
          </a:p>
          <a:p>
            <a:r>
              <a:rPr lang="en-US" sz="2600" b="1" dirty="0" smtClean="0"/>
              <a:t>Software Interfaces</a:t>
            </a:r>
          </a:p>
          <a:p>
            <a:pPr>
              <a:buNone/>
            </a:pPr>
            <a:r>
              <a:rPr lang="en-US" dirty="0" smtClean="0"/>
              <a:t> 	</a:t>
            </a:r>
            <a:r>
              <a:rPr lang="en-US" sz="2000" dirty="0" smtClean="0"/>
              <a:t>The Real Estate Management System is reliant on a Browser which means each actors (admin, manager and client) need to use any browser such as Chrome, Safari, Edge, and Firefox. The front-end and back-end frameworks are basic HTML, CSS and </a:t>
            </a:r>
            <a:r>
              <a:rPr lang="en-US" sz="2000" dirty="0" err="1" smtClean="0"/>
              <a:t>Golang</a:t>
            </a:r>
            <a:r>
              <a:rPr lang="en-US" sz="2000" dirty="0" smtClean="0"/>
              <a:t>, respectively. The database will be an </a:t>
            </a:r>
            <a:r>
              <a:rPr lang="en-US" sz="2000" dirty="0" err="1" smtClean="0"/>
              <a:t>SQLite</a:t>
            </a:r>
            <a:r>
              <a:rPr lang="en-US" sz="2000" dirty="0" smtClean="0"/>
              <a:t>.</a:t>
            </a:r>
          </a:p>
          <a:p>
            <a:r>
              <a:rPr lang="en-US" sz="2400" b="1" dirty="0" smtClean="0"/>
              <a:t>Communications Interfaces</a:t>
            </a:r>
          </a:p>
          <a:p>
            <a:pPr>
              <a:buNone/>
            </a:pPr>
            <a:r>
              <a:rPr lang="en-US" dirty="0" smtClean="0"/>
              <a:t> 	</a:t>
            </a:r>
            <a:r>
              <a:rPr lang="en-US" sz="2000" dirty="0" smtClean="0"/>
              <a:t>Since the system will be delivered as a Web. The system will use HTTPS Rest API for all communication on the internet. </a:t>
            </a:r>
            <a:endParaRPr lang="en-US" sz="2000" b="1" dirty="0" smtClean="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a:p>
        </p:txBody>
      </p:sp>
    </p:spTree>
    <p:extLst>
      <p:ext uri="{BB962C8B-B14F-4D97-AF65-F5344CB8AC3E}">
        <p14:creationId xmlns:p14="http://schemas.microsoft.com/office/powerpoint/2010/main" val="156092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3800" dirty="0" smtClean="0"/>
              <a:t>Demonstration </a:t>
            </a:r>
            <a:r>
              <a:rPr lang="en-US" sz="3800" dirty="0"/>
              <a:t>of  The System!!!!!!!!!!!</a:t>
            </a:r>
          </a:p>
        </p:txBody>
      </p:sp>
    </p:spTree>
    <p:extLst>
      <p:ext uri="{BB962C8B-B14F-4D97-AF65-F5344CB8AC3E}">
        <p14:creationId xmlns:p14="http://schemas.microsoft.com/office/powerpoint/2010/main" val="1543964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TotalTime>
  <Words>367</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Bernard MT Condensed</vt:lpstr>
      <vt:lpstr>Calibri</vt:lpstr>
      <vt:lpstr>Calibri Light</vt:lpstr>
      <vt:lpstr>Century Gothic</vt:lpstr>
      <vt:lpstr>Times New Roman</vt:lpstr>
      <vt:lpstr>Wingdings</vt:lpstr>
      <vt:lpstr>Office Theme</vt:lpstr>
      <vt:lpstr>PowerPoint Presentation</vt:lpstr>
      <vt:lpstr>Outline </vt:lpstr>
      <vt:lpstr>Overview </vt:lpstr>
      <vt:lpstr>Objective Of the Project </vt:lpstr>
      <vt:lpstr>Scope of the Project </vt:lpstr>
      <vt:lpstr>Use Case </vt:lpstr>
      <vt:lpstr>Class Diagram </vt:lpstr>
      <vt:lpstr>Implementation Tools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3020</dc:creator>
  <cp:lastModifiedBy>user</cp:lastModifiedBy>
  <cp:revision>34</cp:revision>
  <dcterms:created xsi:type="dcterms:W3CDTF">2017-03-27T17:42:10Z</dcterms:created>
  <dcterms:modified xsi:type="dcterms:W3CDTF">2021-09-28T09:41:21Z</dcterms:modified>
</cp:coreProperties>
</file>