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9" r:id="rId3"/>
    <p:sldId id="258"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72" autoAdjust="0"/>
  </p:normalViewPr>
  <p:slideViewPr>
    <p:cSldViewPr snapToGrid="0">
      <p:cViewPr varScale="1">
        <p:scale>
          <a:sx n="91" d="100"/>
          <a:sy n="91" d="100"/>
        </p:scale>
        <p:origin x="2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CBCFE5F-582A-41EF-BDE1-81425016E8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a:extLst>
              <a:ext uri="{FF2B5EF4-FFF2-40B4-BE49-F238E27FC236}">
                <a16:creationId xmlns:a16="http://schemas.microsoft.com/office/drawing/2014/main" id="{95EF35BA-3A6C-4E67-9B95-88C89D53CA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0046D-1F41-43A1-8BAA-A53CF48F2819}" type="datetimeFigureOut">
              <a:rPr lang="de-AT" smtClean="0"/>
              <a:t>07.07.2017</a:t>
            </a:fld>
            <a:endParaRPr lang="de-AT"/>
          </a:p>
        </p:txBody>
      </p:sp>
      <p:sp>
        <p:nvSpPr>
          <p:cNvPr id="4" name="Fußzeilenplatzhalter 3">
            <a:extLst>
              <a:ext uri="{FF2B5EF4-FFF2-40B4-BE49-F238E27FC236}">
                <a16:creationId xmlns:a16="http://schemas.microsoft.com/office/drawing/2014/main" id="{2E09832A-A40D-4EC1-8070-11F2682A84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a:extLst>
              <a:ext uri="{FF2B5EF4-FFF2-40B4-BE49-F238E27FC236}">
                <a16:creationId xmlns:a16="http://schemas.microsoft.com/office/drawing/2014/main" id="{2C00F201-E8CD-4D5E-BF21-CCC48E4143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D7E40D-8211-49E8-9BD4-7A43475DB52D}" type="slidenum">
              <a:rPr lang="de-AT" smtClean="0"/>
              <a:t>‹Nr.›</a:t>
            </a:fld>
            <a:endParaRPr lang="de-AT"/>
          </a:p>
        </p:txBody>
      </p:sp>
    </p:spTree>
    <p:extLst>
      <p:ext uri="{BB962C8B-B14F-4D97-AF65-F5344CB8AC3E}">
        <p14:creationId xmlns:p14="http://schemas.microsoft.com/office/powerpoint/2010/main" val="3500357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C3165-6D4D-4AB0-9465-D46CA5ECCA83}" type="datetimeFigureOut">
              <a:rPr lang="de-AT" smtClean="0"/>
              <a:t>07.07.2017</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A95D2-4D6D-47C1-9E34-27011B6A77C0}" type="slidenum">
              <a:rPr lang="de-AT" smtClean="0"/>
              <a:t>‹Nr.›</a:t>
            </a:fld>
            <a:endParaRPr lang="de-AT"/>
          </a:p>
        </p:txBody>
      </p:sp>
    </p:spTree>
    <p:extLst>
      <p:ext uri="{BB962C8B-B14F-4D97-AF65-F5344CB8AC3E}">
        <p14:creationId xmlns:p14="http://schemas.microsoft.com/office/powerpoint/2010/main" val="132617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Liebe Damen und Herren </a:t>
            </a:r>
            <a:r>
              <a:rPr lang="de-AT" dirty="0" err="1"/>
              <a:t>xD</a:t>
            </a:r>
            <a:endParaRPr lang="de-AT" dirty="0"/>
          </a:p>
          <a:p>
            <a:r>
              <a:rPr lang="de-AT" dirty="0"/>
              <a:t>Mein Projekt für Informatik2 war der Digital Writer, der die 4 LEDs am FH mini System ansteuert.</a:t>
            </a:r>
          </a:p>
        </p:txBody>
      </p:sp>
      <p:sp>
        <p:nvSpPr>
          <p:cNvPr id="4" name="Foliennummernplatzhalter 3"/>
          <p:cNvSpPr>
            <a:spLocks noGrp="1"/>
          </p:cNvSpPr>
          <p:nvPr>
            <p:ph type="sldNum" sz="quarter" idx="10"/>
          </p:nvPr>
        </p:nvSpPr>
        <p:spPr/>
        <p:txBody>
          <a:bodyPr/>
          <a:lstStyle/>
          <a:p>
            <a:fld id="{928A95D2-4D6D-47C1-9E34-27011B6A77C0}" type="slidenum">
              <a:rPr lang="de-AT" smtClean="0"/>
              <a:t>1</a:t>
            </a:fld>
            <a:endParaRPr lang="de-AT"/>
          </a:p>
        </p:txBody>
      </p:sp>
    </p:spTree>
    <p:extLst>
      <p:ext uri="{BB962C8B-B14F-4D97-AF65-F5344CB8AC3E}">
        <p14:creationId xmlns:p14="http://schemas.microsoft.com/office/powerpoint/2010/main" val="3726452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Stärken: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AT" sz="1200" dirty="0"/>
              <a:t>Angeschlossene </a:t>
            </a:r>
            <a:r>
              <a:rPr lang="de-AT" sz="1200" dirty="0" err="1"/>
              <a:t>MyDAQ</a:t>
            </a:r>
            <a:r>
              <a:rPr lang="de-AT" sz="1200" dirty="0"/>
              <a:t> werden automatisch erkannt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AT" sz="1200" dirty="0"/>
              <a:t>Oberfläche und </a:t>
            </a:r>
            <a:r>
              <a:rPr lang="de-AT" sz="1200" dirty="0" err="1"/>
              <a:t>MyDAQ</a:t>
            </a:r>
            <a:r>
              <a:rPr lang="de-AT" sz="1200" dirty="0"/>
              <a:t> immer synchron, d.h. sobald die Checkbox/der HEX-Wert geändert werden, werden auch die LEDs am </a:t>
            </a:r>
            <a:r>
              <a:rPr lang="de-AT" sz="1200" dirty="0" err="1"/>
              <a:t>MyDAQ</a:t>
            </a:r>
            <a:r>
              <a:rPr lang="de-AT" sz="1200" dirty="0"/>
              <a:t> aktualisiert (kein separater RUN-Button)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AT" sz="1200" dirty="0"/>
              <a:t>Es können LED-Werte aus einer Datei geladen werden. Sind mehrere Zeilen in der Datei vorhanden, werden alle Zeilen ausgelesen und sukzessive am </a:t>
            </a:r>
            <a:r>
              <a:rPr lang="de-AT" sz="1200" dirty="0" err="1"/>
              <a:t>MyDAQ</a:t>
            </a:r>
            <a:r>
              <a:rPr lang="de-AT" sz="1200" dirty="0"/>
              <a:t> angezeigt. Hiermit können auch LED-Muster erzeugt werden (Knight-Rider </a:t>
            </a:r>
            <a:r>
              <a:rPr lang="de-AT" sz="1200" dirty="0" err="1"/>
              <a:t>xD</a:t>
            </a:r>
            <a:r>
              <a:rPr lang="de-AT" sz="1200" dirty="0"/>
              <a:t>). Die letzte Zeile in der Datei wird dann als permanenter Zustand angezeigt.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AT"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t>Schwächen: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AT" sz="1200" dirty="0" err="1"/>
              <a:t>MyDAQ</a:t>
            </a:r>
            <a:r>
              <a:rPr lang="de-AT" sz="1200" dirty="0"/>
              <a:t>-Liste wird erst aktualisiert wenn die Combobox angeklickt wird. Besser wäre, wenn man sofort eine „Benachrichtigung“ bekommen würde, wenn der </a:t>
            </a:r>
            <a:r>
              <a:rPr lang="de-AT" sz="1200" dirty="0" err="1"/>
              <a:t>MyDAQ</a:t>
            </a:r>
            <a:r>
              <a:rPr lang="de-AT" sz="1200" dirty="0"/>
              <a:t> angeschlossen/abgesteckt wird.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AT" sz="1200" dirty="0"/>
              <a:t>Werden mehrere Zeilen aus einer Datei ausgelesen, werden diese am </a:t>
            </a:r>
            <a:r>
              <a:rPr lang="de-AT" sz="1200" dirty="0" err="1"/>
              <a:t>MyDAQ</a:t>
            </a:r>
            <a:r>
              <a:rPr lang="de-AT" sz="1200" dirty="0"/>
              <a:t> schön dargestellt, jedoch wird die Oberfläche nicht schnell genug aktualisiert und man sieht nur den letzten Zustand</a:t>
            </a:r>
          </a:p>
        </p:txBody>
      </p:sp>
      <p:sp>
        <p:nvSpPr>
          <p:cNvPr id="4" name="Foliennummernplatzhalter 3"/>
          <p:cNvSpPr>
            <a:spLocks noGrp="1"/>
          </p:cNvSpPr>
          <p:nvPr>
            <p:ph type="sldNum" sz="quarter" idx="10"/>
          </p:nvPr>
        </p:nvSpPr>
        <p:spPr/>
        <p:txBody>
          <a:bodyPr/>
          <a:lstStyle/>
          <a:p>
            <a:fld id="{928A95D2-4D6D-47C1-9E34-27011B6A77C0}" type="slidenum">
              <a:rPr lang="de-AT" smtClean="0"/>
              <a:t>10</a:t>
            </a:fld>
            <a:endParaRPr lang="de-AT"/>
          </a:p>
        </p:txBody>
      </p:sp>
    </p:spTree>
    <p:extLst>
      <p:ext uri="{BB962C8B-B14F-4D97-AF65-F5344CB8AC3E}">
        <p14:creationId xmlns:p14="http://schemas.microsoft.com/office/powerpoint/2010/main" val="2930902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.exe ausführen!</a:t>
            </a:r>
          </a:p>
        </p:txBody>
      </p:sp>
      <p:sp>
        <p:nvSpPr>
          <p:cNvPr id="4" name="Foliennummernplatzhalter 3"/>
          <p:cNvSpPr>
            <a:spLocks noGrp="1"/>
          </p:cNvSpPr>
          <p:nvPr>
            <p:ph type="sldNum" sz="quarter" idx="10"/>
          </p:nvPr>
        </p:nvSpPr>
        <p:spPr/>
        <p:txBody>
          <a:bodyPr/>
          <a:lstStyle/>
          <a:p>
            <a:fld id="{928A95D2-4D6D-47C1-9E34-27011B6A77C0}" type="slidenum">
              <a:rPr lang="de-AT" smtClean="0"/>
              <a:t>11</a:t>
            </a:fld>
            <a:endParaRPr lang="de-AT"/>
          </a:p>
        </p:txBody>
      </p:sp>
    </p:spTree>
    <p:extLst>
      <p:ext uri="{BB962C8B-B14F-4D97-AF65-F5344CB8AC3E}">
        <p14:creationId xmlns:p14="http://schemas.microsoft.com/office/powerpoint/2010/main" val="18643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Auf der rechten Seite sehen wir „das Original“ von National Instruments. Auf der linken Seite dürft ihr mein Resultat bereits bewundern. Auf den nächsten Folien werde ich auf die Funktionsweise im Detail eingehen.</a:t>
            </a:r>
          </a:p>
        </p:txBody>
      </p:sp>
      <p:sp>
        <p:nvSpPr>
          <p:cNvPr id="4" name="Foliennummernplatzhalter 3"/>
          <p:cNvSpPr>
            <a:spLocks noGrp="1"/>
          </p:cNvSpPr>
          <p:nvPr>
            <p:ph type="sldNum" sz="quarter" idx="10"/>
          </p:nvPr>
        </p:nvSpPr>
        <p:spPr/>
        <p:txBody>
          <a:bodyPr/>
          <a:lstStyle/>
          <a:p>
            <a:fld id="{928A95D2-4D6D-47C1-9E34-27011B6A77C0}" type="slidenum">
              <a:rPr lang="de-AT" smtClean="0"/>
              <a:t>2</a:t>
            </a:fld>
            <a:endParaRPr lang="de-AT"/>
          </a:p>
        </p:txBody>
      </p:sp>
    </p:spTree>
    <p:extLst>
      <p:ext uri="{BB962C8B-B14F-4D97-AF65-F5344CB8AC3E}">
        <p14:creationId xmlns:p14="http://schemas.microsoft.com/office/powerpoint/2010/main" val="1653084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a:solidFill>
                  <a:schemeClr val="tx1"/>
                </a:solidFill>
                <a:effectLst/>
                <a:latin typeface="+mn-lt"/>
                <a:ea typeface="+mn-ea"/>
                <a:cs typeface="+mn-cs"/>
              </a:rPr>
              <a:t>Für die Ansteuerung der LEDs gibt es 4 Möglichkeiten: </a:t>
            </a:r>
          </a:p>
          <a:p>
            <a:pPr lvl="0"/>
            <a:r>
              <a:rPr lang="de-AT" sz="1200" kern="1200" dirty="0">
                <a:solidFill>
                  <a:schemeClr val="tx1"/>
                </a:solidFill>
                <a:effectLst/>
                <a:latin typeface="+mn-lt"/>
                <a:ea typeface="+mn-ea"/>
                <a:cs typeface="+mn-cs"/>
              </a:rPr>
              <a:t>Mittels Checkbox können die LEDs einzeln ein bzw. aus geschalten werden.</a:t>
            </a:r>
          </a:p>
          <a:p>
            <a:pPr lvl="0"/>
            <a:r>
              <a:rPr lang="de-AT" sz="1200" kern="1200" dirty="0">
                <a:solidFill>
                  <a:schemeClr val="tx1"/>
                </a:solidFill>
                <a:effectLst/>
                <a:latin typeface="+mn-lt"/>
                <a:ea typeface="+mn-ea"/>
                <a:cs typeface="+mn-cs"/>
              </a:rPr>
              <a:t>Mittels Hex Code Eingabe werden alle 4 LEDs entsprechend beschalten.</a:t>
            </a:r>
          </a:p>
          <a:p>
            <a:pPr lvl="0"/>
            <a:r>
              <a:rPr lang="de-AT" sz="1200" kern="1200" dirty="0">
                <a:solidFill>
                  <a:schemeClr val="tx1"/>
                </a:solidFill>
                <a:effectLst/>
                <a:latin typeface="+mn-lt"/>
                <a:ea typeface="+mn-ea"/>
                <a:cs typeface="+mn-cs"/>
              </a:rPr>
              <a:t>Es gibt 4 Standardfunktionen (</a:t>
            </a:r>
            <a:r>
              <a:rPr lang="de-AT" sz="1200" kern="1200" dirty="0" err="1">
                <a:solidFill>
                  <a:schemeClr val="tx1"/>
                </a:solidFill>
                <a:effectLst/>
                <a:latin typeface="+mn-lt"/>
                <a:ea typeface="+mn-ea"/>
                <a:cs typeface="+mn-cs"/>
              </a:rPr>
              <a:t>Toggle</a:t>
            </a:r>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Rotate</a:t>
            </a:r>
            <a:r>
              <a:rPr lang="de-AT" sz="1200" kern="1200" dirty="0">
                <a:solidFill>
                  <a:schemeClr val="tx1"/>
                </a:solidFill>
                <a:effectLst/>
                <a:latin typeface="+mn-lt"/>
                <a:ea typeface="+mn-ea"/>
                <a:cs typeface="+mn-cs"/>
              </a:rPr>
              <a:t>, Shift </a:t>
            </a:r>
            <a:r>
              <a:rPr lang="de-AT" sz="1200" kern="1200" dirty="0" err="1">
                <a:solidFill>
                  <a:schemeClr val="tx1"/>
                </a:solidFill>
                <a:effectLst/>
                <a:latin typeface="+mn-lt"/>
                <a:ea typeface="+mn-ea"/>
                <a:cs typeface="+mn-cs"/>
              </a:rPr>
              <a:t>left</a:t>
            </a:r>
            <a:r>
              <a:rPr lang="de-AT" sz="1200" kern="1200" dirty="0">
                <a:solidFill>
                  <a:schemeClr val="tx1"/>
                </a:solidFill>
                <a:effectLst/>
                <a:latin typeface="+mn-lt"/>
                <a:ea typeface="+mn-ea"/>
                <a:cs typeface="+mn-cs"/>
              </a:rPr>
              <a:t> und Shift </a:t>
            </a:r>
            <a:r>
              <a:rPr lang="de-AT" sz="1200" kern="1200" dirty="0" err="1">
                <a:solidFill>
                  <a:schemeClr val="tx1"/>
                </a:solidFill>
                <a:effectLst/>
                <a:latin typeface="+mn-lt"/>
                <a:ea typeface="+mn-ea"/>
                <a:cs typeface="+mn-cs"/>
              </a:rPr>
              <a:t>right</a:t>
            </a:r>
            <a:r>
              <a:rPr lang="de-AT" sz="1200" kern="1200" dirty="0">
                <a:solidFill>
                  <a:schemeClr val="tx1"/>
                </a:solidFill>
                <a:effectLst/>
                <a:latin typeface="+mn-lt"/>
                <a:ea typeface="+mn-ea"/>
                <a:cs typeface="+mn-cs"/>
              </a:rPr>
              <a:t>) mit denen die LEDs angesteuert werden können</a:t>
            </a:r>
          </a:p>
          <a:p>
            <a:pPr lvl="0"/>
            <a:r>
              <a:rPr lang="de-AT" sz="1200" kern="1200" dirty="0">
                <a:solidFill>
                  <a:schemeClr val="tx1"/>
                </a:solidFill>
                <a:effectLst/>
                <a:latin typeface="+mn-lt"/>
                <a:ea typeface="+mn-ea"/>
                <a:cs typeface="+mn-cs"/>
              </a:rPr>
              <a:t>Laden aus einer Datei, wobei in jeder Zeile genau 4 Werte stehen müssen, nämlich die Zustände der 4 LEDs (0=Aus; 1=Ein)</a:t>
            </a:r>
          </a:p>
          <a:p>
            <a:endParaRPr lang="de-AT" dirty="0"/>
          </a:p>
        </p:txBody>
      </p:sp>
      <p:sp>
        <p:nvSpPr>
          <p:cNvPr id="4" name="Foliennummernplatzhalter 3"/>
          <p:cNvSpPr>
            <a:spLocks noGrp="1"/>
          </p:cNvSpPr>
          <p:nvPr>
            <p:ph type="sldNum" sz="quarter" idx="10"/>
          </p:nvPr>
        </p:nvSpPr>
        <p:spPr/>
        <p:txBody>
          <a:bodyPr/>
          <a:lstStyle/>
          <a:p>
            <a:fld id="{928A95D2-4D6D-47C1-9E34-27011B6A77C0}" type="slidenum">
              <a:rPr lang="de-AT" smtClean="0"/>
              <a:t>3</a:t>
            </a:fld>
            <a:endParaRPr lang="de-AT"/>
          </a:p>
        </p:txBody>
      </p:sp>
    </p:spTree>
    <p:extLst>
      <p:ext uri="{BB962C8B-B14F-4D97-AF65-F5344CB8AC3E}">
        <p14:creationId xmlns:p14="http://schemas.microsoft.com/office/powerpoint/2010/main" val="3168275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Der erste Schritt, wenn das Programm gestartet wird, ist die </a:t>
            </a:r>
            <a:r>
              <a:rPr lang="de-AT" dirty="0" err="1"/>
              <a:t>MyDAQ</a:t>
            </a:r>
            <a:r>
              <a:rPr lang="de-AT" dirty="0"/>
              <a:t> Auswahl. Diese erfolgt mittels Combobox, welche mit den angeschlossenen </a:t>
            </a:r>
            <a:r>
              <a:rPr lang="de-AT" dirty="0" err="1"/>
              <a:t>MyDAQ</a:t>
            </a:r>
            <a:r>
              <a:rPr lang="de-AT" dirty="0"/>
              <a:t> automatisch befüllt wird. Dies wird mittels </a:t>
            </a:r>
            <a:r>
              <a:rPr lang="de-AT" i="1" dirty="0" err="1"/>
              <a:t>DAQmxGetSysDevNames</a:t>
            </a:r>
            <a:r>
              <a:rPr lang="de-AT" i="1" dirty="0"/>
              <a:t> </a:t>
            </a:r>
            <a:r>
              <a:rPr lang="de-AT" i="0" dirty="0"/>
              <a:t>realisiert. Die Methode liefert in einem </a:t>
            </a:r>
            <a:r>
              <a:rPr lang="de-AT" i="0" dirty="0" err="1"/>
              <a:t>char</a:t>
            </a:r>
            <a:r>
              <a:rPr lang="de-AT" i="0" dirty="0"/>
              <a:t>-Array die angeschlossenen </a:t>
            </a:r>
            <a:r>
              <a:rPr lang="de-AT" i="0" dirty="0" err="1"/>
              <a:t>MyDAQ</a:t>
            </a:r>
            <a:r>
              <a:rPr lang="de-AT" i="0" dirty="0"/>
              <a:t> durch Beistrich getrennt. Aus diesem </a:t>
            </a:r>
            <a:r>
              <a:rPr lang="de-AT" i="0" dirty="0" err="1"/>
              <a:t>char</a:t>
            </a:r>
            <a:r>
              <a:rPr lang="de-AT" i="0" dirty="0"/>
              <a:t>-Array wird dann in der Methode </a:t>
            </a:r>
            <a:r>
              <a:rPr lang="de-AT" i="1" dirty="0" err="1"/>
              <a:t>splitString</a:t>
            </a:r>
            <a:r>
              <a:rPr lang="de-AT" i="0" dirty="0"/>
              <a:t> eine liste von </a:t>
            </a:r>
            <a:r>
              <a:rPr lang="de-AT" i="0" dirty="0" err="1"/>
              <a:t>string</a:t>
            </a:r>
            <a:r>
              <a:rPr lang="de-AT" i="0" dirty="0"/>
              <a:t> erstellt, welche dann als einzelne Werte in der Combobox dargestellt werden.</a:t>
            </a:r>
            <a:endParaRPr lang="de-AT" dirty="0"/>
          </a:p>
        </p:txBody>
      </p:sp>
      <p:sp>
        <p:nvSpPr>
          <p:cNvPr id="4" name="Foliennummernplatzhalter 3"/>
          <p:cNvSpPr>
            <a:spLocks noGrp="1"/>
          </p:cNvSpPr>
          <p:nvPr>
            <p:ph type="sldNum" sz="quarter" idx="10"/>
          </p:nvPr>
        </p:nvSpPr>
        <p:spPr/>
        <p:txBody>
          <a:bodyPr/>
          <a:lstStyle/>
          <a:p>
            <a:fld id="{928A95D2-4D6D-47C1-9E34-27011B6A77C0}" type="slidenum">
              <a:rPr lang="de-AT" smtClean="0"/>
              <a:t>4</a:t>
            </a:fld>
            <a:endParaRPr lang="de-AT"/>
          </a:p>
        </p:txBody>
      </p:sp>
    </p:spTree>
    <p:extLst>
      <p:ext uri="{BB962C8B-B14F-4D97-AF65-F5344CB8AC3E}">
        <p14:creationId xmlns:p14="http://schemas.microsoft.com/office/powerpoint/2010/main" val="235992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t>Wenn das Programm gestartet wird, sind alle Checkboxen </a:t>
            </a:r>
            <a:r>
              <a:rPr lang="de-AT" sz="1200" dirty="0" err="1"/>
              <a:t>deselektiert</a:t>
            </a:r>
            <a:r>
              <a:rPr lang="de-AT" sz="1200" dirty="0"/>
              <a:t> und alle LEDs sind ausgeschaltet.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t>Wird eine Checkbox angeklickt, wird der Wert zum schreiben berechnet (Binär in Dezimal konvertiert). Im Beispiel im Bild, für die erste Checkbox, wird entsprechend das 4te-Bit auf 0 oder 1 gesetzt. </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t>Weiters wird der HEX-Wert entsprechend neu berechnet und aktualisiert, für die HEX-Code Funktion, die auf der nächsten Folie erklärt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t>Dann wird der Wert an den </a:t>
            </a:r>
            <a:r>
              <a:rPr lang="de-AT" sz="1200" dirty="0" err="1"/>
              <a:t>MyDAQ</a:t>
            </a:r>
            <a:r>
              <a:rPr lang="de-AT" sz="1200" dirty="0"/>
              <a:t> geschickt, sprich am Digital-Output-Channel geschrieben und somit leuchten die LEDs auf.</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t>Und zu guter Letzt wird die Oberfläche aktualisiert (</a:t>
            </a:r>
            <a:r>
              <a:rPr lang="de-AT" sz="1200" dirty="0" err="1"/>
              <a:t>Invalidate</a:t>
            </a:r>
            <a:r>
              <a:rPr lang="de-AT" sz="1200" dirty="0"/>
              <a:t>()), auf der der Zustand der LEDs ebenfalls angezeigt wird.</a:t>
            </a:r>
          </a:p>
        </p:txBody>
      </p:sp>
      <p:sp>
        <p:nvSpPr>
          <p:cNvPr id="4" name="Foliennummernplatzhalter 3"/>
          <p:cNvSpPr>
            <a:spLocks noGrp="1"/>
          </p:cNvSpPr>
          <p:nvPr>
            <p:ph type="sldNum" sz="quarter" idx="10"/>
          </p:nvPr>
        </p:nvSpPr>
        <p:spPr/>
        <p:txBody>
          <a:bodyPr/>
          <a:lstStyle/>
          <a:p>
            <a:fld id="{928A95D2-4D6D-47C1-9E34-27011B6A77C0}" type="slidenum">
              <a:rPr lang="de-AT" smtClean="0"/>
              <a:t>5</a:t>
            </a:fld>
            <a:endParaRPr lang="de-AT"/>
          </a:p>
        </p:txBody>
      </p:sp>
    </p:spTree>
    <p:extLst>
      <p:ext uri="{BB962C8B-B14F-4D97-AF65-F5344CB8AC3E}">
        <p14:creationId xmlns:p14="http://schemas.microsoft.com/office/powerpoint/2010/main" val="22016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t>Weiters kann der Zustand der LEDs über den HEX-Code der in einem Textfeld steht gesteuert werden.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t>Wird der Wert im Textfeld verändert, wird der HEX-Wert zuerst in Dezimal umgewandelt. Dann werden die Checkboxen entsprechend aktualisiert und der Wert wird wieder an den </a:t>
            </a:r>
            <a:r>
              <a:rPr lang="de-AT" sz="1200" dirty="0" err="1"/>
              <a:t>MyDAQ</a:t>
            </a:r>
            <a:r>
              <a:rPr lang="de-AT" sz="1200" dirty="0"/>
              <a:t> geschickt.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t>Und zu guter Letzt wird wieder die Oberfläche aktualisiert.</a:t>
            </a:r>
          </a:p>
        </p:txBody>
      </p:sp>
      <p:sp>
        <p:nvSpPr>
          <p:cNvPr id="4" name="Foliennummernplatzhalter 3"/>
          <p:cNvSpPr>
            <a:spLocks noGrp="1"/>
          </p:cNvSpPr>
          <p:nvPr>
            <p:ph type="sldNum" sz="quarter" idx="10"/>
          </p:nvPr>
        </p:nvSpPr>
        <p:spPr/>
        <p:txBody>
          <a:bodyPr/>
          <a:lstStyle/>
          <a:p>
            <a:fld id="{928A95D2-4D6D-47C1-9E34-27011B6A77C0}" type="slidenum">
              <a:rPr lang="de-AT" smtClean="0"/>
              <a:t>6</a:t>
            </a:fld>
            <a:endParaRPr lang="de-AT"/>
          </a:p>
        </p:txBody>
      </p:sp>
    </p:spTree>
    <p:extLst>
      <p:ext uri="{BB962C8B-B14F-4D97-AF65-F5344CB8AC3E}">
        <p14:creationId xmlns:p14="http://schemas.microsoft.com/office/powerpoint/2010/main" val="26756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AT" sz="1200" kern="1200" dirty="0">
                <a:solidFill>
                  <a:schemeClr val="tx1"/>
                </a:solidFill>
                <a:effectLst/>
                <a:latin typeface="+mn-lt"/>
                <a:ea typeface="+mn-ea"/>
                <a:cs typeface="+mn-cs"/>
              </a:rPr>
              <a:t>Weiters können die LEDs über die 4 Buttons angesteuert werden.</a:t>
            </a:r>
          </a:p>
          <a:p>
            <a:pPr lvl="0"/>
            <a:r>
              <a:rPr lang="de-AT" sz="1200" kern="1200" dirty="0" err="1">
                <a:solidFill>
                  <a:schemeClr val="tx1"/>
                </a:solidFill>
                <a:effectLst/>
                <a:latin typeface="+mn-lt"/>
                <a:ea typeface="+mn-ea"/>
                <a:cs typeface="+mn-cs"/>
              </a:rPr>
              <a:t>Toggle</a:t>
            </a:r>
            <a:r>
              <a:rPr lang="de-AT" sz="1200" kern="1200" dirty="0">
                <a:solidFill>
                  <a:schemeClr val="tx1"/>
                </a:solidFill>
                <a:effectLst/>
                <a:latin typeface="+mn-lt"/>
                <a:ea typeface="+mn-ea"/>
                <a:cs typeface="+mn-cs"/>
              </a:rPr>
              <a:t>: Die LEDs welche aus sind werden eingeschaltet und umgekehrt</a:t>
            </a:r>
          </a:p>
          <a:p>
            <a:pPr lvl="0"/>
            <a:r>
              <a:rPr lang="de-AT" sz="1200" kern="1200" dirty="0" err="1">
                <a:solidFill>
                  <a:schemeClr val="tx1"/>
                </a:solidFill>
                <a:effectLst/>
                <a:latin typeface="+mn-lt"/>
                <a:ea typeface="+mn-ea"/>
                <a:cs typeface="+mn-cs"/>
              </a:rPr>
              <a:t>Rotate</a:t>
            </a:r>
            <a:r>
              <a:rPr lang="de-AT" sz="1200" kern="1200" dirty="0">
                <a:solidFill>
                  <a:schemeClr val="tx1"/>
                </a:solidFill>
                <a:effectLst/>
                <a:latin typeface="+mn-lt"/>
                <a:ea typeface="+mn-ea"/>
                <a:cs typeface="+mn-cs"/>
              </a:rPr>
              <a:t>: Die Zustände werden gespiegelt</a:t>
            </a:r>
          </a:p>
          <a:p>
            <a:pPr lvl="0"/>
            <a:r>
              <a:rPr lang="de-AT" sz="1200" kern="1200" dirty="0">
                <a:solidFill>
                  <a:schemeClr val="tx1"/>
                </a:solidFill>
                <a:effectLst/>
                <a:latin typeface="+mn-lt"/>
                <a:ea typeface="+mn-ea"/>
                <a:cs typeface="+mn-cs"/>
              </a:rPr>
              <a:t>Shift: Die LEDs werden entweder nach links oder nach rechts verschoben</a:t>
            </a:r>
          </a:p>
          <a:p>
            <a:pPr lvl="0"/>
            <a:endParaRPr lang="de-AT" sz="1200" kern="1200" dirty="0">
              <a:solidFill>
                <a:schemeClr val="tx1"/>
              </a:solidFill>
              <a:effectLst/>
              <a:latin typeface="+mn-lt"/>
              <a:ea typeface="+mn-ea"/>
              <a:cs typeface="+mn-cs"/>
            </a:endParaRPr>
          </a:p>
          <a:p>
            <a:pPr lvl="0"/>
            <a:r>
              <a:rPr lang="de-AT" sz="1200" kern="1200" dirty="0">
                <a:solidFill>
                  <a:schemeClr val="tx1"/>
                </a:solidFill>
                <a:effectLst/>
                <a:latin typeface="+mn-lt"/>
                <a:ea typeface="+mn-ea"/>
                <a:cs typeface="+mn-cs"/>
              </a:rPr>
              <a:t>Im Bild sieht man den Code für die </a:t>
            </a:r>
            <a:r>
              <a:rPr lang="de-AT" sz="1200" kern="1200" dirty="0" err="1">
                <a:solidFill>
                  <a:schemeClr val="tx1"/>
                </a:solidFill>
                <a:effectLst/>
                <a:latin typeface="+mn-lt"/>
                <a:ea typeface="+mn-ea"/>
                <a:cs typeface="+mn-cs"/>
              </a:rPr>
              <a:t>Toggle</a:t>
            </a:r>
            <a:r>
              <a:rPr lang="de-AT" sz="1200" kern="1200" dirty="0">
                <a:solidFill>
                  <a:schemeClr val="tx1"/>
                </a:solidFill>
                <a:effectLst/>
                <a:latin typeface="+mn-lt"/>
                <a:ea typeface="+mn-ea"/>
                <a:cs typeface="+mn-cs"/>
              </a:rPr>
              <a:t>-Funktion. Es wird einfach der Wert in der Checkbox verneint und somit der </a:t>
            </a:r>
            <a:r>
              <a:rPr lang="de-AT" sz="1200" kern="1200" dirty="0" err="1">
                <a:solidFill>
                  <a:schemeClr val="tx1"/>
                </a:solidFill>
                <a:effectLst/>
                <a:latin typeface="+mn-lt"/>
                <a:ea typeface="+mn-ea"/>
                <a:cs typeface="+mn-cs"/>
              </a:rPr>
              <a:t>Toggle</a:t>
            </a:r>
            <a:r>
              <a:rPr lang="de-AT" sz="1200" kern="1200" dirty="0">
                <a:solidFill>
                  <a:schemeClr val="tx1"/>
                </a:solidFill>
                <a:effectLst/>
                <a:latin typeface="+mn-lt"/>
                <a:ea typeface="+mn-ea"/>
                <a:cs typeface="+mn-cs"/>
              </a:rPr>
              <a:t>-Effekt erzielt. Es müssen natürlich wieder der HEX-Wert, der </a:t>
            </a:r>
            <a:r>
              <a:rPr lang="de-AT" sz="1200" kern="1200" dirty="0" err="1">
                <a:solidFill>
                  <a:schemeClr val="tx1"/>
                </a:solidFill>
                <a:effectLst/>
                <a:latin typeface="+mn-lt"/>
                <a:ea typeface="+mn-ea"/>
                <a:cs typeface="+mn-cs"/>
              </a:rPr>
              <a:t>MyDAQ</a:t>
            </a:r>
            <a:r>
              <a:rPr lang="de-AT" sz="1200" kern="1200" dirty="0">
                <a:solidFill>
                  <a:schemeClr val="tx1"/>
                </a:solidFill>
                <a:effectLst/>
                <a:latin typeface="+mn-lt"/>
                <a:ea typeface="+mn-ea"/>
                <a:cs typeface="+mn-cs"/>
              </a:rPr>
              <a:t> und die Oberfläche entsprechend </a:t>
            </a:r>
            <a:r>
              <a:rPr lang="de-AT" sz="1200" kern="1200" dirty="0" err="1">
                <a:solidFill>
                  <a:schemeClr val="tx1"/>
                </a:solidFill>
                <a:effectLst/>
                <a:latin typeface="+mn-lt"/>
                <a:ea typeface="+mn-ea"/>
                <a:cs typeface="+mn-cs"/>
              </a:rPr>
              <a:t>aktualsiert</a:t>
            </a:r>
            <a:r>
              <a:rPr lang="de-AT" sz="1200" kern="1200" dirty="0">
                <a:solidFill>
                  <a:schemeClr val="tx1"/>
                </a:solidFill>
                <a:effectLst/>
                <a:latin typeface="+mn-lt"/>
                <a:ea typeface="+mn-ea"/>
                <a:cs typeface="+mn-cs"/>
              </a:rPr>
              <a:t> werden.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p>
        </p:txBody>
      </p:sp>
      <p:sp>
        <p:nvSpPr>
          <p:cNvPr id="4" name="Foliennummernplatzhalter 3"/>
          <p:cNvSpPr>
            <a:spLocks noGrp="1"/>
          </p:cNvSpPr>
          <p:nvPr>
            <p:ph type="sldNum" sz="quarter" idx="10"/>
          </p:nvPr>
        </p:nvSpPr>
        <p:spPr/>
        <p:txBody>
          <a:bodyPr/>
          <a:lstStyle/>
          <a:p>
            <a:fld id="{928A95D2-4D6D-47C1-9E34-27011B6A77C0}" type="slidenum">
              <a:rPr lang="de-AT" smtClean="0"/>
              <a:t>7</a:t>
            </a:fld>
            <a:endParaRPr lang="de-AT"/>
          </a:p>
        </p:txBody>
      </p:sp>
    </p:spTree>
    <p:extLst>
      <p:ext uri="{BB962C8B-B14F-4D97-AF65-F5344CB8AC3E}">
        <p14:creationId xmlns:p14="http://schemas.microsoft.com/office/powerpoint/2010/main" val="89675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dirty="0"/>
              <a:t>Mittels </a:t>
            </a:r>
            <a:r>
              <a:rPr lang="de-AT" sz="1200" dirty="0" err="1"/>
              <a:t>CFileDialog</a:t>
            </a:r>
            <a:r>
              <a:rPr lang="de-AT" sz="1200" dirty="0"/>
              <a:t> wird ein Datei-Auswahl-Fenster erzeugt, welches uns den Pfad und Namen der ausgewählten Datei liefert.</a:t>
            </a:r>
          </a:p>
          <a:p>
            <a:r>
              <a:rPr lang="de-AT" sz="1200" dirty="0"/>
              <a:t>Diese Datei wird anschließend geöffnet und es wird Zeile für Zeile gelesen (</a:t>
            </a:r>
            <a:r>
              <a:rPr lang="de-AT" sz="1200" dirty="0" err="1"/>
              <a:t>getline</a:t>
            </a:r>
            <a:r>
              <a:rPr lang="de-AT" sz="1200" dirty="0"/>
              <a:t>()).</a:t>
            </a:r>
          </a:p>
          <a:p>
            <a:r>
              <a:rPr lang="de-AT" sz="1200" dirty="0"/>
              <a:t>Nur Zeilen die aus exakt 4 Zeichen bestehen, werden als gültige Zeile erkannt und der Zustand der LEDs wird aktualisiert. Ist der Wert gleich „0“, bedeutet dies, dass die LED ausgeschaltet wird, für jeden anderen Wert ist die LED ein.</a:t>
            </a:r>
          </a:p>
        </p:txBody>
      </p:sp>
      <p:sp>
        <p:nvSpPr>
          <p:cNvPr id="4" name="Foliennummernplatzhalter 3"/>
          <p:cNvSpPr>
            <a:spLocks noGrp="1"/>
          </p:cNvSpPr>
          <p:nvPr>
            <p:ph type="sldNum" sz="quarter" idx="10"/>
          </p:nvPr>
        </p:nvSpPr>
        <p:spPr/>
        <p:txBody>
          <a:bodyPr/>
          <a:lstStyle/>
          <a:p>
            <a:fld id="{928A95D2-4D6D-47C1-9E34-27011B6A77C0}" type="slidenum">
              <a:rPr lang="de-AT" smtClean="0"/>
              <a:t>8</a:t>
            </a:fld>
            <a:endParaRPr lang="de-AT"/>
          </a:p>
        </p:txBody>
      </p:sp>
    </p:spTree>
    <p:extLst>
      <p:ext uri="{BB962C8B-B14F-4D97-AF65-F5344CB8AC3E}">
        <p14:creationId xmlns:p14="http://schemas.microsoft.com/office/powerpoint/2010/main" val="328434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Durchgeführte Tests</a:t>
            </a:r>
          </a:p>
          <a:p>
            <a:r>
              <a:rPr lang="de-AT" dirty="0"/>
              <a:t>Das Programm wurde unter folgenden Konditionen ausgeführt:</a:t>
            </a:r>
          </a:p>
          <a:p>
            <a:pPr marL="171450" indent="-171450">
              <a:buFontTx/>
              <a:buChar char="-"/>
            </a:pPr>
            <a:r>
              <a:rPr lang="de-AT" dirty="0"/>
              <a:t>Kein </a:t>
            </a:r>
            <a:r>
              <a:rPr lang="de-AT" dirty="0" err="1"/>
              <a:t>MyDAQ</a:t>
            </a:r>
            <a:r>
              <a:rPr lang="de-AT" dirty="0"/>
              <a:t> angeschlossen: Combobox leer</a:t>
            </a:r>
          </a:p>
          <a:p>
            <a:pPr marL="171450" indent="-171450">
              <a:buFontTx/>
              <a:buChar char="-"/>
            </a:pPr>
            <a:r>
              <a:rPr lang="de-AT" dirty="0"/>
              <a:t>1 </a:t>
            </a:r>
            <a:r>
              <a:rPr lang="de-AT" dirty="0" err="1"/>
              <a:t>MyDAQ</a:t>
            </a:r>
            <a:r>
              <a:rPr lang="de-AT" dirty="0"/>
              <a:t> angeschlossen: </a:t>
            </a:r>
            <a:r>
              <a:rPr lang="de-AT" dirty="0" err="1"/>
              <a:t>MyDAQ</a:t>
            </a:r>
            <a:r>
              <a:rPr lang="de-AT" dirty="0"/>
              <a:t> taucht in der Combobox auf</a:t>
            </a:r>
          </a:p>
          <a:p>
            <a:pPr marL="171450" indent="-171450">
              <a:buFontTx/>
              <a:buChar char="-"/>
            </a:pPr>
            <a:r>
              <a:rPr lang="de-AT" dirty="0"/>
              <a:t>Anklicken der Checkbox: Oberfläche und </a:t>
            </a:r>
            <a:r>
              <a:rPr lang="de-AT" dirty="0" err="1"/>
              <a:t>MyDAQ</a:t>
            </a:r>
            <a:r>
              <a:rPr lang="de-AT" dirty="0"/>
              <a:t> werden aktualisiert</a:t>
            </a:r>
          </a:p>
          <a:p>
            <a:pPr marL="171450" indent="-171450">
              <a:buFontTx/>
              <a:buChar char="-"/>
            </a:pPr>
            <a:r>
              <a:rPr lang="de-AT" dirty="0"/>
              <a:t>Ändern des HEX-Werts: Oberfläche und </a:t>
            </a:r>
            <a:r>
              <a:rPr lang="de-AT" dirty="0" err="1"/>
              <a:t>MyDAQ</a:t>
            </a:r>
            <a:r>
              <a:rPr lang="de-AT" dirty="0"/>
              <a:t> werden aktualisiert</a:t>
            </a:r>
          </a:p>
          <a:p>
            <a:pPr marL="171450" indent="-171450">
              <a:buFontTx/>
              <a:buChar char="-"/>
            </a:pPr>
            <a:r>
              <a:rPr lang="de-AT" dirty="0"/>
              <a:t>Drücken der </a:t>
            </a:r>
            <a:r>
              <a:rPr lang="de-AT" dirty="0" err="1"/>
              <a:t>Toggle</a:t>
            </a:r>
            <a:r>
              <a:rPr lang="de-AT" dirty="0"/>
              <a:t>/</a:t>
            </a:r>
            <a:r>
              <a:rPr lang="de-AT" dirty="0" err="1"/>
              <a:t>Rotate</a:t>
            </a:r>
            <a:r>
              <a:rPr lang="de-AT" dirty="0"/>
              <a:t>/Shift-Funktionen: Oberfläche und </a:t>
            </a:r>
            <a:r>
              <a:rPr lang="de-AT" dirty="0" err="1"/>
              <a:t>MyDAQ</a:t>
            </a:r>
            <a:r>
              <a:rPr lang="de-AT" dirty="0"/>
              <a:t> werden aktualisiert</a:t>
            </a:r>
          </a:p>
          <a:p>
            <a:pPr marL="171450" indent="-171450">
              <a:buFontTx/>
              <a:buChar char="-"/>
            </a:pPr>
            <a:r>
              <a:rPr lang="de-AT" dirty="0"/>
              <a:t>Erstellen einer Textdatei mit 4 Zahlen pro Zeile</a:t>
            </a:r>
          </a:p>
          <a:p>
            <a:pPr marL="171450" indent="-171450">
              <a:buFontTx/>
              <a:buChar char="-"/>
            </a:pPr>
            <a:r>
              <a:rPr lang="de-AT" dirty="0"/>
              <a:t>Einlesen der Textdatei: Werte werden in der Oberfläche und am </a:t>
            </a:r>
            <a:r>
              <a:rPr lang="de-AT" dirty="0" err="1"/>
              <a:t>MyDAQ</a:t>
            </a:r>
            <a:r>
              <a:rPr lang="de-AT" dirty="0"/>
              <a:t> angezeigt</a:t>
            </a:r>
          </a:p>
          <a:p>
            <a:pPr marL="171450" indent="-171450">
              <a:buFontTx/>
              <a:buChar char="-"/>
            </a:pPr>
            <a:r>
              <a:rPr lang="de-AT" dirty="0"/>
              <a:t>Einlesen der Textdatei von Frau Wagner (Digital Reader): Werte werden in der Oberfläche und am </a:t>
            </a:r>
            <a:r>
              <a:rPr lang="de-AT" dirty="0" err="1"/>
              <a:t>MyDAQ</a:t>
            </a:r>
            <a:r>
              <a:rPr lang="de-AT" dirty="0"/>
              <a:t> angezeigt</a:t>
            </a:r>
          </a:p>
          <a:p>
            <a:endParaRPr lang="de-AT" dirty="0"/>
          </a:p>
        </p:txBody>
      </p:sp>
      <p:sp>
        <p:nvSpPr>
          <p:cNvPr id="4" name="Foliennummernplatzhalter 3"/>
          <p:cNvSpPr>
            <a:spLocks noGrp="1"/>
          </p:cNvSpPr>
          <p:nvPr>
            <p:ph type="sldNum" sz="quarter" idx="10"/>
          </p:nvPr>
        </p:nvSpPr>
        <p:spPr/>
        <p:txBody>
          <a:bodyPr/>
          <a:lstStyle/>
          <a:p>
            <a:fld id="{928A95D2-4D6D-47C1-9E34-27011B6A77C0}" type="slidenum">
              <a:rPr lang="de-AT" smtClean="0"/>
              <a:t>9</a:t>
            </a:fld>
            <a:endParaRPr lang="de-AT"/>
          </a:p>
        </p:txBody>
      </p:sp>
    </p:spTree>
    <p:extLst>
      <p:ext uri="{BB962C8B-B14F-4D97-AF65-F5344CB8AC3E}">
        <p14:creationId xmlns:p14="http://schemas.microsoft.com/office/powerpoint/2010/main" val="359110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402CF219-A277-4FF4-9A0A-CD618AF9FE30}" type="datetimeFigureOut">
              <a:rPr lang="de-AT" smtClean="0"/>
              <a:t>07.07.2017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CD4C74E8-DE1A-456F-8958-449B9FD63093}" type="slidenum">
              <a:rPr lang="de-AT" smtClean="0"/>
              <a:t>‹Nr.›</a:t>
            </a:fld>
            <a:endParaRPr lang="de-AT"/>
          </a:p>
        </p:txBody>
      </p:sp>
    </p:spTree>
    <p:extLst>
      <p:ext uri="{BB962C8B-B14F-4D97-AF65-F5344CB8AC3E}">
        <p14:creationId xmlns:p14="http://schemas.microsoft.com/office/powerpoint/2010/main" val="249392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02CF219-A277-4FF4-9A0A-CD618AF9FE30}" type="datetimeFigureOut">
              <a:rPr lang="de-AT" smtClean="0"/>
              <a:t>07.07.2017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CD4C74E8-DE1A-456F-8958-449B9FD63093}" type="slidenum">
              <a:rPr lang="de-AT" smtClean="0"/>
              <a:t>‹Nr.›</a:t>
            </a:fld>
            <a:endParaRPr lang="de-AT"/>
          </a:p>
        </p:txBody>
      </p:sp>
    </p:spTree>
    <p:extLst>
      <p:ext uri="{BB962C8B-B14F-4D97-AF65-F5344CB8AC3E}">
        <p14:creationId xmlns:p14="http://schemas.microsoft.com/office/powerpoint/2010/main" val="359503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Titelmasterformat durch Klicken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02CF219-A277-4FF4-9A0A-CD618AF9FE30}" type="datetimeFigureOut">
              <a:rPr lang="de-AT" smtClean="0"/>
              <a:t>07.07.2017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CD4C74E8-DE1A-456F-8958-449B9FD63093}" type="slidenum">
              <a:rPr lang="de-AT" smtClean="0"/>
              <a:t>‹Nr.›</a:t>
            </a:fld>
            <a:endParaRPr lang="de-AT"/>
          </a:p>
        </p:txBody>
      </p:sp>
    </p:spTree>
    <p:extLst>
      <p:ext uri="{BB962C8B-B14F-4D97-AF65-F5344CB8AC3E}">
        <p14:creationId xmlns:p14="http://schemas.microsoft.com/office/powerpoint/2010/main" val="77766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02CF219-A277-4FF4-9A0A-CD618AF9FE30}" type="datetimeFigureOut">
              <a:rPr lang="de-AT" smtClean="0"/>
              <a:t>07.07.2017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CD4C74E8-DE1A-456F-8958-449B9FD63093}" type="slidenum">
              <a:rPr lang="de-AT" smtClean="0"/>
              <a:t>‹Nr.›</a:t>
            </a:fld>
            <a:endParaRPr lang="de-AT"/>
          </a:p>
        </p:txBody>
      </p:sp>
    </p:spTree>
    <p:extLst>
      <p:ext uri="{BB962C8B-B14F-4D97-AF65-F5344CB8AC3E}">
        <p14:creationId xmlns:p14="http://schemas.microsoft.com/office/powerpoint/2010/main" val="347362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Titelmasterformat durch Klicken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402CF219-A277-4FF4-9A0A-CD618AF9FE30}" type="datetimeFigureOut">
              <a:rPr lang="de-AT" smtClean="0"/>
              <a:t>07.07.2017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CD4C74E8-DE1A-456F-8958-449B9FD63093}" type="slidenum">
              <a:rPr lang="de-AT" smtClean="0"/>
              <a:t>‹Nr.›</a:t>
            </a:fld>
            <a:endParaRPr lang="de-AT"/>
          </a:p>
        </p:txBody>
      </p:sp>
    </p:spTree>
    <p:extLst>
      <p:ext uri="{BB962C8B-B14F-4D97-AF65-F5344CB8AC3E}">
        <p14:creationId xmlns:p14="http://schemas.microsoft.com/office/powerpoint/2010/main" val="328858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02CF219-A277-4FF4-9A0A-CD618AF9FE30}" type="datetimeFigureOut">
              <a:rPr lang="de-AT" smtClean="0"/>
              <a:t>07.07.2017</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CD4C74E8-DE1A-456F-8958-449B9FD63093}" type="slidenum">
              <a:rPr lang="de-AT" smtClean="0"/>
              <a:t>‹Nr.›</a:t>
            </a:fld>
            <a:endParaRPr lang="de-AT"/>
          </a:p>
        </p:txBody>
      </p:sp>
    </p:spTree>
    <p:extLst>
      <p:ext uri="{BB962C8B-B14F-4D97-AF65-F5344CB8AC3E}">
        <p14:creationId xmlns:p14="http://schemas.microsoft.com/office/powerpoint/2010/main" val="204946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402CF219-A277-4FF4-9A0A-CD618AF9FE30}" type="datetimeFigureOut">
              <a:rPr lang="de-AT" smtClean="0"/>
              <a:t>07.07.2017</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CD4C74E8-DE1A-456F-8958-449B9FD63093}" type="slidenum">
              <a:rPr lang="de-AT" smtClean="0"/>
              <a:t>‹Nr.›</a:t>
            </a:fld>
            <a:endParaRPr lang="de-AT"/>
          </a:p>
        </p:txBody>
      </p:sp>
      <p:sp>
        <p:nvSpPr>
          <p:cNvPr id="10" name="Title 9"/>
          <p:cNvSpPr>
            <a:spLocks noGrp="1"/>
          </p:cNvSpPr>
          <p:nvPr>
            <p:ph type="title"/>
          </p:nvPr>
        </p:nvSpPr>
        <p:spPr/>
        <p:txBody>
          <a:bodyPr/>
          <a:lstStyle/>
          <a:p>
            <a:r>
              <a:rPr lang="de-DE"/>
              <a:t>Titelmasterformat durch Klicken bearbeiten</a:t>
            </a:r>
            <a:endParaRPr lang="en-US" dirty="0"/>
          </a:p>
        </p:txBody>
      </p:sp>
    </p:spTree>
    <p:extLst>
      <p:ext uri="{BB962C8B-B14F-4D97-AF65-F5344CB8AC3E}">
        <p14:creationId xmlns:p14="http://schemas.microsoft.com/office/powerpoint/2010/main" val="389302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2CF219-A277-4FF4-9A0A-CD618AF9FE30}" type="datetimeFigureOut">
              <a:rPr lang="de-AT" smtClean="0"/>
              <a:t>07.07.2017</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CD4C74E8-DE1A-456F-8958-449B9FD63093}" type="slidenum">
              <a:rPr lang="de-AT" smtClean="0"/>
              <a:t>‹Nr.›</a:t>
            </a:fld>
            <a:endParaRPr lang="de-AT"/>
          </a:p>
        </p:txBody>
      </p:sp>
      <p:sp>
        <p:nvSpPr>
          <p:cNvPr id="6" name="Title 5"/>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19347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CF219-A277-4FF4-9A0A-CD618AF9FE30}" type="datetimeFigureOut">
              <a:rPr lang="de-AT" smtClean="0"/>
              <a:t>07.07.2017</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CD4C74E8-DE1A-456F-8958-449B9FD63093}" type="slidenum">
              <a:rPr lang="de-AT" smtClean="0"/>
              <a:t>‹Nr.›</a:t>
            </a:fld>
            <a:endParaRPr lang="de-AT"/>
          </a:p>
        </p:txBody>
      </p:sp>
    </p:spTree>
    <p:extLst>
      <p:ext uri="{BB962C8B-B14F-4D97-AF65-F5344CB8AC3E}">
        <p14:creationId xmlns:p14="http://schemas.microsoft.com/office/powerpoint/2010/main" val="211379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Titelmasterformat durch Klicken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402CF219-A277-4FF4-9A0A-CD618AF9FE30}" type="datetimeFigureOut">
              <a:rPr lang="de-AT" smtClean="0"/>
              <a:t>07.07.2017</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CD4C74E8-DE1A-456F-8958-449B9FD63093}" type="slidenum">
              <a:rPr lang="de-AT" smtClean="0"/>
              <a:t>‹Nr.›</a:t>
            </a:fld>
            <a:endParaRPr lang="de-AT"/>
          </a:p>
        </p:txBody>
      </p:sp>
    </p:spTree>
    <p:extLst>
      <p:ext uri="{BB962C8B-B14F-4D97-AF65-F5344CB8AC3E}">
        <p14:creationId xmlns:p14="http://schemas.microsoft.com/office/powerpoint/2010/main" val="17522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Titelmasterformat durch Klicken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402CF219-A277-4FF4-9A0A-CD618AF9FE30}" type="datetimeFigureOut">
              <a:rPr lang="de-AT" smtClean="0"/>
              <a:t>07.07.2017</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CD4C74E8-DE1A-456F-8958-449B9FD63093}" type="slidenum">
              <a:rPr lang="de-AT" smtClean="0"/>
              <a:t>‹Nr.›</a:t>
            </a:fld>
            <a:endParaRPr lang="de-AT"/>
          </a:p>
        </p:txBody>
      </p:sp>
    </p:spTree>
    <p:extLst>
      <p:ext uri="{BB962C8B-B14F-4D97-AF65-F5344CB8AC3E}">
        <p14:creationId xmlns:p14="http://schemas.microsoft.com/office/powerpoint/2010/main" val="427932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2CF219-A277-4FF4-9A0A-CD618AF9FE30}" type="datetimeFigureOut">
              <a:rPr lang="de-AT" smtClean="0"/>
              <a:t>07.07.2017</a:t>
            </a:fld>
            <a:endParaRPr lang="de-A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de-A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D4C74E8-DE1A-456F-8958-449B9FD63093}" type="slidenum">
              <a:rPr lang="de-AT" smtClean="0"/>
              <a:t>‹Nr.›</a:t>
            </a:fld>
            <a:endParaRPr lang="de-AT"/>
          </a:p>
        </p:txBody>
      </p:sp>
    </p:spTree>
    <p:extLst>
      <p:ext uri="{BB962C8B-B14F-4D97-AF65-F5344CB8AC3E}">
        <p14:creationId xmlns:p14="http://schemas.microsoft.com/office/powerpoint/2010/main" val="1644875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FC-MyDAQ-DigitalWriter.ex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file:///D:\Informatik2%20Projekt\MFC-MyDAQ-DigitalWriter.ex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52EB0E3D-FABC-4848-B6C0-ABB666163982}"/>
              </a:ext>
            </a:extLst>
          </p:cNvPr>
          <p:cNvSpPr>
            <a:spLocks noGrp="1"/>
          </p:cNvSpPr>
          <p:nvPr>
            <p:ph type="ctrTitle"/>
          </p:nvPr>
        </p:nvSpPr>
        <p:spPr>
          <a:xfrm>
            <a:off x="1130206" y="2166460"/>
            <a:ext cx="10448377" cy="1897063"/>
          </a:xfrm>
        </p:spPr>
        <p:txBody>
          <a:bodyPr>
            <a:noAutofit/>
          </a:bodyPr>
          <a:lstStyle/>
          <a:p>
            <a:pPr algn="l">
              <a:lnSpc>
                <a:spcPct val="80000"/>
              </a:lnSpc>
            </a:pPr>
            <a:r>
              <a:rPr lang="de-AT" sz="7500" dirty="0">
                <a:solidFill>
                  <a:schemeClr val="tx1">
                    <a:lumMod val="85000"/>
                    <a:lumOff val="15000"/>
                  </a:schemeClr>
                </a:solidFill>
              </a:rPr>
              <a:t>Informatik2 – Projekt Digital Writer</a:t>
            </a:r>
          </a:p>
        </p:txBody>
      </p:sp>
      <p:sp>
        <p:nvSpPr>
          <p:cNvPr id="3" name="Untertitel 2">
            <a:extLst>
              <a:ext uri="{FF2B5EF4-FFF2-40B4-BE49-F238E27FC236}">
                <a16:creationId xmlns:a16="http://schemas.microsoft.com/office/drawing/2014/main" id="{9F84A0CF-1673-43C2-9599-CC5CB54496E5}"/>
              </a:ext>
            </a:extLst>
          </p:cNvPr>
          <p:cNvSpPr>
            <a:spLocks noGrp="1"/>
          </p:cNvSpPr>
          <p:nvPr>
            <p:ph type="subTitle" idx="1"/>
          </p:nvPr>
        </p:nvSpPr>
        <p:spPr>
          <a:xfrm>
            <a:off x="1158240" y="4700588"/>
            <a:ext cx="7833360" cy="1655762"/>
          </a:xfrm>
        </p:spPr>
        <p:txBody>
          <a:bodyPr>
            <a:noAutofit/>
          </a:bodyPr>
          <a:lstStyle/>
          <a:p>
            <a:pPr algn="l">
              <a:lnSpc>
                <a:spcPct val="70000"/>
              </a:lnSpc>
            </a:pPr>
            <a:r>
              <a:rPr lang="de-AT" sz="1700" b="1" dirty="0">
                <a:solidFill>
                  <a:schemeClr val="tx1">
                    <a:lumMod val="85000"/>
                    <a:lumOff val="15000"/>
                  </a:schemeClr>
                </a:solidFill>
              </a:rPr>
              <a:t>Systems Engineering </a:t>
            </a:r>
            <a:r>
              <a:rPr lang="de-AT" sz="1700" b="1" dirty="0" err="1">
                <a:solidFill>
                  <a:schemeClr val="tx1">
                    <a:lumMod val="85000"/>
                    <a:lumOff val="15000"/>
                  </a:schemeClr>
                </a:solidFill>
              </a:rPr>
              <a:t>bb</a:t>
            </a:r>
            <a:r>
              <a:rPr lang="de-AT" sz="1700" b="1" dirty="0">
                <a:solidFill>
                  <a:schemeClr val="tx1">
                    <a:lumMod val="85000"/>
                    <a:lumOff val="15000"/>
                  </a:schemeClr>
                </a:solidFill>
              </a:rPr>
              <a:t> SS/2017</a:t>
            </a:r>
          </a:p>
          <a:p>
            <a:pPr algn="l">
              <a:lnSpc>
                <a:spcPct val="70000"/>
              </a:lnSpc>
            </a:pPr>
            <a:r>
              <a:rPr lang="de-AT" sz="1700" b="1" dirty="0">
                <a:solidFill>
                  <a:schemeClr val="tx1">
                    <a:lumMod val="85000"/>
                    <a:lumOff val="15000"/>
                  </a:schemeClr>
                </a:solidFill>
              </a:rPr>
              <a:t>Patrick </a:t>
            </a:r>
            <a:r>
              <a:rPr lang="de-AT" sz="1700" b="1" dirty="0" err="1">
                <a:solidFill>
                  <a:schemeClr val="tx1">
                    <a:lumMod val="85000"/>
                    <a:lumOff val="15000"/>
                  </a:schemeClr>
                </a:solidFill>
              </a:rPr>
              <a:t>Simtschitsch</a:t>
            </a:r>
            <a:endParaRPr lang="de-AT" sz="1700" b="1" dirty="0">
              <a:solidFill>
                <a:schemeClr val="tx1">
                  <a:lumMod val="85000"/>
                  <a:lumOff val="15000"/>
                </a:schemeClr>
              </a:solidFill>
            </a:endParaRPr>
          </a:p>
          <a:p>
            <a:pPr algn="l">
              <a:lnSpc>
                <a:spcPct val="70000"/>
              </a:lnSpc>
            </a:pPr>
            <a:endParaRPr lang="de-AT" sz="1700" dirty="0">
              <a:solidFill>
                <a:schemeClr val="tx1">
                  <a:lumMod val="85000"/>
                  <a:lumOff val="15000"/>
                </a:schemeClr>
              </a:solidFill>
            </a:endParaRPr>
          </a:p>
          <a:p>
            <a:pPr algn="l">
              <a:lnSpc>
                <a:spcPct val="70000"/>
              </a:lnSpc>
            </a:pPr>
            <a:r>
              <a:rPr lang="de-AT" sz="1700" dirty="0">
                <a:solidFill>
                  <a:schemeClr val="tx1">
                    <a:lumMod val="85000"/>
                    <a:lumOff val="15000"/>
                  </a:schemeClr>
                </a:solidFill>
              </a:rPr>
              <a:t>Leiter der Lehrveranstaltung: FH-Prof. DI(FH) Christian </a:t>
            </a:r>
            <a:r>
              <a:rPr lang="de-AT" sz="1700" dirty="0" err="1">
                <a:solidFill>
                  <a:schemeClr val="tx1">
                    <a:lumMod val="85000"/>
                    <a:lumOff val="15000"/>
                  </a:schemeClr>
                </a:solidFill>
              </a:rPr>
              <a:t>Madritsch</a:t>
            </a:r>
            <a:endParaRPr lang="de-AT" sz="1700" dirty="0">
              <a:solidFill>
                <a:schemeClr val="tx1">
                  <a:lumMod val="85000"/>
                  <a:lumOff val="15000"/>
                </a:schemeClr>
              </a:solidFill>
            </a:endParaRPr>
          </a:p>
          <a:p>
            <a:pPr algn="l">
              <a:lnSpc>
                <a:spcPct val="70000"/>
              </a:lnSpc>
            </a:pPr>
            <a:r>
              <a:rPr lang="de-AT" sz="1700" dirty="0">
                <a:solidFill>
                  <a:schemeClr val="tx1">
                    <a:lumMod val="85000"/>
                    <a:lumOff val="15000"/>
                  </a:schemeClr>
                </a:solidFill>
              </a:rPr>
              <a:t>Betreuer: DI(FH) Alfred Wieser</a:t>
            </a:r>
          </a:p>
        </p:txBody>
      </p:sp>
    </p:spTree>
    <p:extLst>
      <p:ext uri="{BB962C8B-B14F-4D97-AF65-F5344CB8AC3E}">
        <p14:creationId xmlns:p14="http://schemas.microsoft.com/office/powerpoint/2010/main" val="3890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ADE2A-4BEE-4F16-ABAC-007746724D07}"/>
              </a:ext>
            </a:extLst>
          </p:cNvPr>
          <p:cNvSpPr>
            <a:spLocks noGrp="1"/>
          </p:cNvSpPr>
          <p:nvPr>
            <p:ph type="title"/>
          </p:nvPr>
        </p:nvSpPr>
        <p:spPr/>
        <p:txBody>
          <a:bodyPr/>
          <a:lstStyle/>
          <a:p>
            <a:r>
              <a:rPr lang="de-AT" dirty="0"/>
              <a:t>Stärken/Schwächen Analyse</a:t>
            </a:r>
          </a:p>
        </p:txBody>
      </p:sp>
      <p:graphicFrame>
        <p:nvGraphicFramePr>
          <p:cNvPr id="4" name="Inhaltsplatzhalter 3">
            <a:extLst>
              <a:ext uri="{FF2B5EF4-FFF2-40B4-BE49-F238E27FC236}">
                <a16:creationId xmlns:a16="http://schemas.microsoft.com/office/drawing/2014/main" id="{DA35697D-BB67-45FD-A0DB-4BB05BAC663F}"/>
              </a:ext>
            </a:extLst>
          </p:cNvPr>
          <p:cNvGraphicFramePr>
            <a:graphicFrameLocks noGrp="1"/>
          </p:cNvGraphicFramePr>
          <p:nvPr>
            <p:ph idx="1"/>
            <p:extLst>
              <p:ext uri="{D42A27DB-BD31-4B8C-83A1-F6EECF244321}">
                <p14:modId xmlns:p14="http://schemas.microsoft.com/office/powerpoint/2010/main" val="4272713898"/>
              </p:ext>
            </p:extLst>
          </p:nvPr>
        </p:nvGraphicFramePr>
        <p:xfrm>
          <a:off x="844550" y="1849438"/>
          <a:ext cx="10937876" cy="4111878"/>
        </p:xfrm>
        <a:graphic>
          <a:graphicData uri="http://schemas.openxmlformats.org/drawingml/2006/table">
            <a:tbl>
              <a:tblPr firstRow="1" bandRow="1">
                <a:tableStyleId>{5C22544A-7EE6-4342-B048-85BDC9FD1C3A}</a:tableStyleId>
              </a:tblPr>
              <a:tblGrid>
                <a:gridCol w="5468938">
                  <a:extLst>
                    <a:ext uri="{9D8B030D-6E8A-4147-A177-3AD203B41FA5}">
                      <a16:colId xmlns:a16="http://schemas.microsoft.com/office/drawing/2014/main" val="2961540307"/>
                    </a:ext>
                  </a:extLst>
                </a:gridCol>
                <a:gridCol w="5468938">
                  <a:extLst>
                    <a:ext uri="{9D8B030D-6E8A-4147-A177-3AD203B41FA5}">
                      <a16:colId xmlns:a16="http://schemas.microsoft.com/office/drawing/2014/main" val="885186426"/>
                    </a:ext>
                  </a:extLst>
                </a:gridCol>
              </a:tblGrid>
              <a:tr h="821986">
                <a:tc>
                  <a:txBody>
                    <a:bodyPr/>
                    <a:lstStyle/>
                    <a:p>
                      <a:pPr algn="ctr"/>
                      <a:r>
                        <a:rPr lang="de-AT" sz="2400" dirty="0"/>
                        <a:t>Stärken</a:t>
                      </a:r>
                    </a:p>
                  </a:txBody>
                  <a:tcPr anchor="ctr"/>
                </a:tc>
                <a:tc>
                  <a:txBody>
                    <a:bodyPr/>
                    <a:lstStyle/>
                    <a:p>
                      <a:pPr algn="ctr"/>
                      <a:r>
                        <a:rPr lang="de-AT" sz="2400" dirty="0"/>
                        <a:t>Schwächen</a:t>
                      </a:r>
                    </a:p>
                  </a:txBody>
                  <a:tcPr anchor="ctr"/>
                </a:tc>
                <a:extLst>
                  <a:ext uri="{0D108BD9-81ED-4DB2-BD59-A6C34878D82A}">
                    <a16:rowId xmlns:a16="http://schemas.microsoft.com/office/drawing/2014/main" val="430559008"/>
                  </a:ext>
                </a:extLst>
              </a:tr>
              <a:tr h="821986">
                <a:tc>
                  <a:txBody>
                    <a:bodyPr/>
                    <a:lstStyle/>
                    <a:p>
                      <a:pPr algn="ctr"/>
                      <a:r>
                        <a:rPr lang="de-AT" sz="2400" dirty="0"/>
                        <a:t>Angeschlossene </a:t>
                      </a:r>
                      <a:r>
                        <a:rPr lang="de-AT" sz="2400" dirty="0" err="1"/>
                        <a:t>MyDAQ</a:t>
                      </a:r>
                      <a:r>
                        <a:rPr lang="de-AT" sz="2400" dirty="0"/>
                        <a:t> werden automatisch erkannt</a:t>
                      </a:r>
                    </a:p>
                  </a:txBody>
                  <a:tcPr anchor="ctr"/>
                </a:tc>
                <a:tc>
                  <a:txBody>
                    <a:bodyPr/>
                    <a:lstStyle/>
                    <a:p>
                      <a:pPr algn="ctr"/>
                      <a:r>
                        <a:rPr lang="de-AT" sz="2400" dirty="0" err="1"/>
                        <a:t>MyDAQ</a:t>
                      </a:r>
                      <a:r>
                        <a:rPr lang="de-AT" sz="2400" dirty="0"/>
                        <a:t>-Liste wird erst aktualisiert wenn angeklickt</a:t>
                      </a:r>
                    </a:p>
                  </a:txBody>
                  <a:tcPr anchor="ctr"/>
                </a:tc>
                <a:extLst>
                  <a:ext uri="{0D108BD9-81ED-4DB2-BD59-A6C34878D82A}">
                    <a16:rowId xmlns:a16="http://schemas.microsoft.com/office/drawing/2014/main" val="2649398048"/>
                  </a:ext>
                </a:extLst>
              </a:tr>
              <a:tr h="821986">
                <a:tc>
                  <a:txBody>
                    <a:bodyPr/>
                    <a:lstStyle/>
                    <a:p>
                      <a:pPr algn="ctr"/>
                      <a:r>
                        <a:rPr lang="de-AT" sz="2400" dirty="0"/>
                        <a:t>Oberfläche und </a:t>
                      </a:r>
                      <a:r>
                        <a:rPr lang="de-AT" sz="2400" dirty="0" err="1"/>
                        <a:t>MyDAQ</a:t>
                      </a:r>
                      <a:r>
                        <a:rPr lang="de-AT" sz="2400" dirty="0"/>
                        <a:t> immer synchron</a:t>
                      </a:r>
                    </a:p>
                  </a:txBody>
                  <a:tcPr anchor="ctr"/>
                </a:tc>
                <a:tc>
                  <a:txBody>
                    <a:bodyPr/>
                    <a:lstStyle/>
                    <a:p>
                      <a:pPr algn="ctr"/>
                      <a:r>
                        <a:rPr lang="de-AT" sz="2400" dirty="0"/>
                        <a:t>Laden mehrerer Zeilen aus Datei: Oberfläche wird zu langsam aktualisiert</a:t>
                      </a:r>
                    </a:p>
                  </a:txBody>
                  <a:tcPr anchor="ctr"/>
                </a:tc>
                <a:extLst>
                  <a:ext uri="{0D108BD9-81ED-4DB2-BD59-A6C34878D82A}">
                    <a16:rowId xmlns:a16="http://schemas.microsoft.com/office/drawing/2014/main" val="2215715736"/>
                  </a:ext>
                </a:extLst>
              </a:tr>
              <a:tr h="821986">
                <a:tc>
                  <a:txBody>
                    <a:bodyPr/>
                    <a:lstStyle/>
                    <a:p>
                      <a:pPr algn="ctr"/>
                      <a:r>
                        <a:rPr lang="de-AT" sz="2400" dirty="0"/>
                        <a:t>Laden aus Datei (auch mehrere Zeilen)</a:t>
                      </a:r>
                    </a:p>
                  </a:txBody>
                  <a:tcPr anchor="ctr"/>
                </a:tc>
                <a:tc>
                  <a:txBody>
                    <a:bodyPr/>
                    <a:lstStyle/>
                    <a:p>
                      <a:pPr algn="ctr"/>
                      <a:endParaRPr lang="de-AT" sz="2400" dirty="0"/>
                    </a:p>
                  </a:txBody>
                  <a:tcPr anchor="ctr"/>
                </a:tc>
                <a:extLst>
                  <a:ext uri="{0D108BD9-81ED-4DB2-BD59-A6C34878D82A}">
                    <a16:rowId xmlns:a16="http://schemas.microsoft.com/office/drawing/2014/main" val="2066199159"/>
                  </a:ext>
                </a:extLst>
              </a:tr>
              <a:tr h="821986">
                <a:tc>
                  <a:txBody>
                    <a:bodyPr/>
                    <a:lstStyle/>
                    <a:p>
                      <a:pPr algn="ctr"/>
                      <a:endParaRPr lang="de-AT" sz="2400" dirty="0"/>
                    </a:p>
                  </a:txBody>
                  <a:tcPr anchor="ctr"/>
                </a:tc>
                <a:tc>
                  <a:txBody>
                    <a:bodyPr/>
                    <a:lstStyle/>
                    <a:p>
                      <a:pPr algn="ctr"/>
                      <a:endParaRPr lang="de-AT" sz="2400" dirty="0"/>
                    </a:p>
                  </a:txBody>
                  <a:tcPr anchor="ctr"/>
                </a:tc>
                <a:extLst>
                  <a:ext uri="{0D108BD9-81ED-4DB2-BD59-A6C34878D82A}">
                    <a16:rowId xmlns:a16="http://schemas.microsoft.com/office/drawing/2014/main" val="2671173917"/>
                  </a:ext>
                </a:extLst>
              </a:tr>
            </a:tbl>
          </a:graphicData>
        </a:graphic>
      </p:graphicFrame>
    </p:spTree>
    <p:extLst>
      <p:ext uri="{BB962C8B-B14F-4D97-AF65-F5344CB8AC3E}">
        <p14:creationId xmlns:p14="http://schemas.microsoft.com/office/powerpoint/2010/main" val="60538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52EB0E3D-FABC-4848-B6C0-ABB666163982}"/>
              </a:ext>
            </a:extLst>
          </p:cNvPr>
          <p:cNvSpPr>
            <a:spLocks noGrp="1"/>
          </p:cNvSpPr>
          <p:nvPr>
            <p:ph type="ctrTitle"/>
          </p:nvPr>
        </p:nvSpPr>
        <p:spPr>
          <a:xfrm>
            <a:off x="1130206" y="1198180"/>
            <a:ext cx="10448377" cy="2865344"/>
          </a:xfrm>
        </p:spPr>
        <p:txBody>
          <a:bodyPr>
            <a:noAutofit/>
          </a:bodyPr>
          <a:lstStyle/>
          <a:p>
            <a:pPr algn="l">
              <a:lnSpc>
                <a:spcPct val="80000"/>
              </a:lnSpc>
            </a:pPr>
            <a:r>
              <a:rPr lang="de-AT" sz="7500" dirty="0">
                <a:solidFill>
                  <a:schemeClr val="tx1">
                    <a:lumMod val="85000"/>
                    <a:lumOff val="15000"/>
                  </a:schemeClr>
                </a:solidFill>
                <a:hlinkClick r:id="rId3" action="ppaction://program"/>
              </a:rPr>
              <a:t>Digital Writer</a:t>
            </a:r>
            <a:br>
              <a:rPr lang="de-AT" sz="7500" dirty="0">
                <a:solidFill>
                  <a:schemeClr val="tx1">
                    <a:lumMod val="85000"/>
                    <a:lumOff val="15000"/>
                  </a:schemeClr>
                </a:solidFill>
                <a:hlinkClick r:id="rId3" action="ppaction://program"/>
              </a:rPr>
            </a:br>
            <a:r>
              <a:rPr lang="de-AT" sz="10000" b="1" dirty="0">
                <a:solidFill>
                  <a:schemeClr val="tx1">
                    <a:lumMod val="85000"/>
                    <a:lumOff val="15000"/>
                  </a:schemeClr>
                </a:solidFill>
                <a:hlinkClick r:id="rId3" action="ppaction://program"/>
              </a:rPr>
              <a:t>LIVE PRESENTATION</a:t>
            </a:r>
            <a:endParaRPr lang="de-AT" sz="10000" b="1" dirty="0">
              <a:solidFill>
                <a:schemeClr val="tx1">
                  <a:lumMod val="85000"/>
                  <a:lumOff val="15000"/>
                </a:schemeClr>
              </a:solidFill>
              <a:hlinkClick r:id="rId4" action="ppaction://program"/>
            </a:endParaRPr>
          </a:p>
        </p:txBody>
      </p:sp>
      <p:sp>
        <p:nvSpPr>
          <p:cNvPr id="3" name="Untertitel 2">
            <a:extLst>
              <a:ext uri="{FF2B5EF4-FFF2-40B4-BE49-F238E27FC236}">
                <a16:creationId xmlns:a16="http://schemas.microsoft.com/office/drawing/2014/main" id="{9F84A0CF-1673-43C2-9599-CC5CB54496E5}"/>
              </a:ext>
            </a:extLst>
          </p:cNvPr>
          <p:cNvSpPr>
            <a:spLocks noGrp="1"/>
          </p:cNvSpPr>
          <p:nvPr>
            <p:ph type="subTitle" idx="1"/>
          </p:nvPr>
        </p:nvSpPr>
        <p:spPr>
          <a:xfrm>
            <a:off x="1158240" y="4700588"/>
            <a:ext cx="7833360" cy="1655762"/>
          </a:xfrm>
        </p:spPr>
        <p:txBody>
          <a:bodyPr>
            <a:noAutofit/>
          </a:bodyPr>
          <a:lstStyle/>
          <a:p>
            <a:pPr algn="l">
              <a:lnSpc>
                <a:spcPct val="70000"/>
              </a:lnSpc>
            </a:pPr>
            <a:r>
              <a:rPr lang="de-AT" sz="1700" b="1" dirty="0">
                <a:solidFill>
                  <a:schemeClr val="tx1">
                    <a:lumMod val="85000"/>
                    <a:lumOff val="15000"/>
                  </a:schemeClr>
                </a:solidFill>
              </a:rPr>
              <a:t>Systems Engineering </a:t>
            </a:r>
            <a:r>
              <a:rPr lang="de-AT" sz="1700" b="1" dirty="0" err="1">
                <a:solidFill>
                  <a:schemeClr val="tx1">
                    <a:lumMod val="85000"/>
                    <a:lumOff val="15000"/>
                  </a:schemeClr>
                </a:solidFill>
              </a:rPr>
              <a:t>bb</a:t>
            </a:r>
            <a:r>
              <a:rPr lang="de-AT" sz="1700" b="1" dirty="0">
                <a:solidFill>
                  <a:schemeClr val="tx1">
                    <a:lumMod val="85000"/>
                    <a:lumOff val="15000"/>
                  </a:schemeClr>
                </a:solidFill>
              </a:rPr>
              <a:t> SS/2017</a:t>
            </a:r>
          </a:p>
          <a:p>
            <a:pPr algn="l">
              <a:lnSpc>
                <a:spcPct val="70000"/>
              </a:lnSpc>
            </a:pPr>
            <a:r>
              <a:rPr lang="de-AT" sz="1700" b="1" dirty="0">
                <a:solidFill>
                  <a:schemeClr val="tx1">
                    <a:lumMod val="85000"/>
                    <a:lumOff val="15000"/>
                  </a:schemeClr>
                </a:solidFill>
              </a:rPr>
              <a:t>Patrick </a:t>
            </a:r>
            <a:r>
              <a:rPr lang="de-AT" sz="1700" b="1" dirty="0" err="1">
                <a:solidFill>
                  <a:schemeClr val="tx1">
                    <a:lumMod val="85000"/>
                    <a:lumOff val="15000"/>
                  </a:schemeClr>
                </a:solidFill>
              </a:rPr>
              <a:t>Simtschitsch</a:t>
            </a:r>
            <a:endParaRPr lang="de-AT" sz="1700" b="1" dirty="0">
              <a:solidFill>
                <a:schemeClr val="tx1">
                  <a:lumMod val="85000"/>
                  <a:lumOff val="15000"/>
                </a:schemeClr>
              </a:solidFill>
            </a:endParaRPr>
          </a:p>
          <a:p>
            <a:pPr algn="l">
              <a:lnSpc>
                <a:spcPct val="70000"/>
              </a:lnSpc>
            </a:pPr>
            <a:endParaRPr lang="de-AT" sz="1700" dirty="0">
              <a:solidFill>
                <a:schemeClr val="tx1">
                  <a:lumMod val="85000"/>
                  <a:lumOff val="15000"/>
                </a:schemeClr>
              </a:solidFill>
            </a:endParaRPr>
          </a:p>
          <a:p>
            <a:pPr algn="l">
              <a:lnSpc>
                <a:spcPct val="70000"/>
              </a:lnSpc>
            </a:pPr>
            <a:r>
              <a:rPr lang="de-AT" sz="1700" dirty="0">
                <a:solidFill>
                  <a:schemeClr val="tx1">
                    <a:lumMod val="85000"/>
                    <a:lumOff val="15000"/>
                  </a:schemeClr>
                </a:solidFill>
              </a:rPr>
              <a:t>Leiter der Lehrveranstaltung: FH-Prof. DI(FH) Christian </a:t>
            </a:r>
            <a:r>
              <a:rPr lang="de-AT" sz="1700" dirty="0" err="1">
                <a:solidFill>
                  <a:schemeClr val="tx1">
                    <a:lumMod val="85000"/>
                    <a:lumOff val="15000"/>
                  </a:schemeClr>
                </a:solidFill>
              </a:rPr>
              <a:t>Madritsch</a:t>
            </a:r>
            <a:endParaRPr lang="de-AT" sz="1700" dirty="0">
              <a:solidFill>
                <a:schemeClr val="tx1">
                  <a:lumMod val="85000"/>
                  <a:lumOff val="15000"/>
                </a:schemeClr>
              </a:solidFill>
            </a:endParaRPr>
          </a:p>
          <a:p>
            <a:pPr algn="l">
              <a:lnSpc>
                <a:spcPct val="70000"/>
              </a:lnSpc>
            </a:pPr>
            <a:r>
              <a:rPr lang="de-AT" sz="1700" dirty="0">
                <a:solidFill>
                  <a:schemeClr val="tx1">
                    <a:lumMod val="85000"/>
                    <a:lumOff val="15000"/>
                  </a:schemeClr>
                </a:solidFill>
              </a:rPr>
              <a:t>Betreuer: DI(FH) Alfred Wieser</a:t>
            </a:r>
          </a:p>
        </p:txBody>
      </p:sp>
    </p:spTree>
    <p:extLst>
      <p:ext uri="{BB962C8B-B14F-4D97-AF65-F5344CB8AC3E}">
        <p14:creationId xmlns:p14="http://schemas.microsoft.com/office/powerpoint/2010/main" val="364267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fik 1">
            <a:extLst>
              <a:ext uri="{FF2B5EF4-FFF2-40B4-BE49-F238E27FC236}">
                <a16:creationId xmlns:a16="http://schemas.microsoft.com/office/drawing/2014/main" id="{5338A3E5-AC5A-4E87-91DC-298A2385CB0F}"/>
              </a:ext>
            </a:extLst>
          </p:cNvPr>
          <p:cNvPicPr>
            <a:picLocks noChangeAspect="1"/>
          </p:cNvPicPr>
          <p:nvPr/>
        </p:nvPicPr>
        <p:blipFill>
          <a:blip r:embed="rId3"/>
          <a:stretch>
            <a:fillRect/>
          </a:stretch>
        </p:blipFill>
        <p:spPr>
          <a:xfrm>
            <a:off x="7378700" y="1143000"/>
            <a:ext cx="2922933" cy="4603184"/>
          </a:xfrm>
          <a:prstGeom prst="rect">
            <a:avLst/>
          </a:prstGeom>
        </p:spPr>
      </p:pic>
      <p:pic>
        <p:nvPicPr>
          <p:cNvPr id="3" name="Grafik 2">
            <a:extLst>
              <a:ext uri="{FF2B5EF4-FFF2-40B4-BE49-F238E27FC236}">
                <a16:creationId xmlns:a16="http://schemas.microsoft.com/office/drawing/2014/main" id="{AEAA48F3-EA51-46D7-A3A8-0E83DCB81A4D}"/>
              </a:ext>
            </a:extLst>
          </p:cNvPr>
          <p:cNvPicPr>
            <a:picLocks noChangeAspect="1"/>
          </p:cNvPicPr>
          <p:nvPr/>
        </p:nvPicPr>
        <p:blipFill>
          <a:blip r:embed="rId4"/>
          <a:stretch>
            <a:fillRect/>
          </a:stretch>
        </p:blipFill>
        <p:spPr>
          <a:xfrm>
            <a:off x="1268421" y="1882613"/>
            <a:ext cx="3766483" cy="3013186"/>
          </a:xfrm>
          <a:prstGeom prst="rect">
            <a:avLst/>
          </a:prstGeom>
        </p:spPr>
      </p:pic>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80210CA7-AE14-4844-B973-05A540545091}"/>
              </a:ext>
            </a:extLst>
          </p:cNvPr>
          <p:cNvSpPr txBox="1"/>
          <p:nvPr/>
        </p:nvSpPr>
        <p:spPr>
          <a:xfrm>
            <a:off x="7581776" y="5746184"/>
            <a:ext cx="2516779" cy="369332"/>
          </a:xfrm>
          <a:prstGeom prst="rect">
            <a:avLst/>
          </a:prstGeom>
          <a:noFill/>
        </p:spPr>
        <p:txBody>
          <a:bodyPr wrap="none" rtlCol="0">
            <a:spAutoFit/>
          </a:bodyPr>
          <a:lstStyle/>
          <a:p>
            <a:r>
              <a:rPr lang="de-AT" dirty="0"/>
              <a:t>NI </a:t>
            </a:r>
            <a:r>
              <a:rPr lang="de-AT" dirty="0" err="1"/>
              <a:t>ELVISmx</a:t>
            </a:r>
            <a:r>
              <a:rPr lang="de-AT" dirty="0"/>
              <a:t> Digital Writer</a:t>
            </a:r>
          </a:p>
        </p:txBody>
      </p:sp>
      <p:sp>
        <p:nvSpPr>
          <p:cNvPr id="5" name="Textfeld 4">
            <a:extLst>
              <a:ext uri="{FF2B5EF4-FFF2-40B4-BE49-F238E27FC236}">
                <a16:creationId xmlns:a16="http://schemas.microsoft.com/office/drawing/2014/main" id="{75D27FF4-974F-42B5-BA28-5F52BDA8660C}"/>
              </a:ext>
            </a:extLst>
          </p:cNvPr>
          <p:cNvSpPr txBox="1"/>
          <p:nvPr/>
        </p:nvSpPr>
        <p:spPr>
          <a:xfrm>
            <a:off x="1359092" y="4895799"/>
            <a:ext cx="3618363" cy="369332"/>
          </a:xfrm>
          <a:prstGeom prst="rect">
            <a:avLst/>
          </a:prstGeom>
          <a:noFill/>
        </p:spPr>
        <p:txBody>
          <a:bodyPr wrap="none" rtlCol="0">
            <a:spAutoFit/>
          </a:bodyPr>
          <a:lstStyle/>
          <a:p>
            <a:r>
              <a:rPr lang="de-AT" dirty="0"/>
              <a:t>Digital Writer </a:t>
            </a:r>
            <a:r>
              <a:rPr lang="de-AT" dirty="0" err="1"/>
              <a:t>by</a:t>
            </a:r>
            <a:r>
              <a:rPr lang="de-AT" dirty="0"/>
              <a:t> Patrick </a:t>
            </a:r>
            <a:r>
              <a:rPr lang="de-AT" dirty="0" err="1"/>
              <a:t>Simtschitsch</a:t>
            </a:r>
            <a:endParaRPr lang="de-AT" dirty="0"/>
          </a:p>
        </p:txBody>
      </p:sp>
    </p:spTree>
    <p:extLst>
      <p:ext uri="{BB962C8B-B14F-4D97-AF65-F5344CB8AC3E}">
        <p14:creationId xmlns:p14="http://schemas.microsoft.com/office/powerpoint/2010/main" val="327274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5D935A-A1AC-43F0-9373-B83A1502EC77}"/>
              </a:ext>
            </a:extLst>
          </p:cNvPr>
          <p:cNvSpPr>
            <a:spLocks noGrp="1"/>
          </p:cNvSpPr>
          <p:nvPr>
            <p:ph type="title"/>
          </p:nvPr>
        </p:nvSpPr>
        <p:spPr/>
        <p:txBody>
          <a:bodyPr/>
          <a:lstStyle/>
          <a:p>
            <a:r>
              <a:rPr lang="de-AT" dirty="0"/>
              <a:t>Ansteuerung der LEDs</a:t>
            </a:r>
          </a:p>
        </p:txBody>
      </p:sp>
      <p:sp>
        <p:nvSpPr>
          <p:cNvPr id="3" name="Inhaltsplatzhalter 2">
            <a:extLst>
              <a:ext uri="{FF2B5EF4-FFF2-40B4-BE49-F238E27FC236}">
                <a16:creationId xmlns:a16="http://schemas.microsoft.com/office/drawing/2014/main" id="{1BA0DC6E-5E46-458A-B23F-EF050812042B}"/>
              </a:ext>
            </a:extLst>
          </p:cNvPr>
          <p:cNvSpPr>
            <a:spLocks noGrp="1"/>
          </p:cNvSpPr>
          <p:nvPr>
            <p:ph idx="1"/>
          </p:nvPr>
        </p:nvSpPr>
        <p:spPr/>
        <p:txBody>
          <a:bodyPr/>
          <a:lstStyle/>
          <a:p>
            <a:r>
              <a:rPr lang="de-AT" dirty="0"/>
              <a:t>4 Möglichkeiten</a:t>
            </a:r>
          </a:p>
          <a:p>
            <a:pPr lvl="1"/>
            <a:r>
              <a:rPr lang="de-AT" dirty="0"/>
              <a:t>Mittels Checkbox</a:t>
            </a:r>
          </a:p>
          <a:p>
            <a:pPr lvl="1"/>
            <a:r>
              <a:rPr lang="de-AT" dirty="0"/>
              <a:t>Mittels Hex Code</a:t>
            </a:r>
          </a:p>
          <a:p>
            <a:pPr lvl="1"/>
            <a:r>
              <a:rPr lang="de-AT" dirty="0"/>
              <a:t>Mittels 4 Standardfunktionen (Buttons)</a:t>
            </a:r>
          </a:p>
          <a:p>
            <a:pPr lvl="1"/>
            <a:r>
              <a:rPr lang="de-AT" dirty="0"/>
              <a:t>Laden aus einer Datei</a:t>
            </a:r>
          </a:p>
        </p:txBody>
      </p:sp>
      <p:pic>
        <p:nvPicPr>
          <p:cNvPr id="4" name="Grafik 3">
            <a:extLst>
              <a:ext uri="{FF2B5EF4-FFF2-40B4-BE49-F238E27FC236}">
                <a16:creationId xmlns:a16="http://schemas.microsoft.com/office/drawing/2014/main" id="{4E88FC91-4405-4536-8259-AFDABC8858EE}"/>
              </a:ext>
            </a:extLst>
          </p:cNvPr>
          <p:cNvPicPr>
            <a:picLocks noChangeAspect="1"/>
          </p:cNvPicPr>
          <p:nvPr/>
        </p:nvPicPr>
        <p:blipFill>
          <a:blip r:embed="rId3"/>
          <a:stretch>
            <a:fillRect/>
          </a:stretch>
        </p:blipFill>
        <p:spPr>
          <a:xfrm>
            <a:off x="6974840" y="965200"/>
            <a:ext cx="4800600" cy="3840480"/>
          </a:xfrm>
          <a:prstGeom prst="rect">
            <a:avLst/>
          </a:prstGeom>
        </p:spPr>
      </p:pic>
      <p:cxnSp>
        <p:nvCxnSpPr>
          <p:cNvPr id="6" name="Gerade Verbindung mit Pfeil 5">
            <a:extLst>
              <a:ext uri="{FF2B5EF4-FFF2-40B4-BE49-F238E27FC236}">
                <a16:creationId xmlns:a16="http://schemas.microsoft.com/office/drawing/2014/main" id="{6ABCF166-F027-4EFC-B99B-F7EA87084A2A}"/>
              </a:ext>
            </a:extLst>
          </p:cNvPr>
          <p:cNvCxnSpPr>
            <a:cxnSpLocks/>
          </p:cNvCxnSpPr>
          <p:nvPr/>
        </p:nvCxnSpPr>
        <p:spPr>
          <a:xfrm flipV="1">
            <a:off x="3840480" y="2377440"/>
            <a:ext cx="3789680" cy="1422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6">
            <a:extLst>
              <a:ext uri="{FF2B5EF4-FFF2-40B4-BE49-F238E27FC236}">
                <a16:creationId xmlns:a16="http://schemas.microsoft.com/office/drawing/2014/main" id="{56050EB9-0666-4801-AF9B-90403BA97A71}"/>
              </a:ext>
            </a:extLst>
          </p:cNvPr>
          <p:cNvCxnSpPr>
            <a:cxnSpLocks/>
          </p:cNvCxnSpPr>
          <p:nvPr/>
        </p:nvCxnSpPr>
        <p:spPr>
          <a:xfrm flipV="1">
            <a:off x="3840480" y="2582703"/>
            <a:ext cx="6258560" cy="302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BA6F7918-7069-4A4D-8E12-615B5FE5F534}"/>
              </a:ext>
            </a:extLst>
          </p:cNvPr>
          <p:cNvCxnSpPr>
            <a:cxnSpLocks/>
          </p:cNvCxnSpPr>
          <p:nvPr/>
        </p:nvCxnSpPr>
        <p:spPr>
          <a:xfrm flipV="1">
            <a:off x="6604000" y="3022918"/>
            <a:ext cx="955040" cy="2506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 name="Rechteck 13">
            <a:extLst>
              <a:ext uri="{FF2B5EF4-FFF2-40B4-BE49-F238E27FC236}">
                <a16:creationId xmlns:a16="http://schemas.microsoft.com/office/drawing/2014/main" id="{513ACB31-423A-45BA-8A6C-E7A736A2C76D}"/>
              </a:ext>
            </a:extLst>
          </p:cNvPr>
          <p:cNvSpPr/>
          <p:nvPr/>
        </p:nvSpPr>
        <p:spPr>
          <a:xfrm>
            <a:off x="7559040" y="2734071"/>
            <a:ext cx="3596640" cy="414180"/>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15" name="Gerade Verbindung mit Pfeil 14">
            <a:extLst>
              <a:ext uri="{FF2B5EF4-FFF2-40B4-BE49-F238E27FC236}">
                <a16:creationId xmlns:a16="http://schemas.microsoft.com/office/drawing/2014/main" id="{DB9840F7-A180-4F82-AEBC-64BC65B1C0A3}"/>
              </a:ext>
            </a:extLst>
          </p:cNvPr>
          <p:cNvCxnSpPr>
            <a:cxnSpLocks/>
          </p:cNvCxnSpPr>
          <p:nvPr/>
        </p:nvCxnSpPr>
        <p:spPr>
          <a:xfrm>
            <a:off x="4452620" y="3641406"/>
            <a:ext cx="3106420" cy="84931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12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DEB3C-DB2F-4C7C-89B2-DB8D94C9B4E6}"/>
              </a:ext>
            </a:extLst>
          </p:cNvPr>
          <p:cNvSpPr>
            <a:spLocks noGrp="1"/>
          </p:cNvSpPr>
          <p:nvPr>
            <p:ph type="title"/>
          </p:nvPr>
        </p:nvSpPr>
        <p:spPr>
          <a:xfrm>
            <a:off x="845127" y="365760"/>
            <a:ext cx="10515600" cy="1325562"/>
          </a:xfrm>
        </p:spPr>
        <p:txBody>
          <a:bodyPr/>
          <a:lstStyle/>
          <a:p>
            <a:r>
              <a:rPr lang="de-AT" dirty="0" err="1"/>
              <a:t>MyDAQ</a:t>
            </a:r>
            <a:r>
              <a:rPr lang="de-AT" dirty="0"/>
              <a:t> Auswahl</a:t>
            </a:r>
          </a:p>
        </p:txBody>
      </p:sp>
      <p:sp>
        <p:nvSpPr>
          <p:cNvPr id="3" name="Inhaltsplatzhalter 2">
            <a:extLst>
              <a:ext uri="{FF2B5EF4-FFF2-40B4-BE49-F238E27FC236}">
                <a16:creationId xmlns:a16="http://schemas.microsoft.com/office/drawing/2014/main" id="{7301E2EE-C0CE-45E4-86FD-83FCB059474B}"/>
              </a:ext>
            </a:extLst>
          </p:cNvPr>
          <p:cNvSpPr>
            <a:spLocks noGrp="1"/>
          </p:cNvSpPr>
          <p:nvPr>
            <p:ph idx="1"/>
          </p:nvPr>
        </p:nvSpPr>
        <p:spPr>
          <a:xfrm>
            <a:off x="845127" y="1828800"/>
            <a:ext cx="10515600" cy="541421"/>
          </a:xfrm>
        </p:spPr>
        <p:txBody>
          <a:bodyPr/>
          <a:lstStyle/>
          <a:p>
            <a:r>
              <a:rPr lang="de-AT" dirty="0" err="1"/>
              <a:t>MyDAQ</a:t>
            </a:r>
            <a:r>
              <a:rPr lang="de-AT" dirty="0"/>
              <a:t> wird mittels </a:t>
            </a:r>
            <a:r>
              <a:rPr lang="de-AT" i="1" dirty="0" err="1"/>
              <a:t>DAQmxGetSysDevNames</a:t>
            </a:r>
            <a:r>
              <a:rPr lang="de-AT" dirty="0"/>
              <a:t> erkannt</a:t>
            </a:r>
          </a:p>
        </p:txBody>
      </p:sp>
      <p:pic>
        <p:nvPicPr>
          <p:cNvPr id="4" name="Grafik 3">
            <a:extLst>
              <a:ext uri="{FF2B5EF4-FFF2-40B4-BE49-F238E27FC236}">
                <a16:creationId xmlns:a16="http://schemas.microsoft.com/office/drawing/2014/main" id="{315B0755-DD41-4D17-AF70-5A1439B8EB73}"/>
              </a:ext>
            </a:extLst>
          </p:cNvPr>
          <p:cNvPicPr>
            <a:picLocks noChangeAspect="1"/>
          </p:cNvPicPr>
          <p:nvPr/>
        </p:nvPicPr>
        <p:blipFill>
          <a:blip r:embed="rId3"/>
          <a:stretch>
            <a:fillRect/>
          </a:stretch>
        </p:blipFill>
        <p:spPr>
          <a:xfrm>
            <a:off x="757990" y="3068053"/>
            <a:ext cx="10694790" cy="3421004"/>
          </a:xfrm>
          <a:prstGeom prst="rect">
            <a:avLst/>
          </a:prstGeom>
        </p:spPr>
      </p:pic>
    </p:spTree>
    <p:extLst>
      <p:ext uri="{BB962C8B-B14F-4D97-AF65-F5344CB8AC3E}">
        <p14:creationId xmlns:p14="http://schemas.microsoft.com/office/powerpoint/2010/main" val="337291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0D6399A-97A5-4BE8-837C-097AC88375AD}"/>
              </a:ext>
            </a:extLst>
          </p:cNvPr>
          <p:cNvPicPr>
            <a:picLocks noChangeAspect="1"/>
          </p:cNvPicPr>
          <p:nvPr/>
        </p:nvPicPr>
        <p:blipFill rotWithShape="1">
          <a:blip r:embed="rId3"/>
          <a:srcRect r="28516" b="-2"/>
          <a:stretch/>
        </p:blipFill>
        <p:spPr>
          <a:xfrm>
            <a:off x="4825194" y="1690688"/>
            <a:ext cx="6928082" cy="4749033"/>
          </a:xfrm>
          <a:prstGeom prst="rect">
            <a:avLst/>
          </a:prstGeom>
        </p:spPr>
      </p:pic>
      <p:sp>
        <p:nvSpPr>
          <p:cNvPr id="2" name="Titel 1">
            <a:extLst>
              <a:ext uri="{FF2B5EF4-FFF2-40B4-BE49-F238E27FC236}">
                <a16:creationId xmlns:a16="http://schemas.microsoft.com/office/drawing/2014/main" id="{8F8906AB-1257-410F-9B7B-B8CB2B5440AE}"/>
              </a:ext>
            </a:extLst>
          </p:cNvPr>
          <p:cNvSpPr>
            <a:spLocks noGrp="1"/>
          </p:cNvSpPr>
          <p:nvPr>
            <p:ph type="title"/>
          </p:nvPr>
        </p:nvSpPr>
        <p:spPr>
          <a:xfrm>
            <a:off x="838200" y="365125"/>
            <a:ext cx="10515600" cy="1325563"/>
          </a:xfrm>
        </p:spPr>
        <p:txBody>
          <a:bodyPr>
            <a:normAutofit/>
          </a:bodyPr>
          <a:lstStyle/>
          <a:p>
            <a:r>
              <a:rPr lang="de-AT" dirty="0"/>
              <a:t>Funktion1: Checkbox</a:t>
            </a:r>
          </a:p>
        </p:txBody>
      </p:sp>
      <p:sp>
        <p:nvSpPr>
          <p:cNvPr id="3" name="Inhaltsplatzhalter 2">
            <a:extLst>
              <a:ext uri="{FF2B5EF4-FFF2-40B4-BE49-F238E27FC236}">
                <a16:creationId xmlns:a16="http://schemas.microsoft.com/office/drawing/2014/main" id="{1B53F93F-7A66-4E37-B9FF-7BEECF19BCC7}"/>
              </a:ext>
            </a:extLst>
          </p:cNvPr>
          <p:cNvSpPr>
            <a:spLocks noGrp="1"/>
          </p:cNvSpPr>
          <p:nvPr>
            <p:ph idx="1"/>
          </p:nvPr>
        </p:nvSpPr>
        <p:spPr>
          <a:xfrm>
            <a:off x="838200" y="1825625"/>
            <a:ext cx="3797807" cy="4351338"/>
          </a:xfrm>
        </p:spPr>
        <p:txBody>
          <a:bodyPr>
            <a:normAutofit/>
          </a:bodyPr>
          <a:lstStyle/>
          <a:p>
            <a:r>
              <a:rPr lang="de-AT" sz="2000" dirty="0"/>
              <a:t>Startwert: alle LEDs aus</a:t>
            </a:r>
          </a:p>
          <a:p>
            <a:r>
              <a:rPr lang="de-AT" sz="2000" dirty="0"/>
              <a:t>Wird der Button geklickt</a:t>
            </a:r>
          </a:p>
          <a:p>
            <a:pPr lvl="1"/>
            <a:r>
              <a:rPr lang="de-AT" sz="1600" dirty="0"/>
              <a:t>Binär in Dezimal konvertiert</a:t>
            </a:r>
          </a:p>
          <a:p>
            <a:pPr lvl="1"/>
            <a:r>
              <a:rPr lang="de-AT" sz="1600" dirty="0"/>
              <a:t>HEX-Wert aktualisieren</a:t>
            </a:r>
          </a:p>
          <a:p>
            <a:pPr lvl="1"/>
            <a:r>
              <a:rPr lang="de-AT" sz="1600" dirty="0" err="1"/>
              <a:t>MyDAQ-writeDO</a:t>
            </a:r>
            <a:endParaRPr lang="de-AT" sz="1600" dirty="0"/>
          </a:p>
          <a:p>
            <a:pPr lvl="1"/>
            <a:r>
              <a:rPr lang="de-AT" sz="1600" dirty="0"/>
              <a:t>Oberfläche neu zeichnen</a:t>
            </a:r>
          </a:p>
        </p:txBody>
      </p:sp>
    </p:spTree>
    <p:extLst>
      <p:ext uri="{BB962C8B-B14F-4D97-AF65-F5344CB8AC3E}">
        <p14:creationId xmlns:p14="http://schemas.microsoft.com/office/powerpoint/2010/main" val="187617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906AB-1257-410F-9B7B-B8CB2B5440AE}"/>
              </a:ext>
            </a:extLst>
          </p:cNvPr>
          <p:cNvSpPr>
            <a:spLocks noGrp="1"/>
          </p:cNvSpPr>
          <p:nvPr>
            <p:ph type="title"/>
          </p:nvPr>
        </p:nvSpPr>
        <p:spPr>
          <a:xfrm>
            <a:off x="838200" y="365125"/>
            <a:ext cx="10515600" cy="1325563"/>
          </a:xfrm>
        </p:spPr>
        <p:txBody>
          <a:bodyPr>
            <a:normAutofit/>
          </a:bodyPr>
          <a:lstStyle/>
          <a:p>
            <a:r>
              <a:rPr lang="de-AT" dirty="0"/>
              <a:t>Funktion2: HEX-Code</a:t>
            </a:r>
          </a:p>
        </p:txBody>
      </p:sp>
      <p:sp>
        <p:nvSpPr>
          <p:cNvPr id="3" name="Inhaltsplatzhalter 2">
            <a:extLst>
              <a:ext uri="{FF2B5EF4-FFF2-40B4-BE49-F238E27FC236}">
                <a16:creationId xmlns:a16="http://schemas.microsoft.com/office/drawing/2014/main" id="{1B53F93F-7A66-4E37-B9FF-7BEECF19BCC7}"/>
              </a:ext>
            </a:extLst>
          </p:cNvPr>
          <p:cNvSpPr>
            <a:spLocks noGrp="1"/>
          </p:cNvSpPr>
          <p:nvPr>
            <p:ph idx="1"/>
          </p:nvPr>
        </p:nvSpPr>
        <p:spPr>
          <a:xfrm>
            <a:off x="838200" y="1825625"/>
            <a:ext cx="5173717" cy="4627727"/>
          </a:xfrm>
        </p:spPr>
        <p:txBody>
          <a:bodyPr>
            <a:normAutofit/>
          </a:bodyPr>
          <a:lstStyle/>
          <a:p>
            <a:r>
              <a:rPr lang="de-AT" sz="2000" dirty="0"/>
              <a:t>Wird der Wert im Textfeld geändert, wird </a:t>
            </a:r>
            <a:r>
              <a:rPr lang="de-AT" sz="2000" dirty="0" err="1"/>
              <a:t>OnChangeHexInput</a:t>
            </a:r>
            <a:r>
              <a:rPr lang="de-AT" sz="2000" dirty="0"/>
              <a:t> ausgeführt</a:t>
            </a:r>
            <a:endParaRPr lang="de-AT" sz="1600" dirty="0"/>
          </a:p>
          <a:p>
            <a:pPr lvl="1"/>
            <a:r>
              <a:rPr lang="de-AT" sz="1600" dirty="0"/>
              <a:t>HEX-String zu Dezimal konvertiert</a:t>
            </a:r>
          </a:p>
          <a:p>
            <a:pPr lvl="1"/>
            <a:r>
              <a:rPr lang="de-AT" sz="1600" dirty="0"/>
              <a:t>Aktualisieren der Checkboxen</a:t>
            </a:r>
          </a:p>
          <a:p>
            <a:pPr lvl="1"/>
            <a:r>
              <a:rPr lang="de-AT" sz="1600" dirty="0" err="1"/>
              <a:t>MyDAQ</a:t>
            </a:r>
            <a:r>
              <a:rPr lang="de-AT" sz="1600" dirty="0"/>
              <a:t>-&gt;</a:t>
            </a:r>
            <a:r>
              <a:rPr lang="de-AT" sz="1600" dirty="0" err="1"/>
              <a:t>writeDO</a:t>
            </a:r>
            <a:endParaRPr lang="de-AT" sz="1600" dirty="0"/>
          </a:p>
          <a:p>
            <a:pPr lvl="1"/>
            <a:r>
              <a:rPr lang="de-AT" sz="1600" dirty="0"/>
              <a:t>Oberfläche aktualisieren</a:t>
            </a:r>
          </a:p>
        </p:txBody>
      </p:sp>
      <p:pic>
        <p:nvPicPr>
          <p:cNvPr id="6" name="Grafik 5">
            <a:extLst>
              <a:ext uri="{FF2B5EF4-FFF2-40B4-BE49-F238E27FC236}">
                <a16:creationId xmlns:a16="http://schemas.microsoft.com/office/drawing/2014/main" id="{9794EAC4-E81E-4CAC-8577-A8F978DCF3F2}"/>
              </a:ext>
            </a:extLst>
          </p:cNvPr>
          <p:cNvPicPr>
            <a:picLocks noChangeAspect="1"/>
          </p:cNvPicPr>
          <p:nvPr/>
        </p:nvPicPr>
        <p:blipFill>
          <a:blip r:embed="rId3"/>
          <a:stretch>
            <a:fillRect/>
          </a:stretch>
        </p:blipFill>
        <p:spPr>
          <a:xfrm>
            <a:off x="6471286" y="365125"/>
            <a:ext cx="5159978" cy="6311900"/>
          </a:xfrm>
          <a:prstGeom prst="rect">
            <a:avLst/>
          </a:prstGeom>
        </p:spPr>
      </p:pic>
    </p:spTree>
    <p:extLst>
      <p:ext uri="{BB962C8B-B14F-4D97-AF65-F5344CB8AC3E}">
        <p14:creationId xmlns:p14="http://schemas.microsoft.com/office/powerpoint/2010/main" val="147721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906AB-1257-410F-9B7B-B8CB2B5440AE}"/>
              </a:ext>
            </a:extLst>
          </p:cNvPr>
          <p:cNvSpPr>
            <a:spLocks noGrp="1"/>
          </p:cNvSpPr>
          <p:nvPr>
            <p:ph type="title"/>
          </p:nvPr>
        </p:nvSpPr>
        <p:spPr>
          <a:xfrm>
            <a:off x="838200" y="365125"/>
            <a:ext cx="10515600" cy="1325563"/>
          </a:xfrm>
        </p:spPr>
        <p:txBody>
          <a:bodyPr>
            <a:normAutofit/>
          </a:bodyPr>
          <a:lstStyle/>
          <a:p>
            <a:r>
              <a:rPr lang="de-AT" dirty="0"/>
              <a:t>Funktion3: Buttons</a:t>
            </a:r>
          </a:p>
        </p:txBody>
      </p:sp>
      <p:sp>
        <p:nvSpPr>
          <p:cNvPr id="3" name="Inhaltsplatzhalter 2">
            <a:extLst>
              <a:ext uri="{FF2B5EF4-FFF2-40B4-BE49-F238E27FC236}">
                <a16:creationId xmlns:a16="http://schemas.microsoft.com/office/drawing/2014/main" id="{1B53F93F-7A66-4E37-B9FF-7BEECF19BCC7}"/>
              </a:ext>
            </a:extLst>
          </p:cNvPr>
          <p:cNvSpPr>
            <a:spLocks noGrp="1"/>
          </p:cNvSpPr>
          <p:nvPr>
            <p:ph idx="1"/>
          </p:nvPr>
        </p:nvSpPr>
        <p:spPr>
          <a:xfrm>
            <a:off x="838201" y="1825625"/>
            <a:ext cx="4330700" cy="4627727"/>
          </a:xfrm>
        </p:spPr>
        <p:txBody>
          <a:bodyPr>
            <a:normAutofit/>
          </a:bodyPr>
          <a:lstStyle/>
          <a:p>
            <a:r>
              <a:rPr lang="de-AT" sz="2000" dirty="0"/>
              <a:t>4 Standardfunktionen</a:t>
            </a:r>
          </a:p>
          <a:p>
            <a:pPr lvl="1"/>
            <a:r>
              <a:rPr lang="de-AT" sz="1600" dirty="0" err="1"/>
              <a:t>Toggle</a:t>
            </a:r>
            <a:endParaRPr lang="de-AT" sz="1600" dirty="0"/>
          </a:p>
          <a:p>
            <a:pPr lvl="1"/>
            <a:r>
              <a:rPr lang="de-AT" sz="1600" dirty="0" err="1"/>
              <a:t>Rotate</a:t>
            </a:r>
            <a:endParaRPr lang="de-AT" sz="1600" dirty="0"/>
          </a:p>
          <a:p>
            <a:pPr lvl="1"/>
            <a:r>
              <a:rPr lang="de-AT" sz="1600" dirty="0"/>
              <a:t>Shift </a:t>
            </a:r>
            <a:r>
              <a:rPr lang="de-AT" sz="1600" dirty="0" err="1"/>
              <a:t>left</a:t>
            </a:r>
            <a:endParaRPr lang="de-AT" sz="1600" dirty="0"/>
          </a:p>
          <a:p>
            <a:pPr lvl="1"/>
            <a:r>
              <a:rPr lang="de-AT" sz="1600" dirty="0"/>
              <a:t>Shift </a:t>
            </a:r>
            <a:r>
              <a:rPr lang="de-AT" sz="1600" dirty="0" err="1"/>
              <a:t>right</a:t>
            </a:r>
            <a:endParaRPr lang="de-AT" sz="1600" dirty="0"/>
          </a:p>
        </p:txBody>
      </p:sp>
      <p:pic>
        <p:nvPicPr>
          <p:cNvPr id="4" name="Grafik 3">
            <a:extLst>
              <a:ext uri="{FF2B5EF4-FFF2-40B4-BE49-F238E27FC236}">
                <a16:creationId xmlns:a16="http://schemas.microsoft.com/office/drawing/2014/main" id="{A89BB356-B2BA-40D4-839C-5950B3BEEBAB}"/>
              </a:ext>
            </a:extLst>
          </p:cNvPr>
          <p:cNvPicPr>
            <a:picLocks noChangeAspect="1"/>
          </p:cNvPicPr>
          <p:nvPr/>
        </p:nvPicPr>
        <p:blipFill>
          <a:blip r:embed="rId3"/>
          <a:stretch>
            <a:fillRect/>
          </a:stretch>
        </p:blipFill>
        <p:spPr>
          <a:xfrm>
            <a:off x="5308600" y="1629984"/>
            <a:ext cx="6721967" cy="5052459"/>
          </a:xfrm>
          <a:prstGeom prst="rect">
            <a:avLst/>
          </a:prstGeom>
        </p:spPr>
      </p:pic>
    </p:spTree>
    <p:extLst>
      <p:ext uri="{BB962C8B-B14F-4D97-AF65-F5344CB8AC3E}">
        <p14:creationId xmlns:p14="http://schemas.microsoft.com/office/powerpoint/2010/main" val="5627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906AB-1257-410F-9B7B-B8CB2B5440AE}"/>
              </a:ext>
            </a:extLst>
          </p:cNvPr>
          <p:cNvSpPr>
            <a:spLocks noGrp="1"/>
          </p:cNvSpPr>
          <p:nvPr>
            <p:ph type="title"/>
          </p:nvPr>
        </p:nvSpPr>
        <p:spPr>
          <a:xfrm>
            <a:off x="648929" y="629266"/>
            <a:ext cx="4697771" cy="1676603"/>
          </a:xfrm>
        </p:spPr>
        <p:txBody>
          <a:bodyPr>
            <a:normAutofit/>
          </a:bodyPr>
          <a:lstStyle/>
          <a:p>
            <a:pPr>
              <a:lnSpc>
                <a:spcPct val="80000"/>
              </a:lnSpc>
            </a:pPr>
            <a:r>
              <a:rPr lang="de-AT" sz="4100" dirty="0"/>
              <a:t>Funktion4: </a:t>
            </a:r>
            <a:br>
              <a:rPr lang="de-AT" sz="4100" dirty="0"/>
            </a:br>
            <a:r>
              <a:rPr lang="de-AT" sz="4100" dirty="0"/>
              <a:t>Laden aus einer Datei</a:t>
            </a:r>
          </a:p>
        </p:txBody>
      </p:sp>
      <p:sp>
        <p:nvSpPr>
          <p:cNvPr id="3" name="Inhaltsplatzhalter 2">
            <a:extLst>
              <a:ext uri="{FF2B5EF4-FFF2-40B4-BE49-F238E27FC236}">
                <a16:creationId xmlns:a16="http://schemas.microsoft.com/office/drawing/2014/main" id="{1B53F93F-7A66-4E37-B9FF-7BEECF19BCC7}"/>
              </a:ext>
            </a:extLst>
          </p:cNvPr>
          <p:cNvSpPr>
            <a:spLocks noGrp="1"/>
          </p:cNvSpPr>
          <p:nvPr>
            <p:ph idx="1"/>
          </p:nvPr>
        </p:nvSpPr>
        <p:spPr>
          <a:xfrm>
            <a:off x="648930" y="2305868"/>
            <a:ext cx="4522160" cy="3917951"/>
          </a:xfrm>
        </p:spPr>
        <p:txBody>
          <a:bodyPr>
            <a:normAutofit/>
          </a:bodyPr>
          <a:lstStyle/>
          <a:p>
            <a:r>
              <a:rPr lang="de-AT" sz="1800" dirty="0"/>
              <a:t>Dateiauswahl mit </a:t>
            </a:r>
            <a:r>
              <a:rPr lang="de-AT" sz="1800" dirty="0" err="1"/>
              <a:t>CFileDialog</a:t>
            </a:r>
            <a:endParaRPr lang="de-AT" sz="1800" dirty="0"/>
          </a:p>
          <a:p>
            <a:r>
              <a:rPr lang="de-AT" sz="1800" dirty="0"/>
              <a:t>Lesen der Datei Zeile für Zeile</a:t>
            </a:r>
          </a:p>
          <a:p>
            <a:r>
              <a:rPr lang="de-AT" sz="1800" dirty="0"/>
              <a:t>Gültige Zeile: 4 Zeichen</a:t>
            </a:r>
          </a:p>
          <a:p>
            <a:r>
              <a:rPr lang="de-AT" sz="1800" dirty="0"/>
              <a:t>0=LED aus</a:t>
            </a:r>
          </a:p>
          <a:p>
            <a:r>
              <a:rPr lang="de-AT" sz="1800" dirty="0"/>
              <a:t>1=LED ein</a:t>
            </a:r>
          </a:p>
        </p:txBody>
      </p:sp>
      <p:pic>
        <p:nvPicPr>
          <p:cNvPr id="6" name="Grafik 5">
            <a:extLst>
              <a:ext uri="{FF2B5EF4-FFF2-40B4-BE49-F238E27FC236}">
                <a16:creationId xmlns:a16="http://schemas.microsoft.com/office/drawing/2014/main" id="{328DF866-EC3C-4BB7-AD33-D81C99AE3452}"/>
              </a:ext>
            </a:extLst>
          </p:cNvPr>
          <p:cNvPicPr>
            <a:picLocks noChangeAspect="1"/>
          </p:cNvPicPr>
          <p:nvPr/>
        </p:nvPicPr>
        <p:blipFill>
          <a:blip r:embed="rId3"/>
          <a:stretch>
            <a:fillRect/>
          </a:stretch>
        </p:blipFill>
        <p:spPr>
          <a:xfrm>
            <a:off x="5486400" y="629266"/>
            <a:ext cx="6315120" cy="5897361"/>
          </a:xfrm>
          <a:prstGeom prst="rect">
            <a:avLst/>
          </a:prstGeom>
        </p:spPr>
      </p:pic>
    </p:spTree>
    <p:extLst>
      <p:ext uri="{BB962C8B-B14F-4D97-AF65-F5344CB8AC3E}">
        <p14:creationId xmlns:p14="http://schemas.microsoft.com/office/powerpoint/2010/main" val="336528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ADE2A-4BEE-4F16-ABAC-007746724D07}"/>
              </a:ext>
            </a:extLst>
          </p:cNvPr>
          <p:cNvSpPr>
            <a:spLocks noGrp="1"/>
          </p:cNvSpPr>
          <p:nvPr>
            <p:ph type="title"/>
          </p:nvPr>
        </p:nvSpPr>
        <p:spPr/>
        <p:txBody>
          <a:bodyPr/>
          <a:lstStyle/>
          <a:p>
            <a:r>
              <a:rPr lang="de-AT" dirty="0"/>
              <a:t>Durchgeführte Tests</a:t>
            </a:r>
          </a:p>
        </p:txBody>
      </p:sp>
      <p:sp>
        <p:nvSpPr>
          <p:cNvPr id="3" name="Inhaltsplatzhalter 2">
            <a:extLst>
              <a:ext uri="{FF2B5EF4-FFF2-40B4-BE49-F238E27FC236}">
                <a16:creationId xmlns:a16="http://schemas.microsoft.com/office/drawing/2014/main" id="{CAB118DE-D09E-4A73-ADFE-135B22BAEA05}"/>
              </a:ext>
            </a:extLst>
          </p:cNvPr>
          <p:cNvSpPr>
            <a:spLocks noGrp="1"/>
          </p:cNvSpPr>
          <p:nvPr>
            <p:ph idx="1"/>
          </p:nvPr>
        </p:nvSpPr>
        <p:spPr>
          <a:xfrm>
            <a:off x="845127" y="1849820"/>
            <a:ext cx="10936970" cy="4656083"/>
          </a:xfrm>
        </p:spPr>
        <p:txBody>
          <a:bodyPr/>
          <a:lstStyle/>
          <a:p>
            <a:r>
              <a:rPr lang="de-AT" dirty="0"/>
              <a:t>Das Programm wurde unter folgenden Konditionen ausgeführt:</a:t>
            </a:r>
          </a:p>
          <a:p>
            <a:pPr lvl="1"/>
            <a:r>
              <a:rPr lang="de-AT" dirty="0"/>
              <a:t>Kein </a:t>
            </a:r>
            <a:r>
              <a:rPr lang="de-AT" dirty="0" err="1"/>
              <a:t>MyDAQ</a:t>
            </a:r>
            <a:r>
              <a:rPr lang="de-AT" dirty="0"/>
              <a:t> angeschlossen: Combobox leer</a:t>
            </a:r>
          </a:p>
          <a:p>
            <a:pPr lvl="1"/>
            <a:r>
              <a:rPr lang="de-AT" dirty="0"/>
              <a:t>1 </a:t>
            </a:r>
            <a:r>
              <a:rPr lang="de-AT" dirty="0" err="1"/>
              <a:t>MyDAQ</a:t>
            </a:r>
            <a:r>
              <a:rPr lang="de-AT" dirty="0"/>
              <a:t> angeschlossen: </a:t>
            </a:r>
            <a:r>
              <a:rPr lang="de-AT" dirty="0" err="1"/>
              <a:t>MyDAQ</a:t>
            </a:r>
            <a:r>
              <a:rPr lang="de-AT" dirty="0"/>
              <a:t> taucht in der Combobox auf</a:t>
            </a:r>
          </a:p>
          <a:p>
            <a:pPr lvl="1"/>
            <a:r>
              <a:rPr lang="de-AT" dirty="0"/>
              <a:t>Anklicken der Checkbox: Oberfläche und </a:t>
            </a:r>
            <a:r>
              <a:rPr lang="de-AT" dirty="0" err="1"/>
              <a:t>MyDAQ</a:t>
            </a:r>
            <a:r>
              <a:rPr lang="de-AT" dirty="0"/>
              <a:t> werden aktualisiert</a:t>
            </a:r>
          </a:p>
          <a:p>
            <a:pPr lvl="1"/>
            <a:r>
              <a:rPr lang="de-AT" dirty="0"/>
              <a:t>Ändern des HEX-Werts: Oberfläche und </a:t>
            </a:r>
            <a:r>
              <a:rPr lang="de-AT" dirty="0" err="1"/>
              <a:t>MyDAQ</a:t>
            </a:r>
            <a:r>
              <a:rPr lang="de-AT" dirty="0"/>
              <a:t> werden aktualisiert</a:t>
            </a:r>
          </a:p>
          <a:p>
            <a:pPr lvl="1"/>
            <a:r>
              <a:rPr lang="de-AT" dirty="0"/>
              <a:t>Drücken der </a:t>
            </a:r>
            <a:r>
              <a:rPr lang="de-AT" dirty="0" err="1"/>
              <a:t>Toggle</a:t>
            </a:r>
            <a:r>
              <a:rPr lang="de-AT" dirty="0"/>
              <a:t>/</a:t>
            </a:r>
            <a:r>
              <a:rPr lang="de-AT" dirty="0" err="1"/>
              <a:t>Rotate</a:t>
            </a:r>
            <a:r>
              <a:rPr lang="de-AT" dirty="0"/>
              <a:t>/Shift-Funktionen: Oberfläche und </a:t>
            </a:r>
            <a:r>
              <a:rPr lang="de-AT" dirty="0" err="1"/>
              <a:t>MyDAQ</a:t>
            </a:r>
            <a:r>
              <a:rPr lang="de-AT" dirty="0"/>
              <a:t> werden aktualisiert</a:t>
            </a:r>
          </a:p>
          <a:p>
            <a:pPr lvl="1"/>
            <a:r>
              <a:rPr lang="de-AT" dirty="0"/>
              <a:t>Erstellen einer Textdatei mit 4 Zahlen pro Zeile</a:t>
            </a:r>
          </a:p>
          <a:p>
            <a:pPr lvl="1"/>
            <a:r>
              <a:rPr lang="de-AT" dirty="0"/>
              <a:t>Einlesen der Textdatei: Werte werden in der Oberfläche und am </a:t>
            </a:r>
            <a:r>
              <a:rPr lang="de-AT" dirty="0" err="1"/>
              <a:t>MyDAQ</a:t>
            </a:r>
            <a:r>
              <a:rPr lang="de-AT" dirty="0"/>
              <a:t> angezeigt</a:t>
            </a:r>
          </a:p>
          <a:p>
            <a:pPr lvl="1"/>
            <a:r>
              <a:rPr lang="de-AT" dirty="0"/>
              <a:t>Einlesen der Textdatei von Frau Wagner (Digital Reader): Werte werden in der Oberfläche und am </a:t>
            </a:r>
            <a:r>
              <a:rPr lang="de-AT" dirty="0" err="1"/>
              <a:t>MyDAQ</a:t>
            </a:r>
            <a:r>
              <a:rPr lang="de-AT" dirty="0"/>
              <a:t> angezeigt</a:t>
            </a:r>
          </a:p>
        </p:txBody>
      </p:sp>
    </p:spTree>
    <p:extLst>
      <p:ext uri="{BB962C8B-B14F-4D97-AF65-F5344CB8AC3E}">
        <p14:creationId xmlns:p14="http://schemas.microsoft.com/office/powerpoint/2010/main" val="374851062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1140</Words>
  <Application>Microsoft Office PowerPoint</Application>
  <PresentationFormat>Breitbild</PresentationFormat>
  <Paragraphs>121</Paragraphs>
  <Slides>11</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Calibri</vt:lpstr>
      <vt:lpstr>Calibri Light</vt:lpstr>
      <vt:lpstr>Wingdings 2</vt:lpstr>
      <vt:lpstr>HDOfficeLightV0</vt:lpstr>
      <vt:lpstr>Informatik2 – Projekt Digital Writer</vt:lpstr>
      <vt:lpstr>PowerPoint-Präsentation</vt:lpstr>
      <vt:lpstr>Ansteuerung der LEDs</vt:lpstr>
      <vt:lpstr>MyDAQ Auswahl</vt:lpstr>
      <vt:lpstr>Funktion1: Checkbox</vt:lpstr>
      <vt:lpstr>Funktion2: HEX-Code</vt:lpstr>
      <vt:lpstr>Funktion3: Buttons</vt:lpstr>
      <vt:lpstr>Funktion4:  Laden aus einer Datei</vt:lpstr>
      <vt:lpstr>Durchgeführte Tests</vt:lpstr>
      <vt:lpstr>Stärken/Schwächen Analyse</vt:lpstr>
      <vt:lpstr>Digital Writer LIVE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Ermin Muratovic</dc:creator>
  <cp:lastModifiedBy>Ermin Muratovic</cp:lastModifiedBy>
  <cp:revision>93</cp:revision>
  <dcterms:created xsi:type="dcterms:W3CDTF">2017-07-07T16:05:07Z</dcterms:created>
  <dcterms:modified xsi:type="dcterms:W3CDTF">2017-07-07T17:33:09Z</dcterms:modified>
</cp:coreProperties>
</file>