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424DF08-3338-4D1A-921D-3E64638B4850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C822357-CCC7-4986-929E-3EB6B0E897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6868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err="1"/>
              <a:t>Klasterovanje</a:t>
            </a:r>
            <a:r>
              <a:rPr lang="en-US" sz="4900" dirty="0"/>
              <a:t> </a:t>
            </a:r>
            <a:r>
              <a:rPr lang="en-US" sz="4900" dirty="0" smtClean="0"/>
              <a:t>ta</a:t>
            </a:r>
            <a:r>
              <a:rPr lang="sr-Latn-RS" sz="4900" dirty="0" smtClean="0"/>
              <a:t>č</a:t>
            </a:r>
            <a:r>
              <a:rPr lang="en-US" sz="4900" dirty="0" smtClean="0"/>
              <a:t>aka </a:t>
            </a:r>
            <a:r>
              <a:rPr lang="en-US" sz="4900" dirty="0" err="1" smtClean="0"/>
              <a:t>ko</a:t>
            </a:r>
            <a:r>
              <a:rPr lang="sr-Latn-RS" sz="4900" dirty="0" smtClean="0"/>
              <a:t>rišćen</a:t>
            </a:r>
            <a:r>
              <a:rPr lang="en-US" sz="4900" dirty="0" err="1" smtClean="0"/>
              <a:t>jem</a:t>
            </a:r>
            <a:r>
              <a:rPr lang="sr-Latn-RS" sz="4900" dirty="0" smtClean="0"/>
              <a:t> </a:t>
            </a:r>
            <a:r>
              <a:rPr lang="en-US" sz="4900" dirty="0" err="1" smtClean="0"/>
              <a:t>genetskog</a:t>
            </a:r>
            <a:r>
              <a:rPr lang="sr-Latn-RS" sz="4900" dirty="0" smtClean="0"/>
              <a:t> </a:t>
            </a:r>
            <a:r>
              <a:rPr lang="en-US" sz="4900" dirty="0" err="1" smtClean="0"/>
              <a:t>algoritma</a:t>
            </a:r>
            <a:r>
              <a:rPr lang="en-US" sz="49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5562600" cy="1295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Projekat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kursa</a:t>
            </a:r>
            <a:r>
              <a:rPr lang="en-US" sz="2800" dirty="0"/>
              <a:t> </a:t>
            </a:r>
            <a:r>
              <a:rPr lang="en-US" sz="2800" dirty="0" err="1"/>
              <a:t>Računarska</a:t>
            </a:r>
            <a:r>
              <a:rPr lang="en-US" sz="2800" dirty="0"/>
              <a:t> </a:t>
            </a:r>
            <a:r>
              <a:rPr lang="en-US" sz="2800" dirty="0" err="1"/>
              <a:t>inteligencija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4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762000"/>
            <a:ext cx="7924800" cy="1371600"/>
          </a:xfrm>
        </p:spPr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dobijeni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veličinu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30 i </a:t>
            </a:r>
            <a:r>
              <a:rPr lang="en-US" dirty="0" err="1"/>
              <a:t>nepromenjene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GA: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6019800"/>
            <a:ext cx="8077200" cy="623887"/>
          </a:xfrm>
        </p:spPr>
        <p:txBody>
          <a:bodyPr>
            <a:normAutofit/>
          </a:bodyPr>
          <a:lstStyle/>
          <a:p>
            <a:r>
              <a:rPr lang="pl-PL" dirty="0"/>
              <a:t>Fitness vrednost dobijena za navedene parametre je </a:t>
            </a:r>
            <a:r>
              <a:rPr lang="pl-PL" dirty="0">
                <a:solidFill>
                  <a:srgbClr val="FF0000"/>
                </a:solidFill>
              </a:rPr>
              <a:t>0,002268748</a:t>
            </a:r>
            <a:r>
              <a:rPr lang="pl-PL" dirty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5029200" cy="41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762000"/>
            <a:ext cx="7467600" cy="1066800"/>
          </a:xfrm>
        </p:spPr>
        <p:txBody>
          <a:bodyPr/>
          <a:lstStyle/>
          <a:p>
            <a:r>
              <a:rPr lang="en-US" dirty="0"/>
              <a:t>•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dobijeni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veličinu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100 i </a:t>
            </a:r>
            <a:r>
              <a:rPr lang="en-US" dirty="0" err="1"/>
              <a:t>nepromenjene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GA: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6019800"/>
            <a:ext cx="8229600" cy="471487"/>
          </a:xfrm>
        </p:spPr>
        <p:txBody>
          <a:bodyPr>
            <a:normAutofit/>
          </a:bodyPr>
          <a:lstStyle/>
          <a:p>
            <a:r>
              <a:rPr lang="pl-PL" dirty="0"/>
              <a:t>Fitness vrednost dobijena za navedene parametre je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rgbClr val="FF0000"/>
                </a:solidFill>
              </a:rPr>
              <a:t>0,0024967609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44396"/>
            <a:ext cx="5181324" cy="41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/>
          <a:lstStyle/>
          <a:p>
            <a:r>
              <a:rPr lang="en-US" dirty="0" err="1"/>
              <a:t>Zaključak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prethodne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doći</a:t>
            </a:r>
            <a:r>
              <a:rPr lang="en-US" dirty="0"/>
              <a:t> do </a:t>
            </a:r>
            <a:r>
              <a:rPr lang="en-US" dirty="0" err="1"/>
              <a:t>zaključka</a:t>
            </a:r>
            <a:r>
              <a:rPr lang="en-US" dirty="0"/>
              <a:t> da </a:t>
            </a:r>
            <a:r>
              <a:rPr lang="en-US" dirty="0" err="1"/>
              <a:t>povećanjem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jedinki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</a:t>
            </a:r>
            <a:r>
              <a:rPr lang="en-US" dirty="0" err="1"/>
              <a:t>poboljšava</a:t>
            </a:r>
            <a:r>
              <a:rPr lang="en-US" dirty="0"/>
              <a:t> se i </a:t>
            </a:r>
            <a:r>
              <a:rPr lang="en-US" dirty="0" err="1"/>
              <a:t>kvalitet</a:t>
            </a:r>
            <a:r>
              <a:rPr lang="en-US" dirty="0"/>
              <a:t> (fitness </a:t>
            </a:r>
            <a:r>
              <a:rPr lang="en-US" dirty="0" err="1"/>
              <a:t>vrednost</a:t>
            </a:r>
            <a:r>
              <a:rPr lang="en-US" dirty="0"/>
              <a:t>)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 </a:t>
            </a:r>
            <a:r>
              <a:rPr lang="en-US" dirty="0" err="1"/>
              <a:t>dobijeno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je </a:t>
            </a:r>
            <a:r>
              <a:rPr lang="en-US" dirty="0" err="1"/>
              <a:t>blizu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uporednog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(K means </a:t>
            </a:r>
            <a:r>
              <a:rPr lang="en-US" dirty="0" err="1"/>
              <a:t>algoritma</a:t>
            </a:r>
            <a:r>
              <a:rPr lang="en-US" dirty="0"/>
              <a:t>)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najvećem</a:t>
            </a:r>
            <a:r>
              <a:rPr lang="en-US" dirty="0"/>
              <a:t> </a:t>
            </a:r>
            <a:r>
              <a:rPr lang="en-US" dirty="0" err="1"/>
              <a:t>broju</a:t>
            </a:r>
            <a:r>
              <a:rPr lang="en-US" dirty="0"/>
              <a:t> </a:t>
            </a:r>
            <a:r>
              <a:rPr lang="en-US" dirty="0" err="1"/>
              <a:t>slučajeva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optimalno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2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15200" cy="849297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 smtClean="0"/>
              <a:t>Hvala na pažnji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419599" y="5296711"/>
            <a:ext cx="4211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Luka </a:t>
            </a:r>
            <a:r>
              <a:rPr lang="en-US" sz="2400" dirty="0" err="1"/>
              <a:t>Radenković</a:t>
            </a:r>
            <a:r>
              <a:rPr lang="en-US" sz="2400" dirty="0"/>
              <a:t> </a:t>
            </a:r>
            <a:r>
              <a:rPr lang="en-US" sz="2400" dirty="0" smtClean="0"/>
              <a:t>59/2</a:t>
            </a:r>
            <a:r>
              <a:rPr lang="sr-Latn-RS" sz="2400" dirty="0" smtClean="0"/>
              <a:t>018</a:t>
            </a:r>
          </a:p>
          <a:p>
            <a:r>
              <a:rPr lang="en-US" sz="2400" dirty="0" err="1" smtClean="0"/>
              <a:t>Ermin</a:t>
            </a:r>
            <a:r>
              <a:rPr lang="en-US" sz="2400" dirty="0" smtClean="0"/>
              <a:t> </a:t>
            </a:r>
            <a:r>
              <a:rPr lang="en-US" sz="2400" dirty="0" err="1"/>
              <a:t>Škrijelj</a:t>
            </a:r>
            <a:r>
              <a:rPr lang="en-US" sz="2400" dirty="0"/>
              <a:t> 194/2018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>
              <a:lnSpc>
                <a:spcPct val="150000"/>
              </a:lnSpc>
              <a:spcAft>
                <a:spcPts val="600"/>
              </a:spcAft>
            </a:pP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dati</a:t>
            </a: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tačaka</a:t>
            </a:r>
            <a:r>
              <a:rPr lang="en-US" sz="2400" dirty="0"/>
              <a:t> points(n-</a:t>
            </a:r>
            <a:r>
              <a:rPr lang="en-US" sz="2400" dirty="0" err="1"/>
              <a:t>dimenzionog</a:t>
            </a:r>
            <a:r>
              <a:rPr lang="en-US" sz="2400" dirty="0"/>
              <a:t> </a:t>
            </a:r>
            <a:r>
              <a:rPr lang="en-US" sz="2400" dirty="0" err="1"/>
              <a:t>prostora</a:t>
            </a:r>
            <a:r>
              <a:rPr lang="en-US" sz="2400" dirty="0"/>
              <a:t>) i </a:t>
            </a:r>
            <a:r>
              <a:rPr lang="en-US" sz="2400" dirty="0" err="1"/>
              <a:t>zadati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klastera</a:t>
            </a:r>
            <a:r>
              <a:rPr lang="en-US" sz="2400" dirty="0"/>
              <a:t> K </a:t>
            </a:r>
            <a:r>
              <a:rPr lang="en-US" sz="2400" dirty="0" err="1"/>
              <a:t>potrebno</a:t>
            </a:r>
            <a:r>
              <a:rPr lang="en-US" sz="2400" dirty="0"/>
              <a:t> je </a:t>
            </a:r>
            <a:r>
              <a:rPr lang="en-US" sz="2400" dirty="0" err="1"/>
              <a:t>pronaći</a:t>
            </a:r>
            <a:r>
              <a:rPr lang="en-US" sz="2400" dirty="0"/>
              <a:t> </a:t>
            </a:r>
            <a:r>
              <a:rPr lang="en-US" sz="2400" dirty="0" err="1"/>
              <a:t>adekvatne</a:t>
            </a:r>
            <a:r>
              <a:rPr lang="en-US" sz="2400" dirty="0"/>
              <a:t> </a:t>
            </a:r>
            <a:r>
              <a:rPr lang="en-US" sz="2400" dirty="0" err="1"/>
              <a:t>centre</a:t>
            </a:r>
            <a:r>
              <a:rPr lang="en-US" sz="2400" dirty="0"/>
              <a:t> </a:t>
            </a:r>
            <a:r>
              <a:rPr lang="en-US" sz="2400" dirty="0" err="1"/>
              <a:t>klastera</a:t>
            </a:r>
            <a:r>
              <a:rPr lang="en-US" sz="2400" dirty="0"/>
              <a:t> </a:t>
            </a:r>
            <a:r>
              <a:rPr lang="en-US" sz="2400" dirty="0" err="1"/>
              <a:t>kojim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se </a:t>
            </a:r>
            <a:r>
              <a:rPr lang="en-US" sz="2400" dirty="0" err="1"/>
              <a:t>početni</a:t>
            </a: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tačaka</a:t>
            </a:r>
            <a:r>
              <a:rPr lang="en-US" sz="2400" dirty="0"/>
              <a:t> </a:t>
            </a:r>
            <a:r>
              <a:rPr lang="en-US" sz="2400" dirty="0" err="1"/>
              <a:t>podeliti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odgovarajuće</a:t>
            </a:r>
            <a:r>
              <a:rPr lang="en-US" sz="2400" dirty="0"/>
              <a:t> </a:t>
            </a:r>
            <a:r>
              <a:rPr lang="en-US" sz="2400" dirty="0" err="1"/>
              <a:t>klastere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772735"/>
          </a:xfrm>
        </p:spPr>
        <p:txBody>
          <a:bodyPr/>
          <a:lstStyle/>
          <a:p>
            <a:pPr algn="ctr"/>
            <a:r>
              <a:rPr lang="en-US" b="1" dirty="0" err="1"/>
              <a:t>Implementacija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dirty="0" err="1"/>
              <a:t>Unos</a:t>
            </a:r>
            <a:r>
              <a:rPr lang="en-US" sz="2400" dirty="0"/>
              <a:t> </a:t>
            </a:r>
            <a:r>
              <a:rPr lang="en-US" sz="2400" dirty="0" err="1"/>
              <a:t>ulaznih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je </a:t>
            </a:r>
            <a:r>
              <a:rPr lang="en-US" sz="2400" dirty="0" err="1"/>
              <a:t>omogućen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načina</a:t>
            </a:r>
            <a:r>
              <a:rPr lang="en-US" sz="2400" dirty="0"/>
              <a:t>: </a:t>
            </a:r>
            <a:endParaRPr lang="en-US" sz="2400" dirty="0" smtClean="0"/>
          </a:p>
          <a:p>
            <a:pPr marL="50292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 err="1"/>
              <a:t>Slučajnim</a:t>
            </a:r>
            <a:r>
              <a:rPr lang="en-US" dirty="0"/>
              <a:t> </a:t>
            </a:r>
            <a:r>
              <a:rPr lang="en-US" dirty="0" err="1"/>
              <a:t>generisanjem</a:t>
            </a:r>
            <a:r>
              <a:rPr lang="en-US" dirty="0"/>
              <a:t> </a:t>
            </a:r>
            <a:r>
              <a:rPr lang="en-US" dirty="0" err="1"/>
              <a:t>tačaka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odgovarajućih</a:t>
            </a:r>
            <a:r>
              <a:rPr lang="en-US" dirty="0"/>
              <a:t> </a:t>
            </a:r>
            <a:r>
              <a:rPr lang="en-US" dirty="0" err="1" smtClean="0"/>
              <a:t>intervala</a:t>
            </a:r>
            <a:r>
              <a:rPr lang="en-US" dirty="0" smtClean="0"/>
              <a:t> </a:t>
            </a:r>
          </a:p>
          <a:p>
            <a:pPr marL="50292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 err="1"/>
              <a:t>Čitanjem</a:t>
            </a:r>
            <a:r>
              <a:rPr lang="en-US" dirty="0"/>
              <a:t> </a:t>
            </a:r>
            <a:r>
              <a:rPr lang="en-US" dirty="0" err="1"/>
              <a:t>fajlova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zadate</a:t>
            </a:r>
            <a:r>
              <a:rPr lang="en-US" dirty="0"/>
              <a:t> </a:t>
            </a:r>
            <a:r>
              <a:rPr lang="en-US" dirty="0" err="1"/>
              <a:t>putanje</a:t>
            </a:r>
            <a:r>
              <a:rPr lang="en-US" dirty="0"/>
              <a:t>.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formatirani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odgovarajući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(</a:t>
            </a:r>
            <a:r>
              <a:rPr lang="en-US" dirty="0" err="1"/>
              <a:t>svaki</a:t>
            </a:r>
            <a:r>
              <a:rPr lang="en-US" dirty="0"/>
              <a:t> red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tačku</a:t>
            </a:r>
            <a:r>
              <a:rPr lang="en-US" dirty="0"/>
              <a:t> u n-</a:t>
            </a:r>
            <a:r>
              <a:rPr lang="en-US" dirty="0" err="1"/>
              <a:t>dimenzionom</a:t>
            </a:r>
            <a:r>
              <a:rPr lang="en-US" dirty="0"/>
              <a:t> </a:t>
            </a:r>
            <a:r>
              <a:rPr lang="en-US" dirty="0" err="1"/>
              <a:t>prostoru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Obrada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ulaznih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podataka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315200" cy="870012"/>
          </a:xfrm>
        </p:spPr>
        <p:txBody>
          <a:bodyPr>
            <a:normAutofit/>
          </a:bodyPr>
          <a:lstStyle/>
          <a:p>
            <a:r>
              <a:rPr lang="en-US" sz="2800" dirty="0" err="1"/>
              <a:t>Implementacija</a:t>
            </a:r>
            <a:r>
              <a:rPr lang="en-US" sz="2800" dirty="0"/>
              <a:t> </a:t>
            </a:r>
            <a:r>
              <a:rPr lang="en-US" sz="2800" dirty="0" err="1"/>
              <a:t>jedinke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1"/>
            <a:ext cx="7315200" cy="379476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jedinka</a:t>
            </a:r>
            <a:r>
              <a:rPr lang="en-US" dirty="0"/>
              <a:t> u </a:t>
            </a:r>
            <a:r>
              <a:rPr lang="en-US" dirty="0" err="1"/>
              <a:t>genetskom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 smtClean="0"/>
              <a:t>dimenzije</a:t>
            </a:r>
            <a:r>
              <a:rPr lang="en-US" dirty="0" smtClean="0"/>
              <a:t> </a:t>
            </a:r>
            <a:r>
              <a:rPr lang="en-US" dirty="0"/>
              <a:t>K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od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je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dimenzije</a:t>
            </a:r>
            <a:r>
              <a:rPr lang="en-US" dirty="0"/>
              <a:t> n (n je </a:t>
            </a:r>
            <a:r>
              <a:rPr lang="en-US" dirty="0" err="1"/>
              <a:t>dimenzija</a:t>
            </a:r>
            <a:r>
              <a:rPr lang="en-US" dirty="0"/>
              <a:t> </a:t>
            </a:r>
            <a:r>
              <a:rPr lang="en-US" dirty="0" err="1"/>
              <a:t>prostora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</a:t>
            </a:r>
            <a:r>
              <a:rPr lang="en-US" dirty="0" err="1"/>
              <a:t>vršimo</a:t>
            </a:r>
            <a:r>
              <a:rPr lang="en-US" dirty="0"/>
              <a:t> </a:t>
            </a:r>
            <a:r>
              <a:rPr lang="en-US" dirty="0" err="1"/>
              <a:t>klasterovanje</a:t>
            </a:r>
            <a:r>
              <a:rPr lang="en-US" dirty="0"/>
              <a:t>) i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/>
              <a:t>centar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od K </a:t>
            </a:r>
            <a:r>
              <a:rPr lang="en-US" dirty="0" err="1"/>
              <a:t>klastera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err="1"/>
              <a:t>Inicijalna</a:t>
            </a:r>
            <a:r>
              <a:rPr lang="en-US" dirty="0"/>
              <a:t> </a:t>
            </a:r>
            <a:r>
              <a:rPr lang="en-US" dirty="0" err="1"/>
              <a:t>populacija</a:t>
            </a:r>
            <a:r>
              <a:rPr lang="en-US" dirty="0"/>
              <a:t> se </a:t>
            </a:r>
            <a:r>
              <a:rPr lang="en-US" dirty="0" err="1"/>
              <a:t>generiše</a:t>
            </a:r>
            <a:r>
              <a:rPr lang="en-US" dirty="0"/>
              <a:t> </a:t>
            </a:r>
            <a:r>
              <a:rPr lang="en-US" dirty="0" err="1"/>
              <a:t>slučajnim</a:t>
            </a:r>
            <a:r>
              <a:rPr lang="en-US" dirty="0"/>
              <a:t> </a:t>
            </a:r>
            <a:r>
              <a:rPr lang="en-US" dirty="0" err="1"/>
              <a:t>izborom</a:t>
            </a:r>
            <a:r>
              <a:rPr lang="en-US" dirty="0"/>
              <a:t> p (p-</a:t>
            </a:r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) </a:t>
            </a:r>
            <a:r>
              <a:rPr lang="en-US" dirty="0" err="1"/>
              <a:t>tačaka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points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zadat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01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752600"/>
                <a:ext cx="7315200" cy="3962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b="1" dirty="0" smtClean="0">
                    <a:solidFill>
                      <a:schemeClr val="tx2"/>
                    </a:solidFill>
                  </a:rPr>
                  <a:t>Fitness</a:t>
                </a:r>
                <a:r>
                  <a:rPr lang="en-US" dirty="0" smtClean="0"/>
                  <a:t> </a:t>
                </a:r>
                <a:r>
                  <a:rPr lang="en-US" dirty="0" err="1"/>
                  <a:t>funkcija</a:t>
                </a:r>
                <a:r>
                  <a:rPr lang="en-US" dirty="0"/>
                  <a:t> je </a:t>
                </a:r>
                <a:r>
                  <a:rPr lang="en-US" dirty="0" err="1"/>
                  <a:t>zadata</a:t>
                </a:r>
                <a:r>
                  <a:rPr lang="en-US" dirty="0"/>
                  <a:t> </a:t>
                </a:r>
                <a:r>
                  <a:rPr lang="en-US" dirty="0" err="1" smtClean="0"/>
                  <a:t>kao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jedan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kroz</a:t>
                </a:r>
                <a:r>
                  <a:rPr lang="en-US" dirty="0" smtClean="0"/>
                  <a:t> </a:t>
                </a:r>
                <a:r>
                  <a:rPr lang="en-US" dirty="0" err="1"/>
                  <a:t>suma</a:t>
                </a:r>
                <a:r>
                  <a:rPr lang="en-US" dirty="0"/>
                  <a:t> </a:t>
                </a:r>
                <a:r>
                  <a:rPr lang="en-US" dirty="0" err="1"/>
                  <a:t>kvadratnih</a:t>
                </a:r>
                <a:r>
                  <a:rPr lang="en-US" dirty="0"/>
                  <a:t> </a:t>
                </a:r>
                <a:r>
                  <a:rPr lang="en-US" dirty="0" err="1"/>
                  <a:t>rastojanja</a:t>
                </a:r>
                <a:r>
                  <a:rPr lang="en-US" dirty="0"/>
                  <a:t>(SSE) od </a:t>
                </a:r>
                <a:r>
                  <a:rPr lang="en-US" dirty="0" err="1"/>
                  <a:t>tačaka</a:t>
                </a:r>
                <a:r>
                  <a:rPr lang="en-US" dirty="0"/>
                  <a:t> od </a:t>
                </a:r>
                <a:r>
                  <a:rPr lang="en-US" dirty="0" err="1" smtClean="0"/>
                  <a:t>odgovaraju</a:t>
                </a:r>
                <a:r>
                  <a:rPr lang="sr-Latn-RS" dirty="0"/>
                  <a:t>ć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</a:t>
                </a:r>
                <a:r>
                  <a:rPr lang="en-US" dirty="0" err="1"/>
                  <a:t>centra</a:t>
                </a:r>
                <a:r>
                  <a:rPr lang="en-US" dirty="0"/>
                  <a:t> </a:t>
                </a:r>
                <a:r>
                  <a:rPr lang="en-US" dirty="0" err="1"/>
                  <a:t>klastera</a:t>
                </a:r>
                <a:r>
                  <a:rPr lang="en-US" dirty="0"/>
                  <a:t> </a:t>
                </a:r>
                <a:r>
                  <a:rPr lang="en-US" dirty="0" err="1"/>
                  <a:t>kome</a:t>
                </a:r>
                <a:r>
                  <a:rPr lang="en-US" dirty="0"/>
                  <a:t> </a:t>
                </a:r>
                <a:r>
                  <a:rPr lang="en-US" dirty="0" err="1" smtClean="0"/>
                  <a:t>tačka</a:t>
                </a:r>
                <a:r>
                  <a:rPr lang="en-US" dirty="0" smtClean="0"/>
                  <a:t> </a:t>
                </a:r>
                <a:r>
                  <a:rPr lang="en-US" dirty="0" err="1"/>
                  <a:t>pripada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 err="1" smtClean="0"/>
                  <a:t>Rastojanja</a:t>
                </a:r>
                <a:r>
                  <a:rPr lang="en-US" dirty="0" smtClean="0"/>
                  <a:t> </a:t>
                </a:r>
                <a:r>
                  <a:rPr lang="en-US" dirty="0"/>
                  <a:t>se </a:t>
                </a:r>
                <a:r>
                  <a:rPr lang="en-US" dirty="0" err="1" smtClean="0"/>
                  <a:t>računaju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euklidski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 smtClean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 smtClean="0"/>
                  <a:t>Fitness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𝑆𝑆𝐸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752600"/>
                <a:ext cx="7315200" cy="3962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3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>
            <a:normAutofit/>
          </a:bodyPr>
          <a:lstStyle/>
          <a:p>
            <a:r>
              <a:rPr lang="pl-PL" sz="2800" dirty="0"/>
              <a:t>Implementacija selekcije, ukrštanja i mutacije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1"/>
            <a:ext cx="7315200" cy="394716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2"/>
                </a:solidFill>
              </a:rPr>
              <a:t>Selekcija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je </a:t>
            </a:r>
            <a:r>
              <a:rPr lang="en-US" dirty="0" err="1"/>
              <a:t>implementirana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turnirska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veličinom</a:t>
            </a:r>
            <a:r>
              <a:rPr lang="en-US" dirty="0"/>
              <a:t> </a:t>
            </a:r>
            <a:r>
              <a:rPr lang="en-US" dirty="0" err="1"/>
              <a:t>turnira</a:t>
            </a:r>
            <a:r>
              <a:rPr lang="en-US" dirty="0"/>
              <a:t> </a:t>
            </a:r>
            <a:r>
              <a:rPr lang="en-US" dirty="0" smtClean="0"/>
              <a:t>5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err="1" smtClean="0"/>
              <a:t>Koriš</a:t>
            </a:r>
            <a:r>
              <a:rPr lang="sr-Latn-RS" dirty="0"/>
              <a:t>ć</a:t>
            </a:r>
            <a:r>
              <a:rPr lang="en-US" dirty="0" err="1" smtClean="0"/>
              <a:t>eno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jednopoziciono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tx2"/>
                </a:solidFill>
              </a:rPr>
              <a:t>ukr</a:t>
            </a:r>
            <a:r>
              <a:rPr lang="sr-Latn-RS" dirty="0">
                <a:solidFill>
                  <a:schemeClr val="tx2"/>
                </a:solidFill>
              </a:rPr>
              <a:t>š</a:t>
            </a:r>
            <a:r>
              <a:rPr lang="en-US" dirty="0" err="1" smtClean="0">
                <a:solidFill>
                  <a:schemeClr val="tx2"/>
                </a:solidFill>
              </a:rPr>
              <a:t>tanje</a:t>
            </a:r>
            <a:r>
              <a:rPr lang="en-US" dirty="0" smtClean="0"/>
              <a:t>, </a:t>
            </a:r>
            <a:r>
              <a:rPr lang="en-US" dirty="0" err="1"/>
              <a:t>pozicija</a:t>
            </a:r>
            <a:r>
              <a:rPr lang="en-US" dirty="0"/>
              <a:t> se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intervala</a:t>
            </a:r>
            <a:r>
              <a:rPr lang="en-US" dirty="0"/>
              <a:t> [</a:t>
            </a:r>
            <a:r>
              <a:rPr lang="en-US" dirty="0" smtClean="0"/>
              <a:t>0,du</a:t>
            </a:r>
            <a:r>
              <a:rPr lang="sr-Latn-RS" dirty="0"/>
              <a:t>ž</a:t>
            </a:r>
            <a:r>
              <a:rPr lang="en-US" dirty="0" err="1" smtClean="0"/>
              <a:t>ina_jedinke</a:t>
            </a:r>
            <a:r>
              <a:rPr lang="en-US" dirty="0"/>
              <a:t>) i </a:t>
            </a:r>
            <a:r>
              <a:rPr lang="en-US" dirty="0" err="1"/>
              <a:t>pritom</a:t>
            </a:r>
            <a:r>
              <a:rPr lang="en-US" dirty="0"/>
              <a:t> </a:t>
            </a:r>
            <a:r>
              <a:rPr lang="en-US" dirty="0" err="1"/>
              <a:t>korišćenom</a:t>
            </a:r>
            <a:r>
              <a:rPr lang="en-US" dirty="0"/>
              <a:t> </a:t>
            </a:r>
            <a:r>
              <a:rPr lang="en-US" dirty="0" err="1"/>
              <a:t>implemetacijom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postojati</a:t>
            </a:r>
            <a:r>
              <a:rPr lang="en-US" dirty="0"/>
              <a:t> problem </a:t>
            </a:r>
            <a:r>
              <a:rPr lang="en-US" dirty="0" err="1"/>
              <a:t>nepoželjnog</a:t>
            </a:r>
            <a:r>
              <a:rPr lang="en-US" dirty="0"/>
              <a:t> </a:t>
            </a:r>
            <a:r>
              <a:rPr lang="en-US" dirty="0" err="1"/>
              <a:t>ponašanja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je </a:t>
            </a:r>
            <a:r>
              <a:rPr lang="en-US" dirty="0" err="1"/>
              <a:t>jedinka</a:t>
            </a:r>
            <a:r>
              <a:rPr lang="en-US" dirty="0"/>
              <a:t> </a:t>
            </a:r>
            <a:r>
              <a:rPr lang="en-US" dirty="0" err="1"/>
              <a:t>podeljena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koordinate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(</a:t>
            </a:r>
            <a:r>
              <a:rPr lang="en-US" dirty="0" err="1"/>
              <a:t>gena</a:t>
            </a:r>
            <a:r>
              <a:rPr lang="en-US" dirty="0"/>
              <a:t>) </a:t>
            </a:r>
            <a:r>
              <a:rPr lang="en-US" dirty="0" err="1"/>
              <a:t>pripadnu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 smtClean="0"/>
              <a:t>potomcima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353952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2"/>
                </a:solidFill>
              </a:rPr>
              <a:t>Mutacijom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se </a:t>
            </a:r>
            <a:r>
              <a:rPr lang="en-US" dirty="0" err="1" smtClean="0"/>
              <a:t>vr</a:t>
            </a:r>
            <a:r>
              <a:rPr lang="sr-Latn-RS" dirty="0" smtClean="0"/>
              <a:t>š</a:t>
            </a:r>
            <a:r>
              <a:rPr lang="en-US" dirty="0" smtClean="0"/>
              <a:t>i </a:t>
            </a:r>
            <a:r>
              <a:rPr lang="en-US" dirty="0" err="1" smtClean="0"/>
              <a:t>ekspl</a:t>
            </a:r>
            <a:r>
              <a:rPr lang="sr-Latn-RS" dirty="0" smtClean="0"/>
              <a:t>o</a:t>
            </a:r>
            <a:r>
              <a:rPr lang="en-US" dirty="0" err="1" smtClean="0"/>
              <a:t>racija</a:t>
            </a:r>
            <a:r>
              <a:rPr lang="en-US" dirty="0" smtClean="0"/>
              <a:t> </a:t>
            </a:r>
            <a:r>
              <a:rPr lang="en-US" dirty="0" err="1"/>
              <a:t>prostora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 smtClean="0"/>
              <a:t>.</a:t>
            </a:r>
            <a:endParaRPr lang="sr-Latn-RS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err="1" smtClean="0"/>
              <a:t>Upotrebljena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/</a:t>
            </a:r>
            <a:r>
              <a:rPr lang="en-US" dirty="0" err="1"/>
              <a:t>oduzimanja</a:t>
            </a:r>
            <a:r>
              <a:rPr lang="en-US" dirty="0"/>
              <a:t> </a:t>
            </a:r>
            <a:r>
              <a:rPr lang="en-US" dirty="0" err="1"/>
              <a:t>slučajno</a:t>
            </a:r>
            <a:r>
              <a:rPr lang="en-US" dirty="0"/>
              <a:t> </a:t>
            </a:r>
            <a:r>
              <a:rPr lang="en-US" dirty="0" err="1"/>
              <a:t>generisane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intervala</a:t>
            </a:r>
            <a:r>
              <a:rPr lang="en-US" dirty="0"/>
              <a:t>[0,3]) </a:t>
            </a:r>
            <a:r>
              <a:rPr lang="en-US" dirty="0" err="1"/>
              <a:t>svakoj</a:t>
            </a:r>
            <a:r>
              <a:rPr lang="en-US" dirty="0"/>
              <a:t> </a:t>
            </a:r>
            <a:r>
              <a:rPr lang="en-US" dirty="0" err="1"/>
              <a:t>koordinati</a:t>
            </a:r>
            <a:r>
              <a:rPr lang="en-US" dirty="0"/>
              <a:t> </a:t>
            </a:r>
            <a:r>
              <a:rPr lang="en-US" dirty="0" err="1"/>
              <a:t>posmatrane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slučajno</a:t>
            </a:r>
            <a:r>
              <a:rPr lang="en-US" dirty="0"/>
              <a:t> </a:t>
            </a:r>
            <a:r>
              <a:rPr lang="en-US" dirty="0" err="1"/>
              <a:t>generisana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manja</a:t>
            </a:r>
            <a:r>
              <a:rPr lang="en-US" dirty="0"/>
              <a:t> od MUTATION_RATE </a:t>
            </a:r>
            <a:r>
              <a:rPr lang="en-US" dirty="0" err="1"/>
              <a:t>koji</a:t>
            </a:r>
            <a:r>
              <a:rPr lang="en-US" dirty="0"/>
              <a:t> je 5% (0.05). </a:t>
            </a:r>
          </a:p>
        </p:txBody>
      </p:sp>
    </p:spTree>
    <p:extLst>
      <p:ext uri="{BB962C8B-B14F-4D97-AF65-F5344CB8AC3E}">
        <p14:creationId xmlns:p14="http://schemas.microsoft.com/office/powerpoint/2010/main" val="39799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genetskog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vi-VN" dirty="0"/>
              <a:t>Vrednosti za parametre genetskog algoritma su uglavnom empirijski određene. </a:t>
            </a:r>
            <a:endParaRPr lang="sr-Latn-RS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vi-VN" dirty="0" smtClean="0"/>
              <a:t>Veličina </a:t>
            </a:r>
            <a:r>
              <a:rPr lang="vi-VN" dirty="0"/>
              <a:t>populacije je </a:t>
            </a:r>
            <a:r>
              <a:rPr lang="sr-Latn-RS" dirty="0" smtClean="0"/>
              <a:t>100</a:t>
            </a:r>
            <a:r>
              <a:rPr lang="vi-VN" dirty="0" smtClean="0"/>
              <a:t>, </a:t>
            </a:r>
            <a:r>
              <a:rPr lang="vi-VN" dirty="0"/>
              <a:t>broj generacija 30 i elitizmom čuvamo 20% najboljih jedinki generacije.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001697"/>
          </a:xfrm>
        </p:spPr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838199"/>
          </a:xfrm>
        </p:spPr>
        <p:txBody>
          <a:bodyPr/>
          <a:lstStyle/>
          <a:p>
            <a:r>
              <a:rPr lang="en-US" dirty="0"/>
              <a:t>Kao </a:t>
            </a:r>
            <a:r>
              <a:rPr lang="en-US" dirty="0" err="1"/>
              <a:t>poredbeni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K means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on </a:t>
            </a:r>
            <a:r>
              <a:rPr lang="en-US" dirty="0" err="1"/>
              <a:t>uglavnom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optimalna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posmatrani</a:t>
            </a:r>
            <a:r>
              <a:rPr lang="en-US" dirty="0"/>
              <a:t> problem </a:t>
            </a:r>
            <a:r>
              <a:rPr lang="en-US" dirty="0" err="1"/>
              <a:t>klasterovanja</a:t>
            </a:r>
            <a:r>
              <a:rPr lang="en-US" dirty="0"/>
              <a:t>. </a:t>
            </a:r>
            <a:endParaRPr lang="sr-Latn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80034"/>
            <a:ext cx="4876191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757" y="6096000"/>
            <a:ext cx="870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Fitness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dobijena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poredbenog</a:t>
            </a:r>
            <a:r>
              <a:rPr lang="en-US" dirty="0"/>
              <a:t> K means </a:t>
            </a:r>
            <a:r>
              <a:rPr lang="en-US" dirty="0" err="1"/>
              <a:t>algoritma</a:t>
            </a:r>
            <a:r>
              <a:rPr lang="en-US" dirty="0"/>
              <a:t> je </a:t>
            </a:r>
            <a:r>
              <a:rPr lang="en-US" dirty="0">
                <a:solidFill>
                  <a:srgbClr val="92D050"/>
                </a:solidFill>
              </a:rPr>
              <a:t>0,00318645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104</TotalTime>
  <Words>465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Klasterovanje tačaka korišćenjem genetskog algoritma  </vt:lpstr>
      <vt:lpstr>Opis problema </vt:lpstr>
      <vt:lpstr>Implementacija </vt:lpstr>
      <vt:lpstr>Implementacija jedinke</vt:lpstr>
      <vt:lpstr>PowerPoint Presentation</vt:lpstr>
      <vt:lpstr>Implementacija selekcije, ukrštanja i mutacije</vt:lpstr>
      <vt:lpstr>PowerPoint Presentation</vt:lpstr>
      <vt:lpstr>Parametri genetskog algoritma</vt:lpstr>
      <vt:lpstr>Rezultati </vt:lpstr>
      <vt:lpstr>PowerPoint Presentation</vt:lpstr>
      <vt:lpstr>PowerPoint Presentation</vt:lpstr>
      <vt:lpstr>Zaključak 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Klasterovanje tačaka korišćenjem genetskog algoritma  </dc:title>
  <dc:creator>User</dc:creator>
  <cp:lastModifiedBy>User</cp:lastModifiedBy>
  <cp:revision>29</cp:revision>
  <dcterms:created xsi:type="dcterms:W3CDTF">2022-07-22T08:10:50Z</dcterms:created>
  <dcterms:modified xsi:type="dcterms:W3CDTF">2022-07-22T21:15:44Z</dcterms:modified>
</cp:coreProperties>
</file>