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4" r:id="rId13"/>
    <p:sldId id="275" r:id="rId14"/>
    <p:sldId id="276" r:id="rId15"/>
    <p:sldId id="277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424DF08-3338-4D1A-921D-3E64638B48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C822357-CCC7-4986-929E-3EB6B0E89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6868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err="1"/>
              <a:t>Klasterovanje</a:t>
            </a:r>
            <a:r>
              <a:rPr lang="en-US" sz="4900" dirty="0"/>
              <a:t> </a:t>
            </a:r>
            <a:r>
              <a:rPr lang="en-US" sz="4900" dirty="0" smtClean="0"/>
              <a:t>ta</a:t>
            </a:r>
            <a:r>
              <a:rPr lang="sr-Latn-RS" sz="4900" dirty="0" smtClean="0"/>
              <a:t>č</a:t>
            </a:r>
            <a:r>
              <a:rPr lang="en-US" sz="4900" dirty="0" smtClean="0"/>
              <a:t>aka </a:t>
            </a:r>
            <a:r>
              <a:rPr lang="en-US" sz="4900" dirty="0" err="1" smtClean="0"/>
              <a:t>ko</a:t>
            </a:r>
            <a:r>
              <a:rPr lang="sr-Latn-RS" sz="4900" dirty="0" smtClean="0"/>
              <a:t>rišćen</a:t>
            </a:r>
            <a:r>
              <a:rPr lang="en-US" sz="4900" dirty="0" err="1" smtClean="0"/>
              <a:t>jem</a:t>
            </a:r>
            <a:r>
              <a:rPr lang="sr-Latn-RS" sz="4900" dirty="0" smtClean="0"/>
              <a:t> </a:t>
            </a:r>
            <a:r>
              <a:rPr lang="en-US" sz="4900" dirty="0" err="1" smtClean="0"/>
              <a:t>genetskog</a:t>
            </a:r>
            <a:r>
              <a:rPr lang="sr-Latn-RS" sz="4900" dirty="0" smtClean="0"/>
              <a:t> </a:t>
            </a:r>
            <a:r>
              <a:rPr lang="en-US" sz="4900" dirty="0" err="1" smtClean="0"/>
              <a:t>algoritma</a:t>
            </a:r>
            <a:r>
              <a:rPr lang="en-US" sz="49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5562600" cy="1295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Projekat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kursa</a:t>
            </a:r>
            <a:r>
              <a:rPr lang="en-US" sz="2800" dirty="0"/>
              <a:t> </a:t>
            </a:r>
            <a:r>
              <a:rPr lang="en-US" sz="2800" dirty="0" err="1"/>
              <a:t>Računarska</a:t>
            </a:r>
            <a:r>
              <a:rPr lang="en-US" sz="2800" dirty="0"/>
              <a:t> </a:t>
            </a:r>
            <a:r>
              <a:rPr lang="en-US" sz="2800" dirty="0" err="1"/>
              <a:t>inteligencija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784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762000"/>
            <a:ext cx="7924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Rezultati</a:t>
            </a:r>
            <a:r>
              <a:rPr lang="sr-Latn-RS" dirty="0" smtClean="0"/>
              <a:t>  </a:t>
            </a:r>
            <a:r>
              <a:rPr lang="en-US" dirty="0" smtClean="0"/>
              <a:t> </a:t>
            </a:r>
            <a:r>
              <a:rPr lang="sr-Latn-RS" dirty="0" smtClean="0"/>
              <a:t>dobijeni izvršavanjem GA(SSE)</a:t>
            </a:r>
            <a:r>
              <a:rPr lang="en-US" dirty="0" smtClean="0"/>
              <a:t>: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Veličina populacije 100, broj generacija 20, dobijena fitness vrednost  </a:t>
            </a:r>
            <a:r>
              <a:rPr lang="sr-Latn-RS" dirty="0" smtClean="0">
                <a:solidFill>
                  <a:srgbClr val="FF0000"/>
                </a:solidFill>
              </a:rPr>
              <a:t>0.00057494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</a:t>
            </a:r>
            <a:r>
              <a:rPr lang="sr-Latn-RS" sz="2200" u="sng" dirty="0" smtClean="0"/>
              <a:t>ljubičaste</a:t>
            </a:r>
            <a:r>
              <a:rPr lang="sr-Latn-RS" sz="2200" dirty="0" smtClean="0"/>
              <a:t> tačke označavaju centroide K</a:t>
            </a:r>
            <a:r>
              <a:rPr lang="en-US" sz="2200" dirty="0" smtClean="0"/>
              <a:t>m</a:t>
            </a:r>
            <a:r>
              <a:rPr lang="sr-Latn-RS" sz="2200" dirty="0" smtClean="0"/>
              <a:t>eans algoritma , </a:t>
            </a:r>
            <a:r>
              <a:rPr lang="sr-Latn-RS" sz="2200" u="sng" dirty="0" smtClean="0"/>
              <a:t>narandžaste</a:t>
            </a:r>
            <a:r>
              <a:rPr lang="sr-Latn-RS" sz="2200" dirty="0" smtClean="0"/>
              <a:t> tačke označavaju centre klastera GA.</a:t>
            </a:r>
            <a:endParaRPr lang="en-US" sz="2200" dirty="0"/>
          </a:p>
        </p:txBody>
      </p:sp>
      <p:pic>
        <p:nvPicPr>
          <p:cNvPr id="6" name="Content Placeholder 5" descr="sse100_20_nc3centers.png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04800" y="2362200"/>
            <a:ext cx="3810000" cy="3276600"/>
          </a:xfrm>
        </p:spPr>
      </p:pic>
      <p:pic>
        <p:nvPicPr>
          <p:cNvPr id="7" name="Picture 6" descr="sse100_20_nc3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62200"/>
            <a:ext cx="3962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28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315200" cy="5791201"/>
          </a:xfrm>
        </p:spPr>
        <p:txBody>
          <a:bodyPr/>
          <a:lstStyle/>
          <a:p>
            <a:r>
              <a:rPr lang="en-US" dirty="0" smtClean="0"/>
              <a:t>Rezultati</a:t>
            </a:r>
            <a:r>
              <a:rPr lang="sr-Latn-RS" dirty="0" smtClean="0"/>
              <a:t>  </a:t>
            </a:r>
            <a:r>
              <a:rPr lang="en-US" dirty="0" smtClean="0"/>
              <a:t> </a:t>
            </a:r>
            <a:r>
              <a:rPr lang="sr-Latn-RS" dirty="0" smtClean="0"/>
              <a:t>dobijeni izvršavanjem GA(SSE)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Veličina populacije </a:t>
            </a:r>
            <a:r>
              <a:rPr lang="sr-Latn-RS" dirty="0" smtClean="0"/>
              <a:t>200</a:t>
            </a:r>
            <a:r>
              <a:rPr lang="sr-Latn-RS" dirty="0" smtClean="0"/>
              <a:t>, broj generacija </a:t>
            </a:r>
            <a:r>
              <a:rPr lang="sr-Latn-RS" dirty="0" smtClean="0"/>
              <a:t>50</a:t>
            </a:r>
            <a:r>
              <a:rPr lang="sr-Latn-RS" dirty="0" smtClean="0"/>
              <a:t>, dobijena fitness vrednost  </a:t>
            </a:r>
            <a:r>
              <a:rPr lang="sr-Latn-RS" dirty="0" smtClean="0">
                <a:solidFill>
                  <a:srgbClr val="FF0000"/>
                </a:solidFill>
              </a:rPr>
              <a:t>0.000622776.</a:t>
            </a:r>
          </a:p>
          <a:p>
            <a:endParaRPr lang="sr-Latn-R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sr-Latn-R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se200_50_nc3cen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4038600" cy="3824714"/>
          </a:xfrm>
          <a:prstGeom prst="rect">
            <a:avLst/>
          </a:prstGeom>
        </p:spPr>
      </p:pic>
      <p:pic>
        <p:nvPicPr>
          <p:cNvPr id="5" name="Picture 4" descr="sse200_50_nc3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62200"/>
            <a:ext cx="4038600" cy="3834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1"/>
            <a:ext cx="8077200" cy="5928360"/>
          </a:xfrm>
        </p:spPr>
        <p:txBody>
          <a:bodyPr/>
          <a:lstStyle/>
          <a:p>
            <a:r>
              <a:rPr lang="en-US" sz="2400" dirty="0" smtClean="0"/>
              <a:t>Rezultati</a:t>
            </a:r>
            <a:r>
              <a:rPr lang="sr-Latn-RS" sz="2400" dirty="0" smtClean="0"/>
              <a:t>  </a:t>
            </a:r>
            <a:r>
              <a:rPr lang="en-US" sz="2400" dirty="0" smtClean="0"/>
              <a:t> </a:t>
            </a:r>
            <a:r>
              <a:rPr lang="sr-Latn-RS" sz="2400" dirty="0" smtClean="0"/>
              <a:t>dobijeni izvršavanjem GA(SSE)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sr-Latn-RS" sz="2400" dirty="0" smtClean="0"/>
          </a:p>
          <a:p>
            <a:r>
              <a:rPr lang="sr-Latn-RS" sz="2400" dirty="0" smtClean="0"/>
              <a:t>Veličina populacije </a:t>
            </a:r>
            <a:r>
              <a:rPr lang="en-US" sz="2400" dirty="0" smtClean="0"/>
              <a:t>3</a:t>
            </a:r>
            <a:r>
              <a:rPr lang="sr-Latn-RS" sz="2400" dirty="0" smtClean="0"/>
              <a:t>00, broj generacija </a:t>
            </a:r>
            <a:r>
              <a:rPr lang="en-US" sz="2400" dirty="0" smtClean="0"/>
              <a:t>10</a:t>
            </a:r>
            <a:r>
              <a:rPr lang="sr-Latn-RS" sz="2400" dirty="0" smtClean="0"/>
              <a:t>0, dobijena fitness vrednost  </a:t>
            </a:r>
            <a:r>
              <a:rPr lang="en-US" sz="2400" dirty="0" smtClean="0">
                <a:solidFill>
                  <a:srgbClr val="FF0000"/>
                </a:solidFill>
              </a:rPr>
              <a:t>0.000631328</a:t>
            </a:r>
            <a:r>
              <a:rPr lang="sr-Latn-RS" sz="24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 descr="C:\Users\Ermin\Desktop\ri\RI_projekat\ss\sse300_100_nc3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667000"/>
            <a:ext cx="3962118" cy="3276600"/>
          </a:xfrm>
          <a:prstGeom prst="rect">
            <a:avLst/>
          </a:prstGeom>
          <a:noFill/>
        </p:spPr>
      </p:pic>
      <p:pic>
        <p:nvPicPr>
          <p:cNvPr id="4099" name="Picture 3" descr="C:\Users\Ermin\Desktop\ri\RI_projekat\ss\sse300_100_nc3cent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67000"/>
            <a:ext cx="4145616" cy="327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772400" cy="5623561"/>
          </a:xfrm>
        </p:spPr>
        <p:txBody>
          <a:bodyPr/>
          <a:lstStyle/>
          <a:p>
            <a:r>
              <a:rPr lang="sr-Latn-RS" dirty="0" smtClean="0"/>
              <a:t>Vrednost silhouette score-a za K-Mens  </a:t>
            </a:r>
            <a:r>
              <a:rPr lang="sr-Latn-RS" dirty="0" smtClean="0">
                <a:solidFill>
                  <a:srgbClr val="92D050"/>
                </a:solidFill>
              </a:rPr>
              <a:t>0,28485</a:t>
            </a:r>
          </a:p>
          <a:p>
            <a:r>
              <a:rPr lang="en-US" dirty="0" smtClean="0"/>
              <a:t>Rezultati</a:t>
            </a:r>
            <a:r>
              <a:rPr lang="sr-Latn-RS" dirty="0" smtClean="0"/>
              <a:t>  dobijeni </a:t>
            </a:r>
            <a:r>
              <a:rPr lang="sr-Latn-RS" dirty="0" smtClean="0"/>
              <a:t>izvršavanjem </a:t>
            </a:r>
            <a:r>
              <a:rPr lang="sr-Latn-RS" dirty="0" smtClean="0"/>
              <a:t>GA(silhouette score)</a:t>
            </a:r>
            <a:r>
              <a:rPr lang="en-US" dirty="0" smtClean="0"/>
              <a:t>:</a:t>
            </a:r>
            <a:endParaRPr lang="sr-Latn-RS" dirty="0" smtClean="0"/>
          </a:p>
          <a:p>
            <a:pPr>
              <a:buNone/>
            </a:pPr>
            <a:r>
              <a:rPr lang="sr-Latn-RS" dirty="0" smtClean="0"/>
              <a:t>  Veličina </a:t>
            </a:r>
            <a:r>
              <a:rPr lang="sr-Latn-RS" dirty="0" smtClean="0"/>
              <a:t>populacije </a:t>
            </a:r>
            <a:r>
              <a:rPr lang="sr-Latn-RS" dirty="0" smtClean="0"/>
              <a:t>100, </a:t>
            </a:r>
            <a:r>
              <a:rPr lang="sr-Latn-RS" dirty="0" smtClean="0"/>
              <a:t>broj generacija </a:t>
            </a:r>
            <a:r>
              <a:rPr lang="sr-Latn-RS" dirty="0" smtClean="0"/>
              <a:t>20</a:t>
            </a:r>
            <a:r>
              <a:rPr lang="sr-Latn-RS" dirty="0" smtClean="0"/>
              <a:t>, dobijena fitness </a:t>
            </a:r>
            <a:r>
              <a:rPr lang="sr-Latn-RS" dirty="0" smtClean="0"/>
              <a:t>vrednost  </a:t>
            </a:r>
            <a:r>
              <a:rPr lang="sr-Latn-RS" dirty="0" smtClean="0">
                <a:solidFill>
                  <a:srgbClr val="FF0000"/>
                </a:solidFill>
              </a:rPr>
              <a:t>0,27335</a:t>
            </a:r>
            <a:endParaRPr lang="sr-Latn-R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Ermin\Desktop\ri\RI_projekat\ss\sil100_20_nc3cen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4267200" cy="3505200"/>
          </a:xfrm>
          <a:prstGeom prst="rect">
            <a:avLst/>
          </a:prstGeom>
          <a:noFill/>
        </p:spPr>
      </p:pic>
      <p:pic>
        <p:nvPicPr>
          <p:cNvPr id="1027" name="Picture 3" descr="C:\Users\Ermin\Desktop\ri\RI_projekat\ss\sil100_20_nc3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14600"/>
            <a:ext cx="4191001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1"/>
            <a:ext cx="8382000" cy="5775960"/>
          </a:xfrm>
        </p:spPr>
        <p:txBody>
          <a:bodyPr/>
          <a:lstStyle/>
          <a:p>
            <a:r>
              <a:rPr lang="en-US" sz="2400" dirty="0" smtClean="0"/>
              <a:t>Rezultati</a:t>
            </a:r>
            <a:r>
              <a:rPr lang="sr-Latn-RS" sz="2400" dirty="0" smtClean="0"/>
              <a:t>  dobijeni izvršavanjem GA(silhouette score)</a:t>
            </a:r>
            <a:r>
              <a:rPr lang="en-US" sz="2400" dirty="0" smtClean="0"/>
              <a:t>:</a:t>
            </a:r>
            <a:endParaRPr lang="sr-Latn-RS" sz="2400" dirty="0" smtClean="0"/>
          </a:p>
          <a:p>
            <a:pPr>
              <a:buNone/>
            </a:pPr>
            <a:r>
              <a:rPr lang="sr-Latn-RS" dirty="0" smtClean="0"/>
              <a:t>  </a:t>
            </a:r>
            <a:r>
              <a:rPr lang="sr-Latn-RS" sz="2400" dirty="0" smtClean="0"/>
              <a:t>Veličina populacije </a:t>
            </a:r>
            <a:r>
              <a:rPr lang="sr-Latn-RS" sz="2400" dirty="0" smtClean="0"/>
              <a:t>200, </a:t>
            </a:r>
            <a:r>
              <a:rPr lang="sr-Latn-RS" sz="2400" dirty="0" smtClean="0"/>
              <a:t>broj generacija 5</a:t>
            </a:r>
            <a:r>
              <a:rPr lang="sr-Latn-RS" sz="2400" dirty="0" smtClean="0"/>
              <a:t>0</a:t>
            </a:r>
            <a:r>
              <a:rPr lang="sr-Latn-RS" sz="2400" dirty="0" smtClean="0"/>
              <a:t>, dobijena fitness vrednost  </a:t>
            </a:r>
            <a:r>
              <a:rPr lang="sr-Latn-RS" sz="2400" dirty="0" smtClean="0">
                <a:solidFill>
                  <a:srgbClr val="FF0000"/>
                </a:solidFill>
              </a:rPr>
              <a:t>0,28471</a:t>
            </a:r>
            <a:endParaRPr lang="sr-Latn-RS" sz="2400" dirty="0" smtClean="0">
              <a:solidFill>
                <a:srgbClr val="FF0000"/>
              </a:solidFill>
            </a:endParaRP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2050" name="Picture 2" descr="C:\Users\Ermin\Desktop\ri\RI_projekat\ss\sil200_50_nc3cen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4191000" cy="3509963"/>
          </a:xfrm>
          <a:prstGeom prst="rect">
            <a:avLst/>
          </a:prstGeom>
          <a:noFill/>
        </p:spPr>
      </p:pic>
      <p:pic>
        <p:nvPicPr>
          <p:cNvPr id="2051" name="Picture 3" descr="C:\Users\Ermin\Desktop\ri\RI_projekat\ss\sil200_50_nc3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6898" y="2286000"/>
            <a:ext cx="4112302" cy="3509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399"/>
            <a:ext cx="8305800" cy="5775961"/>
          </a:xfrm>
        </p:spPr>
        <p:txBody>
          <a:bodyPr/>
          <a:lstStyle/>
          <a:p>
            <a:r>
              <a:rPr lang="en-US" sz="2400" dirty="0" smtClean="0"/>
              <a:t>Rezultati</a:t>
            </a:r>
            <a:r>
              <a:rPr lang="sr-Latn-RS" sz="2400" dirty="0" smtClean="0"/>
              <a:t>  dobijeni izvršavanjem GA(silhouette score)</a:t>
            </a:r>
            <a:r>
              <a:rPr lang="en-US" sz="2400" dirty="0" smtClean="0"/>
              <a:t>:</a:t>
            </a:r>
            <a:endParaRPr lang="sr-Latn-RS" sz="2400" dirty="0" smtClean="0"/>
          </a:p>
          <a:p>
            <a:pPr>
              <a:buNone/>
            </a:pPr>
            <a:r>
              <a:rPr lang="sr-Latn-RS" sz="2400" dirty="0" smtClean="0"/>
              <a:t>  Veličina populacije </a:t>
            </a:r>
            <a:r>
              <a:rPr lang="sr-Latn-RS" sz="2400" dirty="0" smtClean="0"/>
              <a:t>300</a:t>
            </a:r>
            <a:r>
              <a:rPr lang="sr-Latn-RS" sz="2400" dirty="0" smtClean="0"/>
              <a:t>, broj generacija </a:t>
            </a:r>
            <a:r>
              <a:rPr lang="sr-Latn-RS" sz="2400" dirty="0" smtClean="0"/>
              <a:t>100</a:t>
            </a:r>
            <a:r>
              <a:rPr lang="sr-Latn-RS" sz="2400" dirty="0" smtClean="0"/>
              <a:t>, dobijena fitness vrednost  </a:t>
            </a:r>
            <a:r>
              <a:rPr lang="sr-Latn-RS" sz="2400" dirty="0" smtClean="0">
                <a:solidFill>
                  <a:srgbClr val="FF0000"/>
                </a:solidFill>
              </a:rPr>
              <a:t>0,28599</a:t>
            </a:r>
            <a:endParaRPr lang="sr-Latn-RS" sz="2400" dirty="0" smtClean="0">
              <a:solidFill>
                <a:srgbClr val="FF0000"/>
              </a:solidFill>
            </a:endParaRP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3074" name="Picture 2" descr="C:\Users\Ermin\Desktop\ri\RI_projekat\ss\sil300_100_nc3cen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3962400" cy="3481162"/>
          </a:xfrm>
          <a:prstGeom prst="rect">
            <a:avLst/>
          </a:prstGeom>
          <a:noFill/>
        </p:spPr>
      </p:pic>
      <p:pic>
        <p:nvPicPr>
          <p:cNvPr id="3075" name="Picture 3" descr="C:\Users\Ermin\Desktop\ri\RI_projekat\ss\sil300_100_nc3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362200"/>
            <a:ext cx="4147349" cy="3452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err="1"/>
              <a:t>Zaključak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prethodne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doći</a:t>
            </a:r>
            <a:r>
              <a:rPr lang="en-US" dirty="0"/>
              <a:t> do </a:t>
            </a:r>
            <a:r>
              <a:rPr lang="en-US" dirty="0" err="1"/>
              <a:t>zaključka</a:t>
            </a:r>
            <a:r>
              <a:rPr lang="en-US" dirty="0"/>
              <a:t> da </a:t>
            </a:r>
            <a:r>
              <a:rPr lang="en-US" dirty="0" err="1"/>
              <a:t>povećanjem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jedinki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</a:t>
            </a:r>
            <a:r>
              <a:rPr lang="en-US" dirty="0" err="1"/>
              <a:t>poboljšava</a:t>
            </a:r>
            <a:r>
              <a:rPr lang="en-US" dirty="0"/>
              <a:t> se i </a:t>
            </a:r>
            <a:r>
              <a:rPr lang="en-US" dirty="0" err="1"/>
              <a:t>kvalitet</a:t>
            </a:r>
            <a:r>
              <a:rPr lang="en-US" dirty="0"/>
              <a:t> (fitness </a:t>
            </a:r>
            <a:r>
              <a:rPr lang="en-US" dirty="0" err="1"/>
              <a:t>vrednost</a:t>
            </a:r>
            <a:r>
              <a:rPr lang="en-US" dirty="0"/>
              <a:t>)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 </a:t>
            </a:r>
            <a:r>
              <a:rPr lang="en-US" dirty="0" err="1"/>
              <a:t>dobijeno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je </a:t>
            </a:r>
            <a:r>
              <a:rPr lang="en-US" dirty="0" err="1"/>
              <a:t>blizu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uporednog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(K means </a:t>
            </a:r>
            <a:r>
              <a:rPr lang="en-US" dirty="0" err="1"/>
              <a:t>algoritma</a:t>
            </a:r>
            <a:r>
              <a:rPr lang="en-US" dirty="0"/>
              <a:t>)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najvećem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</a:t>
            </a:r>
            <a:r>
              <a:rPr lang="en-US" dirty="0" err="1"/>
              <a:t>slučajeva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optimalno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362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849297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 smtClean="0"/>
              <a:t>Hvala na pažnji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5296711"/>
            <a:ext cx="4211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Luka </a:t>
            </a:r>
            <a:r>
              <a:rPr lang="en-US" sz="2400" dirty="0" err="1"/>
              <a:t>Radenković</a:t>
            </a:r>
            <a:r>
              <a:rPr lang="en-US" sz="2400" dirty="0"/>
              <a:t> </a:t>
            </a:r>
            <a:r>
              <a:rPr lang="en-US" sz="2400" dirty="0" smtClean="0"/>
              <a:t>59/2</a:t>
            </a:r>
            <a:r>
              <a:rPr lang="sr-Latn-RS" sz="2400" dirty="0" smtClean="0"/>
              <a:t>018</a:t>
            </a:r>
          </a:p>
          <a:p>
            <a:r>
              <a:rPr lang="en-US" sz="2400" dirty="0" err="1" smtClean="0"/>
              <a:t>Ermin</a:t>
            </a:r>
            <a:r>
              <a:rPr lang="en-US" sz="2400" dirty="0" smtClean="0"/>
              <a:t> </a:t>
            </a:r>
            <a:r>
              <a:rPr lang="en-US" sz="2400" dirty="0" err="1"/>
              <a:t>Škrijelj</a:t>
            </a:r>
            <a:r>
              <a:rPr lang="en-US" sz="2400" dirty="0"/>
              <a:t> 194/2018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80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>
              <a:lnSpc>
                <a:spcPct val="150000"/>
              </a:lnSpc>
              <a:spcAft>
                <a:spcPts val="600"/>
              </a:spcAft>
            </a:pP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points(n-</a:t>
            </a:r>
            <a:r>
              <a:rPr lang="en-US" sz="2400" dirty="0" err="1"/>
              <a:t>dimenzionog</a:t>
            </a:r>
            <a:r>
              <a:rPr lang="en-US" sz="2400" dirty="0"/>
              <a:t> </a:t>
            </a:r>
            <a:r>
              <a:rPr lang="en-US" sz="2400" dirty="0" err="1"/>
              <a:t>prostora</a:t>
            </a:r>
            <a:r>
              <a:rPr lang="en-US" sz="2400" dirty="0"/>
              <a:t>) i </a:t>
            </a:r>
            <a:r>
              <a:rPr lang="en-US" sz="2400" dirty="0" err="1"/>
              <a:t>zadati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klastera</a:t>
            </a:r>
            <a:r>
              <a:rPr lang="en-US" sz="2400" dirty="0"/>
              <a:t> K </a:t>
            </a:r>
            <a:r>
              <a:rPr lang="en-US" sz="2400" dirty="0" err="1"/>
              <a:t>potrebno</a:t>
            </a:r>
            <a:r>
              <a:rPr lang="en-US" sz="2400" dirty="0"/>
              <a:t> je </a:t>
            </a:r>
            <a:r>
              <a:rPr lang="en-US" sz="2400" dirty="0" err="1"/>
              <a:t>pronaći</a:t>
            </a:r>
            <a:r>
              <a:rPr lang="en-US" sz="2400" dirty="0"/>
              <a:t> </a:t>
            </a:r>
            <a:r>
              <a:rPr lang="en-US" sz="2400" dirty="0" err="1"/>
              <a:t>adekvatne</a:t>
            </a:r>
            <a:r>
              <a:rPr lang="en-US" sz="2400" dirty="0"/>
              <a:t> </a:t>
            </a:r>
            <a:r>
              <a:rPr lang="en-US" sz="2400" dirty="0" err="1"/>
              <a:t>centre</a:t>
            </a:r>
            <a:r>
              <a:rPr lang="en-US" sz="2400" dirty="0"/>
              <a:t> </a:t>
            </a:r>
            <a:r>
              <a:rPr lang="en-US" sz="2400" dirty="0" err="1"/>
              <a:t>klastera</a:t>
            </a:r>
            <a:r>
              <a:rPr lang="en-US" sz="2400" dirty="0"/>
              <a:t> </a:t>
            </a:r>
            <a:r>
              <a:rPr lang="en-US" sz="2400" dirty="0" err="1"/>
              <a:t>kojim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se </a:t>
            </a:r>
            <a:r>
              <a:rPr lang="en-US" sz="2400" dirty="0" err="1"/>
              <a:t>početni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</a:t>
            </a:r>
            <a:r>
              <a:rPr lang="en-US" sz="2400" dirty="0" err="1"/>
              <a:t>podeliti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odgovarajuće</a:t>
            </a:r>
            <a:r>
              <a:rPr lang="en-US" sz="2400" dirty="0"/>
              <a:t> </a:t>
            </a:r>
            <a:r>
              <a:rPr lang="en-US" sz="2400" dirty="0" err="1"/>
              <a:t>klastere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33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772735"/>
          </a:xfrm>
        </p:spPr>
        <p:txBody>
          <a:bodyPr/>
          <a:lstStyle/>
          <a:p>
            <a:pPr algn="ctr"/>
            <a:r>
              <a:rPr lang="en-US" b="1" dirty="0" err="1"/>
              <a:t>Implementacija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 err="1"/>
              <a:t>Unos</a:t>
            </a:r>
            <a:r>
              <a:rPr lang="en-US" sz="2400" dirty="0"/>
              <a:t> </a:t>
            </a:r>
            <a:r>
              <a:rPr lang="en-US" sz="2400" dirty="0" err="1"/>
              <a:t>ulaznih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je </a:t>
            </a:r>
            <a:r>
              <a:rPr lang="en-US" sz="2400" dirty="0" err="1"/>
              <a:t>omogućen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načina</a:t>
            </a:r>
            <a:r>
              <a:rPr lang="en-US" sz="2400" dirty="0"/>
              <a:t>: </a:t>
            </a:r>
            <a:endParaRPr lang="en-US" sz="2400" dirty="0" smtClean="0"/>
          </a:p>
          <a:p>
            <a:pPr marL="50292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 err="1"/>
              <a:t>Slučajnim</a:t>
            </a:r>
            <a:r>
              <a:rPr lang="en-US" dirty="0"/>
              <a:t> </a:t>
            </a:r>
            <a:r>
              <a:rPr lang="en-US" dirty="0" err="1"/>
              <a:t>generisanjem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odgovarajućih</a:t>
            </a:r>
            <a:r>
              <a:rPr lang="en-US" dirty="0"/>
              <a:t> </a:t>
            </a:r>
            <a:r>
              <a:rPr lang="en-US" dirty="0" err="1" smtClean="0"/>
              <a:t>intervala</a:t>
            </a:r>
            <a:r>
              <a:rPr lang="en-US" dirty="0" smtClean="0"/>
              <a:t> </a:t>
            </a:r>
          </a:p>
          <a:p>
            <a:pPr marL="50292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 err="1"/>
              <a:t>Čitanjem</a:t>
            </a:r>
            <a:r>
              <a:rPr lang="en-US" dirty="0"/>
              <a:t> </a:t>
            </a:r>
            <a:r>
              <a:rPr lang="en-US" dirty="0" err="1"/>
              <a:t>fajlova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zadate</a:t>
            </a:r>
            <a:r>
              <a:rPr lang="en-US" dirty="0"/>
              <a:t> </a:t>
            </a:r>
            <a:r>
              <a:rPr lang="en-US" dirty="0" err="1"/>
              <a:t>putanje</a:t>
            </a:r>
            <a:r>
              <a:rPr lang="en-US" dirty="0"/>
              <a:t>. Fajlovi su formatirani na odgovarajući način(svaki red predstavlja jednu tačku u n-dimenzionom </a:t>
            </a:r>
            <a:r>
              <a:rPr lang="en-US" dirty="0" smtClean="0"/>
              <a:t>prostoru ili csv format)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Obrada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ulaznih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podataka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9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315200" cy="870012"/>
          </a:xfrm>
        </p:spPr>
        <p:txBody>
          <a:bodyPr>
            <a:normAutofit/>
          </a:bodyPr>
          <a:lstStyle/>
          <a:p>
            <a:r>
              <a:rPr lang="en-US" sz="2800" dirty="0" err="1"/>
              <a:t>Implementacija</a:t>
            </a:r>
            <a:r>
              <a:rPr lang="en-US" sz="2800" dirty="0"/>
              <a:t> </a:t>
            </a:r>
            <a:r>
              <a:rPr lang="en-US" sz="2800" dirty="0" err="1"/>
              <a:t>jedinke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1"/>
            <a:ext cx="7315200" cy="379476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jedinka</a:t>
            </a:r>
            <a:r>
              <a:rPr lang="en-US" dirty="0"/>
              <a:t> u </a:t>
            </a:r>
            <a:r>
              <a:rPr lang="en-US" dirty="0" err="1"/>
              <a:t>genetskom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dmenzije</a:t>
            </a:r>
            <a:r>
              <a:rPr lang="en-US" dirty="0"/>
              <a:t> K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od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je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dimenzije</a:t>
            </a:r>
            <a:r>
              <a:rPr lang="en-US" dirty="0"/>
              <a:t> n (n je </a:t>
            </a:r>
            <a:r>
              <a:rPr lang="en-US" dirty="0" err="1"/>
              <a:t>dimenzija</a:t>
            </a:r>
            <a:r>
              <a:rPr lang="en-US" dirty="0"/>
              <a:t> </a:t>
            </a:r>
            <a:r>
              <a:rPr lang="en-US" dirty="0" err="1"/>
              <a:t>prostora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</a:t>
            </a:r>
            <a:r>
              <a:rPr lang="en-US" dirty="0" err="1"/>
              <a:t>vršimo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r>
              <a:rPr lang="en-US" dirty="0"/>
              <a:t>) i </a:t>
            </a:r>
            <a:r>
              <a:rPr lang="en-US" dirty="0" err="1"/>
              <a:t>predstavja</a:t>
            </a:r>
            <a:r>
              <a:rPr lang="en-US" dirty="0"/>
              <a:t>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K </a:t>
            </a:r>
            <a:r>
              <a:rPr lang="en-US" dirty="0" err="1"/>
              <a:t>klastera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err="1"/>
              <a:t>Inicijalna</a:t>
            </a:r>
            <a:r>
              <a:rPr lang="en-US" dirty="0"/>
              <a:t> </a:t>
            </a:r>
            <a:r>
              <a:rPr lang="en-US" dirty="0" err="1"/>
              <a:t>populacija</a:t>
            </a:r>
            <a:r>
              <a:rPr lang="en-US" dirty="0"/>
              <a:t> se </a:t>
            </a:r>
            <a:r>
              <a:rPr lang="en-US" dirty="0" err="1"/>
              <a:t>generiše</a:t>
            </a:r>
            <a:r>
              <a:rPr lang="en-US" dirty="0"/>
              <a:t> </a:t>
            </a:r>
            <a:r>
              <a:rPr lang="en-US" dirty="0" err="1"/>
              <a:t>slučajnim</a:t>
            </a:r>
            <a:r>
              <a:rPr lang="en-US" dirty="0"/>
              <a:t> </a:t>
            </a:r>
            <a:r>
              <a:rPr lang="en-US" dirty="0" err="1"/>
              <a:t>izborom</a:t>
            </a:r>
            <a:r>
              <a:rPr lang="en-US" dirty="0"/>
              <a:t> p (p-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)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points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zadat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4901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914400" y="1752600"/>
            <a:ext cx="7315200" cy="3962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r>
              <a:rPr lang="en-US" dirty="0" smtClean="0"/>
              <a:t>Pored navedene funkcije koju treba optimizoavati (SSE), implementirana su i re</a:t>
            </a:r>
            <a:r>
              <a:rPr lang="sr-Latn-RS" dirty="0" smtClean="0"/>
              <a:t>šenja korišćenjem silhouette score-a i </a:t>
            </a:r>
            <a:r>
              <a:rPr lang="en-US" dirty="0" smtClean="0"/>
              <a:t>davies</a:t>
            </a:r>
            <a:r>
              <a:rPr lang="sr-Latn-RS" dirty="0" smtClean="0"/>
              <a:t> </a:t>
            </a:r>
            <a:r>
              <a:rPr lang="en-US" dirty="0" smtClean="0"/>
              <a:t>bouldin</a:t>
            </a:r>
            <a:r>
              <a:rPr lang="sr-Latn-RS" dirty="0" smtClean="0"/>
              <a:t> </a:t>
            </a:r>
            <a:r>
              <a:rPr lang="en-US" dirty="0" smtClean="0"/>
              <a:t>score</a:t>
            </a:r>
            <a:r>
              <a:rPr lang="sr-Latn-RS" dirty="0" smtClean="0"/>
              <a:t>-a.</a:t>
            </a:r>
          </a:p>
        </p:txBody>
      </p:sp>
    </p:spTree>
    <p:extLst>
      <p:ext uri="{BB962C8B-B14F-4D97-AF65-F5344CB8AC3E}">
        <p14:creationId xmlns:p14="http://schemas.microsoft.com/office/powerpoint/2010/main" xmlns="" val="2444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>
            <a:normAutofit/>
          </a:bodyPr>
          <a:lstStyle/>
          <a:p>
            <a:r>
              <a:rPr lang="pl-PL" sz="2800" dirty="0"/>
              <a:t>Implementacija selekcije, ukrštanja i mutacije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1"/>
            <a:ext cx="7315200" cy="394716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tx2"/>
                </a:solidFill>
              </a:rPr>
              <a:t>Selekcija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je </a:t>
            </a:r>
            <a:r>
              <a:rPr lang="en-US" sz="1800" dirty="0" err="1"/>
              <a:t>implementirana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turnirska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veličinom</a:t>
            </a:r>
            <a:r>
              <a:rPr lang="en-US" sz="1800" dirty="0"/>
              <a:t> </a:t>
            </a:r>
            <a:r>
              <a:rPr lang="en-US" sz="1800" dirty="0" err="1"/>
              <a:t>turnira</a:t>
            </a:r>
            <a:r>
              <a:rPr lang="en-US" sz="1800" dirty="0"/>
              <a:t> </a:t>
            </a:r>
            <a:r>
              <a:rPr lang="en-US" sz="1800" dirty="0" smtClean="0"/>
              <a:t>5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err="1" smtClean="0"/>
              <a:t>Koriš</a:t>
            </a:r>
            <a:r>
              <a:rPr lang="sr-Latn-RS" dirty="0"/>
              <a:t>ć</a:t>
            </a:r>
            <a:r>
              <a:rPr lang="en-US" dirty="0" smtClean="0"/>
              <a:t>eno </a:t>
            </a:r>
            <a:r>
              <a:rPr lang="en-US" dirty="0"/>
              <a:t>je jednopoziciono </a:t>
            </a:r>
            <a:r>
              <a:rPr lang="en-US" dirty="0" smtClean="0">
                <a:solidFill>
                  <a:schemeClr val="tx2"/>
                </a:solidFill>
              </a:rPr>
              <a:t>ukr</a:t>
            </a:r>
            <a:r>
              <a:rPr lang="sr-Latn-RS" dirty="0" smtClean="0">
                <a:solidFill>
                  <a:schemeClr val="tx2"/>
                </a:solidFill>
              </a:rPr>
              <a:t>š</a:t>
            </a:r>
            <a:r>
              <a:rPr lang="en-US" dirty="0" smtClean="0">
                <a:solidFill>
                  <a:schemeClr val="tx2"/>
                </a:solidFill>
              </a:rPr>
              <a:t>tanje </a:t>
            </a:r>
            <a:r>
              <a:rPr lang="en-US" dirty="0"/>
              <a:t>, pozicija se bira iz intervala [0,duzina_jedinke) i pritom korišćenom implemetacijom neće postojati problem nepoželjnog ponašanja u kome je jedinka podeljena tako da različite koordinate iz iste tačke(gena) pripadnu različitim </a:t>
            </a:r>
            <a:r>
              <a:rPr lang="en-US" dirty="0" smtClean="0"/>
              <a:t>potomcima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353952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Mutacijom </a:t>
            </a:r>
            <a:r>
              <a:rPr lang="en-US" dirty="0"/>
              <a:t>se vrsi ekspolaracija prostora pretrage.Upotrebljena je ideja dodavanja/oduzimanja slučajno generisane vrednosti (iz </a:t>
            </a:r>
            <a:r>
              <a:rPr lang="en-US" dirty="0" smtClean="0"/>
              <a:t>intervala[0,</a:t>
            </a:r>
            <a:r>
              <a:rPr lang="sr-Latn-RS" dirty="0" smtClean="0"/>
              <a:t>0.5</a:t>
            </a:r>
            <a:r>
              <a:rPr lang="en-US" dirty="0" smtClean="0"/>
              <a:t>]) </a:t>
            </a:r>
            <a:r>
              <a:rPr lang="en-US" dirty="0"/>
              <a:t>svakoj koordinati posmatrane tačke ukoliko je slučajno generisana vrednost manja od MUTATION_RATE koji je 5% (0.05). </a:t>
            </a:r>
          </a:p>
        </p:txBody>
      </p:sp>
    </p:spTree>
    <p:extLst>
      <p:ext uri="{BB962C8B-B14F-4D97-AF65-F5344CB8AC3E}">
        <p14:creationId xmlns:p14="http://schemas.microsoft.com/office/powerpoint/2010/main" xmlns="" val="3979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genetskog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153400" cy="402336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sr-Latn-RS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800" dirty="0" smtClean="0"/>
              <a:t>Veličina </a:t>
            </a:r>
            <a:r>
              <a:rPr lang="vi-VN" sz="2800" dirty="0"/>
              <a:t>populacije je </a:t>
            </a:r>
            <a:r>
              <a:rPr lang="sr-Latn-RS" sz="2800" dirty="0" smtClean="0"/>
              <a:t>300</a:t>
            </a:r>
            <a:r>
              <a:rPr lang="vi-VN" sz="2800" dirty="0" smtClean="0"/>
              <a:t>, </a:t>
            </a:r>
            <a:r>
              <a:rPr lang="vi-VN" sz="2800" dirty="0"/>
              <a:t>broj generacija </a:t>
            </a:r>
            <a:r>
              <a:rPr lang="sr-Latn-RS" sz="2800" dirty="0" smtClean="0"/>
              <a:t>100</a:t>
            </a:r>
            <a:r>
              <a:rPr lang="vi-VN" sz="2800" dirty="0" smtClean="0"/>
              <a:t> </a:t>
            </a:r>
            <a:r>
              <a:rPr lang="vi-VN" sz="2800" dirty="0"/>
              <a:t>i elitizmom čuvamo 20% najboljih jedinki generacije.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85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001697"/>
          </a:xfrm>
        </p:spPr>
        <p:txBody>
          <a:bodyPr/>
          <a:lstStyle/>
          <a:p>
            <a:r>
              <a:rPr lang="en-US" dirty="0" smtClean="0"/>
              <a:t>Rezultati: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38199"/>
          </a:xfrm>
        </p:spPr>
        <p:txBody>
          <a:bodyPr/>
          <a:lstStyle/>
          <a:p>
            <a:r>
              <a:rPr lang="en-US" dirty="0"/>
              <a:t>Kao </a:t>
            </a:r>
            <a:r>
              <a:rPr lang="en-US" dirty="0" err="1"/>
              <a:t>poredbeni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K means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on </a:t>
            </a:r>
            <a:r>
              <a:rPr lang="en-US" dirty="0" err="1"/>
              <a:t>uglavnom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optimalna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posmatrani</a:t>
            </a:r>
            <a:r>
              <a:rPr lang="en-US" dirty="0"/>
              <a:t> problem </a:t>
            </a:r>
            <a:r>
              <a:rPr lang="en-US" dirty="0" err="1"/>
              <a:t>klasterovanja</a:t>
            </a:r>
            <a:r>
              <a:rPr lang="en-US" dirty="0"/>
              <a:t>. </a:t>
            </a: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757" y="6096000"/>
            <a:ext cx="870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Fitness vrednost dobijena kod poredbenog K means algoritma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sr-Latn-RS" dirty="0" smtClean="0">
                <a:solidFill>
                  <a:srgbClr val="92D050"/>
                </a:solidFill>
              </a:rPr>
              <a:t>0,00078251.</a:t>
            </a:r>
            <a:r>
              <a:rPr lang="sr-Latn-RS" dirty="0" smtClean="0"/>
              <a:t>  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sse100_20_nc3k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5791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98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207</TotalTime>
  <Words>495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Klasterovanje tačaka korišćenjem genetskog algoritma  </vt:lpstr>
      <vt:lpstr>Opis problema </vt:lpstr>
      <vt:lpstr>Implementacija </vt:lpstr>
      <vt:lpstr>Implementacija jedinke</vt:lpstr>
      <vt:lpstr>Slide 5</vt:lpstr>
      <vt:lpstr>Implementacija selekcije, ukrštanja i mutacije</vt:lpstr>
      <vt:lpstr>Slide 7</vt:lpstr>
      <vt:lpstr>Parametri genetskog algoritma</vt:lpstr>
      <vt:lpstr>Rezultati: </vt:lpstr>
      <vt:lpstr>Slide 10</vt:lpstr>
      <vt:lpstr>Slide 11</vt:lpstr>
      <vt:lpstr>Slide 12</vt:lpstr>
      <vt:lpstr>Slide 13</vt:lpstr>
      <vt:lpstr>Slide 14</vt:lpstr>
      <vt:lpstr>Slide 15</vt:lpstr>
      <vt:lpstr>Zaključak 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Klasterovanje tačaka korišćenjem genetskog algoritma  </dc:title>
  <dc:creator>User</dc:creator>
  <cp:lastModifiedBy>Ermin</cp:lastModifiedBy>
  <cp:revision>34</cp:revision>
  <dcterms:created xsi:type="dcterms:W3CDTF">2022-07-22T08:10:50Z</dcterms:created>
  <dcterms:modified xsi:type="dcterms:W3CDTF">2022-09-19T18:36:27Z</dcterms:modified>
</cp:coreProperties>
</file>