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571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b="def" i="def"/>
      <a:tcStyle>
        <a:tcBdr/>
        <a:fill>
          <a:solidFill>
            <a:srgbClr val="E7EC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b="def" i="def"/>
      <a:tcStyle>
        <a:tcBdr/>
        <a:fill>
          <a:solidFill>
            <a:srgbClr val="ED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b="def" i="def"/>
      <a:tcStyle>
        <a:tcBdr/>
        <a:fill>
          <a:solidFill>
            <a:srgbClr val="EE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a:p>
        </p:txBody>
      </p:sp>
      <p:sp>
        <p:nvSpPr>
          <p:cNvPr id="64" name="Shape 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sldImg"/>
          </p:nvPr>
        </p:nvSpPr>
        <p:spPr>
          <a:prstGeom prst="rect">
            <a:avLst/>
          </a:prstGeom>
        </p:spPr>
        <p:txBody>
          <a:bodyPr/>
          <a:lstStyle/>
          <a:p>
            <a:pPr/>
          </a:p>
        </p:txBody>
      </p:sp>
      <p:sp>
        <p:nvSpPr>
          <p:cNvPr id="69" name="Shape 69"/>
          <p:cNvSpPr/>
          <p:nvPr>
            <p:ph type="body" sz="quarter" idx="1"/>
          </p:nvPr>
        </p:nvSpPr>
        <p:spPr>
          <a:prstGeom prst="rect">
            <a:avLst/>
          </a:prstGeom>
        </p:spPr>
        <p:txBody>
          <a:bodyPr/>
          <a:lstStyle/>
          <a:p>
            <a:pPr/>
            <a:r>
              <a:t>So, hello.</a:t>
            </a:r>
          </a:p>
          <a:p>
            <a:pPr/>
          </a:p>
          <a:p>
            <a:pPr/>
            <a:r>
              <a:t>Thanks for coming to see me, in this room. Anyone here come all the way from London to join us in the regions? Did you get a train?</a:t>
            </a:r>
          </a:p>
          <a:p>
            <a:pPr/>
          </a:p>
          <a:p>
            <a:pPr/>
            <a:r>
              <a:t>So, why this session? I am the kind of person who likes a thing to do as it is called. I like the idea of consistency. Brings a little order to chaos. And I look around and I see the phrase “service design” misused, abused. It’d be an easy hit to show a screen grab of an email - one a few I have had recently - from recruiters who see service design as the new way describing user interface designers or some such nonsense.</a:t>
            </a:r>
          </a:p>
          <a:p>
            <a:pPr/>
          </a:p>
          <a:p>
            <a:pPr/>
            <a:r>
              <a:t>That’s be a cheap hit though. And yet I see that people want to understand - their services, how they are designed, and how they could be better.</a:t>
            </a:r>
          </a:p>
          <a:p>
            <a:pPr/>
          </a:p>
          <a:p>
            <a:pPr/>
            <a:r>
              <a:t>Over the past few years I have been doing service design - and at times I have been doing AIR QUOTES service design - which is really interaction design.</a:t>
            </a:r>
          </a:p>
          <a:p>
            <a:pPr/>
          </a:p>
          <a:p>
            <a:pPr/>
            <a:r>
              <a:t>As this is the “pratical room” I thought a go back to basics, from the trenches might help you out.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So what are we to do?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And this is where design, and the designer, comes in.</a:t>
            </a:r>
          </a:p>
          <a:p>
            <a:pPr/>
          </a:p>
          <a:p>
            <a:pPr/>
            <a:r>
              <a:t>Sounds very grown up, dunnit? It 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Start as you meant to go on. Understand your mission. Involve people early on. Even stake holders. Especially stake holders.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Principles guide.</a:t>
            </a:r>
          </a:p>
          <a:p>
            <a:pPr/>
          </a:p>
          <a:p>
            <a:pPr/>
            <a:r>
              <a:t>Process sets down rules.</a:t>
            </a:r>
          </a:p>
          <a:p>
            <a:pPr/>
          </a:p>
          <a:p>
            <a:pPr/>
            <a:r>
              <a:t>Principles provide consistency, they provide the enviornment, the atmosphere.</a:t>
            </a:r>
          </a:p>
          <a:p>
            <a:pPr/>
          </a:p>
          <a:p>
            <a:pPr/>
            <a:r>
              <a:t>Process sets down uniformity. As you go along you might want to change how you do stuff.</a:t>
            </a:r>
          </a:p>
          <a:p>
            <a:pPr/>
          </a:p>
          <a:p>
            <a:pPr/>
            <a:r>
              <a:t>Service design is all about having that versatility - as appropriate.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In gov land we started with the needs.</a:t>
            </a:r>
          </a:p>
          <a:p>
            <a:pPr/>
          </a:p>
          <a:p>
            <a:pPr/>
            <a:r>
              <a:t>In public healthcare land…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So, this is the goal.</a:t>
            </a:r>
          </a:p>
          <a:p>
            <a:pPr/>
          </a:p>
          <a:p>
            <a:pPr/>
            <a:r>
              <a:t>But sometimes this means you’re only doing the web-based bit of a service.</a:t>
            </a:r>
          </a:p>
          <a:p>
            <a:pPr/>
          </a:p>
          <a:p>
            <a:pPr/>
            <a:r>
              <a:t>Why should that stop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Digital doesn’t just mean “websites”. But often we’ll find we are just doing the web bit. We are a channel in a service. There’s your opportunity.</a:t>
            </a:r>
          </a:p>
          <a:p>
            <a:pPr/>
          </a:p>
          <a:p>
            <a:pPr/>
            <a:r>
              <a:t>A common issue I see if people not “looking left” enough.</a:t>
            </a:r>
          </a:p>
          <a:p>
            <a:pPr/>
          </a:p>
          <a:p>
            <a:pPr/>
            <a:r>
              <a:t>Data, analytics data that a lot of websites capture these days is useful stuff. It can show you flows through your website, journeys.</a:t>
            </a:r>
          </a:p>
          <a:p>
            <a:pPr/>
          </a:p>
          <a:p>
            <a:pPr/>
            <a:r>
              <a:t>But often the analysis is starts there. Stop. Take a minute. Step back and look left.</a:t>
            </a:r>
          </a:p>
          <a:p>
            <a:pPr/>
          </a:p>
          <a:p>
            <a:pPr/>
            <a:r>
              <a:t>Think of the journey.</a:t>
            </a:r>
          </a:p>
          <a:p>
            <a:pPr/>
          </a:p>
          <a:p>
            <a:pPr/>
            <a:r>
              <a:t>How did people get to the website? What prompted them?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While we’re a sociable species, asking people questions can be hard - especially people we don’t know.</a:t>
            </a:r>
          </a:p>
          <a:p>
            <a:pPr/>
          </a:p>
          <a:p>
            <a:pPr/>
            <a:r>
              <a:t>You’re asking WHY? all the time, in various guises. It’s like the adult version of being a three year old who just wants answers.</a:t>
            </a:r>
          </a:p>
          <a:p>
            <a:pPr/>
          </a:p>
          <a:p>
            <a:pPr/>
            <a:r>
              <a:t>Understanding people “in the moment” is the key. What is they want to do? What is the task?</a:t>
            </a:r>
          </a:p>
          <a:p>
            <a:pPr/>
          </a:p>
          <a:p>
            <a:pPr/>
            <a:r>
              <a:t>It’s hard, especially but not exclusively if you’re an introvert to get up, to go out, to speak to strangers. But do it. When you do, any anxiety will be rewarded by direction.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Knowing the problem you are trying to solve will become clearer by speaking to people. Being clear on this is your A1 priority.</a:t>
            </a:r>
          </a:p>
          <a:p>
            <a:pPr/>
          </a:p>
          <a:p>
            <a:pPr/>
            <a:r>
              <a:t>If there’s no problem? Move on.</a:t>
            </a:r>
          </a:p>
          <a:p>
            <a:pPr/>
          </a:p>
          <a:p>
            <a:pPr/>
            <a:r>
              <a:t>Has someone else, something else solved the problem? Did they actually solve it? They did? Move 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Getting started is difficult, particularly when people stand at the front of the room and tell you to put knowledge over assumptions.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r>
              <a:t>What do I mean when I say design?</a:t>
            </a:r>
          </a:p>
          <a:p>
            <a:pPr/>
          </a:p>
          <a:p>
            <a:pPr/>
            <a:r>
              <a:t>Design often gets marginalised as how something looks.</a:t>
            </a:r>
          </a:p>
          <a:p>
            <a:pPr/>
          </a:p>
          <a:p>
            <a:pPr/>
            <a:r>
              <a:t>Design is more the accumulative efforts of a number of disciplines about how something works.</a:t>
            </a:r>
          </a:p>
          <a:p>
            <a:pPr/>
          </a:p>
          <a:p>
            <a:pPr/>
            <a:r>
              <a:t>Let’s take a short pause to think about what design is to you.</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Get going. Write them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But constantly be making improvements. </a:t>
            </a:r>
          </a:p>
          <a:p>
            <a:pPr/>
          </a:p>
          <a:p>
            <a:pPr/>
            <a:r>
              <a:t>And that’s an important distinction. Too often over the years I have seen changes for changes sake - not because they make something better.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You’ll unearth stuff that you should do.</a:t>
            </a:r>
          </a:p>
          <a:p>
            <a:pPr/>
          </a:p>
          <a:p>
            <a:pPr/>
            <a:r>
              <a:t>You’ll find you can’t do it. Not just yet. Maybe not ever.</a:t>
            </a:r>
          </a:p>
          <a:p>
            <a:pPr/>
          </a:p>
          <a:p>
            <a:pPr/>
            <a:r>
              <a:t>But remember you're the facilatator. You should be able to explain why it is something that you should do..</a:t>
            </a:r>
          </a:p>
          <a:p>
            <a:pPr/>
          </a:p>
          <a:p>
            <a:pPr/>
            <a:r>
              <a:t>Remember that slide about people problems being business problems, being people problems. Bingo.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It’s hard to.</a:t>
            </a:r>
          </a:p>
          <a:p>
            <a:pPr/>
          </a:p>
          <a:p>
            <a:pPr/>
            <a:r>
              <a:t>It’s not just about you. Quite the opposite. It’s about the people you are doing it for.</a:t>
            </a:r>
          </a:p>
          <a:p>
            <a:pPr/>
          </a:p>
          <a:p>
            <a:pPr/>
            <a:r>
              <a:t>And it’s not about being the hero either. No one person do all the things all of the time. There is always a team.</a:t>
            </a:r>
          </a:p>
          <a:p>
            <a:pPr/>
          </a:p>
          <a:p>
            <a:pPr/>
            <a:r>
              <a:t>Be egoless. If you’re not, if you can’t you’re not a service designer.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Frequently.</a:t>
            </a:r>
          </a:p>
          <a:p>
            <a:pPr/>
          </a:p>
          <a:p>
            <a:pPr/>
            <a:r>
              <a:t>As you design, as you join the dots, you may find what you’re doing “just works”. Good for you. People might call it boring. Is that the worst they can call the service? Does it literally BORE PEOPLE?</a:t>
            </a:r>
          </a:p>
          <a:p>
            <a:pPr/>
          </a:p>
          <a:p>
            <a:pPr/>
            <a:r>
              <a:t>And “edge cases”? Bake in the idea that anyone, everyone can use your service from the start. As you unearth problems, as you unearth blockers, pick that moment to explore an alternative. Don’t bolt on accessibility. Don’t be that person.</a:t>
            </a:r>
          </a:p>
          <a:p>
            <a:pPr/>
          </a:p>
          <a:p>
            <a:pPr/>
            <a:r>
              <a:t>A diverse team working together means diverse thinking, diverse skills, diverse abilities. diverse capabilities. Recruiting people doesn’t have to be for a full time role. Even an hour every fortnight can help. A cup of tea and coffee while you review work with that helper is a small price to pay.</a:t>
            </a:r>
          </a:p>
          <a:p>
            <a:pPr/>
          </a:p>
          <a:p>
            <a:pPr/>
            <a:r>
              <a:t>Also remember: You’re looking for what works. It doesn’t have to be popular. Effectiveness and efficiency are your targets.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lvl1pPr>
              <a:defRPr sz="2000"/>
            </a:lvl1pPr>
          </a:lstStyle>
          <a:p>
            <a:pPr/>
            <a:r>
              <a:t>The circle of design life.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The language of these of working doesn’t help us. Language and words matter.</a:t>
            </a:r>
          </a:p>
          <a:p>
            <a:pPr/>
          </a:p>
          <a:p>
            <a:pPr/>
            <a:r>
              <a:t>Pace is variable. Sprint is the fastest form of movement a human can achieve. But how sustainable is it?</a:t>
            </a:r>
          </a:p>
          <a:p>
            <a:pPr/>
          </a:p>
          <a:p>
            <a:pPr/>
            <a:r>
              <a:t>Some of this stuff is about a steadier overall pace. Be quick, be nimble. But don’t forget to take time to stop, to take stock.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Know when to stop. </a:t>
            </a:r>
          </a:p>
          <a:p>
            <a:pPr/>
          </a:p>
          <a:p>
            <a:pPr/>
            <a:r>
              <a:t>Bad shit will always be bad shit. </a:t>
            </a:r>
          </a:p>
          <a:p>
            <a:pPr/>
          </a:p>
          <a:p>
            <a:pPr/>
            <a:r>
              <a:t>Know when to move 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What I am asking you to dio isn’t radical. It usually just lurking just to the side of where you usually look. Look sideways. See the opportunities.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Now I see designing as maybe these four things. How would I divvy them up? I dunno. Maybe I need to go back to doing timesheets so I quantify that.</a:t>
            </a:r>
          </a:p>
          <a:p>
            <a:pPr/>
          </a:p>
          <a:p>
            <a:pPr/>
            <a:r>
              <a:t>What about you though?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a:p>
        </p:txBody>
      </p:sp>
      <p:sp>
        <p:nvSpPr>
          <p:cNvPr id="80" name="Shape 80"/>
          <p:cNvSpPr/>
          <p:nvPr>
            <p:ph type="body" sz="quarter" idx="1"/>
          </p:nvPr>
        </p:nvSpPr>
        <p:spPr>
          <a:prstGeom prst="rect">
            <a:avLst/>
          </a:prstGeom>
        </p:spPr>
        <p:txBody>
          <a:bodyPr/>
          <a:lstStyle/>
          <a:p>
            <a:pPr/>
            <a:r>
              <a:t>Anyway,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Here’s the rub: it’s hard to do this.</a:t>
            </a:r>
          </a:p>
          <a:p>
            <a:pPr/>
          </a:p>
          <a:p>
            <a:pPr/>
            <a:r>
              <a:t>How hard?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Without sounding like I am quoting the Cure its never enough. You are always short on something. Time. Even people to do the work. It’s a competitive job market out there at the moment.</a:t>
            </a:r>
          </a:p>
          <a:p>
            <a:pPr/>
          </a:p>
          <a:p>
            <a:pPr/>
            <a:r>
              <a:t>There’s the stuff you will find you are long on. Service design in orgs is hardest when tradition comes into play, the old habits. “The establishment”. Why would it change?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r>
              <a:t>Nana and pop story.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Think back to the start of this session. Is design still the same thing for you?</a:t>
            </a:r>
          </a:p>
          <a:p>
            <a:pPr/>
          </a:p>
          <a:p>
            <a:pPr/>
            <a:r>
              <a:t>Does it matter what someone else thinks design is compared to you?</a:t>
            </a:r>
          </a:p>
          <a:p>
            <a:pPr/>
          </a:p>
          <a:p>
            <a:pPr/>
            <a:r>
              <a:t>There is no one way of design. Design is a box of tools. Service design is a type of design with a specific purpose.</a:t>
            </a:r>
          </a:p>
          <a:p>
            <a:pPr/>
          </a:p>
          <a:p>
            <a:pPr/>
            <a:r>
              <a:t>And not everyone can be a service designer. It takes a person who believes in and can facilitate collaboration.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I unequivocally believe service design, when it is service design, will make our lives better.</a:t>
            </a:r>
          </a:p>
          <a:p>
            <a:pPr/>
          </a:p>
          <a:p>
            <a:pPr/>
            <a:r>
              <a:t>I have seen where this has happened.</a:t>
            </a:r>
          </a:p>
          <a:p>
            <a:pPr/>
          </a:p>
          <a:p>
            <a:pPr/>
            <a:r>
              <a:t>I have also seen where it can happen. I have seen places that need it to happen.</a:t>
            </a:r>
          </a:p>
          <a:p>
            <a:pPr/>
          </a:p>
          <a:p>
            <a:pPr/>
            <a:r>
              <a:t>But service design is very much about inclusion and making things happen.</a:t>
            </a:r>
          </a:p>
          <a:p>
            <a:pPr/>
          </a:p>
          <a:p>
            <a:pPr/>
            <a:r>
              <a:t>Are there any opportunities you can grasp when you go back to work? Is there something different you can try?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Don’t be a stroppy little shit.  Make things happen.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Experiences are a very human thing, so therefore…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p>
            <a:pPr/>
            <a:r>
              <a:t>Service design is about people.</a:t>
            </a:r>
          </a:p>
          <a:p>
            <a:pPr/>
          </a:p>
          <a:p>
            <a:pPr/>
            <a:r>
              <a:t>Its about the journeys they go on.</a:t>
            </a:r>
          </a:p>
          <a:p>
            <a:pPr/>
          </a:p>
          <a:p>
            <a:pPr/>
            <a:r>
              <a:t>And people are intrinsically complex. Designing a service that works for people, works for the users of that service is difficult.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I tried to summarise what *service design* is to me in five bullet points. Mainly because five seemed just enough, not too many. This is what *service design* is to me.</a:t>
            </a:r>
          </a:p>
          <a:p>
            <a:pPr/>
          </a:p>
          <a:p>
            <a:pPr/>
            <a:r>
              <a:t>Have you got any thoughts?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Without services why would an organisation or service exist?</a:t>
            </a:r>
          </a:p>
          <a:p>
            <a:pPr/>
          </a:p>
          <a:p>
            <a:pPr/>
            <a:r>
              <a:t>Sometimes it feels services are designed to make sure their intricacies are laid bare.</a:t>
            </a:r>
          </a:p>
          <a:p>
            <a:pPr/>
          </a:p>
          <a:p>
            <a:pPr/>
            <a:r>
              <a:t>You are constantly exposed to explanations of how you need to get from A to B, from B to C, from C to D.</a:t>
            </a:r>
          </a:p>
          <a:p>
            <a:pPr/>
          </a:p>
          <a:p>
            <a:pPr/>
            <a:r>
              <a:t>Sometimes navigating a service feels like you are being guided through documentation about the design.</a:t>
            </a:r>
          </a:p>
          <a:p>
            <a:pPr/>
          </a:p>
          <a:p>
            <a:pPr/>
            <a:r>
              <a:t>“JUST LOOK AT HOW WE DESIGNED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r>
              <a:t>It can be time consuming. It can take a long time. It can be painful. It can be hair-pullingly frustrating as you strive to meet the specific requirements of that service.</a:t>
            </a:r>
          </a:p>
          <a:p>
            <a:pPr/>
          </a:p>
          <a:p>
            <a:pPr/>
            <a:r>
              <a:t>You have to naaaaaviiiiigaaaate your way through services. Sometimes there isn’t even a map.</a:t>
            </a:r>
          </a:p>
          <a:p>
            <a:pPr/>
          </a:p>
          <a:p>
            <a:pPr/>
            <a:r>
              <a:t>They shouldn’t be. Services are for people.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And I think we’re on a cusp of a time when the services that are designed with people in mind will thrive.</a:t>
            </a:r>
          </a:p>
          <a:p>
            <a:pPr/>
          </a:p>
          <a:p>
            <a:pPr/>
            <a:r>
              <a:t>I also think services that don’t put people first are going to fall by the way side. By not solving your people problems, you create bigger business problems. If people don’t like your service, they will vote with their usage. They can withdraw that vote.</a:t>
            </a:r>
          </a:p>
          <a:p>
            <a:pPr/>
          </a:p>
          <a:p>
            <a:pPr/>
            <a:r>
              <a:t>If no-one uses your service, where does that leave your business?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nd body">
    <p:spTree>
      <p:nvGrpSpPr>
        <p:cNvPr id="1" name=""/>
        <p:cNvGrpSpPr/>
        <p:nvPr/>
      </p:nvGrpSpPr>
      <p:grpSpPr>
        <a:xfrm>
          <a:off x="0" y="0"/>
          <a:ext cx="0" cy="0"/>
          <a:chOff x="0" y="0"/>
          <a:chExt cx="0" cy="0"/>
        </a:xfrm>
      </p:grpSpPr>
      <p:sp>
        <p:nvSpPr>
          <p:cNvPr id="13" name="Title Text"/>
          <p:cNvSpPr/>
          <p:nvPr>
            <p:ph type="title"/>
          </p:nvPr>
        </p:nvSpPr>
        <p:spPr>
          <a:prstGeom prst="rect">
            <a:avLst/>
          </a:prstGeom>
        </p:spPr>
        <p:txBody>
          <a:bodyPr/>
          <a:lstStyle/>
          <a:p>
            <a:pPr/>
            <a:r>
              <a:t>Title Text</a:t>
            </a:r>
          </a:p>
        </p:txBody>
      </p:sp>
      <p:sp>
        <p:nvSpPr>
          <p:cNvPr id="14"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2" name="Title Text"/>
          <p:cNvSpPr/>
          <p:nvPr>
            <p:ph type="title"/>
          </p:nvPr>
        </p:nvSpPr>
        <p:spPr>
          <a:xfrm>
            <a:off x="685800" y="1759268"/>
            <a:ext cx="7772400" cy="1288666"/>
          </a:xfrm>
          <a:prstGeom prst="rect">
            <a:avLst/>
          </a:prstGeom>
        </p:spPr>
        <p:txBody>
          <a:bodyPr/>
          <a:lstStyle>
            <a:lvl1pPr algn="ctr">
              <a:defRPr sz="4800"/>
            </a:lvl1pPr>
          </a:lstStyle>
          <a:p>
            <a:pPr/>
            <a:r>
              <a:t>Title Text</a:t>
            </a:r>
          </a:p>
        </p:txBody>
      </p:sp>
      <p:sp>
        <p:nvSpPr>
          <p:cNvPr id="23" name="Body Level One…"/>
          <p:cNvSpPr/>
          <p:nvPr>
            <p:ph type="body" sz="quarter" idx="1"/>
          </p:nvPr>
        </p:nvSpPr>
        <p:spPr>
          <a:xfrm>
            <a:off x="685800" y="3155614"/>
            <a:ext cx="7772400" cy="872000"/>
          </a:xfrm>
          <a:prstGeom prst="rect">
            <a:avLst/>
          </a:prstGeom>
        </p:spPr>
        <p:txBody>
          <a:bodyPr/>
          <a:lstStyle>
            <a:lvl1pPr algn="ctr">
              <a:defRPr>
                <a:solidFill>
                  <a:srgbClr val="666666"/>
                </a:solidFill>
              </a:defRPr>
            </a:lvl1pPr>
            <a:lvl2pPr algn="ctr">
              <a:defRPr>
                <a:solidFill>
                  <a:srgbClr val="666666"/>
                </a:solidFill>
              </a:defRPr>
            </a:lvl2pPr>
            <a:lvl3pPr algn="ctr">
              <a:defRPr>
                <a:solidFill>
                  <a:srgbClr val="666666"/>
                </a:solidFill>
              </a:defRPr>
            </a:lvl3pPr>
            <a:lvl4pPr algn="ctr">
              <a:defRPr>
                <a:solidFill>
                  <a:srgbClr val="666666"/>
                </a:solidFill>
              </a:defRPr>
            </a:lvl4pPr>
            <a:lvl5pPr algn="ctr">
              <a:defRPr>
                <a:solidFill>
                  <a:srgbClr val="666666"/>
                </a:solidFill>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1" name="Title Text"/>
          <p:cNvSpPr/>
          <p:nvPr>
            <p:ph type="title"/>
          </p:nvPr>
        </p:nvSpPr>
        <p:spPr>
          <a:prstGeom prst="rect">
            <a:avLst/>
          </a:prstGeom>
        </p:spPr>
        <p:txBody>
          <a:bodyPr/>
          <a:lstStyle/>
          <a:p>
            <a:pPr/>
            <a:r>
              <a:t>Title Text</a:t>
            </a:r>
          </a:p>
        </p:txBody>
      </p:sp>
      <p:sp>
        <p:nvSpPr>
          <p:cNvPr id="32" name="Body Level One…"/>
          <p:cNvSpPr/>
          <p:nvPr>
            <p:ph type="body" sz="half" idx="1"/>
          </p:nvPr>
        </p:nvSpPr>
        <p:spPr>
          <a:xfrm>
            <a:off x="457200" y="1333500"/>
            <a:ext cx="3994500" cy="413966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hape 20"/>
          <p:cNvSpPr/>
          <p:nvPr>
            <p:ph type="body" sz="half" idx="13"/>
          </p:nvPr>
        </p:nvSpPr>
        <p:spPr>
          <a:xfrm>
            <a:off x="4692272" y="1333499"/>
            <a:ext cx="3994501" cy="4139667"/>
          </a:xfrm>
          <a:prstGeom prst="rect">
            <a:avLst/>
          </a:prstGeom>
        </p:spPr>
        <p:txBody>
          <a:bodyPr/>
          <a:lstStyle/>
          <a:p>
            <a:pPr/>
          </a:p>
        </p:txBody>
      </p:sp>
      <p:sp>
        <p:nvSpPr>
          <p:cNvPr id="3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1" name="Title Text"/>
          <p:cNvSpPr/>
          <p:nvPr>
            <p:ph type="title"/>
          </p:nvPr>
        </p:nvSpPr>
        <p:spPr>
          <a:prstGeom prst="rect">
            <a:avLst/>
          </a:prstGeom>
        </p:spPr>
        <p:txBody>
          <a:bodyPr/>
          <a:lstStyle/>
          <a:p>
            <a:pPr/>
            <a:r>
              <a:t>Title Text</a:t>
            </a:r>
          </a:p>
        </p:txBody>
      </p:sp>
      <p:sp>
        <p:nvSpPr>
          <p:cNvPr id="4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49" name="Body Level One…"/>
          <p:cNvSpPr/>
          <p:nvPr>
            <p:ph type="body" sz="quarter" idx="1"/>
          </p:nvPr>
        </p:nvSpPr>
        <p:spPr>
          <a:xfrm>
            <a:off x="457200" y="4895898"/>
            <a:ext cx="8229600" cy="577334"/>
          </a:xfrm>
          <a:prstGeom prst="rect">
            <a:avLst/>
          </a:prstGeom>
        </p:spPr>
        <p:txBody>
          <a:bodyPr/>
          <a:lstStyle>
            <a:lvl1pPr algn="ctr">
              <a:spcBef>
                <a:spcPts val="300"/>
              </a:spcBef>
              <a:defRPr sz="1800"/>
            </a:lvl1pPr>
            <a:lvl2pPr algn="ctr">
              <a:spcBef>
                <a:spcPts val="300"/>
              </a:spcBef>
              <a:defRPr sz="1800"/>
            </a:lvl2pPr>
            <a:lvl3pPr algn="ctr">
              <a:spcBef>
                <a:spcPts val="300"/>
              </a:spcBef>
              <a:defRPr sz="1800"/>
            </a:lvl3pPr>
            <a:lvl4pPr algn="ctr">
              <a:spcBef>
                <a:spcPts val="300"/>
              </a:spcBef>
              <a:defRPr sz="1800"/>
            </a:lvl4pPr>
            <a:lvl5pPr algn="ctr">
              <a:spcBef>
                <a:spcPts val="3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8"/>
          <p:cNvSpPr/>
          <p:nvPr/>
        </p:nvSpPr>
        <p:spPr>
          <a:xfrm>
            <a:off x="-25976" y="-4444"/>
            <a:ext cx="9182701" cy="5715001"/>
          </a:xfrm>
          <a:prstGeom prst="rect">
            <a:avLst/>
          </a:prstGeom>
          <a:solidFill>
            <a:srgbClr val="F2F2F2"/>
          </a:solidFill>
          <a:ln w="12700">
            <a:miter lim="400000"/>
          </a:ln>
        </p:spPr>
        <p:txBody>
          <a:bodyPr lIns="45719" rIns="45719" anchor="ctr"/>
          <a:lstStyle/>
          <a:p>
            <a:pPr/>
          </a:p>
        </p:txBody>
      </p:sp>
      <p:sp>
        <p:nvSpPr>
          <p:cNvPr id="3" name="Shape 9"/>
          <p:cNvSpPr/>
          <p:nvPr/>
        </p:nvSpPr>
        <p:spPr>
          <a:xfrm>
            <a:off x="0" y="5264275"/>
            <a:ext cx="9144000" cy="450667"/>
          </a:xfrm>
          <a:prstGeom prst="rect">
            <a:avLst/>
          </a:prstGeom>
          <a:solidFill>
            <a:srgbClr val="0076C0"/>
          </a:solidFill>
          <a:ln w="12700">
            <a:miter lim="400000"/>
          </a:ln>
        </p:spPr>
        <p:txBody>
          <a:bodyPr lIns="45719" rIns="45719" anchor="ctr"/>
          <a:lstStyle/>
          <a:p>
            <a:pPr/>
          </a:p>
        </p:txBody>
      </p:sp>
      <p:sp>
        <p:nvSpPr>
          <p:cNvPr id="4" name="Title Text"/>
          <p:cNvSpPr/>
          <p:nvPr>
            <p:ph type="title"/>
          </p:nvPr>
        </p:nvSpPr>
        <p:spPr>
          <a:xfrm>
            <a:off x="457200" y="228862"/>
            <a:ext cx="8229600" cy="95266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5" name="Body Level One…"/>
          <p:cNvSpPr/>
          <p:nvPr>
            <p:ph type="body" idx="1"/>
          </p:nvPr>
        </p:nvSpPr>
        <p:spPr>
          <a:xfrm>
            <a:off x="457200" y="1333500"/>
            <a:ext cx="8229600" cy="413966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p:nvPr>
            <p:ph type="sldNum" sz="quarter" idx="2"/>
          </p:nvPr>
        </p:nvSpPr>
        <p:spPr>
          <a:xfrm>
            <a:off x="4419600" y="5144558"/>
            <a:ext cx="2133600" cy="3048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9pPr>
    </p:titleStyle>
    <p:bodyStyle>
      <a:lvl1pPr marL="0" marR="0" indent="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1pPr>
      <a:lvl2pPr marL="0" marR="0" indent="4572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2pPr>
      <a:lvl3pPr marL="0" marR="0" indent="9144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3pPr>
      <a:lvl4pPr marL="0" marR="0" indent="13716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4pPr>
      <a:lvl5pPr marL="0" marR="0" indent="18288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5pPr>
      <a:lvl6pPr marL="0" marR="0" indent="22860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6pPr>
      <a:lvl7pPr marL="0" marR="0" indent="27432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7pPr>
      <a:lvl8pPr marL="0" marR="0" indent="32004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8pPr>
      <a:lvl9pPr marL="0" marR="0" indent="3657600" algn="l" defTabSz="91440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30"/>
          <p:cNvSpPr/>
          <p:nvPr/>
        </p:nvSpPr>
        <p:spPr>
          <a:xfrm>
            <a:off x="99" y="-1"/>
            <a:ext cx="9144001" cy="5715001"/>
          </a:xfrm>
          <a:prstGeom prst="rect">
            <a:avLst/>
          </a:prstGeom>
          <a:solidFill>
            <a:srgbClr val="0076C0"/>
          </a:solidFill>
          <a:ln w="12700">
            <a:miter lim="400000"/>
          </a:ln>
        </p:spPr>
        <p:txBody>
          <a:bodyPr lIns="45719" rIns="45719" anchor="ctr"/>
          <a:lstStyle/>
          <a:p>
            <a:pPr/>
          </a:p>
        </p:txBody>
      </p:sp>
      <p:sp>
        <p:nvSpPr>
          <p:cNvPr id="67" name="Shape 31"/>
          <p:cNvSpPr/>
          <p:nvPr>
            <p:ph type="subTitle" idx="1"/>
          </p:nvPr>
        </p:nvSpPr>
        <p:spPr>
          <a:xfrm>
            <a:off x="457299" y="-1"/>
            <a:ext cx="8229601" cy="5715001"/>
          </a:xfrm>
          <a:prstGeom prst="rect">
            <a:avLst/>
          </a:prstGeom>
        </p:spPr>
        <p:txBody>
          <a:bodyPr anchor="ctr"/>
          <a:lstStyle>
            <a:lvl1pPr>
              <a:defRPr b="1" sz="6000" u="sng">
                <a:solidFill>
                  <a:srgbClr val="FFFFFF"/>
                </a:solidFill>
                <a:latin typeface="+mn-lt"/>
                <a:ea typeface="+mn-ea"/>
                <a:cs typeface="+mn-cs"/>
                <a:sym typeface="Helvetica Neue"/>
              </a:defRPr>
            </a:lvl1pPr>
          </a:lstStyle>
          <a:p>
            <a:pPr/>
            <a:r>
              <a:t>Hello!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14" name="Shape 44"/>
          <p:cNvSpPr/>
          <p:nvPr>
            <p:ph type="subTitle" sz="half" idx="1"/>
          </p:nvPr>
        </p:nvSpPr>
        <p:spPr>
          <a:xfrm>
            <a:off x="-25" y="749300"/>
            <a:ext cx="9144001" cy="1166101"/>
          </a:xfrm>
          <a:prstGeom prst="rect">
            <a:avLst/>
          </a:prstGeom>
        </p:spPr>
        <p:txBody>
          <a:bodyPr anchor="ctr"/>
          <a:lstStyle>
            <a:lvl1pPr algn="ctr">
              <a:defRPr b="1" sz="3600">
                <a:solidFill>
                  <a:srgbClr val="FFFFFF"/>
                </a:solidFill>
                <a:latin typeface="+mn-lt"/>
                <a:ea typeface="+mn-ea"/>
                <a:cs typeface="+mn-cs"/>
                <a:sym typeface="Helvetica Neue"/>
              </a:defRPr>
            </a:lvl1pPr>
          </a:lstStyle>
          <a:p>
            <a:pPr/>
            <a:r>
              <a:t>People problems</a:t>
            </a:r>
          </a:p>
        </p:txBody>
      </p:sp>
      <p:sp>
        <p:nvSpPr>
          <p:cNvPr id="115" name="Shape 74"/>
          <p:cNvSpPr/>
          <p:nvPr/>
        </p:nvSpPr>
        <p:spPr>
          <a:xfrm>
            <a:off x="-15551" y="3946750"/>
            <a:ext cx="9144001" cy="116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3600">
                <a:solidFill>
                  <a:srgbClr val="FFFFFF"/>
                </a:solidFill>
                <a:latin typeface="+mn-lt"/>
                <a:ea typeface="+mn-ea"/>
                <a:cs typeface="+mn-cs"/>
                <a:sym typeface="Helvetica Neue"/>
              </a:defRPr>
            </a:lvl1pPr>
          </a:lstStyle>
          <a:p>
            <a:pPr/>
            <a:r>
              <a:t>Business problems</a:t>
            </a:r>
          </a:p>
        </p:txBody>
      </p:sp>
      <p:sp>
        <p:nvSpPr>
          <p:cNvPr id="116" name="Shape 75"/>
          <p:cNvSpPr/>
          <p:nvPr/>
        </p:nvSpPr>
        <p:spPr>
          <a:xfrm rot="321888">
            <a:off x="818897" y="1390888"/>
            <a:ext cx="1329633" cy="3062266"/>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1411" y="21600"/>
                </a:moveTo>
                <a:cubicBezTo>
                  <a:pt x="17842" y="19699"/>
                  <a:pt x="-27" y="13793"/>
                  <a:pt x="0" y="10193"/>
                </a:cubicBezTo>
                <a:cubicBezTo>
                  <a:pt x="26" y="6593"/>
                  <a:pt x="17977" y="1699"/>
                  <a:pt x="21573" y="0"/>
                </a:cubicBezTo>
              </a:path>
            </a:pathLst>
          </a:custGeom>
          <a:ln w="38100">
            <a:solidFill>
              <a:srgbClr val="FFFFFF"/>
            </a:solidFill>
            <a:tailEnd type="triangle"/>
          </a:ln>
        </p:spPr>
        <p:txBody>
          <a:bodyPr lIns="45719" rIns="45719"/>
          <a:lstStyle/>
          <a:p>
            <a:pPr/>
          </a:p>
        </p:txBody>
      </p:sp>
      <p:sp>
        <p:nvSpPr>
          <p:cNvPr id="117" name="Shape 76"/>
          <p:cNvSpPr/>
          <p:nvPr/>
        </p:nvSpPr>
        <p:spPr>
          <a:xfrm rot="10632639">
            <a:off x="6867890" y="1525929"/>
            <a:ext cx="1273666" cy="2899241"/>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1411" y="21600"/>
                </a:moveTo>
                <a:cubicBezTo>
                  <a:pt x="17842" y="19699"/>
                  <a:pt x="-27" y="13793"/>
                  <a:pt x="0" y="10193"/>
                </a:cubicBezTo>
                <a:cubicBezTo>
                  <a:pt x="26" y="6593"/>
                  <a:pt x="17977" y="1699"/>
                  <a:pt x="21573" y="0"/>
                </a:cubicBezTo>
              </a:path>
            </a:pathLst>
          </a:custGeom>
          <a:ln w="38100">
            <a:solidFill>
              <a:srgbClr val="FFFFFF"/>
            </a:solidFill>
            <a:tailEnd type="triangle"/>
          </a:ln>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22"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Make it as frictionless as possible.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27"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The designer as the facilitator.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32"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Kick it off right.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37"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Set down principles over process.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61"/>
          <p:cNvSpPr/>
          <p:nvPr>
            <p:ph type="subTitle" idx="1"/>
          </p:nvPr>
        </p:nvSpPr>
        <p:spPr>
          <a:xfrm>
            <a:off x="457200" y="0"/>
            <a:ext cx="8229600" cy="5260800"/>
          </a:xfrm>
          <a:prstGeom prst="rect">
            <a:avLst/>
          </a:prstGeom>
        </p:spPr>
        <p:txBody>
          <a:bodyPr anchor="ctr"/>
          <a:lstStyle/>
          <a:p>
            <a:pPr>
              <a:defRPr sz="4000">
                <a:latin typeface="+mn-lt"/>
                <a:ea typeface="+mn-ea"/>
                <a:cs typeface="+mn-cs"/>
                <a:sym typeface="Helvetica Neue"/>
              </a:defRPr>
            </a:pPr>
            <a:r>
              <a:t>“Recognising the need is the primary condition for design.”</a:t>
            </a:r>
          </a:p>
          <a:p>
            <a:pPr/>
            <a:endParaRPr sz="1800">
              <a:latin typeface="+mn-lt"/>
              <a:ea typeface="+mn-ea"/>
              <a:cs typeface="+mn-cs"/>
              <a:sym typeface="Helvetica Neue"/>
            </a:endParaRPr>
          </a:p>
          <a:p>
            <a:pPr>
              <a:defRPr>
                <a:latin typeface="+mn-lt"/>
                <a:ea typeface="+mn-ea"/>
                <a:cs typeface="+mn-cs"/>
                <a:sym typeface="Helvetica Neue"/>
              </a:defRPr>
            </a:pPr>
            <a:r>
              <a:t>Charles Eames</a:t>
            </a:r>
          </a:p>
        </p:txBody>
      </p:sp>
      <p:sp>
        <p:nvSpPr>
          <p:cNvPr id="142" name="Shape 62"/>
          <p:cNvSpPr/>
          <p:nvPr/>
        </p:nvSpPr>
        <p:spPr>
          <a:xfrm>
            <a:off x="514350" y="5331155"/>
            <a:ext cx="24918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solidFill>
                  <a:srgbClr val="FFFFFF"/>
                </a:solidFill>
                <a:latin typeface="+mn-lt"/>
                <a:ea typeface="+mn-ea"/>
                <a:cs typeface="+mn-cs"/>
                <a:sym typeface="Helvetica Neue"/>
              </a:defRPr>
            </a:lvl1pPr>
          </a:lstStyle>
          <a:p>
            <a:pPr/>
            <a:r>
              <a:t>Simon Wilson</a:t>
            </a:r>
          </a:p>
        </p:txBody>
      </p:sp>
      <p:sp>
        <p:nvSpPr>
          <p:cNvPr id="143" name="Shape 63"/>
          <p:cNvSpPr/>
          <p:nvPr/>
        </p:nvSpPr>
        <p:spPr>
          <a:xfrm>
            <a:off x="5680709" y="5331155"/>
            <a:ext cx="27204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2000">
                <a:solidFill>
                  <a:srgbClr val="FFFFFF"/>
                </a:solidFill>
                <a:latin typeface="+mn-lt"/>
                <a:ea typeface="+mn-ea"/>
                <a:cs typeface="+mn-cs"/>
                <a:sym typeface="Helvetica Neue"/>
              </a:defRPr>
            </a:lvl1pPr>
          </a:lstStyle>
          <a:p>
            <a:pPr/>
            <a:r>
              <a:t>@ermlikeyeah</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46" name="Shape 44"/>
          <p:cNvSpPr/>
          <p:nvPr>
            <p:ph type="subTitle" idx="1"/>
          </p:nvPr>
        </p:nvSpPr>
        <p:spPr>
          <a:xfrm>
            <a:off x="491374" y="749300"/>
            <a:ext cx="8017800" cy="4206600"/>
          </a:xfrm>
          <a:prstGeom prst="rect">
            <a:avLst/>
          </a:prstGeom>
        </p:spPr>
        <p:txBody>
          <a:bodyPr anchor="ctr"/>
          <a:lstStyle/>
          <a:p>
            <a:pPr>
              <a:defRPr b="1" sz="6000">
                <a:solidFill>
                  <a:srgbClr val="FFFFFF"/>
                </a:solidFill>
                <a:latin typeface="+mn-lt"/>
                <a:ea typeface="+mn-ea"/>
                <a:cs typeface="+mn-cs"/>
                <a:sym typeface="Helvetica Neue"/>
              </a:defRPr>
            </a:pPr>
            <a:r>
              <a:t>Start with the needs*</a:t>
            </a:r>
          </a:p>
          <a:p>
            <a:pPr>
              <a:defRPr b="1">
                <a:solidFill>
                  <a:srgbClr val="FFFFFF"/>
                </a:solidFill>
                <a:latin typeface="+mn-lt"/>
                <a:ea typeface="+mn-ea"/>
                <a:cs typeface="+mn-cs"/>
                <a:sym typeface="Helvetica Neue"/>
              </a:defRPr>
            </a:pPr>
          </a:p>
          <a:p>
            <a:pPr>
              <a:defRPr b="1">
                <a:solidFill>
                  <a:srgbClr val="FFFFFF"/>
                </a:solidFill>
                <a:latin typeface="+mn-lt"/>
                <a:ea typeface="+mn-ea"/>
                <a:cs typeface="+mn-cs"/>
                <a:sym typeface="Helvetica Neue"/>
              </a:defRPr>
            </a:pPr>
            <a:r>
              <a:t>*user needs, not organisational needs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5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Make digital enabled services that are simpler, clearer, and better.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5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Look left.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6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Understand motivations.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55"/>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72" name="Shape 56"/>
          <p:cNvSpPr/>
          <p:nvPr>
            <p:ph type="subTitle" idx="1"/>
          </p:nvPr>
        </p:nvSpPr>
        <p:spPr>
          <a:xfrm>
            <a:off x="491374" y="749300"/>
            <a:ext cx="8017800" cy="4206600"/>
          </a:xfrm>
          <a:prstGeom prst="rect">
            <a:avLst/>
          </a:prstGeom>
        </p:spPr>
        <p:txBody>
          <a:bodyPr anchor="ctr"/>
          <a:lstStyle/>
          <a:p>
            <a:pPr>
              <a:defRPr b="1" sz="6000">
                <a:solidFill>
                  <a:srgbClr val="FFFFFF"/>
                </a:solidFill>
                <a:latin typeface="+mn-lt"/>
                <a:ea typeface="+mn-ea"/>
                <a:cs typeface="+mn-cs"/>
                <a:sym typeface="Helvetica Neue"/>
              </a:defRPr>
            </a:pPr>
            <a:r>
              <a:t>Design:</a:t>
            </a:r>
          </a:p>
          <a:p>
            <a:pPr>
              <a:defRPr b="1" sz="6000">
                <a:solidFill>
                  <a:srgbClr val="FFFFFF"/>
                </a:solidFill>
                <a:latin typeface="+mn-lt"/>
                <a:ea typeface="+mn-ea"/>
                <a:cs typeface="+mn-cs"/>
                <a:sym typeface="Helvetica Neue"/>
              </a:defRPr>
            </a:pPr>
            <a:r>
              <a:t>How it looks.</a:t>
            </a:r>
          </a:p>
        </p:txBody>
      </p:sp>
      <p:sp>
        <p:nvSpPr>
          <p:cNvPr id="73" name="Design:…"/>
          <p:cNvSpPr/>
          <p:nvPr/>
        </p:nvSpPr>
        <p:spPr>
          <a:xfrm>
            <a:off x="491374" y="749300"/>
            <a:ext cx="8017800" cy="42066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defRPr b="1" sz="6000">
                <a:solidFill>
                  <a:srgbClr val="FFFFFF"/>
                </a:solidFill>
                <a:latin typeface="+mn-lt"/>
                <a:ea typeface="+mn-ea"/>
                <a:cs typeface="+mn-cs"/>
                <a:sym typeface="Helvetica Neue"/>
              </a:defRPr>
            </a:pPr>
            <a:r>
              <a:t>Design:</a:t>
            </a:r>
          </a:p>
          <a:p>
            <a:pPr>
              <a:defRPr b="1" sz="6000">
                <a:solidFill>
                  <a:srgbClr val="FFFFFF"/>
                </a:solidFill>
                <a:latin typeface="+mn-lt"/>
                <a:ea typeface="+mn-ea"/>
                <a:cs typeface="+mn-cs"/>
                <a:sym typeface="Helvetica Neue"/>
              </a:defRPr>
            </a:pPr>
            <a:r>
              <a:t>How it works.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8" grpId="1" accel="50000" fill="hold">
                                  <p:stCondLst>
                                    <p:cond delay="0"/>
                                  </p:stCondLst>
                                  <p:childTnLst>
                                    <p:animRot by="107940000">
                                      <p:cBhvr>
                                        <p:cTn id="6" dur="3000" fill="hold"/>
                                        <p:tgtEl>
                                          <p:spTgt spid="72"/>
                                        </p:tgtEl>
                                        <p:attrNameLst>
                                          <p:attrName>r</p:attrName>
                                        </p:attrNameLst>
                                      </p:cBhvr>
                                    </p:animRot>
                                  </p:childTnLst>
                                </p:cTn>
                              </p:par>
                            </p:childTnLst>
                          </p:cTn>
                        </p:par>
                        <p:par>
                          <p:cTn id="7" fill="hold">
                            <p:stCondLst>
                              <p:cond delay="3000"/>
                            </p:stCondLst>
                            <p:childTnLst>
                              <p:par>
                                <p:cTn id="8" presetClass="exit" nodeType="afterEffect" presetSubtype="0" presetID="1" grpId="2" fill="hold">
                                  <p:stCondLst>
                                    <p:cond delay="0"/>
                                  </p:stCondLst>
                                  <p:iterate type="el" backwards="0">
                                    <p:tmAbs val="0"/>
                                  </p:iterate>
                                  <p:childTnLst>
                                    <p:set>
                                      <p:cBhvr>
                                        <p:cTn id="9" fill="hold">
                                          <p:stCondLst>
                                            <p:cond delay="0"/>
                                          </p:stCondLst>
                                        </p:cTn>
                                        <p:tgtEl>
                                          <p:spTgt spid="72"/>
                                        </p:tgtEl>
                                        <p:attrNameLst>
                                          <p:attrName>style.visibility</p:attrName>
                                        </p:attrNameLst>
                                      </p:cBhvr>
                                      <p:to>
                                        <p:strVal val="hidden"/>
                                      </p:to>
                                    </p:set>
                                  </p:childTnLst>
                                </p:cTn>
                              </p:par>
                            </p:childTnLst>
                          </p:cTn>
                        </p:par>
                        <p:par>
                          <p:cTn id="10" fill="hold">
                            <p:stCondLst>
                              <p:cond delay="3000"/>
                            </p:stCondLst>
                            <p:childTnLst>
                              <p:par>
                                <p:cTn id="11" presetClass="entr" nodeType="afterEffect" presetSubtype="0" presetID="1" grpId="3" fill="hold">
                                  <p:stCondLst>
                                    <p:cond delay="0"/>
                                  </p:stCondLst>
                                  <p:iterate type="el" backwards="0">
                                    <p:tmAbs val="0"/>
                                  </p:iterate>
                                  <p:childTnLst>
                                    <p:set>
                                      <p:cBhvr>
                                        <p:cTn id="12" fill="hold"/>
                                        <p:tgtEl>
                                          <p:spTgt spid="73"/>
                                        </p:tgtEl>
                                        <p:attrNameLst>
                                          <p:attrName>style.visibility</p:attrName>
                                        </p:attrNameLst>
                                      </p:cBhvr>
                                      <p:to>
                                        <p:strVal val="visible"/>
                                      </p:to>
                                    </p:set>
                                  </p:childTnLst>
                                </p:cTn>
                              </p:par>
                            </p:childTnLst>
                          </p:cTn>
                        </p:par>
                        <p:par>
                          <p:cTn id="13" fill="hold">
                            <p:stCondLst>
                              <p:cond delay="0"/>
                            </p:stCondLst>
                            <p:childTnLst>
                              <p:par>
                                <p:cTn id="14" presetClass="emph" nodeType="afterEffect" presetSubtype="0" presetID="8" grpId="4" decel="50000" fill="hold">
                                  <p:stCondLst>
                                    <p:cond delay="0"/>
                                  </p:stCondLst>
                                  <p:childTnLst>
                                    <p:animRot by="107940000">
                                      <p:cBhvr>
                                        <p:cTn id="15" dur="3000" fill="hold"/>
                                        <p:tgtEl>
                                          <p:spTgt spid="7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 grpId="3"/>
      <p:bldP build="whole" bldLvl="1" animBg="1" rev="0" advAuto="0" spid="73" grpId="4"/>
      <p:bldP build="whole" bldLvl="1" animBg="1" rev="0" advAuto="0" spid="72" grpId="1"/>
      <p:bldP build="whole" bldLvl="1" animBg="1" rev="0" advAuto="0" spid="72" grpId="2"/>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6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What is the problem you are trying to solve?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55"/>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71" name="Shape 56"/>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Knowledge over assumptions.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55"/>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76" name="Shape 56"/>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Know nothing? Start with assumptions.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55"/>
          <p:cNvSpPr/>
          <p:nvPr/>
        </p:nvSpPr>
        <p:spPr>
          <a:xfrm>
            <a:off x="-31000" y="0"/>
            <a:ext cx="9174900" cy="5673600"/>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181" name="Rectangle"/>
          <p:cNvSpPr/>
          <p:nvPr/>
        </p:nvSpPr>
        <p:spPr>
          <a:xfrm>
            <a:off x="3396652" y="724130"/>
            <a:ext cx="2337445" cy="4225340"/>
          </a:xfrm>
          <a:prstGeom prst="rect">
            <a:avLst/>
          </a:prstGeom>
          <a:solidFill>
            <a:srgbClr val="FFC8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82" name="Shape 56"/>
          <p:cNvSpPr/>
          <p:nvPr>
            <p:ph type="subTitle" sz="quarter" idx="1"/>
          </p:nvPr>
        </p:nvSpPr>
        <p:spPr>
          <a:xfrm>
            <a:off x="3387468" y="1020697"/>
            <a:ext cx="2355814" cy="3632206"/>
          </a:xfrm>
          <a:prstGeom prst="rect">
            <a:avLst/>
          </a:prstGeom>
        </p:spPr>
        <p:txBody>
          <a:bodyPr anchor="ctr"/>
          <a:lstStyle>
            <a:lvl1pPr algn="ctr">
              <a:defRPr b="1" sz="2400">
                <a:latin typeface="+mn-lt"/>
                <a:ea typeface="+mn-ea"/>
                <a:cs typeface="+mn-cs"/>
                <a:sym typeface="Helvetica Neue"/>
              </a:defRPr>
            </a:lvl1pPr>
          </a:lstStyle>
          <a:p>
            <a:pPr/>
            <a:r>
              <a:t>This is a hypothesis.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55"/>
          <p:cNvSpPr/>
          <p:nvPr/>
        </p:nvSpPr>
        <p:spPr>
          <a:xfrm>
            <a:off x="-31000" y="0"/>
            <a:ext cx="9174900" cy="5673600"/>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185" name="Rectangle"/>
          <p:cNvSpPr/>
          <p:nvPr/>
        </p:nvSpPr>
        <p:spPr>
          <a:xfrm>
            <a:off x="3396652" y="724130"/>
            <a:ext cx="2337445" cy="4225340"/>
          </a:xfrm>
          <a:prstGeom prst="rect">
            <a:avLst/>
          </a:prstGeom>
          <a:solidFill>
            <a:srgbClr val="FFC8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86" name="Shape 56"/>
          <p:cNvSpPr/>
          <p:nvPr>
            <p:ph type="subTitle" sz="quarter" idx="1"/>
          </p:nvPr>
        </p:nvSpPr>
        <p:spPr>
          <a:xfrm>
            <a:off x="3387468" y="1020697"/>
            <a:ext cx="2355814" cy="3632206"/>
          </a:xfrm>
          <a:prstGeom prst="rect">
            <a:avLst/>
          </a:prstGeom>
        </p:spPr>
        <p:txBody>
          <a:bodyPr anchor="ctr"/>
          <a:lstStyle>
            <a:lvl1pPr algn="ctr">
              <a:defRPr b="1" sz="2400">
                <a:latin typeface="+mn-lt"/>
                <a:ea typeface="+mn-ea"/>
                <a:cs typeface="+mn-cs"/>
                <a:sym typeface="Helvetica Neue"/>
              </a:defRPr>
            </a:lvl1pPr>
          </a:lstStyle>
          <a:p>
            <a:pPr/>
            <a:r>
              <a:t>This is another hypothesis.</a:t>
            </a:r>
          </a:p>
        </p:txBody>
      </p:sp>
      <p:sp>
        <p:nvSpPr>
          <p:cNvPr id="187" name="Rectangle"/>
          <p:cNvSpPr/>
          <p:nvPr/>
        </p:nvSpPr>
        <p:spPr>
          <a:xfrm>
            <a:off x="6294251" y="724130"/>
            <a:ext cx="2337446" cy="4225340"/>
          </a:xfrm>
          <a:prstGeom prst="rect">
            <a:avLst/>
          </a:prstGeom>
          <a:solidFill>
            <a:srgbClr val="FFC8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88" name="This is another hypothesis."/>
          <p:cNvSpPr/>
          <p:nvPr/>
        </p:nvSpPr>
        <p:spPr>
          <a:xfrm>
            <a:off x="6285067" y="10206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400">
                <a:latin typeface="+mn-lt"/>
                <a:ea typeface="+mn-ea"/>
                <a:cs typeface="+mn-cs"/>
                <a:sym typeface="Helvetica Neue"/>
              </a:defRPr>
            </a:lvl1pPr>
          </a:lstStyle>
          <a:p>
            <a:pPr/>
            <a:r>
              <a:t>This is another hypothesis.</a:t>
            </a:r>
          </a:p>
        </p:txBody>
      </p:sp>
      <p:sp>
        <p:nvSpPr>
          <p:cNvPr id="189" name="Rectangle"/>
          <p:cNvSpPr/>
          <p:nvPr/>
        </p:nvSpPr>
        <p:spPr>
          <a:xfrm>
            <a:off x="499052" y="744830"/>
            <a:ext cx="2337446" cy="4225340"/>
          </a:xfrm>
          <a:prstGeom prst="rect">
            <a:avLst/>
          </a:prstGeom>
          <a:solidFill>
            <a:srgbClr val="FFC8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0" name="This is a hypothesis."/>
          <p:cNvSpPr/>
          <p:nvPr/>
        </p:nvSpPr>
        <p:spPr>
          <a:xfrm>
            <a:off x="489868"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400">
                <a:latin typeface="+mn-lt"/>
                <a:ea typeface="+mn-ea"/>
                <a:cs typeface="+mn-cs"/>
                <a:sym typeface="Helvetica Neue"/>
              </a:defRPr>
            </a:lvl1pPr>
          </a:lstStyle>
          <a:p>
            <a:pPr/>
            <a:r>
              <a:t>This is a hypothesis.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55"/>
          <p:cNvSpPr/>
          <p:nvPr/>
        </p:nvSpPr>
        <p:spPr>
          <a:xfrm>
            <a:off x="-31000" y="0"/>
            <a:ext cx="9174900" cy="5673600"/>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193" name="Rectangle"/>
          <p:cNvSpPr/>
          <p:nvPr/>
        </p:nvSpPr>
        <p:spPr>
          <a:xfrm>
            <a:off x="500559" y="744830"/>
            <a:ext cx="2337445" cy="4225340"/>
          </a:xfrm>
          <a:prstGeom prst="rect">
            <a:avLst/>
          </a:prstGeom>
          <a:solidFill>
            <a:srgbClr val="F64524"/>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4" name="Shape 56"/>
          <p:cNvSpPr/>
          <p:nvPr>
            <p:ph type="subTitle" sz="quarter" idx="1"/>
          </p:nvPr>
        </p:nvSpPr>
        <p:spPr>
          <a:xfrm>
            <a:off x="491374" y="1041397"/>
            <a:ext cx="2355815" cy="3632206"/>
          </a:xfrm>
          <a:prstGeom prst="rect">
            <a:avLst/>
          </a:prstGeom>
        </p:spPr>
        <p:txBody>
          <a:bodyPr anchor="ctr"/>
          <a:lstStyle>
            <a:lvl1pPr algn="ctr">
              <a:defRPr b="1" sz="2600">
                <a:latin typeface="+mn-lt"/>
                <a:ea typeface="+mn-ea"/>
                <a:cs typeface="+mn-cs"/>
                <a:sym typeface="Helvetica Neue"/>
              </a:defRPr>
            </a:lvl1pPr>
          </a:lstStyle>
          <a:p>
            <a:pPr/>
            <a:r>
              <a:t>This is was a hypothesis that was proven to be invalid.</a:t>
            </a:r>
          </a:p>
        </p:txBody>
      </p:sp>
      <p:sp>
        <p:nvSpPr>
          <p:cNvPr id="195" name="Rectangle"/>
          <p:cNvSpPr/>
          <p:nvPr/>
        </p:nvSpPr>
        <p:spPr>
          <a:xfrm>
            <a:off x="3403277" y="744830"/>
            <a:ext cx="2337446" cy="4225340"/>
          </a:xfrm>
          <a:prstGeom prst="rect">
            <a:avLst/>
          </a:prstGeom>
          <a:solidFill>
            <a:srgbClr val="FFC8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6" name="Yeah, this is still a hypothesis we’re trying to figure out."/>
          <p:cNvSpPr/>
          <p:nvPr/>
        </p:nvSpPr>
        <p:spPr>
          <a:xfrm>
            <a:off x="3394093"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Yeah, this is still a hypothesis we’re trying to figure out.</a:t>
            </a:r>
          </a:p>
        </p:txBody>
      </p:sp>
      <p:sp>
        <p:nvSpPr>
          <p:cNvPr id="197" name="Rectangle"/>
          <p:cNvSpPr/>
          <p:nvPr/>
        </p:nvSpPr>
        <p:spPr>
          <a:xfrm>
            <a:off x="6309511" y="744830"/>
            <a:ext cx="2337446"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98" name="This is a hypothesis that turned out to be valid."/>
          <p:cNvSpPr/>
          <p:nvPr/>
        </p:nvSpPr>
        <p:spPr>
          <a:xfrm>
            <a:off x="6300327"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55"/>
          <p:cNvSpPr/>
          <p:nvPr/>
        </p:nvSpPr>
        <p:spPr>
          <a:xfrm>
            <a:off x="-31000" y="0"/>
            <a:ext cx="9174900" cy="5673600"/>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201" name="Rectangle"/>
          <p:cNvSpPr/>
          <p:nvPr/>
        </p:nvSpPr>
        <p:spPr>
          <a:xfrm>
            <a:off x="500559" y="744830"/>
            <a:ext cx="2337445" cy="4225340"/>
          </a:xfrm>
          <a:prstGeom prst="rect">
            <a:avLst/>
          </a:prstGeom>
          <a:solidFill>
            <a:srgbClr val="F64524"/>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02" name="Shape 56"/>
          <p:cNvSpPr/>
          <p:nvPr>
            <p:ph type="subTitle" sz="quarter" idx="1"/>
          </p:nvPr>
        </p:nvSpPr>
        <p:spPr>
          <a:xfrm>
            <a:off x="491374" y="1041397"/>
            <a:ext cx="2355815" cy="3632206"/>
          </a:xfrm>
          <a:prstGeom prst="rect">
            <a:avLst/>
          </a:prstGeom>
        </p:spPr>
        <p:txBody>
          <a:bodyPr anchor="ctr"/>
          <a:lstStyle>
            <a:lvl1pPr algn="ctr">
              <a:defRPr b="1" sz="2600">
                <a:latin typeface="+mn-lt"/>
                <a:ea typeface="+mn-ea"/>
                <a:cs typeface="+mn-cs"/>
                <a:sym typeface="Helvetica Neue"/>
              </a:defRPr>
            </a:lvl1pPr>
          </a:lstStyle>
          <a:p>
            <a:pPr/>
            <a:r>
              <a:t>This is was a hypothesis that was proven to be invalid.</a:t>
            </a:r>
          </a:p>
        </p:txBody>
      </p:sp>
      <p:sp>
        <p:nvSpPr>
          <p:cNvPr id="203" name="Rectangle"/>
          <p:cNvSpPr/>
          <p:nvPr/>
        </p:nvSpPr>
        <p:spPr>
          <a:xfrm>
            <a:off x="6309511" y="744830"/>
            <a:ext cx="2337446"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04" name="This is a hypothesis that turned out to be valid."/>
          <p:cNvSpPr/>
          <p:nvPr/>
        </p:nvSpPr>
        <p:spPr>
          <a:xfrm>
            <a:off x="6300327"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
        <p:nvSpPr>
          <p:cNvPr id="205" name="Rectangle"/>
          <p:cNvSpPr/>
          <p:nvPr/>
        </p:nvSpPr>
        <p:spPr>
          <a:xfrm>
            <a:off x="3403277" y="744830"/>
            <a:ext cx="2337446"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06" name="This is a hypothesis that turned out to be valid."/>
          <p:cNvSpPr/>
          <p:nvPr/>
        </p:nvSpPr>
        <p:spPr>
          <a:xfrm>
            <a:off x="3394093"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55"/>
          <p:cNvSpPr/>
          <p:nvPr/>
        </p:nvSpPr>
        <p:spPr>
          <a:xfrm>
            <a:off x="-31000" y="0"/>
            <a:ext cx="9174900" cy="5673600"/>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209" name="Rectangle"/>
          <p:cNvSpPr/>
          <p:nvPr/>
        </p:nvSpPr>
        <p:spPr>
          <a:xfrm>
            <a:off x="6309511" y="744830"/>
            <a:ext cx="2337446"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10" name="This is a hypothesis that turned out to be valid."/>
          <p:cNvSpPr/>
          <p:nvPr/>
        </p:nvSpPr>
        <p:spPr>
          <a:xfrm>
            <a:off x="6300327"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
        <p:nvSpPr>
          <p:cNvPr id="211" name="Rectangle"/>
          <p:cNvSpPr/>
          <p:nvPr/>
        </p:nvSpPr>
        <p:spPr>
          <a:xfrm>
            <a:off x="3396652" y="744830"/>
            <a:ext cx="2337445"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12" name="This is a hypothesis that turned out to be valid."/>
          <p:cNvSpPr/>
          <p:nvPr/>
        </p:nvSpPr>
        <p:spPr>
          <a:xfrm>
            <a:off x="3387468"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
        <p:nvSpPr>
          <p:cNvPr id="213" name="Rectangle"/>
          <p:cNvSpPr/>
          <p:nvPr/>
        </p:nvSpPr>
        <p:spPr>
          <a:xfrm>
            <a:off x="483792" y="744830"/>
            <a:ext cx="2337446" cy="4225340"/>
          </a:xfrm>
          <a:prstGeom prst="rect">
            <a:avLst/>
          </a:prstGeom>
          <a:solidFill>
            <a:srgbClr val="5EF61B"/>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14" name="This is a hypothesis that turned out to be valid."/>
          <p:cNvSpPr/>
          <p:nvPr/>
        </p:nvSpPr>
        <p:spPr>
          <a:xfrm>
            <a:off x="474608" y="1041397"/>
            <a:ext cx="2355814" cy="36322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2600">
                <a:latin typeface="+mn-lt"/>
                <a:ea typeface="+mn-ea"/>
                <a:cs typeface="+mn-cs"/>
                <a:sym typeface="Helvetica Neue"/>
              </a:defRPr>
            </a:lvl1pPr>
          </a:lstStyle>
          <a:p>
            <a:pPr/>
            <a:r>
              <a:t>This is a hypothesis that turned out to be valid.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61"/>
          <p:cNvSpPr/>
          <p:nvPr>
            <p:ph type="subTitle" idx="1"/>
          </p:nvPr>
        </p:nvSpPr>
        <p:spPr>
          <a:xfrm>
            <a:off x="457200" y="0"/>
            <a:ext cx="8229600" cy="5260800"/>
          </a:xfrm>
          <a:prstGeom prst="rect">
            <a:avLst/>
          </a:prstGeom>
        </p:spPr>
        <p:txBody>
          <a:bodyPr anchor="ctr"/>
          <a:lstStyle/>
          <a:p>
            <a:pPr>
              <a:defRPr sz="4000">
                <a:latin typeface="+mn-lt"/>
                <a:ea typeface="+mn-ea"/>
                <a:cs typeface="+mn-cs"/>
                <a:sym typeface="Helvetica Neue"/>
              </a:defRPr>
            </a:pPr>
            <a:r>
              <a:t>“Continual gradual improvement.”</a:t>
            </a:r>
          </a:p>
          <a:p>
            <a:pPr/>
            <a:endParaRPr sz="1800">
              <a:latin typeface="+mn-lt"/>
              <a:ea typeface="+mn-ea"/>
              <a:cs typeface="+mn-cs"/>
              <a:sym typeface="Helvetica Neue"/>
            </a:endParaRPr>
          </a:p>
          <a:p>
            <a:pPr>
              <a:defRPr>
                <a:latin typeface="+mn-lt"/>
                <a:ea typeface="+mn-ea"/>
                <a:cs typeface="+mn-cs"/>
                <a:sym typeface="Helvetica Neue"/>
              </a:defRPr>
            </a:pPr>
            <a:r>
              <a:t>Barack Obama</a:t>
            </a:r>
          </a:p>
        </p:txBody>
      </p:sp>
      <p:sp>
        <p:nvSpPr>
          <p:cNvPr id="217" name="Shape 62"/>
          <p:cNvSpPr/>
          <p:nvPr/>
        </p:nvSpPr>
        <p:spPr>
          <a:xfrm>
            <a:off x="514350" y="5331155"/>
            <a:ext cx="24918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solidFill>
                  <a:srgbClr val="FFFFFF"/>
                </a:solidFill>
                <a:latin typeface="+mn-lt"/>
                <a:ea typeface="+mn-ea"/>
                <a:cs typeface="+mn-cs"/>
                <a:sym typeface="Helvetica Neue"/>
              </a:defRPr>
            </a:lvl1pPr>
          </a:lstStyle>
          <a:p>
            <a:pPr/>
            <a:r>
              <a:t>Simon Wilson</a:t>
            </a:r>
          </a:p>
        </p:txBody>
      </p:sp>
      <p:sp>
        <p:nvSpPr>
          <p:cNvPr id="218" name="Shape 63"/>
          <p:cNvSpPr/>
          <p:nvPr/>
        </p:nvSpPr>
        <p:spPr>
          <a:xfrm>
            <a:off x="5680709" y="5331155"/>
            <a:ext cx="27204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2000">
                <a:solidFill>
                  <a:srgbClr val="FFFFFF"/>
                </a:solidFill>
                <a:latin typeface="+mn-lt"/>
                <a:ea typeface="+mn-ea"/>
                <a:cs typeface="+mn-cs"/>
                <a:sym typeface="Helvetica Neue"/>
              </a:defRPr>
            </a:lvl1pPr>
          </a:lstStyle>
          <a:p>
            <a:pPr/>
            <a:r>
              <a:t>@ermlikeyeah</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49"/>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23" name="Shape 50"/>
          <p:cNvSpPr/>
          <p:nvPr>
            <p:ph type="subTitle" idx="1"/>
          </p:nvPr>
        </p:nvSpPr>
        <p:spPr>
          <a:xfrm>
            <a:off x="491374" y="749300"/>
            <a:ext cx="8017800" cy="4206600"/>
          </a:xfrm>
          <a:prstGeom prst="rect">
            <a:avLst/>
          </a:prstGeom>
        </p:spPr>
        <p:txBody>
          <a:bodyPr anchor="ctr"/>
          <a:lstStyle/>
          <a:p>
            <a:pPr>
              <a:defRPr b="1" sz="6000">
                <a:solidFill>
                  <a:srgbClr val="FFFFFF"/>
                </a:solidFill>
                <a:latin typeface="+mn-lt"/>
                <a:ea typeface="+mn-ea"/>
                <a:cs typeface="+mn-cs"/>
                <a:sym typeface="Helvetica Neue"/>
              </a:defRPr>
            </a:pPr>
            <a:r>
              <a:t>Should do.</a:t>
            </a:r>
          </a:p>
          <a:p>
            <a:pPr>
              <a:defRPr b="1" sz="6000">
                <a:solidFill>
                  <a:srgbClr val="FFFFFF"/>
                </a:solidFill>
                <a:latin typeface="+mn-lt"/>
                <a:ea typeface="+mn-ea"/>
                <a:cs typeface="+mn-cs"/>
                <a:sym typeface="Helvetica Neue"/>
              </a:defRPr>
            </a:pPr>
          </a:p>
          <a:p>
            <a:pPr>
              <a:defRPr b="1" sz="6000">
                <a:solidFill>
                  <a:srgbClr val="FFFFFF"/>
                </a:solidFill>
                <a:latin typeface="+mn-lt"/>
                <a:ea typeface="+mn-ea"/>
                <a:cs typeface="+mn-cs"/>
                <a:sym typeface="Helvetica Neue"/>
              </a:defRPr>
            </a:pPr>
            <a:r>
              <a:t>Can do.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78"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Isn’t service design user experience design?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49"/>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28" name="Shape 50"/>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Take your ego out of the picture.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33"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This is for everyone.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49"/>
          <p:cNvSpPr/>
          <p:nvPr/>
        </p:nvSpPr>
        <p:spPr>
          <a:xfrm>
            <a:off x="-22076" y="-14384"/>
            <a:ext cx="9174901"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38" name="Circle"/>
          <p:cNvSpPr/>
          <p:nvPr/>
        </p:nvSpPr>
        <p:spPr>
          <a:xfrm>
            <a:off x="2694572" y="961297"/>
            <a:ext cx="3741605" cy="3741606"/>
          </a:xfrm>
          <a:prstGeom prst="ellipse">
            <a:avLst/>
          </a:prstGeom>
          <a:ln w="203200">
            <a:solidFill>
              <a:srgbClr val="FFFFFF"/>
            </a:solidFill>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
        <p:nvSpPr>
          <p:cNvPr id="239" name="Learn."/>
          <p:cNvSpPr/>
          <p:nvPr/>
        </p:nvSpPr>
        <p:spPr>
          <a:xfrm>
            <a:off x="-1363107" y="-538997"/>
            <a:ext cx="11803796" cy="195916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defTabSz="821531">
              <a:defRPr b="1" sz="2400">
                <a:solidFill>
                  <a:srgbClr val="FFFFFF"/>
                </a:solidFill>
              </a:defRPr>
            </a:lvl1pPr>
          </a:lstStyle>
          <a:p>
            <a:pPr/>
            <a:r>
              <a:t>Learn.</a:t>
            </a:r>
          </a:p>
        </p:txBody>
      </p:sp>
      <p:sp>
        <p:nvSpPr>
          <p:cNvPr id="240" name="Design."/>
          <p:cNvSpPr/>
          <p:nvPr/>
        </p:nvSpPr>
        <p:spPr>
          <a:xfrm>
            <a:off x="6867319" y="1202291"/>
            <a:ext cx="11803796" cy="195916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defTabSz="821531">
              <a:defRPr b="1" sz="2400">
                <a:solidFill>
                  <a:srgbClr val="FFFFFF"/>
                </a:solidFill>
              </a:defRPr>
            </a:lvl1pPr>
          </a:lstStyle>
          <a:p>
            <a:pPr/>
            <a:r>
              <a:t>Design.</a:t>
            </a:r>
          </a:p>
        </p:txBody>
      </p:sp>
      <p:sp>
        <p:nvSpPr>
          <p:cNvPr id="241" name="Make a thing."/>
          <p:cNvSpPr/>
          <p:nvPr/>
        </p:nvSpPr>
        <p:spPr>
          <a:xfrm>
            <a:off x="6291003" y="3662469"/>
            <a:ext cx="11803796" cy="195916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defTabSz="821531">
              <a:defRPr b="1" sz="2400">
                <a:solidFill>
                  <a:srgbClr val="FFFFFF"/>
                </a:solidFill>
              </a:defRPr>
            </a:lvl1pPr>
          </a:lstStyle>
          <a:p>
            <a:pPr/>
            <a:r>
              <a:t>Make a thing.</a:t>
            </a:r>
          </a:p>
        </p:txBody>
      </p:sp>
      <p:sp>
        <p:nvSpPr>
          <p:cNvPr id="242" name="Show the thing to users."/>
          <p:cNvSpPr/>
          <p:nvPr/>
        </p:nvSpPr>
        <p:spPr>
          <a:xfrm>
            <a:off x="-249437" y="2519003"/>
            <a:ext cx="3291150" cy="442942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r" defTabSz="821531">
              <a:defRPr b="1" sz="2400">
                <a:solidFill>
                  <a:srgbClr val="FFFFFF"/>
                </a:solidFill>
              </a:defRPr>
            </a:lvl1pPr>
          </a:lstStyle>
          <a:p>
            <a:pPr/>
            <a:r>
              <a:t>Show the thing to users.</a:t>
            </a:r>
          </a:p>
        </p:txBody>
      </p:sp>
      <p:sp>
        <p:nvSpPr>
          <p:cNvPr id="243" name="Analyse findings."/>
          <p:cNvSpPr/>
          <p:nvPr/>
        </p:nvSpPr>
        <p:spPr>
          <a:xfrm>
            <a:off x="-794005" y="-12142"/>
            <a:ext cx="3501545" cy="394480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r" defTabSz="821531">
              <a:defRPr b="1" sz="2400">
                <a:solidFill>
                  <a:srgbClr val="FFFFFF"/>
                </a:solidFill>
              </a:defRPr>
            </a:lvl1pPr>
          </a:lstStyle>
          <a:p>
            <a:pPr/>
            <a:r>
              <a:t>Analyse findings.</a:t>
            </a:r>
          </a:p>
        </p:txBody>
      </p:sp>
      <p:sp>
        <p:nvSpPr>
          <p:cNvPr id="244" name="Triangle"/>
          <p:cNvSpPr/>
          <p:nvPr/>
        </p:nvSpPr>
        <p:spPr>
          <a:xfrm flipH="1" rot="3036747">
            <a:off x="2988068" y="985665"/>
            <a:ext cx="824730" cy="82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
        <p:nvSpPr>
          <p:cNvPr id="245" name="Triangle"/>
          <p:cNvSpPr/>
          <p:nvPr/>
        </p:nvSpPr>
        <p:spPr>
          <a:xfrm flipH="1" rot="8100736">
            <a:off x="5383747" y="1009544"/>
            <a:ext cx="824730" cy="82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
        <p:nvSpPr>
          <p:cNvPr id="246" name="Triangle"/>
          <p:cNvSpPr/>
          <p:nvPr/>
        </p:nvSpPr>
        <p:spPr>
          <a:xfrm flipH="1" rot="12287307">
            <a:off x="5900318" y="3132910"/>
            <a:ext cx="824730" cy="82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
        <p:nvSpPr>
          <p:cNvPr id="247" name="Triangle"/>
          <p:cNvSpPr/>
          <p:nvPr/>
        </p:nvSpPr>
        <p:spPr>
          <a:xfrm flipH="1" rot="16320491">
            <a:off x="4119201" y="4268098"/>
            <a:ext cx="824730" cy="82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
        <p:nvSpPr>
          <p:cNvPr id="248" name="Triangle"/>
          <p:cNvSpPr/>
          <p:nvPr/>
        </p:nvSpPr>
        <p:spPr>
          <a:xfrm flipH="1" rot="21423777">
            <a:off x="2321262" y="2664944"/>
            <a:ext cx="824730" cy="824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71437" tIns="71437" rIns="71437" bIns="71437" anchor="ctr"/>
          <a:lstStyle/>
          <a:p>
            <a:pPr algn="ctr" defTabSz="821531">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55"/>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53" name="Shape 56"/>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“Sprint”.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49"/>
          <p:cNvSpPr/>
          <p:nvPr/>
        </p:nvSpPr>
        <p:spPr>
          <a:xfrm>
            <a:off x="-31000" y="0"/>
            <a:ext cx="9174900" cy="5673600"/>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58" name="Shape 50"/>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Don’t keep polishing a turd.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63"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Look sideways.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68"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“Design is 50 percent designing and 50 percent explaining.”</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71" name="Shape 44"/>
          <p:cNvSpPr/>
          <p:nvPr>
            <p:ph type="subTitle" idx="1"/>
          </p:nvPr>
        </p:nvSpPr>
        <p:spPr>
          <a:xfrm>
            <a:off x="556474" y="470699"/>
            <a:ext cx="8017800" cy="4732201"/>
          </a:xfrm>
          <a:prstGeom prst="rect">
            <a:avLst/>
          </a:prstGeom>
        </p:spPr>
        <p:txBody>
          <a:bodyPr anchor="ctr"/>
          <a:lstStyle/>
          <a:p>
            <a:pPr>
              <a:defRPr b="1" sz="6000">
                <a:solidFill>
                  <a:srgbClr val="FFFFFF"/>
                </a:solidFill>
                <a:latin typeface="+mn-lt"/>
                <a:ea typeface="+mn-ea"/>
                <a:cs typeface="+mn-cs"/>
                <a:sym typeface="Helvetica Neue"/>
              </a:defRPr>
            </a:pPr>
            <a:r>
              <a:t>Observing.</a:t>
            </a:r>
          </a:p>
          <a:p>
            <a:pPr>
              <a:defRPr b="1" sz="6000">
                <a:solidFill>
                  <a:srgbClr val="FFFFFF"/>
                </a:solidFill>
                <a:latin typeface="+mn-lt"/>
                <a:ea typeface="+mn-ea"/>
                <a:cs typeface="+mn-cs"/>
                <a:sym typeface="Helvetica Neue"/>
              </a:defRPr>
            </a:pPr>
            <a:r>
              <a:t>Understanding.</a:t>
            </a:r>
          </a:p>
          <a:p>
            <a:pPr>
              <a:defRPr b="1" sz="6000">
                <a:solidFill>
                  <a:srgbClr val="FFFFFF"/>
                </a:solidFill>
                <a:latin typeface="+mn-lt"/>
                <a:ea typeface="+mn-ea"/>
                <a:cs typeface="+mn-cs"/>
                <a:sym typeface="Helvetica Neue"/>
              </a:defRPr>
            </a:pPr>
            <a:r>
              <a:t>Designing.</a:t>
            </a:r>
          </a:p>
          <a:p>
            <a:pPr>
              <a:defRPr b="1" sz="6000">
                <a:solidFill>
                  <a:srgbClr val="FFFFFF"/>
                </a:solidFill>
                <a:latin typeface="+mn-lt"/>
                <a:ea typeface="+mn-ea"/>
                <a:cs typeface="+mn-cs"/>
                <a:sym typeface="Helvetica Neue"/>
              </a:defRPr>
            </a:pPr>
            <a:r>
              <a:t>Explaining.</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7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Must be great working somewhere where you can do that, eh?</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8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Very, very, very, very, very, very, very, very, very, very, very, very, very, very, very, hard.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83"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Service design leans on many disciplines and approaches.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43"/>
          <p:cNvSpPr/>
          <p:nvPr/>
        </p:nvSpPr>
        <p:spPr>
          <a:xfrm>
            <a:off x="-31000" y="-1"/>
            <a:ext cx="9174900" cy="5673601"/>
          </a:xfrm>
          <a:prstGeom prst="rect">
            <a:avLst/>
          </a:prstGeom>
          <a:solidFill>
            <a:srgbClr val="000000"/>
          </a:solidFill>
          <a:ln w="12700">
            <a:miter lim="400000"/>
          </a:ln>
        </p:spPr>
        <p:txBody>
          <a:bodyPr lIns="45719" rIns="45719" anchor="ctr"/>
          <a:lstStyle/>
          <a:p>
            <a:pPr>
              <a:defRPr>
                <a:solidFill>
                  <a:srgbClr val="0076C0"/>
                </a:solidFill>
              </a:defRPr>
            </a:pPr>
          </a:p>
        </p:txBody>
      </p:sp>
      <p:sp>
        <p:nvSpPr>
          <p:cNvPr id="28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24 May 2016.</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9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What is design to you now?</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29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What is service design to you now?</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30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Keep it real.</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68"/>
          <p:cNvSpPr/>
          <p:nvPr>
            <p:ph type="subTitle" idx="1"/>
          </p:nvPr>
        </p:nvSpPr>
        <p:spPr>
          <a:xfrm>
            <a:off x="457200" y="0"/>
            <a:ext cx="8229600" cy="5260800"/>
          </a:xfrm>
          <a:prstGeom prst="rect">
            <a:avLst/>
          </a:prstGeom>
        </p:spPr>
        <p:txBody>
          <a:bodyPr anchor="ctr"/>
          <a:lstStyle/>
          <a:p>
            <a:pPr>
              <a:defRPr sz="4000">
                <a:latin typeface="+mn-lt"/>
                <a:ea typeface="+mn-ea"/>
                <a:cs typeface="+mn-cs"/>
                <a:sym typeface="Helvetica Neue"/>
              </a:defRPr>
            </a:pPr>
            <a:r>
              <a:t>“Want better not more.”</a:t>
            </a:r>
          </a:p>
          <a:p>
            <a:pPr/>
            <a:endParaRPr sz="1800">
              <a:latin typeface="+mn-lt"/>
              <a:ea typeface="+mn-ea"/>
              <a:cs typeface="+mn-cs"/>
              <a:sym typeface="Helvetica Neue"/>
            </a:endParaRPr>
          </a:p>
          <a:p>
            <a:pPr>
              <a:defRPr>
                <a:latin typeface="+mn-lt"/>
                <a:ea typeface="+mn-ea"/>
                <a:cs typeface="+mn-cs"/>
                <a:sym typeface="Helvetica Neue"/>
              </a:defRPr>
            </a:pPr>
            <a:r>
              <a:t>Anthony Burrell</a:t>
            </a:r>
          </a:p>
        </p:txBody>
      </p:sp>
      <p:sp>
        <p:nvSpPr>
          <p:cNvPr id="306" name="Shape 69"/>
          <p:cNvSpPr/>
          <p:nvPr/>
        </p:nvSpPr>
        <p:spPr>
          <a:xfrm>
            <a:off x="514350" y="5331155"/>
            <a:ext cx="24918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solidFill>
                  <a:srgbClr val="FFFFFF"/>
                </a:solidFill>
                <a:latin typeface="+mn-lt"/>
                <a:ea typeface="+mn-ea"/>
                <a:cs typeface="+mn-cs"/>
                <a:sym typeface="Helvetica Neue"/>
              </a:defRPr>
            </a:lvl1pPr>
          </a:lstStyle>
          <a:p>
            <a:pPr/>
            <a:r>
              <a:t>Simon Wilson</a:t>
            </a:r>
          </a:p>
        </p:txBody>
      </p:sp>
      <p:sp>
        <p:nvSpPr>
          <p:cNvPr id="307" name="Shape 70"/>
          <p:cNvSpPr/>
          <p:nvPr/>
        </p:nvSpPr>
        <p:spPr>
          <a:xfrm>
            <a:off x="5680709" y="5331155"/>
            <a:ext cx="2720401" cy="29769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2000">
                <a:solidFill>
                  <a:srgbClr val="FFFFFF"/>
                </a:solidFill>
                <a:latin typeface="+mn-lt"/>
                <a:ea typeface="+mn-ea"/>
                <a:cs typeface="+mn-cs"/>
                <a:sym typeface="Helvetica Neue"/>
              </a:defRPr>
            </a:lvl1pPr>
          </a:lstStyle>
          <a:p>
            <a:pPr/>
            <a:r>
              <a:t>@ermlikeyeah</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75"/>
          <p:cNvSpPr/>
          <p:nvPr/>
        </p:nvSpPr>
        <p:spPr>
          <a:xfrm>
            <a:off x="99" y="-1"/>
            <a:ext cx="9144001" cy="5715001"/>
          </a:xfrm>
          <a:prstGeom prst="rect">
            <a:avLst/>
          </a:prstGeom>
          <a:solidFill>
            <a:srgbClr val="0076C0"/>
          </a:solidFill>
          <a:ln w="12700">
            <a:miter lim="400000"/>
          </a:ln>
        </p:spPr>
        <p:txBody>
          <a:bodyPr lIns="45719" rIns="45719" anchor="ctr"/>
          <a:lstStyle/>
          <a:p>
            <a:pPr/>
          </a:p>
        </p:txBody>
      </p:sp>
      <p:sp>
        <p:nvSpPr>
          <p:cNvPr id="310" name="Shape 76"/>
          <p:cNvSpPr/>
          <p:nvPr>
            <p:ph type="subTitle" idx="1"/>
          </p:nvPr>
        </p:nvSpPr>
        <p:spPr>
          <a:xfrm>
            <a:off x="457299" y="-1"/>
            <a:ext cx="8229601" cy="5715001"/>
          </a:xfrm>
          <a:prstGeom prst="rect">
            <a:avLst/>
          </a:prstGeom>
        </p:spPr>
        <p:txBody>
          <a:bodyPr anchor="ctr"/>
          <a:lstStyle>
            <a:lvl1pPr>
              <a:defRPr b="1" sz="6000" u="sng">
                <a:solidFill>
                  <a:srgbClr val="FFFFFF"/>
                </a:solidFill>
                <a:latin typeface="+mn-lt"/>
                <a:ea typeface="+mn-ea"/>
                <a:cs typeface="+mn-cs"/>
                <a:sym typeface="Helvetica Neue"/>
              </a:defRPr>
            </a:lvl1pPr>
          </a:lstStyle>
          <a:p>
            <a:pPr/>
            <a:r>
              <a:t>Thanks.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86"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Service design is about experiences.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9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Service design is about people.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96" name="Shape 44"/>
          <p:cNvSpPr/>
          <p:nvPr>
            <p:ph type="subTitle" idx="1"/>
          </p:nvPr>
        </p:nvSpPr>
        <p:spPr>
          <a:xfrm>
            <a:off x="556474" y="581477"/>
            <a:ext cx="8017800" cy="4510645"/>
          </a:xfrm>
          <a:prstGeom prst="rect">
            <a:avLst/>
          </a:prstGeom>
        </p:spPr>
        <p:txBody>
          <a:bodyPr anchor="ctr"/>
          <a:lstStyle/>
          <a:p>
            <a:pPr defTabSz="850391">
              <a:defRPr b="1" sz="5580">
                <a:solidFill>
                  <a:srgbClr val="FFFFFF"/>
                </a:solidFill>
                <a:latin typeface="+mn-lt"/>
                <a:ea typeface="+mn-ea"/>
                <a:cs typeface="+mn-cs"/>
                <a:sym typeface="Helvetica Neue"/>
              </a:defRPr>
            </a:pPr>
            <a:r>
              <a:t>Sets the stage.</a:t>
            </a:r>
          </a:p>
          <a:p>
            <a:pPr defTabSz="850391">
              <a:defRPr b="1" sz="5580">
                <a:solidFill>
                  <a:srgbClr val="FFFFFF"/>
                </a:solidFill>
                <a:latin typeface="+mn-lt"/>
                <a:ea typeface="+mn-ea"/>
                <a:cs typeface="+mn-cs"/>
                <a:sym typeface="Helvetica Neue"/>
              </a:defRPr>
            </a:pPr>
            <a:r>
              <a:t>Listening to people.</a:t>
            </a:r>
          </a:p>
          <a:p>
            <a:pPr defTabSz="850391">
              <a:defRPr b="1" sz="5580">
                <a:solidFill>
                  <a:srgbClr val="FFFFFF"/>
                </a:solidFill>
                <a:latin typeface="+mn-lt"/>
                <a:ea typeface="+mn-ea"/>
                <a:cs typeface="+mn-cs"/>
                <a:sym typeface="Helvetica Neue"/>
              </a:defRPr>
            </a:pPr>
            <a:r>
              <a:t>Connecting dots.</a:t>
            </a:r>
          </a:p>
          <a:p>
            <a:pPr defTabSz="850391">
              <a:defRPr b="1" sz="5580">
                <a:solidFill>
                  <a:srgbClr val="FFFFFF"/>
                </a:solidFill>
                <a:latin typeface="+mn-lt"/>
                <a:ea typeface="+mn-ea"/>
                <a:cs typeface="+mn-cs"/>
                <a:sym typeface="Helvetica Neue"/>
              </a:defRPr>
            </a:pPr>
            <a:r>
              <a:t>Trying things.</a:t>
            </a:r>
          </a:p>
          <a:p>
            <a:pPr defTabSz="850391">
              <a:defRPr b="1" sz="5580">
                <a:solidFill>
                  <a:srgbClr val="FFFFFF"/>
                </a:solidFill>
                <a:latin typeface="+mn-lt"/>
                <a:ea typeface="+mn-ea"/>
                <a:cs typeface="+mn-cs"/>
                <a:sym typeface="Helvetica Neue"/>
              </a:defRPr>
            </a:pPr>
            <a:r>
              <a:t>Creating impact.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01" name="Shape 44"/>
          <p:cNvSpPr/>
          <p:nvPr>
            <p:ph type="subTitle" idx="1"/>
          </p:nvPr>
        </p:nvSpPr>
        <p:spPr>
          <a:xfrm>
            <a:off x="491374" y="749300"/>
            <a:ext cx="8017800" cy="4206600"/>
          </a:xfrm>
          <a:prstGeom prst="rect">
            <a:avLst/>
          </a:prstGeom>
        </p:spPr>
        <p:txBody>
          <a:bodyPr anchor="ctr"/>
          <a:lstStyle>
            <a:lvl1pPr>
              <a:defRPr b="1" sz="6000">
                <a:solidFill>
                  <a:srgbClr val="FFFFFF"/>
                </a:solidFill>
                <a:latin typeface="+mn-lt"/>
                <a:ea typeface="+mn-ea"/>
                <a:cs typeface="+mn-cs"/>
                <a:sym typeface="Helvetica Neue"/>
              </a:defRPr>
            </a:lvl1pPr>
          </a:lstStyle>
          <a:p>
            <a:pPr/>
            <a:r>
              <a:t>Services are what organisations and business offer.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43"/>
          <p:cNvSpPr/>
          <p:nvPr/>
        </p:nvSpPr>
        <p:spPr>
          <a:xfrm>
            <a:off x="-31000" y="-1"/>
            <a:ext cx="9174900" cy="5673601"/>
          </a:xfrm>
          <a:prstGeom prst="rect">
            <a:avLst/>
          </a:prstGeom>
          <a:solidFill>
            <a:srgbClr val="0076C0"/>
          </a:solidFill>
          <a:ln w="12700">
            <a:miter lim="400000"/>
          </a:ln>
        </p:spPr>
        <p:txBody>
          <a:bodyPr lIns="45719" rIns="45719" anchor="ctr"/>
          <a:lstStyle/>
          <a:p>
            <a:pPr>
              <a:defRPr>
                <a:solidFill>
                  <a:srgbClr val="0076C0"/>
                </a:solidFill>
              </a:defRPr>
            </a:pPr>
          </a:p>
        </p:txBody>
      </p:sp>
      <p:sp>
        <p:nvSpPr>
          <p:cNvPr id="106" name="Shape 44"/>
          <p:cNvSpPr/>
          <p:nvPr>
            <p:ph type="subTitle" sz="half" idx="1"/>
          </p:nvPr>
        </p:nvSpPr>
        <p:spPr>
          <a:xfrm>
            <a:off x="-25" y="749300"/>
            <a:ext cx="9144001" cy="1166101"/>
          </a:xfrm>
          <a:prstGeom prst="rect">
            <a:avLst/>
          </a:prstGeom>
        </p:spPr>
        <p:txBody>
          <a:bodyPr anchor="ctr"/>
          <a:lstStyle>
            <a:lvl1pPr algn="ctr">
              <a:defRPr b="1" sz="3600">
                <a:solidFill>
                  <a:srgbClr val="FFFFFF"/>
                </a:solidFill>
                <a:latin typeface="+mn-lt"/>
                <a:ea typeface="+mn-ea"/>
                <a:cs typeface="+mn-cs"/>
                <a:sym typeface="Helvetica Neue"/>
              </a:defRPr>
            </a:lvl1pPr>
          </a:lstStyle>
          <a:p>
            <a:pPr/>
            <a:r>
              <a:t>Business problems</a:t>
            </a:r>
          </a:p>
        </p:txBody>
      </p:sp>
      <p:sp>
        <p:nvSpPr>
          <p:cNvPr id="107" name="Shape 74"/>
          <p:cNvSpPr/>
          <p:nvPr/>
        </p:nvSpPr>
        <p:spPr>
          <a:xfrm>
            <a:off x="-15551" y="3946750"/>
            <a:ext cx="9144001" cy="116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algn="ctr">
              <a:defRPr b="1" sz="3600">
                <a:solidFill>
                  <a:srgbClr val="FFFFFF"/>
                </a:solidFill>
                <a:latin typeface="+mn-lt"/>
                <a:ea typeface="+mn-ea"/>
                <a:cs typeface="+mn-cs"/>
                <a:sym typeface="Helvetica Neue"/>
              </a:defRPr>
            </a:lvl1pPr>
          </a:lstStyle>
          <a:p>
            <a:pPr/>
            <a:r>
              <a:t>People problems</a:t>
            </a:r>
          </a:p>
        </p:txBody>
      </p:sp>
      <p:sp>
        <p:nvSpPr>
          <p:cNvPr id="108" name="Shape 75"/>
          <p:cNvSpPr/>
          <p:nvPr/>
        </p:nvSpPr>
        <p:spPr>
          <a:xfrm rot="321888">
            <a:off x="818897" y="1390888"/>
            <a:ext cx="1329633" cy="3062266"/>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1411" y="21600"/>
                </a:moveTo>
                <a:cubicBezTo>
                  <a:pt x="17842" y="19699"/>
                  <a:pt x="-27" y="13793"/>
                  <a:pt x="0" y="10193"/>
                </a:cubicBezTo>
                <a:cubicBezTo>
                  <a:pt x="26" y="6593"/>
                  <a:pt x="17977" y="1699"/>
                  <a:pt x="21573" y="0"/>
                </a:cubicBezTo>
              </a:path>
            </a:pathLst>
          </a:custGeom>
          <a:ln w="38100">
            <a:solidFill>
              <a:srgbClr val="FFFFFF"/>
            </a:solidFill>
            <a:tailEnd type="triangle"/>
          </a:ln>
        </p:spPr>
        <p:txBody>
          <a:bodyPr lIns="45719" rIns="45719"/>
          <a:lstStyle/>
          <a:p>
            <a:pPr/>
          </a:p>
        </p:txBody>
      </p:sp>
      <p:sp>
        <p:nvSpPr>
          <p:cNvPr id="109" name="Shape 76"/>
          <p:cNvSpPr/>
          <p:nvPr/>
        </p:nvSpPr>
        <p:spPr>
          <a:xfrm rot="10632639">
            <a:off x="6867890" y="1525929"/>
            <a:ext cx="1273666" cy="2899241"/>
          </a:xfrm>
          <a:custGeom>
            <a:avLst/>
            <a:gdLst/>
            <a:ahLst/>
            <a:cxnLst>
              <a:cxn ang="0">
                <a:pos x="wd2" y="hd2"/>
              </a:cxn>
              <a:cxn ang="5400000">
                <a:pos x="wd2" y="hd2"/>
              </a:cxn>
              <a:cxn ang="10800000">
                <a:pos x="wd2" y="hd2"/>
              </a:cxn>
              <a:cxn ang="16200000">
                <a:pos x="wd2" y="hd2"/>
              </a:cxn>
            </a:cxnLst>
            <a:rect l="0" t="0" r="r" b="b"/>
            <a:pathLst>
              <a:path w="21573" h="21600" fill="norm" stroke="1" extrusionOk="0">
                <a:moveTo>
                  <a:pt x="21411" y="21600"/>
                </a:moveTo>
                <a:cubicBezTo>
                  <a:pt x="17842" y="19699"/>
                  <a:pt x="-27" y="13793"/>
                  <a:pt x="0" y="10193"/>
                </a:cubicBezTo>
                <a:cubicBezTo>
                  <a:pt x="26" y="6593"/>
                  <a:pt x="17977" y="1699"/>
                  <a:pt x="21573" y="0"/>
                </a:cubicBezTo>
              </a:path>
            </a:pathLst>
          </a:custGeom>
          <a:ln w="38100">
            <a:solidFill>
              <a:srgbClr val="FFFFFF"/>
            </a:solidFill>
            <a:tailEnd type="triangle"/>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a:ea typeface="Helvetica"/>
        <a:cs typeface="Helvetica"/>
      </a:majorFont>
      <a:minorFont>
        <a:latin typeface="Helvetica Neue"/>
        <a:ea typeface="Helvetica Neue"/>
        <a:cs typeface="Helvetica Neue"/>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a:ea typeface="Helvetica"/>
        <a:cs typeface="Helvetica"/>
      </a:majorFont>
      <a:minorFont>
        <a:latin typeface="Helvetica Neue"/>
        <a:ea typeface="Helvetica Neue"/>
        <a:cs typeface="Helvetica Neue"/>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