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6" r:id="rId8"/>
    <p:sldId id="269" r:id="rId9"/>
    <p:sldId id="270" r:id="rId10"/>
    <p:sldId id="260" r:id="rId11"/>
    <p:sldId id="261" r:id="rId12"/>
    <p:sldId id="262" r:id="rId13"/>
    <p:sldId id="263" r:id="rId14"/>
    <p:sldId id="271" r:id="rId15"/>
    <p:sldId id="264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3926C-9763-15FC-758E-6639B1CA418F}" v="101" dt="2024-10-03T06:34:51.758"/>
    <p1510:client id="{2C77ABF9-CB26-5AEC-4B02-89E0A6DBE2F1}" v="129" dt="2024-10-03T12:24:11.807"/>
    <p1510:client id="{3E8047D7-6251-614D-CB28-AC2B42EED013}" v="418" dt="2024-10-03T14:13:17.542"/>
    <p1510:client id="{557D0CE4-736D-BBE6-A734-E5462D6B701D}" v="118" dt="2024-10-03T10:49:55.431"/>
    <p1510:client id="{E5421CDC-6F79-D6EB-3467-32B5C894B73C}" v="299" dt="2024-10-03T07:38:06.954"/>
    <p1510:client id="{E8177A96-313F-43D8-83FE-E9ACE1D1ACCF}" v="8" dt="2024-10-03T04:45:41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E125D-1FA3-427D-8C5B-20438DC8BE3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A1B8AD-7CFD-4C17-A076-EEAC417589F4}">
      <dgm:prSet/>
      <dgm:spPr/>
      <dgm:t>
        <a:bodyPr/>
        <a:lstStyle/>
        <a:p>
          <a:r>
            <a:rPr lang="en-US" dirty="0">
              <a:latin typeface="Bahnschrift"/>
            </a:rPr>
            <a:t>Background</a:t>
          </a:r>
          <a:endParaRPr lang="en-US" dirty="0"/>
        </a:p>
      </dgm:t>
    </dgm:pt>
    <dgm:pt modelId="{AC511470-2C33-4FA5-A66D-E515EACC9D3F}" type="parTrans" cxnId="{4FCC94DE-AEA6-432E-903F-97B4316A0163}">
      <dgm:prSet/>
      <dgm:spPr/>
      <dgm:t>
        <a:bodyPr/>
        <a:lstStyle/>
        <a:p>
          <a:endParaRPr lang="en-US"/>
        </a:p>
      </dgm:t>
    </dgm:pt>
    <dgm:pt modelId="{1B083DA5-9E35-4FDD-A623-3E1792B0CDC8}" type="sibTrans" cxnId="{4FCC94DE-AEA6-432E-903F-97B4316A016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4B6A5FE-C63C-4343-BB36-787C6FE1A419}">
      <dgm:prSet/>
      <dgm:spPr/>
      <dgm:t>
        <a:bodyPr/>
        <a:lstStyle/>
        <a:p>
          <a:r>
            <a:rPr lang="en-US" dirty="0"/>
            <a:t> Geographical Distributions</a:t>
          </a:r>
        </a:p>
      </dgm:t>
    </dgm:pt>
    <dgm:pt modelId="{622AD0DC-49C0-447A-B7CE-DC261444465D}" type="parTrans" cxnId="{8DDC82BB-A7C7-4EDF-A169-776C28F0A875}">
      <dgm:prSet/>
      <dgm:spPr/>
      <dgm:t>
        <a:bodyPr/>
        <a:lstStyle/>
        <a:p>
          <a:endParaRPr lang="en-US"/>
        </a:p>
      </dgm:t>
    </dgm:pt>
    <dgm:pt modelId="{97A20B87-F47B-4E10-B095-640EEFA57589}" type="sibTrans" cxnId="{8DDC82BB-A7C7-4EDF-A169-776C28F0A87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DFBD456-0CF8-40CC-9CDE-8761E9C79B82}">
      <dgm:prSet/>
      <dgm:spPr/>
      <dgm:t>
        <a:bodyPr/>
        <a:lstStyle/>
        <a:p>
          <a:r>
            <a:rPr lang="en-US" dirty="0">
              <a:latin typeface="Bahnschrift"/>
            </a:rPr>
            <a:t>Takeaways</a:t>
          </a:r>
          <a:endParaRPr lang="en-US" dirty="0"/>
        </a:p>
      </dgm:t>
    </dgm:pt>
    <dgm:pt modelId="{D1ED1AD7-7853-4FC0-BDD2-5BBCF1575221}" type="parTrans" cxnId="{A2D086EF-94E8-4F0D-97E9-F7F8325C5589}">
      <dgm:prSet/>
      <dgm:spPr/>
      <dgm:t>
        <a:bodyPr/>
        <a:lstStyle/>
        <a:p>
          <a:endParaRPr lang="en-US"/>
        </a:p>
      </dgm:t>
    </dgm:pt>
    <dgm:pt modelId="{E1684330-B390-4E25-8B7E-1B7352987933}" type="sibTrans" cxnId="{A2D086EF-94E8-4F0D-97E9-F7F8325C558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001F494-CDC6-455B-BE0B-BF55F68AB0F4}">
      <dgm:prSet phldr="0"/>
      <dgm:spPr/>
      <dgm:t>
        <a:bodyPr/>
        <a:lstStyle/>
        <a:p>
          <a:pPr rtl="0"/>
          <a:r>
            <a:rPr lang="en-US" dirty="0">
              <a:latin typeface="Bahnschrift"/>
            </a:rPr>
            <a:t> </a:t>
          </a:r>
          <a:r>
            <a:rPr lang="en-US" dirty="0" err="1">
              <a:latin typeface="Bahnschrift"/>
            </a:rPr>
            <a:t>Techstacks</a:t>
          </a:r>
          <a:r>
            <a:rPr lang="en-US" dirty="0">
              <a:latin typeface="Bahnschrift"/>
            </a:rPr>
            <a:t> Implmented</a:t>
          </a:r>
        </a:p>
      </dgm:t>
    </dgm:pt>
    <dgm:pt modelId="{D4FD1713-2BAE-4002-BF24-DCF82EFA3347}" type="parTrans" cxnId="{A3D85EB3-B9E2-4550-9768-BBB2CB2B0C9B}">
      <dgm:prSet/>
      <dgm:spPr/>
    </dgm:pt>
    <dgm:pt modelId="{A00CB91F-8EAB-4DB9-AE88-389A5896F636}" type="sibTrans" cxnId="{A3D85EB3-B9E2-4550-9768-BBB2CB2B0C9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E02C9AB-FB8E-479B-B503-ED9B2A9D006E}" type="pres">
      <dgm:prSet presAssocID="{FF5E125D-1FA3-427D-8C5B-20438DC8BE34}" presName="Name0" presStyleCnt="0">
        <dgm:presLayoutVars>
          <dgm:animLvl val="lvl"/>
          <dgm:resizeHandles val="exact"/>
        </dgm:presLayoutVars>
      </dgm:prSet>
      <dgm:spPr/>
    </dgm:pt>
    <dgm:pt modelId="{6FDBD342-B038-4AE1-98AD-2E09B13D50C9}" type="pres">
      <dgm:prSet presAssocID="{8CA1B8AD-7CFD-4C17-A076-EEAC417589F4}" presName="compositeNode" presStyleCnt="0">
        <dgm:presLayoutVars>
          <dgm:bulletEnabled val="1"/>
        </dgm:presLayoutVars>
      </dgm:prSet>
      <dgm:spPr/>
    </dgm:pt>
    <dgm:pt modelId="{14D23B40-0875-431D-9B30-203977CF8DE8}" type="pres">
      <dgm:prSet presAssocID="{8CA1B8AD-7CFD-4C17-A076-EEAC417589F4}" presName="bgRect" presStyleLbl="alignNode1" presStyleIdx="0" presStyleCnt="4"/>
      <dgm:spPr/>
    </dgm:pt>
    <dgm:pt modelId="{B544639A-9411-420B-A9E9-656C39173240}" type="pres">
      <dgm:prSet presAssocID="{1B083DA5-9E35-4FDD-A623-3E1792B0CDC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615866F-F8FA-46E2-9481-767F2726641F}" type="pres">
      <dgm:prSet presAssocID="{8CA1B8AD-7CFD-4C17-A076-EEAC417589F4}" presName="nodeRect" presStyleLbl="alignNode1" presStyleIdx="0" presStyleCnt="4">
        <dgm:presLayoutVars>
          <dgm:bulletEnabled val="1"/>
        </dgm:presLayoutVars>
      </dgm:prSet>
      <dgm:spPr/>
    </dgm:pt>
    <dgm:pt modelId="{47140D7E-2F90-4AB9-A951-BC6578315512}" type="pres">
      <dgm:prSet presAssocID="{1B083DA5-9E35-4FDD-A623-3E1792B0CDC8}" presName="sibTrans" presStyleCnt="0"/>
      <dgm:spPr/>
    </dgm:pt>
    <dgm:pt modelId="{6723AA75-5598-4AD9-8509-BD309A955A49}" type="pres">
      <dgm:prSet presAssocID="{24B6A5FE-C63C-4343-BB36-787C6FE1A419}" presName="compositeNode" presStyleCnt="0">
        <dgm:presLayoutVars>
          <dgm:bulletEnabled val="1"/>
        </dgm:presLayoutVars>
      </dgm:prSet>
      <dgm:spPr/>
    </dgm:pt>
    <dgm:pt modelId="{93386639-3E9A-413A-840F-6CFF410FC6D8}" type="pres">
      <dgm:prSet presAssocID="{24B6A5FE-C63C-4343-BB36-787C6FE1A419}" presName="bgRect" presStyleLbl="alignNode1" presStyleIdx="1" presStyleCnt="4"/>
      <dgm:spPr/>
    </dgm:pt>
    <dgm:pt modelId="{268713E3-400D-4057-B3A9-DB0E872A3075}" type="pres">
      <dgm:prSet presAssocID="{97A20B87-F47B-4E10-B095-640EEFA5758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CC35803-EDD2-4D25-8C4D-40CDD5148CD3}" type="pres">
      <dgm:prSet presAssocID="{24B6A5FE-C63C-4343-BB36-787C6FE1A419}" presName="nodeRect" presStyleLbl="alignNode1" presStyleIdx="1" presStyleCnt="4">
        <dgm:presLayoutVars>
          <dgm:bulletEnabled val="1"/>
        </dgm:presLayoutVars>
      </dgm:prSet>
      <dgm:spPr/>
    </dgm:pt>
    <dgm:pt modelId="{367DB79E-CDF5-4E46-8602-0A88F432487F}" type="pres">
      <dgm:prSet presAssocID="{97A20B87-F47B-4E10-B095-640EEFA57589}" presName="sibTrans" presStyleCnt="0"/>
      <dgm:spPr/>
    </dgm:pt>
    <dgm:pt modelId="{7CFCD255-09D0-465C-8F40-788623BCF58A}" type="pres">
      <dgm:prSet presAssocID="{0DFBD456-0CF8-40CC-9CDE-8761E9C79B82}" presName="compositeNode" presStyleCnt="0">
        <dgm:presLayoutVars>
          <dgm:bulletEnabled val="1"/>
        </dgm:presLayoutVars>
      </dgm:prSet>
      <dgm:spPr/>
    </dgm:pt>
    <dgm:pt modelId="{5F62A381-CD02-464B-A1A9-41EC269EE3FE}" type="pres">
      <dgm:prSet presAssocID="{0DFBD456-0CF8-40CC-9CDE-8761E9C79B82}" presName="bgRect" presStyleLbl="alignNode1" presStyleIdx="2" presStyleCnt="4"/>
      <dgm:spPr/>
    </dgm:pt>
    <dgm:pt modelId="{9E233594-326B-4B89-A290-A6E7598C0632}" type="pres">
      <dgm:prSet presAssocID="{E1684330-B390-4E25-8B7E-1B735298793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B5F0603-AE93-4C9F-9DB2-6AF5A1B25477}" type="pres">
      <dgm:prSet presAssocID="{0DFBD456-0CF8-40CC-9CDE-8761E9C79B82}" presName="nodeRect" presStyleLbl="alignNode1" presStyleIdx="2" presStyleCnt="4">
        <dgm:presLayoutVars>
          <dgm:bulletEnabled val="1"/>
        </dgm:presLayoutVars>
      </dgm:prSet>
      <dgm:spPr/>
    </dgm:pt>
    <dgm:pt modelId="{4AE6290D-3AC2-4528-AEFD-E14869574F1A}" type="pres">
      <dgm:prSet presAssocID="{E1684330-B390-4E25-8B7E-1B7352987933}" presName="sibTrans" presStyleCnt="0"/>
      <dgm:spPr/>
    </dgm:pt>
    <dgm:pt modelId="{3B763955-4075-42E6-BF61-F98F3268FDE9}" type="pres">
      <dgm:prSet presAssocID="{C001F494-CDC6-455B-BE0B-BF55F68AB0F4}" presName="compositeNode" presStyleCnt="0">
        <dgm:presLayoutVars>
          <dgm:bulletEnabled val="1"/>
        </dgm:presLayoutVars>
      </dgm:prSet>
      <dgm:spPr/>
    </dgm:pt>
    <dgm:pt modelId="{F698B4BA-B991-4C4D-8C8C-3A85D47A689A}" type="pres">
      <dgm:prSet presAssocID="{C001F494-CDC6-455B-BE0B-BF55F68AB0F4}" presName="bgRect" presStyleLbl="alignNode1" presStyleIdx="3" presStyleCnt="4"/>
      <dgm:spPr/>
    </dgm:pt>
    <dgm:pt modelId="{8F99F631-046C-4D48-B3CC-80122A7531FB}" type="pres">
      <dgm:prSet presAssocID="{A00CB91F-8EAB-4DB9-AE88-389A5896F63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D4A953A-AE7C-43B4-8924-8118B3B6C37E}" type="pres">
      <dgm:prSet presAssocID="{C001F494-CDC6-455B-BE0B-BF55F68AB0F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B21C02F-1A1F-4085-856E-D389BEF46825}" type="presOf" srcId="{24B6A5FE-C63C-4343-BB36-787C6FE1A419}" destId="{93386639-3E9A-413A-840F-6CFF410FC6D8}" srcOrd="0" destOrd="0" presId="urn:microsoft.com/office/officeart/2016/7/layout/LinearBlockProcessNumbered"/>
    <dgm:cxn modelId="{7C1C435B-99CD-400F-BA5E-016BCD2A4AB0}" type="presOf" srcId="{1B083DA5-9E35-4FDD-A623-3E1792B0CDC8}" destId="{B544639A-9411-420B-A9E9-656C39173240}" srcOrd="0" destOrd="0" presId="urn:microsoft.com/office/officeart/2016/7/layout/LinearBlockProcessNumbered"/>
    <dgm:cxn modelId="{1D1B4563-5DE2-4C2B-8ADB-3852DF80666B}" type="presOf" srcId="{24B6A5FE-C63C-4343-BB36-787C6FE1A419}" destId="{BCC35803-EDD2-4D25-8C4D-40CDD5148CD3}" srcOrd="1" destOrd="0" presId="urn:microsoft.com/office/officeart/2016/7/layout/LinearBlockProcessNumbered"/>
    <dgm:cxn modelId="{462FD364-EF2B-4AB5-8879-1C3A63EBE9D1}" type="presOf" srcId="{8CA1B8AD-7CFD-4C17-A076-EEAC417589F4}" destId="{14D23B40-0875-431D-9B30-203977CF8DE8}" srcOrd="0" destOrd="0" presId="urn:microsoft.com/office/officeart/2016/7/layout/LinearBlockProcessNumbered"/>
    <dgm:cxn modelId="{184CAB78-363D-413B-B849-351C773248E0}" type="presOf" srcId="{FF5E125D-1FA3-427D-8C5B-20438DC8BE34}" destId="{0E02C9AB-FB8E-479B-B503-ED9B2A9D006E}" srcOrd="0" destOrd="0" presId="urn:microsoft.com/office/officeart/2016/7/layout/LinearBlockProcessNumbered"/>
    <dgm:cxn modelId="{4539C38B-1F7D-4970-A77C-B048145FCC99}" type="presOf" srcId="{97A20B87-F47B-4E10-B095-640EEFA57589}" destId="{268713E3-400D-4057-B3A9-DB0E872A3075}" srcOrd="0" destOrd="0" presId="urn:microsoft.com/office/officeart/2016/7/layout/LinearBlockProcessNumbered"/>
    <dgm:cxn modelId="{C78843AD-6576-4E3A-B662-17F9767AB65C}" type="presOf" srcId="{0DFBD456-0CF8-40CC-9CDE-8761E9C79B82}" destId="{5F62A381-CD02-464B-A1A9-41EC269EE3FE}" srcOrd="0" destOrd="0" presId="urn:microsoft.com/office/officeart/2016/7/layout/LinearBlockProcessNumbered"/>
    <dgm:cxn modelId="{A3D85EB3-B9E2-4550-9768-BBB2CB2B0C9B}" srcId="{FF5E125D-1FA3-427D-8C5B-20438DC8BE34}" destId="{C001F494-CDC6-455B-BE0B-BF55F68AB0F4}" srcOrd="3" destOrd="0" parTransId="{D4FD1713-2BAE-4002-BF24-DCF82EFA3347}" sibTransId="{A00CB91F-8EAB-4DB9-AE88-389A5896F636}"/>
    <dgm:cxn modelId="{AA16EFB6-2E21-45C3-91BE-14F2CAEF9CCF}" type="presOf" srcId="{8CA1B8AD-7CFD-4C17-A076-EEAC417589F4}" destId="{9615866F-F8FA-46E2-9481-767F2726641F}" srcOrd="1" destOrd="0" presId="urn:microsoft.com/office/officeart/2016/7/layout/LinearBlockProcessNumbered"/>
    <dgm:cxn modelId="{C4167FBB-8EA6-4751-93F8-136B2CA94994}" type="presOf" srcId="{A00CB91F-8EAB-4DB9-AE88-389A5896F636}" destId="{8F99F631-046C-4D48-B3CC-80122A7531FB}" srcOrd="0" destOrd="0" presId="urn:microsoft.com/office/officeart/2016/7/layout/LinearBlockProcessNumbered"/>
    <dgm:cxn modelId="{8DDC82BB-A7C7-4EDF-A169-776C28F0A875}" srcId="{FF5E125D-1FA3-427D-8C5B-20438DC8BE34}" destId="{24B6A5FE-C63C-4343-BB36-787C6FE1A419}" srcOrd="1" destOrd="0" parTransId="{622AD0DC-49C0-447A-B7CE-DC261444465D}" sibTransId="{97A20B87-F47B-4E10-B095-640EEFA57589}"/>
    <dgm:cxn modelId="{5233AABD-3A97-48C8-A920-714B950A3162}" type="presOf" srcId="{C001F494-CDC6-455B-BE0B-BF55F68AB0F4}" destId="{5D4A953A-AE7C-43B4-8924-8118B3B6C37E}" srcOrd="1" destOrd="0" presId="urn:microsoft.com/office/officeart/2016/7/layout/LinearBlockProcessNumbered"/>
    <dgm:cxn modelId="{255EBDBF-020C-45BC-A5C5-CF6E239B8224}" type="presOf" srcId="{0DFBD456-0CF8-40CC-9CDE-8761E9C79B82}" destId="{1B5F0603-AE93-4C9F-9DB2-6AF5A1B25477}" srcOrd="1" destOrd="0" presId="urn:microsoft.com/office/officeart/2016/7/layout/LinearBlockProcessNumbered"/>
    <dgm:cxn modelId="{A1E296CA-4C39-48A1-86A2-F87DD214B4B3}" type="presOf" srcId="{E1684330-B390-4E25-8B7E-1B7352987933}" destId="{9E233594-326B-4B89-A290-A6E7598C0632}" srcOrd="0" destOrd="0" presId="urn:microsoft.com/office/officeart/2016/7/layout/LinearBlockProcessNumbered"/>
    <dgm:cxn modelId="{4FCC94DE-AEA6-432E-903F-97B4316A0163}" srcId="{FF5E125D-1FA3-427D-8C5B-20438DC8BE34}" destId="{8CA1B8AD-7CFD-4C17-A076-EEAC417589F4}" srcOrd="0" destOrd="0" parTransId="{AC511470-2C33-4FA5-A66D-E515EACC9D3F}" sibTransId="{1B083DA5-9E35-4FDD-A623-3E1792B0CDC8}"/>
    <dgm:cxn modelId="{FB7E9FE4-6CF0-4F6A-88D9-1A8F7E530608}" type="presOf" srcId="{C001F494-CDC6-455B-BE0B-BF55F68AB0F4}" destId="{F698B4BA-B991-4C4D-8C8C-3A85D47A689A}" srcOrd="0" destOrd="0" presId="urn:microsoft.com/office/officeart/2016/7/layout/LinearBlockProcessNumbered"/>
    <dgm:cxn modelId="{A2D086EF-94E8-4F0D-97E9-F7F8325C5589}" srcId="{FF5E125D-1FA3-427D-8C5B-20438DC8BE34}" destId="{0DFBD456-0CF8-40CC-9CDE-8761E9C79B82}" srcOrd="2" destOrd="0" parTransId="{D1ED1AD7-7853-4FC0-BDD2-5BBCF1575221}" sibTransId="{E1684330-B390-4E25-8B7E-1B7352987933}"/>
    <dgm:cxn modelId="{2C169A8D-A0AA-42F9-B28D-80ABDB9D15C0}" type="presParOf" srcId="{0E02C9AB-FB8E-479B-B503-ED9B2A9D006E}" destId="{6FDBD342-B038-4AE1-98AD-2E09B13D50C9}" srcOrd="0" destOrd="0" presId="urn:microsoft.com/office/officeart/2016/7/layout/LinearBlockProcessNumbered"/>
    <dgm:cxn modelId="{8BA4882F-E807-4553-8996-C49867857713}" type="presParOf" srcId="{6FDBD342-B038-4AE1-98AD-2E09B13D50C9}" destId="{14D23B40-0875-431D-9B30-203977CF8DE8}" srcOrd="0" destOrd="0" presId="urn:microsoft.com/office/officeart/2016/7/layout/LinearBlockProcessNumbered"/>
    <dgm:cxn modelId="{EC3ADAB6-9B9B-451E-9DA3-E892F3EE75A1}" type="presParOf" srcId="{6FDBD342-B038-4AE1-98AD-2E09B13D50C9}" destId="{B544639A-9411-420B-A9E9-656C39173240}" srcOrd="1" destOrd="0" presId="urn:microsoft.com/office/officeart/2016/7/layout/LinearBlockProcessNumbered"/>
    <dgm:cxn modelId="{88402F59-9929-476E-8565-7FF79997CF63}" type="presParOf" srcId="{6FDBD342-B038-4AE1-98AD-2E09B13D50C9}" destId="{9615866F-F8FA-46E2-9481-767F2726641F}" srcOrd="2" destOrd="0" presId="urn:microsoft.com/office/officeart/2016/7/layout/LinearBlockProcessNumbered"/>
    <dgm:cxn modelId="{20B0CCDE-E64F-4880-9DD4-0ED6D697A43D}" type="presParOf" srcId="{0E02C9AB-FB8E-479B-B503-ED9B2A9D006E}" destId="{47140D7E-2F90-4AB9-A951-BC6578315512}" srcOrd="1" destOrd="0" presId="urn:microsoft.com/office/officeart/2016/7/layout/LinearBlockProcessNumbered"/>
    <dgm:cxn modelId="{29509F85-56AB-43AE-8409-02A4ADCC3029}" type="presParOf" srcId="{0E02C9AB-FB8E-479B-B503-ED9B2A9D006E}" destId="{6723AA75-5598-4AD9-8509-BD309A955A49}" srcOrd="2" destOrd="0" presId="urn:microsoft.com/office/officeart/2016/7/layout/LinearBlockProcessNumbered"/>
    <dgm:cxn modelId="{EF06543A-2F5B-42A9-BFFF-E30C267BDA49}" type="presParOf" srcId="{6723AA75-5598-4AD9-8509-BD309A955A49}" destId="{93386639-3E9A-413A-840F-6CFF410FC6D8}" srcOrd="0" destOrd="0" presId="urn:microsoft.com/office/officeart/2016/7/layout/LinearBlockProcessNumbered"/>
    <dgm:cxn modelId="{72CCC7D2-B0DD-4C3D-9C8E-5F516C1C4F96}" type="presParOf" srcId="{6723AA75-5598-4AD9-8509-BD309A955A49}" destId="{268713E3-400D-4057-B3A9-DB0E872A3075}" srcOrd="1" destOrd="0" presId="urn:microsoft.com/office/officeart/2016/7/layout/LinearBlockProcessNumbered"/>
    <dgm:cxn modelId="{F0C3C842-3061-4601-9A7A-4D8A29557255}" type="presParOf" srcId="{6723AA75-5598-4AD9-8509-BD309A955A49}" destId="{BCC35803-EDD2-4D25-8C4D-40CDD5148CD3}" srcOrd="2" destOrd="0" presId="urn:microsoft.com/office/officeart/2016/7/layout/LinearBlockProcessNumbered"/>
    <dgm:cxn modelId="{D92728E2-9F0C-494F-8286-C9A8E032878B}" type="presParOf" srcId="{0E02C9AB-FB8E-479B-B503-ED9B2A9D006E}" destId="{367DB79E-CDF5-4E46-8602-0A88F432487F}" srcOrd="3" destOrd="0" presId="urn:microsoft.com/office/officeart/2016/7/layout/LinearBlockProcessNumbered"/>
    <dgm:cxn modelId="{D175E5CA-3C04-433A-8675-3AF7DA11B63C}" type="presParOf" srcId="{0E02C9AB-FB8E-479B-B503-ED9B2A9D006E}" destId="{7CFCD255-09D0-465C-8F40-788623BCF58A}" srcOrd="4" destOrd="0" presId="urn:microsoft.com/office/officeart/2016/7/layout/LinearBlockProcessNumbered"/>
    <dgm:cxn modelId="{06C78280-B470-404F-956D-488438EFD5F7}" type="presParOf" srcId="{7CFCD255-09D0-465C-8F40-788623BCF58A}" destId="{5F62A381-CD02-464B-A1A9-41EC269EE3FE}" srcOrd="0" destOrd="0" presId="urn:microsoft.com/office/officeart/2016/7/layout/LinearBlockProcessNumbered"/>
    <dgm:cxn modelId="{678A0043-CB44-4639-9F82-C82B7B2808D2}" type="presParOf" srcId="{7CFCD255-09D0-465C-8F40-788623BCF58A}" destId="{9E233594-326B-4B89-A290-A6E7598C0632}" srcOrd="1" destOrd="0" presId="urn:microsoft.com/office/officeart/2016/7/layout/LinearBlockProcessNumbered"/>
    <dgm:cxn modelId="{EF5F702E-14C8-4D7E-B845-333A2523BDE9}" type="presParOf" srcId="{7CFCD255-09D0-465C-8F40-788623BCF58A}" destId="{1B5F0603-AE93-4C9F-9DB2-6AF5A1B25477}" srcOrd="2" destOrd="0" presId="urn:microsoft.com/office/officeart/2016/7/layout/LinearBlockProcessNumbered"/>
    <dgm:cxn modelId="{3EF80AF2-2773-4D5E-95B0-9CAA78A37FAC}" type="presParOf" srcId="{0E02C9AB-FB8E-479B-B503-ED9B2A9D006E}" destId="{4AE6290D-3AC2-4528-AEFD-E14869574F1A}" srcOrd="5" destOrd="0" presId="urn:microsoft.com/office/officeart/2016/7/layout/LinearBlockProcessNumbered"/>
    <dgm:cxn modelId="{CDE90EB3-280B-469B-9F91-3E357AF1ED86}" type="presParOf" srcId="{0E02C9AB-FB8E-479B-B503-ED9B2A9D006E}" destId="{3B763955-4075-42E6-BF61-F98F3268FDE9}" srcOrd="6" destOrd="0" presId="urn:microsoft.com/office/officeart/2016/7/layout/LinearBlockProcessNumbered"/>
    <dgm:cxn modelId="{DB745EF1-6E34-43BE-B85A-7CD421E632F2}" type="presParOf" srcId="{3B763955-4075-42E6-BF61-F98F3268FDE9}" destId="{F698B4BA-B991-4C4D-8C8C-3A85D47A689A}" srcOrd="0" destOrd="0" presId="urn:microsoft.com/office/officeart/2016/7/layout/LinearBlockProcessNumbered"/>
    <dgm:cxn modelId="{60D36A44-6751-42A8-964C-CF51B65CCAD6}" type="presParOf" srcId="{3B763955-4075-42E6-BF61-F98F3268FDE9}" destId="{8F99F631-046C-4D48-B3CC-80122A7531FB}" srcOrd="1" destOrd="0" presId="urn:microsoft.com/office/officeart/2016/7/layout/LinearBlockProcessNumbered"/>
    <dgm:cxn modelId="{614C8E89-1675-4C69-97F8-097CEAE2C8E5}" type="presParOf" srcId="{3B763955-4075-42E6-BF61-F98F3268FDE9}" destId="{5D4A953A-AE7C-43B4-8924-8118B3B6C37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C5845-AF8C-4459-BA65-AC6F1A816B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C891E3-0E4A-477C-8786-9EBD9ECC07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Bahnschrift"/>
            </a:rPr>
            <a:t>U.S. STEM job markets are increasing rapidly</a:t>
          </a:r>
        </a:p>
      </dgm:t>
    </dgm:pt>
    <dgm:pt modelId="{4191A9BA-F973-4676-B48F-C368DD426C9B}" type="parTrans" cxnId="{C583832D-0E1E-4B9B-844E-1E82EFED7075}">
      <dgm:prSet/>
      <dgm:spPr/>
      <dgm:t>
        <a:bodyPr/>
        <a:lstStyle/>
        <a:p>
          <a:endParaRPr lang="en-US"/>
        </a:p>
      </dgm:t>
    </dgm:pt>
    <dgm:pt modelId="{AE3D14D8-60FA-4E03-AEBF-765CAFE3FBF6}" type="sibTrans" cxnId="{C583832D-0E1E-4B9B-844E-1E82EFED7075}">
      <dgm:prSet/>
      <dgm:spPr/>
      <dgm:t>
        <a:bodyPr/>
        <a:lstStyle/>
        <a:p>
          <a:endParaRPr lang="en-US"/>
        </a:p>
      </dgm:t>
    </dgm:pt>
    <dgm:pt modelId="{C56B730D-36F6-4298-8A50-03E05457695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Bahnschrift"/>
            </a:rPr>
            <a:t>Low barriers to enter STEM markets</a:t>
          </a:r>
          <a:endParaRPr lang="en-US" dirty="0"/>
        </a:p>
      </dgm:t>
    </dgm:pt>
    <dgm:pt modelId="{07FA88A4-F698-46C7-A231-DF40D83435F3}" type="parTrans" cxnId="{3146E1D3-626B-463A-8A8D-EB8AC47C91AB}">
      <dgm:prSet/>
      <dgm:spPr/>
      <dgm:t>
        <a:bodyPr/>
        <a:lstStyle/>
        <a:p>
          <a:endParaRPr lang="en-US"/>
        </a:p>
      </dgm:t>
    </dgm:pt>
    <dgm:pt modelId="{2E497DC6-B764-4919-B3B0-301CB570FD60}" type="sibTrans" cxnId="{3146E1D3-626B-463A-8A8D-EB8AC47C91AB}">
      <dgm:prSet/>
      <dgm:spPr/>
      <dgm:t>
        <a:bodyPr/>
        <a:lstStyle/>
        <a:p>
          <a:endParaRPr lang="en-US"/>
        </a:p>
      </dgm:t>
    </dgm:pt>
    <dgm:pt modelId="{BCFF2A70-9E53-4455-87ED-808BF564A43C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Bahnschrift"/>
            </a:rPr>
            <a:t>High disparities between STEM and nonSTEM jobs</a:t>
          </a:r>
          <a:endParaRPr lang="en-US" dirty="0"/>
        </a:p>
      </dgm:t>
    </dgm:pt>
    <dgm:pt modelId="{240DA05F-E67F-4FD1-AA68-E98B3684A217}" type="parTrans" cxnId="{B49E4B2D-59E1-4D85-82B2-92091F13BFF5}">
      <dgm:prSet/>
      <dgm:spPr/>
    </dgm:pt>
    <dgm:pt modelId="{3EEDE976-4D4D-438A-BD33-5CB8652444F9}" type="sibTrans" cxnId="{B49E4B2D-59E1-4D85-82B2-92091F13BFF5}">
      <dgm:prSet/>
      <dgm:spPr/>
    </dgm:pt>
    <dgm:pt modelId="{5BC0AF23-9535-4BEB-8BAD-D175AF0127D1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Bahnschrift"/>
            </a:rPr>
            <a:t>High chance of salary increase in the near future in STEMs</a:t>
          </a:r>
        </a:p>
      </dgm:t>
    </dgm:pt>
    <dgm:pt modelId="{714777CE-D308-471E-9115-4DAF6E365673}" type="parTrans" cxnId="{47D8D0F0-9636-4B70-B374-E86BFE37E36A}">
      <dgm:prSet/>
      <dgm:spPr/>
    </dgm:pt>
    <dgm:pt modelId="{68B3049C-1D29-4FD7-AE19-D00A428D1DFF}" type="sibTrans" cxnId="{47D8D0F0-9636-4B70-B374-E86BFE37E36A}">
      <dgm:prSet/>
      <dgm:spPr/>
    </dgm:pt>
    <dgm:pt modelId="{A0F2AE1C-A693-41DF-98A9-B7028FF4E836}" type="pres">
      <dgm:prSet presAssocID="{7EAC5845-AF8C-4459-BA65-AC6F1A816BBA}" presName="root" presStyleCnt="0">
        <dgm:presLayoutVars>
          <dgm:dir/>
          <dgm:resizeHandles val="exact"/>
        </dgm:presLayoutVars>
      </dgm:prSet>
      <dgm:spPr/>
    </dgm:pt>
    <dgm:pt modelId="{C233E7BF-AA43-42AE-8ED2-4EAC537C69DC}" type="pres">
      <dgm:prSet presAssocID="{2BC891E3-0E4A-477C-8786-9EBD9ECC0746}" presName="compNode" presStyleCnt="0"/>
      <dgm:spPr/>
    </dgm:pt>
    <dgm:pt modelId="{A710B3AB-DD1D-4B06-B5FD-F9737B2D638B}" type="pres">
      <dgm:prSet presAssocID="{2BC891E3-0E4A-477C-8786-9EBD9ECC0746}" presName="bgRect" presStyleLbl="bgShp" presStyleIdx="0" presStyleCnt="4"/>
      <dgm:spPr/>
    </dgm:pt>
    <dgm:pt modelId="{E8202BBA-5815-46C9-9A60-57ED10FAF698}" type="pres">
      <dgm:prSet presAssocID="{2BC891E3-0E4A-477C-8786-9EBD9ECC07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614B108-FC9D-4850-AFE7-B8E12630CF9D}" type="pres">
      <dgm:prSet presAssocID="{2BC891E3-0E4A-477C-8786-9EBD9ECC0746}" presName="spaceRect" presStyleCnt="0"/>
      <dgm:spPr/>
    </dgm:pt>
    <dgm:pt modelId="{29190FDF-E7E8-4D01-85A5-BD52B582D6C7}" type="pres">
      <dgm:prSet presAssocID="{2BC891E3-0E4A-477C-8786-9EBD9ECC0746}" presName="parTx" presStyleLbl="revTx" presStyleIdx="0" presStyleCnt="4">
        <dgm:presLayoutVars>
          <dgm:chMax val="0"/>
          <dgm:chPref val="0"/>
        </dgm:presLayoutVars>
      </dgm:prSet>
      <dgm:spPr/>
    </dgm:pt>
    <dgm:pt modelId="{11A9BD66-E239-4408-A163-3798836046FF}" type="pres">
      <dgm:prSet presAssocID="{AE3D14D8-60FA-4E03-AEBF-765CAFE3FBF6}" presName="sibTrans" presStyleCnt="0"/>
      <dgm:spPr/>
    </dgm:pt>
    <dgm:pt modelId="{8F314FD3-638C-441A-81FC-861ED4581A03}" type="pres">
      <dgm:prSet presAssocID="{BCFF2A70-9E53-4455-87ED-808BF564A43C}" presName="compNode" presStyleCnt="0"/>
      <dgm:spPr/>
    </dgm:pt>
    <dgm:pt modelId="{705F439E-AE57-413E-8F6D-509664E3DC31}" type="pres">
      <dgm:prSet presAssocID="{BCFF2A70-9E53-4455-87ED-808BF564A43C}" presName="bgRect" presStyleLbl="bgShp" presStyleIdx="1" presStyleCnt="4"/>
      <dgm:spPr/>
    </dgm:pt>
    <dgm:pt modelId="{9B2F0C5E-863E-425D-AA48-CC53DA54FE3E}" type="pres">
      <dgm:prSet presAssocID="{BCFF2A70-9E53-4455-87ED-808BF564A43C}" presName="iconRect" presStyleLbl="node1" presStyleIdx="1" presStyleCnt="4"/>
      <dgm:spPr/>
    </dgm:pt>
    <dgm:pt modelId="{23A7E4B5-26AF-4E8D-BA64-B452FC383200}" type="pres">
      <dgm:prSet presAssocID="{BCFF2A70-9E53-4455-87ED-808BF564A43C}" presName="spaceRect" presStyleCnt="0"/>
      <dgm:spPr/>
    </dgm:pt>
    <dgm:pt modelId="{1B400E04-12D4-49BA-950A-05B5ECB9D482}" type="pres">
      <dgm:prSet presAssocID="{BCFF2A70-9E53-4455-87ED-808BF564A43C}" presName="parTx" presStyleLbl="revTx" presStyleIdx="1" presStyleCnt="4">
        <dgm:presLayoutVars>
          <dgm:chMax val="0"/>
          <dgm:chPref val="0"/>
        </dgm:presLayoutVars>
      </dgm:prSet>
      <dgm:spPr/>
    </dgm:pt>
    <dgm:pt modelId="{16BCF36E-0E48-4937-A9C3-C0C9CF3EC6D3}" type="pres">
      <dgm:prSet presAssocID="{3EEDE976-4D4D-438A-BD33-5CB8652444F9}" presName="sibTrans" presStyleCnt="0"/>
      <dgm:spPr/>
    </dgm:pt>
    <dgm:pt modelId="{CDE1F2EE-70D1-46EB-9DE0-1745902F9BDA}" type="pres">
      <dgm:prSet presAssocID="{C56B730D-36F6-4298-8A50-03E054576955}" presName="compNode" presStyleCnt="0"/>
      <dgm:spPr/>
    </dgm:pt>
    <dgm:pt modelId="{1DA48C5A-4969-4146-B569-F330F91D5881}" type="pres">
      <dgm:prSet presAssocID="{C56B730D-36F6-4298-8A50-03E054576955}" presName="bgRect" presStyleLbl="bgShp" presStyleIdx="2" presStyleCnt="4"/>
      <dgm:spPr/>
    </dgm:pt>
    <dgm:pt modelId="{617C8AAF-97DC-4BA1-ADC0-515804A2F046}" type="pres">
      <dgm:prSet presAssocID="{C56B730D-36F6-4298-8A50-03E054576955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44574D8A-7EB7-4699-9BC1-8699075511C8}" type="pres">
      <dgm:prSet presAssocID="{C56B730D-36F6-4298-8A50-03E054576955}" presName="spaceRect" presStyleCnt="0"/>
      <dgm:spPr/>
    </dgm:pt>
    <dgm:pt modelId="{38AE3C9B-F571-4025-9B3F-427236F73D56}" type="pres">
      <dgm:prSet presAssocID="{C56B730D-36F6-4298-8A50-03E054576955}" presName="parTx" presStyleLbl="revTx" presStyleIdx="2" presStyleCnt="4">
        <dgm:presLayoutVars>
          <dgm:chMax val="0"/>
          <dgm:chPref val="0"/>
        </dgm:presLayoutVars>
      </dgm:prSet>
      <dgm:spPr/>
    </dgm:pt>
    <dgm:pt modelId="{980C3389-92C2-44EE-B56C-89CA6C902EC5}" type="pres">
      <dgm:prSet presAssocID="{2E497DC6-B764-4919-B3B0-301CB570FD60}" presName="sibTrans" presStyleCnt="0"/>
      <dgm:spPr/>
    </dgm:pt>
    <dgm:pt modelId="{6FFBA69F-D15C-4E4C-A973-FAE4A894FE6B}" type="pres">
      <dgm:prSet presAssocID="{5BC0AF23-9535-4BEB-8BAD-D175AF0127D1}" presName="compNode" presStyleCnt="0"/>
      <dgm:spPr/>
    </dgm:pt>
    <dgm:pt modelId="{97D0366D-E152-4ED3-B0EE-4B6F3FBD07F8}" type="pres">
      <dgm:prSet presAssocID="{5BC0AF23-9535-4BEB-8BAD-D175AF0127D1}" presName="bgRect" presStyleLbl="bgShp" presStyleIdx="3" presStyleCnt="4"/>
      <dgm:spPr/>
    </dgm:pt>
    <dgm:pt modelId="{9AA6B8C7-DBA2-4EA4-B6C7-15B19E277263}" type="pres">
      <dgm:prSet presAssocID="{5BC0AF23-9535-4BEB-8BAD-D175AF0127D1}" presName="iconRect" presStyleLbl="node1" presStyleIdx="3" presStyleCnt="4"/>
      <dgm:spPr/>
    </dgm:pt>
    <dgm:pt modelId="{AFBCD944-E023-4093-BB3B-FD746B01E63E}" type="pres">
      <dgm:prSet presAssocID="{5BC0AF23-9535-4BEB-8BAD-D175AF0127D1}" presName="spaceRect" presStyleCnt="0"/>
      <dgm:spPr/>
    </dgm:pt>
    <dgm:pt modelId="{AAAC5C2A-C351-414E-87ED-E3EBB6CAD06F}" type="pres">
      <dgm:prSet presAssocID="{5BC0AF23-9535-4BEB-8BAD-D175AF0127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9E4B2D-59E1-4D85-82B2-92091F13BFF5}" srcId="{7EAC5845-AF8C-4459-BA65-AC6F1A816BBA}" destId="{BCFF2A70-9E53-4455-87ED-808BF564A43C}" srcOrd="1" destOrd="0" parTransId="{240DA05F-E67F-4FD1-AA68-E98B3684A217}" sibTransId="{3EEDE976-4D4D-438A-BD33-5CB8652444F9}"/>
    <dgm:cxn modelId="{C583832D-0E1E-4B9B-844E-1E82EFED7075}" srcId="{7EAC5845-AF8C-4459-BA65-AC6F1A816BBA}" destId="{2BC891E3-0E4A-477C-8786-9EBD9ECC0746}" srcOrd="0" destOrd="0" parTransId="{4191A9BA-F973-4676-B48F-C368DD426C9B}" sibTransId="{AE3D14D8-60FA-4E03-AEBF-765CAFE3FBF6}"/>
    <dgm:cxn modelId="{B6E6A85E-EB76-40E0-B486-0C38B6777544}" type="presOf" srcId="{C56B730D-36F6-4298-8A50-03E054576955}" destId="{38AE3C9B-F571-4025-9B3F-427236F73D56}" srcOrd="0" destOrd="0" presId="urn:microsoft.com/office/officeart/2018/2/layout/IconVerticalSolidList"/>
    <dgm:cxn modelId="{BEB4E79A-2C32-4AF3-BBAE-A344509B52C8}" type="presOf" srcId="{BCFF2A70-9E53-4455-87ED-808BF564A43C}" destId="{1B400E04-12D4-49BA-950A-05B5ECB9D482}" srcOrd="0" destOrd="0" presId="urn:microsoft.com/office/officeart/2018/2/layout/IconVerticalSolidList"/>
    <dgm:cxn modelId="{2124F2A0-180E-41FC-92DF-1F36CCE70C4B}" type="presOf" srcId="{2BC891E3-0E4A-477C-8786-9EBD9ECC0746}" destId="{29190FDF-E7E8-4D01-85A5-BD52B582D6C7}" srcOrd="0" destOrd="0" presId="urn:microsoft.com/office/officeart/2018/2/layout/IconVerticalSolidList"/>
    <dgm:cxn modelId="{7D7750B6-22C6-44EF-A933-9F824CCC3784}" type="presOf" srcId="{7EAC5845-AF8C-4459-BA65-AC6F1A816BBA}" destId="{A0F2AE1C-A693-41DF-98A9-B7028FF4E836}" srcOrd="0" destOrd="0" presId="urn:microsoft.com/office/officeart/2018/2/layout/IconVerticalSolidList"/>
    <dgm:cxn modelId="{3146E1D3-626B-463A-8A8D-EB8AC47C91AB}" srcId="{7EAC5845-AF8C-4459-BA65-AC6F1A816BBA}" destId="{C56B730D-36F6-4298-8A50-03E054576955}" srcOrd="2" destOrd="0" parTransId="{07FA88A4-F698-46C7-A231-DF40D83435F3}" sibTransId="{2E497DC6-B764-4919-B3B0-301CB570FD60}"/>
    <dgm:cxn modelId="{A8206ADC-64AF-4A00-9896-AF4DDB2B8C3D}" type="presOf" srcId="{5BC0AF23-9535-4BEB-8BAD-D175AF0127D1}" destId="{AAAC5C2A-C351-414E-87ED-E3EBB6CAD06F}" srcOrd="0" destOrd="0" presId="urn:microsoft.com/office/officeart/2018/2/layout/IconVerticalSolidList"/>
    <dgm:cxn modelId="{47D8D0F0-9636-4B70-B374-E86BFE37E36A}" srcId="{7EAC5845-AF8C-4459-BA65-AC6F1A816BBA}" destId="{5BC0AF23-9535-4BEB-8BAD-D175AF0127D1}" srcOrd="3" destOrd="0" parTransId="{714777CE-D308-471E-9115-4DAF6E365673}" sibTransId="{68B3049C-1D29-4FD7-AE19-D00A428D1DFF}"/>
    <dgm:cxn modelId="{8088039C-C6EA-41A5-8993-A626CF127A6C}" type="presParOf" srcId="{A0F2AE1C-A693-41DF-98A9-B7028FF4E836}" destId="{C233E7BF-AA43-42AE-8ED2-4EAC537C69DC}" srcOrd="0" destOrd="0" presId="urn:microsoft.com/office/officeart/2018/2/layout/IconVerticalSolidList"/>
    <dgm:cxn modelId="{D0E351A9-E86C-42C6-85A0-E20D7FC6BE32}" type="presParOf" srcId="{C233E7BF-AA43-42AE-8ED2-4EAC537C69DC}" destId="{A710B3AB-DD1D-4B06-B5FD-F9737B2D638B}" srcOrd="0" destOrd="0" presId="urn:microsoft.com/office/officeart/2018/2/layout/IconVerticalSolidList"/>
    <dgm:cxn modelId="{2A9EAA08-0B2A-40AB-AC3A-16CA7D84CC7A}" type="presParOf" srcId="{C233E7BF-AA43-42AE-8ED2-4EAC537C69DC}" destId="{E8202BBA-5815-46C9-9A60-57ED10FAF698}" srcOrd="1" destOrd="0" presId="urn:microsoft.com/office/officeart/2018/2/layout/IconVerticalSolidList"/>
    <dgm:cxn modelId="{B29D1276-48AF-4CD3-8A11-41CAD1D355CD}" type="presParOf" srcId="{C233E7BF-AA43-42AE-8ED2-4EAC537C69DC}" destId="{2614B108-FC9D-4850-AFE7-B8E12630CF9D}" srcOrd="2" destOrd="0" presId="urn:microsoft.com/office/officeart/2018/2/layout/IconVerticalSolidList"/>
    <dgm:cxn modelId="{DF5FE45C-2399-4101-880B-91425A544313}" type="presParOf" srcId="{C233E7BF-AA43-42AE-8ED2-4EAC537C69DC}" destId="{29190FDF-E7E8-4D01-85A5-BD52B582D6C7}" srcOrd="3" destOrd="0" presId="urn:microsoft.com/office/officeart/2018/2/layout/IconVerticalSolidList"/>
    <dgm:cxn modelId="{7DE3C290-9821-40D6-9FAA-66FDE163C88B}" type="presParOf" srcId="{A0F2AE1C-A693-41DF-98A9-B7028FF4E836}" destId="{11A9BD66-E239-4408-A163-3798836046FF}" srcOrd="1" destOrd="0" presId="urn:microsoft.com/office/officeart/2018/2/layout/IconVerticalSolidList"/>
    <dgm:cxn modelId="{8C0AD5B3-4398-4656-8C08-27C5D77C950B}" type="presParOf" srcId="{A0F2AE1C-A693-41DF-98A9-B7028FF4E836}" destId="{8F314FD3-638C-441A-81FC-861ED4581A03}" srcOrd="2" destOrd="0" presId="urn:microsoft.com/office/officeart/2018/2/layout/IconVerticalSolidList"/>
    <dgm:cxn modelId="{FDA7153D-081D-46AD-8F75-77A8101BCC42}" type="presParOf" srcId="{8F314FD3-638C-441A-81FC-861ED4581A03}" destId="{705F439E-AE57-413E-8F6D-509664E3DC31}" srcOrd="0" destOrd="0" presId="urn:microsoft.com/office/officeart/2018/2/layout/IconVerticalSolidList"/>
    <dgm:cxn modelId="{71CBDD28-65A6-4885-A547-1FD53347F5AC}" type="presParOf" srcId="{8F314FD3-638C-441A-81FC-861ED4581A03}" destId="{9B2F0C5E-863E-425D-AA48-CC53DA54FE3E}" srcOrd="1" destOrd="0" presId="urn:microsoft.com/office/officeart/2018/2/layout/IconVerticalSolidList"/>
    <dgm:cxn modelId="{8C02E0D2-195C-457D-9FDD-220A33492A05}" type="presParOf" srcId="{8F314FD3-638C-441A-81FC-861ED4581A03}" destId="{23A7E4B5-26AF-4E8D-BA64-B452FC383200}" srcOrd="2" destOrd="0" presId="urn:microsoft.com/office/officeart/2018/2/layout/IconVerticalSolidList"/>
    <dgm:cxn modelId="{DA8ECF06-2E3B-4EAC-A62F-490B9446B0E5}" type="presParOf" srcId="{8F314FD3-638C-441A-81FC-861ED4581A03}" destId="{1B400E04-12D4-49BA-950A-05B5ECB9D482}" srcOrd="3" destOrd="0" presId="urn:microsoft.com/office/officeart/2018/2/layout/IconVerticalSolidList"/>
    <dgm:cxn modelId="{BA3DD6D9-636C-45D2-B3B8-EFD33B43EAF5}" type="presParOf" srcId="{A0F2AE1C-A693-41DF-98A9-B7028FF4E836}" destId="{16BCF36E-0E48-4937-A9C3-C0C9CF3EC6D3}" srcOrd="3" destOrd="0" presId="urn:microsoft.com/office/officeart/2018/2/layout/IconVerticalSolidList"/>
    <dgm:cxn modelId="{698FE241-FBCB-407B-8375-C4E24F5B31B2}" type="presParOf" srcId="{A0F2AE1C-A693-41DF-98A9-B7028FF4E836}" destId="{CDE1F2EE-70D1-46EB-9DE0-1745902F9BDA}" srcOrd="4" destOrd="0" presId="urn:microsoft.com/office/officeart/2018/2/layout/IconVerticalSolidList"/>
    <dgm:cxn modelId="{3790DCA3-21EB-4264-9337-F3514D4E3B8B}" type="presParOf" srcId="{CDE1F2EE-70D1-46EB-9DE0-1745902F9BDA}" destId="{1DA48C5A-4969-4146-B569-F330F91D5881}" srcOrd="0" destOrd="0" presId="urn:microsoft.com/office/officeart/2018/2/layout/IconVerticalSolidList"/>
    <dgm:cxn modelId="{59D02DE6-67AE-4EE6-8D92-3B5DA7A89FBA}" type="presParOf" srcId="{CDE1F2EE-70D1-46EB-9DE0-1745902F9BDA}" destId="{617C8AAF-97DC-4BA1-ADC0-515804A2F046}" srcOrd="1" destOrd="0" presId="urn:microsoft.com/office/officeart/2018/2/layout/IconVerticalSolidList"/>
    <dgm:cxn modelId="{26A1D639-E7CF-44F9-985D-5DC3FF5BBF26}" type="presParOf" srcId="{CDE1F2EE-70D1-46EB-9DE0-1745902F9BDA}" destId="{44574D8A-7EB7-4699-9BC1-8699075511C8}" srcOrd="2" destOrd="0" presId="urn:microsoft.com/office/officeart/2018/2/layout/IconVerticalSolidList"/>
    <dgm:cxn modelId="{F4657EE3-816C-4AC1-9282-EC193A693E00}" type="presParOf" srcId="{CDE1F2EE-70D1-46EB-9DE0-1745902F9BDA}" destId="{38AE3C9B-F571-4025-9B3F-427236F73D56}" srcOrd="3" destOrd="0" presId="urn:microsoft.com/office/officeart/2018/2/layout/IconVerticalSolidList"/>
    <dgm:cxn modelId="{513E83CE-574A-4982-9275-47FA9E98383F}" type="presParOf" srcId="{A0F2AE1C-A693-41DF-98A9-B7028FF4E836}" destId="{980C3389-92C2-44EE-B56C-89CA6C902EC5}" srcOrd="5" destOrd="0" presId="urn:microsoft.com/office/officeart/2018/2/layout/IconVerticalSolidList"/>
    <dgm:cxn modelId="{E5892611-EC4A-473E-9556-F7986D96FEE8}" type="presParOf" srcId="{A0F2AE1C-A693-41DF-98A9-B7028FF4E836}" destId="{6FFBA69F-D15C-4E4C-A973-FAE4A894FE6B}" srcOrd="6" destOrd="0" presId="urn:microsoft.com/office/officeart/2018/2/layout/IconVerticalSolidList"/>
    <dgm:cxn modelId="{B05210D3-EE83-4D94-89A8-E2C2A3BA8A9C}" type="presParOf" srcId="{6FFBA69F-D15C-4E4C-A973-FAE4A894FE6B}" destId="{97D0366D-E152-4ED3-B0EE-4B6F3FBD07F8}" srcOrd="0" destOrd="0" presId="urn:microsoft.com/office/officeart/2018/2/layout/IconVerticalSolidList"/>
    <dgm:cxn modelId="{2D7A90D6-3A77-4E81-88B7-6D5F80260519}" type="presParOf" srcId="{6FFBA69F-D15C-4E4C-A973-FAE4A894FE6B}" destId="{9AA6B8C7-DBA2-4EA4-B6C7-15B19E277263}" srcOrd="1" destOrd="0" presId="urn:microsoft.com/office/officeart/2018/2/layout/IconVerticalSolidList"/>
    <dgm:cxn modelId="{453205AD-D7BE-45C6-80E9-232078B87808}" type="presParOf" srcId="{6FFBA69F-D15C-4E4C-A973-FAE4A894FE6B}" destId="{AFBCD944-E023-4093-BB3B-FD746B01E63E}" srcOrd="2" destOrd="0" presId="urn:microsoft.com/office/officeart/2018/2/layout/IconVerticalSolidList"/>
    <dgm:cxn modelId="{CD7A7C92-A8B1-4B8E-A2A0-3BF61D908E5D}" type="presParOf" srcId="{6FFBA69F-D15C-4E4C-A973-FAE4A894FE6B}" destId="{AAAC5C2A-C351-414E-87ED-E3EBB6CAD0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23B40-0875-431D-9B30-203977CF8DE8}">
      <dsp:nvSpPr>
        <dsp:cNvPr id="0" name=""/>
        <dsp:cNvSpPr/>
      </dsp:nvSpPr>
      <dsp:spPr>
        <a:xfrm>
          <a:off x="222" y="96688"/>
          <a:ext cx="2683929" cy="32207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113" tIns="0" rIns="2651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Bahnschrift"/>
            </a:rPr>
            <a:t>Background</a:t>
          </a:r>
          <a:endParaRPr lang="en-US" sz="2600" kern="1200" dirty="0"/>
        </a:p>
      </dsp:txBody>
      <dsp:txXfrm>
        <a:off x="222" y="1384974"/>
        <a:ext cx="2683929" cy="1932428"/>
      </dsp:txXfrm>
    </dsp:sp>
    <dsp:sp modelId="{B544639A-9411-420B-A9E9-656C39173240}">
      <dsp:nvSpPr>
        <dsp:cNvPr id="0" name=""/>
        <dsp:cNvSpPr/>
      </dsp:nvSpPr>
      <dsp:spPr>
        <a:xfrm>
          <a:off x="222" y="96688"/>
          <a:ext cx="2683929" cy="12882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113" tIns="165100" rIns="2651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22" y="96688"/>
        <a:ext cx="2683929" cy="1288285"/>
      </dsp:txXfrm>
    </dsp:sp>
    <dsp:sp modelId="{93386639-3E9A-413A-840F-6CFF410FC6D8}">
      <dsp:nvSpPr>
        <dsp:cNvPr id="0" name=""/>
        <dsp:cNvSpPr/>
      </dsp:nvSpPr>
      <dsp:spPr>
        <a:xfrm>
          <a:off x="2898865" y="96688"/>
          <a:ext cx="2683929" cy="32207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113" tIns="0" rIns="2651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Geographical Distributions</a:t>
          </a:r>
        </a:p>
      </dsp:txBody>
      <dsp:txXfrm>
        <a:off x="2898865" y="1384974"/>
        <a:ext cx="2683929" cy="1932428"/>
      </dsp:txXfrm>
    </dsp:sp>
    <dsp:sp modelId="{268713E3-400D-4057-B3A9-DB0E872A3075}">
      <dsp:nvSpPr>
        <dsp:cNvPr id="0" name=""/>
        <dsp:cNvSpPr/>
      </dsp:nvSpPr>
      <dsp:spPr>
        <a:xfrm>
          <a:off x="2898865" y="96688"/>
          <a:ext cx="2683929" cy="12882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113" tIns="165100" rIns="2651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98865" y="96688"/>
        <a:ext cx="2683929" cy="1288285"/>
      </dsp:txXfrm>
    </dsp:sp>
    <dsp:sp modelId="{5F62A381-CD02-464B-A1A9-41EC269EE3FE}">
      <dsp:nvSpPr>
        <dsp:cNvPr id="0" name=""/>
        <dsp:cNvSpPr/>
      </dsp:nvSpPr>
      <dsp:spPr>
        <a:xfrm>
          <a:off x="5797509" y="96688"/>
          <a:ext cx="2683929" cy="32207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113" tIns="0" rIns="2651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Bahnschrift"/>
            </a:rPr>
            <a:t>Takeaways</a:t>
          </a:r>
          <a:endParaRPr lang="en-US" sz="2600" kern="1200" dirty="0"/>
        </a:p>
      </dsp:txBody>
      <dsp:txXfrm>
        <a:off x="5797509" y="1384974"/>
        <a:ext cx="2683929" cy="1932428"/>
      </dsp:txXfrm>
    </dsp:sp>
    <dsp:sp modelId="{9E233594-326B-4B89-A290-A6E7598C0632}">
      <dsp:nvSpPr>
        <dsp:cNvPr id="0" name=""/>
        <dsp:cNvSpPr/>
      </dsp:nvSpPr>
      <dsp:spPr>
        <a:xfrm>
          <a:off x="5797509" y="96688"/>
          <a:ext cx="2683929" cy="12882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113" tIns="165100" rIns="2651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797509" y="96688"/>
        <a:ext cx="2683929" cy="1288285"/>
      </dsp:txXfrm>
    </dsp:sp>
    <dsp:sp modelId="{F698B4BA-B991-4C4D-8C8C-3A85D47A689A}">
      <dsp:nvSpPr>
        <dsp:cNvPr id="0" name=""/>
        <dsp:cNvSpPr/>
      </dsp:nvSpPr>
      <dsp:spPr>
        <a:xfrm>
          <a:off x="8696152" y="96688"/>
          <a:ext cx="2683929" cy="32207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113" tIns="0" rIns="265113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Bahnschrift"/>
            </a:rPr>
            <a:t> </a:t>
          </a:r>
          <a:r>
            <a:rPr lang="en-US" sz="2600" kern="1200" dirty="0" err="1">
              <a:latin typeface="Bahnschrift"/>
            </a:rPr>
            <a:t>Techstacks</a:t>
          </a:r>
          <a:r>
            <a:rPr lang="en-US" sz="2600" kern="1200" dirty="0">
              <a:latin typeface="Bahnschrift"/>
            </a:rPr>
            <a:t> Implmented</a:t>
          </a:r>
        </a:p>
      </dsp:txBody>
      <dsp:txXfrm>
        <a:off x="8696152" y="1384974"/>
        <a:ext cx="2683929" cy="1932428"/>
      </dsp:txXfrm>
    </dsp:sp>
    <dsp:sp modelId="{8F99F631-046C-4D48-B3CC-80122A7531FB}">
      <dsp:nvSpPr>
        <dsp:cNvPr id="0" name=""/>
        <dsp:cNvSpPr/>
      </dsp:nvSpPr>
      <dsp:spPr>
        <a:xfrm>
          <a:off x="8696152" y="96688"/>
          <a:ext cx="2683929" cy="12882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113" tIns="165100" rIns="2651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696152" y="96688"/>
        <a:ext cx="2683929" cy="1288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0B3AB-DD1D-4B06-B5FD-F9737B2D638B}">
      <dsp:nvSpPr>
        <dsp:cNvPr id="0" name=""/>
        <dsp:cNvSpPr/>
      </dsp:nvSpPr>
      <dsp:spPr>
        <a:xfrm>
          <a:off x="0" y="2334"/>
          <a:ext cx="7742583" cy="1183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02BBA-5815-46C9-9A60-57ED10FAF698}">
      <dsp:nvSpPr>
        <dsp:cNvPr id="0" name=""/>
        <dsp:cNvSpPr/>
      </dsp:nvSpPr>
      <dsp:spPr>
        <a:xfrm>
          <a:off x="357948" y="268577"/>
          <a:ext cx="650814" cy="650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90FDF-E7E8-4D01-85A5-BD52B582D6C7}">
      <dsp:nvSpPr>
        <dsp:cNvPr id="0" name=""/>
        <dsp:cNvSpPr/>
      </dsp:nvSpPr>
      <dsp:spPr>
        <a:xfrm>
          <a:off x="1366710" y="2334"/>
          <a:ext cx="6375872" cy="1183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33" tIns="125233" rIns="125233" bIns="1252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"/>
            </a:rPr>
            <a:t>U.S. STEM job markets are increasing rapidly</a:t>
          </a:r>
        </a:p>
      </dsp:txBody>
      <dsp:txXfrm>
        <a:off x="1366710" y="2334"/>
        <a:ext cx="6375872" cy="1183299"/>
      </dsp:txXfrm>
    </dsp:sp>
    <dsp:sp modelId="{705F439E-AE57-413E-8F6D-509664E3DC31}">
      <dsp:nvSpPr>
        <dsp:cNvPr id="0" name=""/>
        <dsp:cNvSpPr/>
      </dsp:nvSpPr>
      <dsp:spPr>
        <a:xfrm>
          <a:off x="0" y="1481458"/>
          <a:ext cx="7742583" cy="1183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F0C5E-863E-425D-AA48-CC53DA54FE3E}">
      <dsp:nvSpPr>
        <dsp:cNvPr id="0" name=""/>
        <dsp:cNvSpPr/>
      </dsp:nvSpPr>
      <dsp:spPr>
        <a:xfrm>
          <a:off x="357948" y="1747701"/>
          <a:ext cx="650814" cy="6508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00E04-12D4-49BA-950A-05B5ECB9D482}">
      <dsp:nvSpPr>
        <dsp:cNvPr id="0" name=""/>
        <dsp:cNvSpPr/>
      </dsp:nvSpPr>
      <dsp:spPr>
        <a:xfrm>
          <a:off x="1366710" y="1481458"/>
          <a:ext cx="6375872" cy="1183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33" tIns="125233" rIns="125233" bIns="125233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"/>
            </a:rPr>
            <a:t>High disparities between STEM and nonSTEM jobs</a:t>
          </a:r>
          <a:endParaRPr lang="en-US" sz="2200" kern="1200" dirty="0"/>
        </a:p>
      </dsp:txBody>
      <dsp:txXfrm>
        <a:off x="1366710" y="1481458"/>
        <a:ext cx="6375872" cy="1183299"/>
      </dsp:txXfrm>
    </dsp:sp>
    <dsp:sp modelId="{1DA48C5A-4969-4146-B569-F330F91D5881}">
      <dsp:nvSpPr>
        <dsp:cNvPr id="0" name=""/>
        <dsp:cNvSpPr/>
      </dsp:nvSpPr>
      <dsp:spPr>
        <a:xfrm>
          <a:off x="0" y="2960582"/>
          <a:ext cx="7742583" cy="1183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C8AAF-97DC-4BA1-ADC0-515804A2F046}">
      <dsp:nvSpPr>
        <dsp:cNvPr id="0" name=""/>
        <dsp:cNvSpPr/>
      </dsp:nvSpPr>
      <dsp:spPr>
        <a:xfrm>
          <a:off x="357948" y="3226825"/>
          <a:ext cx="650814" cy="6508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E3C9B-F571-4025-9B3F-427236F73D56}">
      <dsp:nvSpPr>
        <dsp:cNvPr id="0" name=""/>
        <dsp:cNvSpPr/>
      </dsp:nvSpPr>
      <dsp:spPr>
        <a:xfrm>
          <a:off x="1366710" y="2960582"/>
          <a:ext cx="6375872" cy="1183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33" tIns="125233" rIns="125233" bIns="125233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"/>
            </a:rPr>
            <a:t>Low barriers to enter STEM markets</a:t>
          </a:r>
          <a:endParaRPr lang="en-US" sz="2200" kern="1200" dirty="0"/>
        </a:p>
      </dsp:txBody>
      <dsp:txXfrm>
        <a:off x="1366710" y="2960582"/>
        <a:ext cx="6375872" cy="1183299"/>
      </dsp:txXfrm>
    </dsp:sp>
    <dsp:sp modelId="{97D0366D-E152-4ED3-B0EE-4B6F3FBD07F8}">
      <dsp:nvSpPr>
        <dsp:cNvPr id="0" name=""/>
        <dsp:cNvSpPr/>
      </dsp:nvSpPr>
      <dsp:spPr>
        <a:xfrm>
          <a:off x="0" y="4439706"/>
          <a:ext cx="7742583" cy="1183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6B8C7-DBA2-4EA4-B6C7-15B19E277263}">
      <dsp:nvSpPr>
        <dsp:cNvPr id="0" name=""/>
        <dsp:cNvSpPr/>
      </dsp:nvSpPr>
      <dsp:spPr>
        <a:xfrm>
          <a:off x="357948" y="4705949"/>
          <a:ext cx="650814" cy="6508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5C2A-C351-414E-87ED-E3EBB6CAD06F}">
      <dsp:nvSpPr>
        <dsp:cNvPr id="0" name=""/>
        <dsp:cNvSpPr/>
      </dsp:nvSpPr>
      <dsp:spPr>
        <a:xfrm>
          <a:off x="1366710" y="4439706"/>
          <a:ext cx="6375872" cy="1183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33" tIns="125233" rIns="125233" bIns="125233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ahnschrift"/>
            </a:rPr>
            <a:t>High chance of salary increase in the near future in STEMs</a:t>
          </a:r>
        </a:p>
      </dsp:txBody>
      <dsp:txXfrm>
        <a:off x="1366710" y="4439706"/>
        <a:ext cx="6375872" cy="118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5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4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ea typeface="+mj-lt"/>
                <a:cs typeface="+mj-lt"/>
              </a:rPr>
              <a:t>STEM Job Market Situation 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Long Bui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3FF0721-F488-1F1D-49F8-6874861D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44" r="12242" b="-10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9897-7FF7-D89C-DFD4-AB0D0C0E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STEM Education Level</a:t>
            </a:r>
          </a:p>
        </p:txBody>
      </p:sp>
      <p:pic>
        <p:nvPicPr>
          <p:cNvPr id="4" name="Content Placeholder 3" descr="Top States with the Most STEM Graduates">
            <a:extLst>
              <a:ext uri="{FF2B5EF4-FFF2-40B4-BE49-F238E27FC236}">
                <a16:creationId xmlns:a16="http://schemas.microsoft.com/office/drawing/2014/main" id="{3F8B8123-B1F7-0576-FA67-CB0D4746B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84" y="2408425"/>
            <a:ext cx="4881823" cy="4449535"/>
          </a:xfrm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DE1473C7-A678-A0D9-F302-6943BFAC4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185" y="4636633"/>
            <a:ext cx="6803572" cy="2069648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892CC505-96C6-0BC8-8DC3-D8D11C00B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227" y="2403701"/>
            <a:ext cx="6810374" cy="22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6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D8696-8549-8C13-E95C-82F84EB6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3938518"/>
          </a:xfrm>
        </p:spPr>
        <p:txBody>
          <a:bodyPr>
            <a:normAutofit/>
          </a:bodyPr>
          <a:lstStyle/>
          <a:p>
            <a:r>
              <a:rPr lang="en-US" sz="3200"/>
              <a:t>III. Takeaways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D2E8B-968C-4DDC-9470-260B5DA1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2778"/>
            <a:ext cx="3047997" cy="2285222"/>
            <a:chOff x="0" y="3438071"/>
            <a:chExt cx="3047997" cy="3429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40AF6-4BB8-4A24-9BCA-B088F02B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AD7D5E-CDD6-4468-9F5F-6802387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3EE708-6514-EA79-5AD2-C0DE8E404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70680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1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7238-C7ED-B401-0697-52DEB531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B5FB-ABA3-62F8-85EF-99719E6E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Research on county levels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Case study in a state: District of Columbia, California, Washington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Machine learning model to rank best places to start new-grad jobs for STEMs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Dive in specific STEMs fields such as Software Engineer, Data Engineer, Bio Chemistry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Gathering data on patents, </a:t>
            </a:r>
            <a:r>
              <a:rPr lang="en-US" dirty="0" err="1"/>
              <a:t>Phds</a:t>
            </a:r>
            <a:r>
              <a:rPr lang="en-US" dirty="0"/>
              <a:t> enrollment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9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4AD46-2BBF-0F51-7840-E4FF60EE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Behind The Scene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Drama">
            <a:extLst>
              <a:ext uri="{FF2B5EF4-FFF2-40B4-BE49-F238E27FC236}">
                <a16:creationId xmlns:a16="http://schemas.microsoft.com/office/drawing/2014/main" id="{705E4886-CB8A-50D4-A0D3-D0DD30244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9304" y="609600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4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30EF98-A377-4235-9CED-EE434877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DB9F3-69F4-40E5-A044-3F65CA033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A3D18-5790-E4E3-576B-83076F73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39037" cy="2699500"/>
          </a:xfrm>
        </p:spPr>
        <p:txBody>
          <a:bodyPr anchor="ctr">
            <a:normAutofit/>
          </a:bodyPr>
          <a:lstStyle/>
          <a:p>
            <a:r>
              <a:rPr lang="en-US" dirty="0"/>
              <a:t>Data Sources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9DEED62B-E66C-83DD-0BFE-79A9DCDF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3" y="3836004"/>
            <a:ext cx="5256757" cy="20651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EC0EA9-C59B-41DA-BC24-816C2B13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56C42F-62A1-4EF0-A939-AD5B33CD5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06EBE5-B060-4699-84D2-8DE482E3A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6D1F-FADD-1312-0966-0CF8BD8A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90" y="365125"/>
            <a:ext cx="4892009" cy="5811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dirty="0">
                <a:latin typeface="Times"/>
                <a:cs typeface="Times"/>
              </a:rPr>
              <a:t>Bureau Labor of Statistics</a:t>
            </a:r>
            <a:endParaRPr lang="en-US" dirty="0"/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dirty="0">
                <a:latin typeface="Times"/>
                <a:cs typeface="Times"/>
              </a:rPr>
              <a:t>Census Bureau</a:t>
            </a:r>
          </a:p>
          <a:p>
            <a:endParaRPr lang="en-US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2763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17ADF9C-7729-43E0-B44E-3392C2BD0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64CE6C-E4DD-47B0-947A-FE4B1135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0129D-FCDF-D705-AFFF-5210BF37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252571" cy="27664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Gathering &amp; </a:t>
            </a:r>
            <a:r>
              <a:rPr lang="en-US" dirty="0" err="1"/>
              <a:t>Preporcessing</a:t>
            </a:r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34BB5A-3636-3B1B-D25D-13D4C0E7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890" b="1"/>
          <a:stretch/>
        </p:blipFill>
        <p:spPr>
          <a:xfrm>
            <a:off x="20" y="3429000"/>
            <a:ext cx="6095978" cy="3429000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7AFBE4C-092C-CE1A-773F-A547AB080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02" y="365125"/>
            <a:ext cx="4830097" cy="5811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+ Implemented Pandas to </a:t>
            </a:r>
            <a:r>
              <a:rPr lang="en-US" dirty="0" err="1"/>
              <a:t>modfiy</a:t>
            </a:r>
            <a:r>
              <a:rPr lang="en-US" dirty="0"/>
              <a:t>/extract data from different files, compose into a single file, and design key metrics for analysis</a:t>
            </a:r>
          </a:p>
          <a:p>
            <a:r>
              <a:rPr lang="en-US" dirty="0"/>
              <a:t>+ Utilized matplotlib to draw basic visualizations for data exploration and data quality check</a:t>
            </a:r>
          </a:p>
        </p:txBody>
      </p:sp>
      <p:pic>
        <p:nvPicPr>
          <p:cNvPr id="3" name="Picture 2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329B1B33-4382-19B6-68CB-D1CA9E2A1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7" y="3426959"/>
            <a:ext cx="6104165" cy="330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2FCF07-6918-45A6-B28F-1025FEBA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45672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1A93E-2FA1-3B8F-1567-6CC98C2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7" y="1122362"/>
            <a:ext cx="5184053" cy="3049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Visualization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DA50AA-91F7-46BD-A597-D6D53C49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7276"/>
            <a:ext cx="6095998" cy="2290723"/>
            <a:chOff x="6096002" y="-9073"/>
            <a:chExt cx="6095998" cy="68670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1BD77B-CBDE-42DB-BB4D-025A98022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125DA2-04DB-43C8-81D3-D063B1D7B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Optimize </a:t>
              </a:r>
              <a:r>
                <a:rPr lang="en-US" dirty="0" err="1">
                  <a:solidFill>
                    <a:schemeClr val="tx1"/>
                  </a:solidFill>
                </a:rPr>
                <a:t>Plotly</a:t>
              </a:r>
              <a:r>
                <a:rPr lang="en-US" dirty="0">
                  <a:solidFill>
                    <a:schemeClr val="tx1"/>
                  </a:solidFill>
                </a:rPr>
                <a:t> and </a:t>
              </a:r>
              <a:r>
                <a:rPr lang="en-US" dirty="0" err="1">
                  <a:solidFill>
                    <a:schemeClr val="tx1"/>
                  </a:solidFill>
                </a:rPr>
                <a:t>PowerBI</a:t>
              </a:r>
              <a:r>
                <a:rPr lang="en-US" dirty="0">
                  <a:solidFill>
                    <a:schemeClr val="tx1"/>
                  </a:solidFill>
                </a:rPr>
                <a:t> to draw interactive charts where I could interact and compare stats of each states to each others + look more lively</a:t>
              </a:r>
            </a:p>
          </p:txBody>
        </p:sp>
      </p:grpSp>
      <p:pic>
        <p:nvPicPr>
          <p:cNvPr id="5" name="Picture 4" descr="A graph of the states&#10;&#10;Description automatically generated">
            <a:extLst>
              <a:ext uri="{FF2B5EF4-FFF2-40B4-BE49-F238E27FC236}">
                <a16:creationId xmlns:a16="http://schemas.microsoft.com/office/drawing/2014/main" id="{0A6EEB46-FAB0-7B4F-8E2B-DA572279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18" y="709043"/>
            <a:ext cx="5400989" cy="2038873"/>
          </a:xfrm>
          <a:prstGeom prst="rect">
            <a:avLst/>
          </a:prstGeom>
        </p:spPr>
      </p:pic>
      <p:pic>
        <p:nvPicPr>
          <p:cNvPr id="4" name="Content Placeholder 3" descr="A map of the united states&#10;&#10;Description automatically generated">
            <a:extLst>
              <a:ext uri="{FF2B5EF4-FFF2-40B4-BE49-F238E27FC236}">
                <a16:creationId xmlns:a16="http://schemas.microsoft.com/office/drawing/2014/main" id="{BA2EF714-8BD9-E6A2-9230-5A1DC6806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6018" y="3790578"/>
            <a:ext cx="5400989" cy="19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0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C72BE-7358-FA29-D4DA-8038EBA3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THANK YOU FOR LISTENNING!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CFA60FB-7480-82FF-C85A-7C7AA5461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9304" y="609600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5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96E45-C60E-752E-2C56-79567C71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B5CF49F-AFBD-824C-7782-C04421021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022227"/>
              </p:ext>
            </p:extLst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06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A028B-92FA-BEA5-9659-650F8351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4E07-0B90-F63B-039C-D0E2E88B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arenR"/>
            </a:pPr>
            <a:r>
              <a:rPr lang="en-US" dirty="0"/>
              <a:t>Why STEM ?</a:t>
            </a:r>
          </a:p>
          <a:p>
            <a:r>
              <a:rPr lang="en-US" dirty="0"/>
              <a:t>2) What questions should we focus in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BA2D5-2BB1-8625-7D8E-58B8EA47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83" r="27230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6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1BB94-EDFE-1C20-8315-E419369B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Why STEM ?</a:t>
            </a:r>
            <a:br>
              <a:rPr lang="en-US" dirty="0"/>
            </a:br>
            <a:endParaRPr lang="en-US" dirty="0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D3FAE27C-9BE5-37FD-C815-7D864BFC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1986010"/>
            <a:ext cx="3879630" cy="44978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</a:rPr>
              <a:t>+ 11.110.400 jobs created next decade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</a:rPr>
              <a:t>+ 52% higher earning than average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</a:rPr>
              <a:t>+ Accounting for 60% of U.S. GDP</a:t>
            </a:r>
          </a:p>
          <a:p>
            <a:pPr>
              <a:lnSpc>
                <a:spcPct val="110000"/>
              </a:lnSpc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1FFBBF8-DEB5-D024-3F4B-27E80204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07" y="2798722"/>
            <a:ext cx="7590693" cy="4054555"/>
          </a:xfrm>
          <a:prstGeom prst="rect">
            <a:avLst/>
          </a:prstGeom>
        </p:spPr>
      </p:pic>
      <p:pic>
        <p:nvPicPr>
          <p:cNvPr id="5" name="Picture 4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D07FE250-A1CB-06B1-DC5D-1D1CE4A7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06" y="-102045"/>
            <a:ext cx="7590694" cy="29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71C7DD5-7534-4C64-85EA-F76DC5A3C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0E09B2-3F30-4CC7-8D68-D65034EA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0F299-11CB-6CDB-004E-C462B4F4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84728" cy="2753386"/>
          </a:xfrm>
        </p:spPr>
        <p:txBody>
          <a:bodyPr anchor="ctr">
            <a:normAutofit/>
          </a:bodyPr>
          <a:lstStyle/>
          <a:p>
            <a:r>
              <a:rPr lang="en-US" dirty="0"/>
              <a:t>2. What is Happening?</a:t>
            </a:r>
          </a:p>
        </p:txBody>
      </p:sp>
      <p:pic>
        <p:nvPicPr>
          <p:cNvPr id="4" name="Content Placeholder 3" descr="A blue circle with white text&#10;&#10;Description automatically generated">
            <a:extLst>
              <a:ext uri="{FF2B5EF4-FFF2-40B4-BE49-F238E27FC236}">
                <a16:creationId xmlns:a16="http://schemas.microsoft.com/office/drawing/2014/main" id="{0410117D-BD6A-4088-13E3-3E0DD172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" y="2585366"/>
            <a:ext cx="6098081" cy="396969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4078E34-F34C-4282-96E4-6D432572B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5FC41C-8786-44E0-B81D-ED9000C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67E311-3ADD-4CEE-8B26-8D060DA56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E1ABFE4-18A8-6ACA-3C52-C6B5B3AA9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503" y="528411"/>
            <a:ext cx="4904153" cy="5811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+ 6 out of 10 people in STEM workforces does not have a bachelor's degree or higher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Addressing 2 concerns: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+ As a student, where should (not) to start your career when that person graduates in STEM majors ?</a:t>
            </a:r>
          </a:p>
          <a:p>
            <a:r>
              <a:rPr lang="en-US" dirty="0">
                <a:ea typeface="+mn-lt"/>
                <a:cs typeface="+mn-lt"/>
              </a:rPr>
              <a:t>+ As government officials, how can we understand the overall STEM labor market trends in the US in recent years ?</a:t>
            </a:r>
          </a:p>
        </p:txBody>
      </p:sp>
    </p:spTree>
    <p:extLst>
      <p:ext uri="{BB962C8B-B14F-4D97-AF65-F5344CB8AC3E}">
        <p14:creationId xmlns:p14="http://schemas.microsoft.com/office/powerpoint/2010/main" val="9611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A0DF4-2E49-E71F-5DB8-54471E22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1122363"/>
            <a:ext cx="491084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GEOGRAPHICAL DISTRIBUTIONS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BE4C59-DC49-2DF5-0575-C8691996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77" r="22277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9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79CB98-976B-40EA-81C0-E41C11E7A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40EA27-D4B7-45EA-99D3-64C01E076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28523" y="0"/>
            <a:ext cx="3063476" cy="6858000"/>
            <a:chOff x="6096002" y="-9073"/>
            <a:chExt cx="6095998" cy="68670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D2799F-4260-479B-96A8-765982ABD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FD5F36-D9B1-4810-B062-5898FDC1D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FC428-98F2-41B0-859F-EC3A5A41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457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6473A-AB4C-D7CC-2992-0ED4653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8212639" cy="151373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Which states should you start out ?</a:t>
            </a:r>
          </a:p>
        </p:txBody>
      </p:sp>
      <p:pic>
        <p:nvPicPr>
          <p:cNvPr id="4" name="Picture 3" descr="A map of the united states with orange dots&#10;&#10;Description automatically generated">
            <a:extLst>
              <a:ext uri="{FF2B5EF4-FFF2-40B4-BE49-F238E27FC236}">
                <a16:creationId xmlns:a16="http://schemas.microsoft.com/office/drawing/2014/main" id="{ADBF75C0-F8DC-3B86-51B0-AFFCC5E5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7" y="2537094"/>
            <a:ext cx="3989156" cy="3203760"/>
          </a:xfrm>
          <a:prstGeom prst="rect">
            <a:avLst/>
          </a:prstGeom>
        </p:spPr>
      </p:pic>
      <p:pic>
        <p:nvPicPr>
          <p:cNvPr id="6" name="Picture 5" descr="A graph of the states of the united states&#10;&#10;Description automatically generated">
            <a:extLst>
              <a:ext uri="{FF2B5EF4-FFF2-40B4-BE49-F238E27FC236}">
                <a16:creationId xmlns:a16="http://schemas.microsoft.com/office/drawing/2014/main" id="{8DE2C856-10C6-2D20-7ABB-52E75DF92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517" y="4163861"/>
            <a:ext cx="7689537" cy="2443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0E16C-F8B5-9B3B-F02A-3EE0407B1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25" y="1126746"/>
            <a:ext cx="7743967" cy="28349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CD25-1335-3810-97E0-B3851647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185" y="649432"/>
            <a:ext cx="2587337" cy="552753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600" dirty="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1359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D2ED-C475-57CE-1E03-3890A5C0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958171"/>
          </a:xfrm>
        </p:spPr>
        <p:txBody>
          <a:bodyPr/>
          <a:lstStyle/>
          <a:p>
            <a:r>
              <a:rPr lang="en-US" dirty="0"/>
              <a:t>Wage &amp; Living Standard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CDE3D-6D66-CBD3-45CB-9A0608E50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" y="1519144"/>
            <a:ext cx="6291942" cy="2676604"/>
          </a:xfrm>
        </p:spPr>
      </p:pic>
      <p:pic>
        <p:nvPicPr>
          <p:cNvPr id="6" name="Picture 5" descr="A graph of a number of states&#10;&#10;Description automatically generated">
            <a:extLst>
              <a:ext uri="{FF2B5EF4-FFF2-40B4-BE49-F238E27FC236}">
                <a16:creationId xmlns:a16="http://schemas.microsoft.com/office/drawing/2014/main" id="{86CC3117-11C6-3AFD-04A5-8D03EB765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54" y="1524642"/>
            <a:ext cx="6000590" cy="2665718"/>
          </a:xfrm>
          <a:prstGeom prst="rect">
            <a:avLst/>
          </a:prstGeom>
        </p:spPr>
      </p:pic>
      <p:pic>
        <p:nvPicPr>
          <p:cNvPr id="3" name="Picture 2" descr="A graph of the states&#10;&#10;Description automatically generated">
            <a:extLst>
              <a:ext uri="{FF2B5EF4-FFF2-40B4-BE49-F238E27FC236}">
                <a16:creationId xmlns:a16="http://schemas.microsoft.com/office/drawing/2014/main" id="{24C50A4A-0D67-0846-229C-8C6BD480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1001"/>
            <a:ext cx="6196852" cy="2543734"/>
          </a:xfrm>
          <a:prstGeom prst="rect">
            <a:avLst/>
          </a:prstGeom>
        </p:spPr>
      </p:pic>
      <p:pic>
        <p:nvPicPr>
          <p:cNvPr id="4" name="Picture 3" descr="A graph of the states&#10;&#10;Description automatically generated">
            <a:extLst>
              <a:ext uri="{FF2B5EF4-FFF2-40B4-BE49-F238E27FC236}">
                <a16:creationId xmlns:a16="http://schemas.microsoft.com/office/drawing/2014/main" id="{6C7ACD9D-7BFC-E87B-FDCD-7359C6EC6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646" y="4191000"/>
            <a:ext cx="6017560" cy="25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7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2FCF07-6918-45A6-B28F-1025FEBA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9481F-6709-C75A-37FB-D3F28B4A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7" y="477982"/>
            <a:ext cx="5184053" cy="31344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endParaRPr lang="en-US" sz="3400"/>
          </a:p>
          <a:p>
            <a:pPr>
              <a:lnSpc>
                <a:spcPct val="90000"/>
              </a:lnSpc>
            </a:pPr>
            <a:endParaRPr lang="en-US" sz="3400"/>
          </a:p>
          <a:p>
            <a:pPr>
              <a:lnSpc>
                <a:spcPct val="90000"/>
              </a:lnSpc>
            </a:pPr>
            <a:r>
              <a:rPr lang="en-US" sz="3400"/>
              <a:t>Is that the real value of STEM education? (stem avg wage – non avg)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B7DB5B-426F-4EA9-BE51-7E14D257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8998"/>
            <a:ext cx="6095998" cy="3429001"/>
            <a:chOff x="6096002" y="-9073"/>
            <a:chExt cx="6095998" cy="68670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EF7B3B-2DCA-4B00-898E-9C2C3AB1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13B66E-A461-43A2-8FC0-85D09C297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 descr="A graph of the states&#10;&#10;Description automatically generated">
            <a:extLst>
              <a:ext uri="{FF2B5EF4-FFF2-40B4-BE49-F238E27FC236}">
                <a16:creationId xmlns:a16="http://schemas.microsoft.com/office/drawing/2014/main" id="{087ED2AA-4BD8-A0D5-11AA-AC5433BE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494" y="184825"/>
            <a:ext cx="5186433" cy="2863955"/>
          </a:xfrm>
          <a:prstGeom prst="rect">
            <a:avLst/>
          </a:prstGeom>
        </p:spPr>
      </p:pic>
      <p:pic>
        <p:nvPicPr>
          <p:cNvPr id="4" name="Content Placeholder 3" descr="A graph of the states&#10;&#10;Description automatically generated">
            <a:extLst>
              <a:ext uri="{FF2B5EF4-FFF2-40B4-BE49-F238E27FC236}">
                <a16:creationId xmlns:a16="http://schemas.microsoft.com/office/drawing/2014/main" id="{2FD778EC-E93F-225F-BD46-EE5B95EC8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278" y="3646209"/>
            <a:ext cx="5186433" cy="2983698"/>
          </a:xfrm>
          <a:prstGeom prst="rect">
            <a:avLst/>
          </a:prstGeom>
        </p:spPr>
      </p:pic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50A4BCC2-A2A3-1EAE-453C-C1D35D058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53" y="3238500"/>
            <a:ext cx="5508172" cy="343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76966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741CF"/>
      </a:accent1>
      <a:accent2>
        <a:srgbClr val="3A3FC0"/>
      </a:accent2>
      <a:accent3>
        <a:srgbClr val="4181CF"/>
      </a:accent3>
      <a:accent4>
        <a:srgbClr val="2FAABD"/>
      </a:accent4>
      <a:accent5>
        <a:srgbClr val="3DC29C"/>
      </a:accent5>
      <a:accent6>
        <a:srgbClr val="2FBD5A"/>
      </a:accent6>
      <a:hlink>
        <a:srgbClr val="339B8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MatrixVTI</vt:lpstr>
      <vt:lpstr>STEM Job Market Situation </vt:lpstr>
      <vt:lpstr>Table of Contents</vt:lpstr>
      <vt:lpstr>BACKGROUND</vt:lpstr>
      <vt:lpstr>Why STEM ? </vt:lpstr>
      <vt:lpstr>2. What is Happening?</vt:lpstr>
      <vt:lpstr>GEOGRAPHICAL DISTRIBUTIONS</vt:lpstr>
      <vt:lpstr>Which states should you start out ?</vt:lpstr>
      <vt:lpstr>Wage &amp; Living Standard</vt:lpstr>
      <vt:lpstr>  Is that the real value of STEM education? (stem avg wage – non avg)</vt:lpstr>
      <vt:lpstr>STEM Education Level</vt:lpstr>
      <vt:lpstr>III. Takeaways</vt:lpstr>
      <vt:lpstr>Future Directions</vt:lpstr>
      <vt:lpstr>Behind The Scene</vt:lpstr>
      <vt:lpstr>Data Sources</vt:lpstr>
      <vt:lpstr>Data Gathering &amp; Preporcessing</vt:lpstr>
      <vt:lpstr>Data Visualization</vt:lpstr>
      <vt:lpstr>THANK YOU FOR LISTENNING!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489</cp:revision>
  <dcterms:created xsi:type="dcterms:W3CDTF">2024-09-30T04:05:31Z</dcterms:created>
  <dcterms:modified xsi:type="dcterms:W3CDTF">2024-10-03T14:13:35Z</dcterms:modified>
</cp:coreProperties>
</file>