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7" r:id="rId4"/>
    <p:sldId id="298" r:id="rId5"/>
    <p:sldId id="301" r:id="rId6"/>
    <p:sldId id="302" r:id="rId7"/>
    <p:sldId id="288" r:id="rId8"/>
    <p:sldId id="287" r:id="rId9"/>
    <p:sldId id="295" r:id="rId10"/>
    <p:sldId id="289" r:id="rId11"/>
    <p:sldId id="291" r:id="rId12"/>
    <p:sldId id="292" r:id="rId13"/>
    <p:sldId id="300" r:id="rId14"/>
    <p:sldId id="303" r:id="rId15"/>
    <p:sldId id="304" r:id="rId16"/>
    <p:sldId id="307" r:id="rId17"/>
    <p:sldId id="267" r:id="rId18"/>
    <p:sldId id="268" r:id="rId19"/>
    <p:sldId id="269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4" r:id="rId29"/>
    <p:sldId id="270" r:id="rId30"/>
    <p:sldId id="275" r:id="rId31"/>
    <p:sldId id="271" r:id="rId32"/>
    <p:sldId id="276" r:id="rId33"/>
    <p:sldId id="272" r:id="rId34"/>
    <p:sldId id="273" r:id="rId35"/>
    <p:sldId id="306" r:id="rId36"/>
    <p:sldId id="305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6"/>
    <p:restoredTop sz="94662"/>
  </p:normalViewPr>
  <p:slideViewPr>
    <p:cSldViewPr snapToGrid="0">
      <p:cViewPr varScale="1">
        <p:scale>
          <a:sx n="67" d="100"/>
          <a:sy n="67" d="100"/>
        </p:scale>
        <p:origin x="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71F4-2312-45EB-A98B-35711468D5D0}" type="datetimeFigureOut"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68F9E-E6D3-4E60-9CA0-D3D94ECED1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D269E-899B-824E-AF7F-553F8141CB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D269E-899B-824E-AF7F-553F8141CB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A0D-67CD-3F37-6D15-AEAA68B7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5CEFE-CE98-1344-8166-EB75CF51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529A-D40F-9CAB-B078-877CA3EE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6D18-C539-09BB-3C70-832751D0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8C05-9C60-3361-E593-03975B92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ED03-E328-F12E-BC01-F1FB1B41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7A420-19DE-D0CA-DBD9-337383E47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3195-90F3-1192-C23D-32D210A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69C5-1A04-482D-86D0-C1D7D9C6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BDA0-3127-E928-9D86-43D3F744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57D16-1AF8-D06D-D09C-CAF71517E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EC41-6AF4-4DAC-0CAE-A6A94B46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0477-9CD7-7D2A-4F03-665263C2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AD23-758F-36FA-3D56-A8F403D5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70F-FCEA-CD22-DF54-D9EEE08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0ADE-270C-404F-B5F6-6F69426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D35-88F2-8E29-7B0D-BB7DAEF8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6FF1-3C2A-C969-0143-E5A7B39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F1F8-49F7-D3EC-0F10-BCC0EE4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8EBC-0F08-A07D-F424-D06D2892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D269-1043-B647-940B-3DFDBAF6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B160-3719-7782-566C-D00950A0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9970-10E9-916D-0673-AFF39B24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D5A6-F8F9-D9C7-43DC-E9D0AEC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8304-3ECD-F618-3A51-5143293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5FFE-EDE9-E71B-2A87-6553A2FE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37AE-1CEA-BE0B-5A91-3CED5096A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39C9-AA87-4B74-F5E1-BB0775E0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DF08A-3F69-6E89-8172-38496F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992BA-7BA6-09F2-BA17-8579D3CD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1E5B-BBA1-A0CD-317B-B7937150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050-84B7-91BF-231B-1C0A362E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78634-CE45-BFA2-A75A-64E71721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7C834-0CA3-D4A3-BB92-E70CE6B0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DD630-9533-4673-AA98-371CB5F59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050B-C597-4F57-3A7E-97FA08C8D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7DA91-D956-8988-DFE7-136BB4FB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9E7AD-4401-549C-E4A8-3009A1E7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D6BC-9B6D-602C-3587-BF9B080B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FE3-0DAF-B884-B07A-8BA9FFFF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35595-469D-D836-5739-EDBB3827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FB47F-EBBC-7844-D574-23CB074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48BCC-9710-393D-41B7-36F6B383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7A44E-AD1D-1AE8-FBE1-CDF83E3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92120-6A40-08D3-40BB-CD7217D2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43BE-5323-F890-6248-AAC6958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337A-3978-29C7-1FEA-8AC24AA2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02B0-FBB7-DE1E-82C3-14FDF94B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B3C1D-2017-D097-E161-AF7FCABC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AA3B-DAF7-6E1C-5389-5085FA8B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0BB7-4AA0-D83B-0FEC-F7A8E7F3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897D9-23E1-AFA4-FEA4-8EFBBE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647B-F416-24B0-A024-099055DD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97FA2-561F-5ED6-B4EF-DCF1E871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473F2-221B-BCC8-37F0-E8514DCE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142D-D823-DF29-BAC7-0C83F59E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AD41-1460-1415-1B07-EB9463C3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B4E0-0DC8-6059-0AD7-DA5FC18C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6CFDD-3532-EBDE-F303-F4BB5ED5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1804-CF3A-044C-AC12-1A4375C6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9035-8183-5283-E375-941A00133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9E3E-B4D3-A648-B2E1-F91CC4E9929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AD4F-7753-B010-F929-D93E0AE2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E73D-084C-9FCD-0918-B5BBD28FE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35D6-3366-7E48-BF73-30DC4038E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c.fr/~jlaforet/Suppl/python-cheatsheets.pdf" TargetMode="External"/><Relationship Id="rId2" Type="http://schemas.openxmlformats.org/officeDocument/2006/relationships/hyperlink" Target="https://www.reddit.com/r/SQ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ddit.com/r/learnpython/comments/5som5b/comprehensive_list_of_cheat_sheets_for_python_fo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8F0B-EC46-C00F-4B08-58481977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B585-8B9F-B365-34A2-8E7AA7EB4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Oliver Reidmiller &amp; Billy Wilkerson</a:t>
            </a:r>
          </a:p>
        </p:txBody>
      </p:sp>
    </p:spTree>
    <p:extLst>
      <p:ext uri="{BB962C8B-B14F-4D97-AF65-F5344CB8AC3E}">
        <p14:creationId xmlns:p14="http://schemas.microsoft.com/office/powerpoint/2010/main" val="20132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75F6-DB0B-9D9F-125C-DF79ECD6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Model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F348-3B51-725A-F61E-06A50AA1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Tidy Data </a:t>
            </a:r>
          </a:p>
          <a:p>
            <a:pPr marL="0" indent="0">
              <a:buNone/>
            </a:pPr>
            <a:r>
              <a:rPr lang="en-US" dirty="0"/>
              <a:t>	1. Each variable must have its own column.</a:t>
            </a:r>
          </a:p>
          <a:p>
            <a:pPr marL="0" indent="0">
              <a:buNone/>
            </a:pPr>
            <a:r>
              <a:rPr lang="en-US" dirty="0"/>
              <a:t>	2. Each observation must have one unique row.</a:t>
            </a:r>
          </a:p>
          <a:p>
            <a:pPr marL="0" indent="0">
              <a:buNone/>
            </a:pPr>
            <a:r>
              <a:rPr lang="en-US" dirty="0"/>
              <a:t>	3. Each value must have its own cell.</a:t>
            </a:r>
          </a:p>
          <a:p>
            <a:r>
              <a:rPr lang="en-US" dirty="0"/>
              <a:t>Specific constraints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6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77C-C656-5BAA-95E1-532CE3EE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8FF5-E68F-E538-22BF-7172A226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 can be represented with native Python data structures</a:t>
            </a:r>
          </a:p>
          <a:p>
            <a:r>
              <a:rPr lang="en-US" dirty="0"/>
              <a:t>Dictionary of lists</a:t>
            </a:r>
          </a:p>
          <a:p>
            <a:pPr marL="457200" lvl="1" indent="0">
              <a:buNone/>
            </a:pPr>
            <a:r>
              <a:rPr lang="en-US" dirty="0"/>
              <a:t>+ easy to access and manipulate entire </a:t>
            </a:r>
            <a:r>
              <a:rPr lang="en-US" b="1" dirty="0"/>
              <a:t>columns</a:t>
            </a:r>
          </a:p>
          <a:p>
            <a:pPr marL="457200" lvl="1" indent="0">
              <a:buNone/>
            </a:pPr>
            <a:r>
              <a:rPr lang="en-US" dirty="0"/>
              <a:t>- hard to work with </a:t>
            </a:r>
            <a:r>
              <a:rPr lang="en-US" b="1" dirty="0"/>
              <a:t>rows</a:t>
            </a:r>
          </a:p>
          <a:p>
            <a:r>
              <a:rPr lang="en-US" dirty="0"/>
              <a:t>List of lists</a:t>
            </a:r>
          </a:p>
          <a:p>
            <a:pPr marL="457200" lvl="1" indent="0">
              <a:buNone/>
            </a:pPr>
            <a:r>
              <a:rPr lang="en-US" dirty="0"/>
              <a:t>+ easy to access and manipulate </a:t>
            </a:r>
            <a:r>
              <a:rPr lang="en-US" b="1" dirty="0"/>
              <a:t>rows</a:t>
            </a:r>
          </a:p>
          <a:p>
            <a:pPr marL="457200" lvl="1" indent="0">
              <a:buNone/>
            </a:pPr>
            <a:r>
              <a:rPr lang="en-US" dirty="0"/>
              <a:t>- hard to work with </a:t>
            </a:r>
            <a:r>
              <a:rPr lang="en-US" b="1" dirty="0"/>
              <a:t>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D85E-E69B-6202-AC7A-E3A915B1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DDE5-4428-787A-718E-4C0EFD1C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4627827"/>
          </a:xfrm>
        </p:spPr>
        <p:txBody>
          <a:bodyPr/>
          <a:lstStyle/>
          <a:p>
            <a:r>
              <a:rPr lang="en-US" dirty="0"/>
              <a:t>Module made to fix this issue, introduces new data structures</a:t>
            </a:r>
          </a:p>
          <a:p>
            <a:r>
              <a:rPr lang="en-US" dirty="0"/>
              <a:t>Missing data is handled as </a:t>
            </a:r>
            <a:r>
              <a:rPr lang="en-US" i="1" dirty="0" err="1"/>
              <a:t>NaN</a:t>
            </a:r>
            <a:r>
              <a:rPr lang="en-US" dirty="0"/>
              <a:t>, like in NumPy</a:t>
            </a:r>
            <a:endParaRPr lang="en-US" i="1" dirty="0"/>
          </a:p>
          <a:p>
            <a:r>
              <a:rPr lang="en-US" u="sng" dirty="0"/>
              <a:t>Series</a:t>
            </a:r>
            <a:r>
              <a:rPr lang="en-US" dirty="0"/>
              <a:t> - one-dimensional array of indexed data</a:t>
            </a:r>
          </a:p>
          <a:p>
            <a:r>
              <a:rPr lang="en-US" u="sng" dirty="0" err="1"/>
              <a:t>Dataframe</a:t>
            </a:r>
            <a:r>
              <a:rPr lang="en-US" dirty="0"/>
              <a:t> – two-dimensional array of data</a:t>
            </a:r>
          </a:p>
          <a:p>
            <a:pPr lvl="1"/>
            <a:r>
              <a:rPr lang="en-US" dirty="0"/>
              <a:t>Index and column names are mutable</a:t>
            </a:r>
          </a:p>
          <a:p>
            <a:endParaRPr lang="en-US" dirty="0"/>
          </a:p>
        </p:txBody>
      </p:sp>
      <p:pic>
        <p:nvPicPr>
          <p:cNvPr id="5" name="Picture 4" descr="A table with numbers and a missing value&#10;&#10;Description automatically generated">
            <a:extLst>
              <a:ext uri="{FF2B5EF4-FFF2-40B4-BE49-F238E27FC236}">
                <a16:creationId xmlns:a16="http://schemas.microsoft.com/office/drawing/2014/main" id="{82220956-DED3-8C15-23C8-31588D1D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48" y="3718560"/>
            <a:ext cx="6875719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9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D609-66FF-5357-DCCA-3B3252BD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1846-FCAB-6657-A96D-C5F047E3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>
            <a:normAutofit/>
          </a:bodyPr>
          <a:lstStyle/>
          <a:p>
            <a:r>
              <a:rPr lang="en-US" sz="3200" u="sng" dirty="0"/>
              <a:t>Access operations</a:t>
            </a:r>
            <a:r>
              <a:rPr lang="en-US" sz="3200" dirty="0"/>
              <a:t> – operations that allow us to select certain features or rows from the dataset (e.g. loc, </a:t>
            </a:r>
            <a:r>
              <a:rPr lang="en-US" sz="3200" dirty="0" err="1"/>
              <a:t>iloc</a:t>
            </a:r>
            <a:r>
              <a:rPr lang="en-US" sz="3200" dirty="0"/>
              <a:t>, [])</a:t>
            </a:r>
          </a:p>
          <a:p>
            <a:r>
              <a:rPr lang="en-US" sz="3200" u="sng" dirty="0"/>
              <a:t>Column operations</a:t>
            </a:r>
            <a:r>
              <a:rPr lang="en-US" sz="3200" dirty="0"/>
              <a:t> – operations that allow us to create and delete columns</a:t>
            </a:r>
          </a:p>
          <a:p>
            <a:r>
              <a:rPr lang="en-US" sz="3200" u="sng" dirty="0"/>
              <a:t>Aggregation</a:t>
            </a:r>
            <a:r>
              <a:rPr lang="en-US" sz="3200" dirty="0"/>
              <a:t> – partitioning operations that allow us to summarize subsets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38792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57A-7C78-CDA6-63AB-4ADA2410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datasets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7B69-F223-0FC0-AF54-3BC34412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Combining tables</a:t>
            </a:r>
            <a:r>
              <a:rPr lang="en-US" sz="3200" dirty="0"/>
              <a:t> – allows us to concatenate datasets along row dimension or column dimension</a:t>
            </a:r>
            <a:endParaRPr lang="en-US" sz="3200" u="sng" dirty="0"/>
          </a:p>
          <a:p>
            <a:r>
              <a:rPr lang="en-US" sz="3200" u="sng" dirty="0"/>
              <a:t>Joining data frames</a:t>
            </a:r>
            <a:r>
              <a:rPr lang="en-US" sz="3200" dirty="0"/>
              <a:t> – allows us to combine data frames by more complicated methods than concatenation (more on types of joins later)</a:t>
            </a:r>
          </a:p>
          <a:p>
            <a:r>
              <a:rPr lang="en-US" sz="3200" u="sng" dirty="0"/>
              <a:t>Merging data frames</a:t>
            </a:r>
            <a:r>
              <a:rPr lang="en-US" sz="3200" dirty="0"/>
              <a:t> – combining tables by the values in a regular column (not part of an index)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97198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1E92-C1BE-A88B-C053-541A9718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7FE2-4477-9337-BE63-FB7DC3B7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050" cy="4351338"/>
          </a:xfrm>
        </p:spPr>
        <p:txBody>
          <a:bodyPr/>
          <a:lstStyle/>
          <a:p>
            <a:r>
              <a:rPr lang="en-US" dirty="0"/>
              <a:t>Long vs Wide Data</a:t>
            </a:r>
          </a:p>
          <a:p>
            <a:pPr lvl="1"/>
            <a:r>
              <a:rPr lang="en-US" dirty="0"/>
              <a:t>Long considered better </a:t>
            </a:r>
            <a:r>
              <a:rPr lang="en-US"/>
              <a:t>for storage</a:t>
            </a:r>
            <a:endParaRPr lang="en-US" dirty="0"/>
          </a:p>
          <a:p>
            <a:pPr lvl="1"/>
            <a:r>
              <a:rPr lang="en-US" dirty="0"/>
              <a:t>Wide is better for analysis, reducing dimensionality</a:t>
            </a:r>
          </a:p>
          <a:p>
            <a:r>
              <a:rPr lang="en-US" dirty="0"/>
              <a:t>Tabular transformations with Pandas</a:t>
            </a:r>
          </a:p>
          <a:p>
            <a:pPr lvl="1"/>
            <a:r>
              <a:rPr lang="en-US" dirty="0"/>
              <a:t>Transpose – swapping rows/columns</a:t>
            </a:r>
          </a:p>
          <a:p>
            <a:pPr lvl="1"/>
            <a:r>
              <a:rPr lang="en-US" dirty="0"/>
              <a:t>Melt (wide &gt; long)</a:t>
            </a:r>
          </a:p>
          <a:p>
            <a:pPr lvl="1"/>
            <a:r>
              <a:rPr lang="en-US" dirty="0"/>
              <a:t>Pivot (long &gt; wide)</a:t>
            </a:r>
          </a:p>
          <a:p>
            <a:endParaRPr lang="en-US" dirty="0"/>
          </a:p>
        </p:txBody>
      </p:sp>
      <p:pic>
        <p:nvPicPr>
          <p:cNvPr id="5" name="Picture 4" descr="A table with numbers and a number in the middle&#10;&#10;Description automatically generated with medium confidence">
            <a:extLst>
              <a:ext uri="{FF2B5EF4-FFF2-40B4-BE49-F238E27FC236}">
                <a16:creationId xmlns:a16="http://schemas.microsoft.com/office/drawing/2014/main" id="{BAD0BFDA-7CEC-7D6B-61CD-516C773C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690688"/>
            <a:ext cx="5589458" cy="421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5C908-3F4B-6D71-58F1-3A4A61A51FCC}"/>
              </a:ext>
            </a:extLst>
          </p:cNvPr>
          <p:cNvSpPr txBox="1"/>
          <p:nvPr/>
        </p:nvSpPr>
        <p:spPr>
          <a:xfrm>
            <a:off x="0" y="6488668"/>
            <a:ext cx="25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</a:t>
            </a:r>
            <a:r>
              <a:rPr lang="en-US" dirty="0" err="1"/>
              <a:t>statology.org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11F1-DC5C-7DCC-7068-058CCB98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Example from Course Notes</a:t>
            </a:r>
          </a:p>
        </p:txBody>
      </p:sp>
      <p:pic>
        <p:nvPicPr>
          <p:cNvPr id="4" name="Content Placeholder 3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813DEC57-DFFB-2EFF-6940-BED131C93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96" y="2511672"/>
            <a:ext cx="10717008" cy="33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7DF7-1109-55B8-C1F2-2D9BA68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2B81B-B690-018E-E3A9-60D2290D5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2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1A617-ADA5-5CDC-F064-6187097C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D8AACC-BCAB-AAB5-7BB0-5DF11F18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database tables containing keys to uniquely identify individual records/rows.</a:t>
            </a:r>
          </a:p>
          <a:p>
            <a:pPr lvl="1"/>
            <a:r>
              <a:rPr lang="en-US" u="sng" dirty="0"/>
              <a:t>Primary Key </a:t>
            </a:r>
            <a:r>
              <a:rPr lang="en-US" dirty="0"/>
              <a:t>– uniquely identifies each row in that table. </a:t>
            </a:r>
          </a:p>
          <a:p>
            <a:pPr lvl="1"/>
            <a:r>
              <a:rPr lang="en-US" u="sng" dirty="0"/>
              <a:t>Foreign Key </a:t>
            </a:r>
            <a:r>
              <a:rPr lang="en-US" dirty="0"/>
              <a:t>– connects rows to another data table (the primary key of the other table)</a:t>
            </a:r>
          </a:p>
        </p:txBody>
      </p:sp>
    </p:spTree>
    <p:extLst>
      <p:ext uri="{BB962C8B-B14F-4D97-AF65-F5344CB8AC3E}">
        <p14:creationId xmlns:p14="http://schemas.microsoft.com/office/powerpoint/2010/main" val="297615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4962-424B-C1C7-ADED-0D083FE0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Picture 8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9037DB15-3D9D-786C-EB2B-91D9AF8F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024684"/>
            <a:ext cx="6191250" cy="1700031"/>
          </a:xfrm>
          <a:prstGeom prst="rect">
            <a:avLst/>
          </a:prstGeom>
        </p:spPr>
      </p:pic>
      <p:pic>
        <p:nvPicPr>
          <p:cNvPr id="13" name="Content Placeholder 1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42129DF-B0D2-CBFE-27ED-F8E797E66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375" y="1470605"/>
            <a:ext cx="7086600" cy="1554079"/>
          </a:xfr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B43A0-A42A-638C-37AC-B6CF507E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724715"/>
            <a:ext cx="5886450" cy="1872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4AAEB0-AF41-1273-797F-D1863C198D3B}"/>
              </a:ext>
            </a:extLst>
          </p:cNvPr>
          <p:cNvSpPr txBox="1"/>
          <p:nvPr/>
        </p:nvSpPr>
        <p:spPr>
          <a:xfrm>
            <a:off x="7572375" y="161925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50C5D2-FB7C-8F64-70A2-BF689ABA845F}"/>
              </a:ext>
            </a:extLst>
          </p:cNvPr>
          <p:cNvSpPr txBox="1"/>
          <p:nvPr/>
        </p:nvSpPr>
        <p:spPr>
          <a:xfrm>
            <a:off x="6657975" y="3760832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A52E6-DDD9-DF9C-7BC4-AC33ADB80C5A}"/>
              </a:ext>
            </a:extLst>
          </p:cNvPr>
          <p:cNvSpPr txBox="1"/>
          <p:nvPr/>
        </p:nvSpPr>
        <p:spPr>
          <a:xfrm>
            <a:off x="6219825" y="559085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BB0C53-BEA1-E015-E11F-E2DC76EE3498}"/>
              </a:ext>
            </a:extLst>
          </p:cNvPr>
          <p:cNvCxnSpPr>
            <a:cxnSpLocks/>
          </p:cNvCxnSpPr>
          <p:nvPr/>
        </p:nvCxnSpPr>
        <p:spPr>
          <a:xfrm>
            <a:off x="2581275" y="1543050"/>
            <a:ext cx="1885950" cy="1536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B033A-61C2-1637-02CF-0FD054148485}"/>
              </a:ext>
            </a:extLst>
          </p:cNvPr>
          <p:cNvCxnSpPr>
            <a:cxnSpLocks/>
          </p:cNvCxnSpPr>
          <p:nvPr/>
        </p:nvCxnSpPr>
        <p:spPr>
          <a:xfrm>
            <a:off x="647700" y="3183767"/>
            <a:ext cx="0" cy="1540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A72F2AB7-5BD8-8DA9-4E5B-8F221A316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561" y="2436609"/>
            <a:ext cx="4010752" cy="2876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4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D01C-616F-79F6-AF5D-719909F3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5383-F2B7-4D52-3FA8-5A91606D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19"/>
            <a:ext cx="58119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 Main Data Models = Tabular, Hierarchical, Relational</a:t>
            </a:r>
          </a:p>
          <a:p>
            <a:r>
              <a:rPr lang="en-US" u="sng" dirty="0"/>
              <a:t>Tabular Data</a:t>
            </a:r>
          </a:p>
          <a:p>
            <a:r>
              <a:rPr lang="en-US" dirty="0"/>
              <a:t>Python – 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(Arrays)</a:t>
            </a:r>
          </a:p>
          <a:p>
            <a:pPr lvl="1"/>
            <a:r>
              <a:rPr lang="en-US" dirty="0"/>
              <a:t>Dictionary of Lists (</a:t>
            </a:r>
            <a:r>
              <a:rPr lang="en-US" dirty="0" err="1"/>
              <a:t>DoL</a:t>
            </a:r>
            <a:r>
              <a:rPr lang="en-US" dirty="0"/>
              <a:t>) &amp; Lists of Lists (</a:t>
            </a:r>
            <a:r>
              <a:rPr lang="en-US" dirty="0" err="1"/>
              <a:t>LoL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Tabular Data Formats</a:t>
            </a:r>
            <a:endParaRPr lang="en-US" dirty="0">
              <a:cs typeface="Calibri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8507C-2DA4-DD7F-CBEC-7D02EC9E0E58}"/>
              </a:ext>
            </a:extLst>
          </p:cNvPr>
          <p:cNvSpPr txBox="1"/>
          <p:nvPr/>
        </p:nvSpPr>
        <p:spPr>
          <a:xfrm>
            <a:off x="6875813" y="1063986"/>
            <a:ext cx="472637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Relational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v.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Keywords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Subqueries</a:t>
            </a: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Connecting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Hierarchal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9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0744-DE52-4C79-9554-831CBF12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table with numbers and a number&#10;&#10;Description automatically generated">
            <a:extLst>
              <a:ext uri="{FF2B5EF4-FFF2-40B4-BE49-F238E27FC236}">
                <a16:creationId xmlns:a16="http://schemas.microsoft.com/office/drawing/2014/main" id="{ADD60FFA-4050-FEF6-8EE0-EC89C0EE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90424" cy="2183910"/>
          </a:xfrm>
        </p:spPr>
      </p:pic>
      <p:pic>
        <p:nvPicPr>
          <p:cNvPr id="7" name="Picture 6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E6A16960-468B-D46F-6D77-76513FFB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507"/>
            <a:ext cx="7772400" cy="17110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1D1ED-8080-250C-2A7D-EF90E431CE68}"/>
              </a:ext>
            </a:extLst>
          </p:cNvPr>
          <p:cNvCxnSpPr>
            <a:cxnSpLocks/>
          </p:cNvCxnSpPr>
          <p:nvPr/>
        </p:nvCxnSpPr>
        <p:spPr>
          <a:xfrm>
            <a:off x="1153886" y="1874044"/>
            <a:ext cx="1600200" cy="2292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3F6AC8-D354-3494-8C43-5EE189F13094}"/>
              </a:ext>
            </a:extLst>
          </p:cNvPr>
          <p:cNvSpPr txBox="1"/>
          <p:nvPr/>
        </p:nvSpPr>
        <p:spPr>
          <a:xfrm>
            <a:off x="7870371" y="2091328"/>
            <a:ext cx="348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 should be standardized and unique to preserve data integrity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71614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D137-2190-EC8F-7DE6-6ED48BAB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D61F-D250-248F-D0E6-BB6D7ACC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to handle structured data that follows the relational data model used to interact with relational databases to manage and manipulate data.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Declarative language – easy to use</a:t>
            </a:r>
          </a:p>
          <a:p>
            <a:pPr lvl="1"/>
            <a:r>
              <a:rPr lang="en-US" dirty="0"/>
              <a:t>Can handle large amounts of data </a:t>
            </a:r>
          </a:p>
          <a:p>
            <a:pPr lvl="1"/>
            <a:r>
              <a:rPr lang="en-US" dirty="0"/>
              <a:t>Standard for most database systems</a:t>
            </a:r>
          </a:p>
          <a:p>
            <a:pPr lvl="1"/>
            <a:r>
              <a:rPr lang="en-US" dirty="0"/>
              <a:t>Keys ensure data integrity and accuracy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73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D713-2EE6-92AE-FA37-6A4EA1EC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1028" name="Picture 4" descr="7 Must-Have Data Analyst Skills | Northeastern University">
            <a:extLst>
              <a:ext uri="{FF2B5EF4-FFF2-40B4-BE49-F238E27FC236}">
                <a16:creationId xmlns:a16="http://schemas.microsoft.com/office/drawing/2014/main" id="{13333D32-A34E-A1FC-D4D9-75380BBE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66" y="354009"/>
            <a:ext cx="2915564" cy="29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622442-A609-32FB-D40A-EE88E2ECF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199" r="11531" b="-3"/>
          <a:stretch/>
        </p:blipFill>
        <p:spPr>
          <a:xfrm>
            <a:off x="1198181" y="3472752"/>
            <a:ext cx="5257048" cy="3298103"/>
          </a:xfrm>
          <a:prstGeom prst="rect">
            <a:avLst/>
          </a:prstGeom>
        </p:spPr>
      </p:pic>
      <p:pic>
        <p:nvPicPr>
          <p:cNvPr id="1026" name="Picture 2" descr="Top 5 Data Analyst Skills Employers Want in 2024">
            <a:extLst>
              <a:ext uri="{FF2B5EF4-FFF2-40B4-BE49-F238E27FC236}">
                <a16:creationId xmlns:a16="http://schemas.microsoft.com/office/drawing/2014/main" id="{6C08FFB4-7A70-6505-E6B7-A7F6E2D5F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1" b="-1"/>
          <a:stretch/>
        </p:blipFill>
        <p:spPr bwMode="auto">
          <a:xfrm>
            <a:off x="7336971" y="3557029"/>
            <a:ext cx="4515764" cy="30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st In-Demand Tech Skills for Data Analysts - Jeff Hale">
            <a:extLst>
              <a:ext uri="{FF2B5EF4-FFF2-40B4-BE49-F238E27FC236}">
                <a16:creationId xmlns:a16="http://schemas.microsoft.com/office/drawing/2014/main" id="{C52E11E6-322C-6FDA-B975-A205891A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12" y="2041"/>
            <a:ext cx="5630333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14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EDCD-9FED-A5FB-22C5-054F3E84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A5C3-E4D2-2741-BCC4-128B85F6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42596"/>
            <a:ext cx="57912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SELECT</a:t>
            </a:r>
            <a:r>
              <a:rPr lang="en-US" dirty="0"/>
              <a:t>: Used to query and retrieve data from one or more tables in a database.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LIMIT</a:t>
            </a:r>
            <a:r>
              <a:rPr lang="en-US" dirty="0"/>
              <a:t>: - Specifies the maximum number of rows to return in the result set of a query.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AS</a:t>
            </a:r>
            <a:r>
              <a:rPr lang="en-US" dirty="0"/>
              <a:t>: - renames an existing column to make it more readable or names new columns from manipulating other columns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*</a:t>
            </a:r>
            <a:r>
              <a:rPr lang="en-US" dirty="0"/>
              <a:t>: Indicates all columns should be selected in a SELECT statement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ORDER BY</a:t>
            </a:r>
            <a:r>
              <a:rPr lang="en-US" dirty="0"/>
              <a:t>: - Sorts the result set of a query based on one or more columns, either in ascending (ASC) or descending (DESC) order.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DISTINCT</a:t>
            </a:r>
            <a:r>
              <a:rPr lang="en-US" dirty="0"/>
              <a:t>: - Filters duplicate values from the result set, ensuring that only unique values are displayed.</a:t>
            </a:r>
          </a:p>
          <a:p>
            <a:pPr marL="514350" indent="-514350">
              <a:buAutoNum type="arabicPeriod" startAt="2"/>
            </a:pPr>
            <a:r>
              <a:rPr lang="en-US" b="1" u="sng" dirty="0"/>
              <a:t>WHERE</a:t>
            </a:r>
            <a:r>
              <a:rPr lang="en-US" dirty="0"/>
              <a:t>: - Specifies a condition to filter rows in the result set based on a specified criterion.</a:t>
            </a:r>
          </a:p>
          <a:p>
            <a:pPr marL="457200" lvl="1" indent="0">
              <a:buNone/>
            </a:pPr>
            <a:r>
              <a:rPr lang="en-US" sz="2500" dirty="0"/>
              <a:t>	“NOT EQUAL” = &lt;&gt;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92498-E341-AC02-A276-877BA19CF9DB}"/>
              </a:ext>
            </a:extLst>
          </p:cNvPr>
          <p:cNvSpPr txBox="1"/>
          <p:nvPr/>
        </p:nvSpPr>
        <p:spPr>
          <a:xfrm>
            <a:off x="6629401" y="2780279"/>
            <a:ext cx="49148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SELECTS</a:t>
            </a:r>
            <a:r>
              <a:rPr lang="en-US" dirty="0"/>
              <a:t> all </a:t>
            </a:r>
            <a:r>
              <a:rPr lang="en-US" b="1" dirty="0"/>
              <a:t>DISTINCT</a:t>
            </a:r>
            <a:r>
              <a:rPr lang="en-US" dirty="0"/>
              <a:t> last names </a:t>
            </a:r>
            <a:r>
              <a:rPr lang="en-US" b="1" dirty="0"/>
              <a:t>FROM</a:t>
            </a:r>
            <a:r>
              <a:rPr lang="en-US" dirty="0"/>
              <a:t> the Employees table and renames them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EmployeeLastName</a:t>
            </a:r>
            <a:r>
              <a:rPr lang="en-US" dirty="0"/>
              <a:t>.</a:t>
            </a:r>
          </a:p>
          <a:p>
            <a:r>
              <a:rPr lang="en-US" dirty="0"/>
              <a:t>Only selects employees </a:t>
            </a:r>
            <a:r>
              <a:rPr lang="en-US" b="1" dirty="0"/>
              <a:t>WHERE</a:t>
            </a:r>
            <a:r>
              <a:rPr lang="en-US" dirty="0"/>
              <a:t> their Salary &gt;$50,000.</a:t>
            </a:r>
          </a:p>
          <a:p>
            <a:r>
              <a:rPr lang="en-US" b="1" dirty="0"/>
              <a:t>ORDER BY </a:t>
            </a:r>
            <a:r>
              <a:rPr lang="en-US" dirty="0" err="1"/>
              <a:t>EmployeeLastName</a:t>
            </a:r>
            <a:r>
              <a:rPr lang="en-US" dirty="0"/>
              <a:t> in ascending (ASC) order (Alphabetical)</a:t>
            </a:r>
          </a:p>
          <a:p>
            <a:r>
              <a:rPr lang="en-US" b="1" dirty="0"/>
              <a:t>LIMIT</a:t>
            </a:r>
            <a:r>
              <a:rPr lang="en-US" dirty="0"/>
              <a:t> query to first 10 rows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screen with white text and blue text&#10;&#10;Description automatically generated">
            <a:extLst>
              <a:ext uri="{FF2B5EF4-FFF2-40B4-BE49-F238E27FC236}">
                <a16:creationId xmlns:a16="http://schemas.microsoft.com/office/drawing/2014/main" id="{0686694D-80C3-C670-9DAD-DE9394E1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218179"/>
            <a:ext cx="4914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0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8A89-E67C-D0A0-2336-237DF602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SQL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F412-1BD5-9423-7DB0-9EE816B9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1690687"/>
            <a:ext cx="5355771" cy="4802187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u="sng" dirty="0"/>
              <a:t>BETWEEN</a:t>
            </a:r>
            <a:r>
              <a:rPr lang="en-US" sz="3300" dirty="0"/>
              <a:t>: Filters the result set to include only rows whose column values are within a specified range.</a:t>
            </a:r>
          </a:p>
          <a:p>
            <a:r>
              <a:rPr lang="en-US" sz="3300" b="1" u="sng" dirty="0"/>
              <a:t>IN</a:t>
            </a:r>
            <a:r>
              <a:rPr lang="en-US" sz="3300" dirty="0"/>
              <a:t>: Allows you to specify multiple values in a WHERE clause, equivalent to multiple OR conditions.</a:t>
            </a:r>
          </a:p>
          <a:p>
            <a:r>
              <a:rPr lang="en-US" sz="3300" b="1" u="sng" dirty="0"/>
              <a:t>LIKE</a:t>
            </a:r>
            <a:r>
              <a:rPr lang="en-US" sz="3300" dirty="0"/>
              <a:t>: Used in a WHERE clause to search for a specified pattern in a column.</a:t>
            </a:r>
          </a:p>
          <a:p>
            <a:r>
              <a:rPr lang="en-US" sz="3300" b="1" u="sng" dirty="0"/>
              <a:t>%</a:t>
            </a:r>
            <a:r>
              <a:rPr lang="en-US" sz="3300" dirty="0"/>
              <a:t> (Wildcard): matches any sequence of characters.</a:t>
            </a:r>
          </a:p>
          <a:p>
            <a:pPr lvl="1"/>
            <a:r>
              <a:rPr lang="en-US" sz="2900" dirty="0"/>
              <a:t>Can be before, after, in middle of any string. </a:t>
            </a:r>
          </a:p>
          <a:p>
            <a:r>
              <a:rPr lang="en-US" sz="3300" b="1" u="sng" dirty="0"/>
              <a:t>_</a:t>
            </a:r>
            <a:r>
              <a:rPr lang="en-US" sz="3300" dirty="0"/>
              <a:t> (Underscore): matches any single character</a:t>
            </a:r>
          </a:p>
          <a:p>
            <a:r>
              <a:rPr lang="en-US" sz="3300" dirty="0"/>
              <a:t> </a:t>
            </a:r>
            <a:r>
              <a:rPr lang="en-US" sz="3300" b="1" u="sng" dirty="0"/>
              <a:t>COUNT</a:t>
            </a:r>
            <a:r>
              <a:rPr lang="en-US" sz="3300" dirty="0"/>
              <a:t>: Returns the number of rows that satisfy a specified condition. It can be used with or without GROUP BY to count all rows or rows within groups.</a:t>
            </a:r>
          </a:p>
          <a:p>
            <a:r>
              <a:rPr lang="en-US" sz="3300" b="1" u="sng" dirty="0"/>
              <a:t>GROUP BY</a:t>
            </a:r>
            <a:r>
              <a:rPr lang="en-US" sz="3300" dirty="0"/>
              <a:t>: Groups rows that have the same values in specified columns into summary rows, typically used with aggregate functions like COUNT, SUM, AVG, etc.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8E4258-6254-DAF3-840C-F8F81A29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08" y="265907"/>
            <a:ext cx="3753731" cy="2041864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F2573E3-244C-AE13-B61C-F8A6FE6F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08" y="5069321"/>
            <a:ext cx="2693306" cy="1710199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9738E61-8122-4D5A-1B5A-301117CBA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407" y="2508651"/>
            <a:ext cx="3716563" cy="2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D558-90EC-802F-DD11-F098874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342366-E555-5134-B272-ED84E820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9778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A0CA8-50CD-BD5D-CE14-813D2139C06D}"/>
              </a:ext>
            </a:extLst>
          </p:cNvPr>
          <p:cNvSpPr txBox="1"/>
          <p:nvPr/>
        </p:nvSpPr>
        <p:spPr>
          <a:xfrm>
            <a:off x="3918858" y="2398260"/>
            <a:ext cx="20465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Finds customers who spent more than $1,000 </a:t>
            </a:r>
            <a:r>
              <a:rPr lang="en-US"/>
              <a:t>by referencing another table</a:t>
            </a:r>
            <a:endParaRPr lang="en-US">
              <a:cs typeface="Calibri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C6F8D6-48FA-A5A7-F966-FB0DA905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378804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237E9-673B-5913-7FC8-DA5693E1ED16}"/>
              </a:ext>
            </a:extLst>
          </p:cNvPr>
          <p:cNvSpPr txBox="1"/>
          <p:nvPr/>
        </p:nvSpPr>
        <p:spPr>
          <a:xfrm>
            <a:off x="9616318" y="1690688"/>
            <a:ext cx="2220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Finds all employees from the Sales department whose salary is greater than the average employee from the Marketing department.</a:t>
            </a:r>
          </a:p>
        </p:txBody>
      </p:sp>
    </p:spTree>
    <p:extLst>
      <p:ext uri="{BB962C8B-B14F-4D97-AF65-F5344CB8AC3E}">
        <p14:creationId xmlns:p14="http://schemas.microsoft.com/office/powerpoint/2010/main" val="35875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AE5B-65DB-BFF7-55D2-74CCB0A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and Aggregation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58CCB7D-FDFC-D875-5A06-FE16AE6F8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2729" y="1709284"/>
            <a:ext cx="5181600" cy="235639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22E49-7BFA-92E8-1F7F-BA421851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1709284"/>
            <a:ext cx="5181600" cy="4351338"/>
          </a:xfrm>
        </p:spPr>
        <p:txBody>
          <a:bodyPr/>
          <a:lstStyle/>
          <a:p>
            <a:r>
              <a:rPr lang="en-US" b="1" u="sng" dirty="0"/>
              <a:t>Concatenation</a:t>
            </a:r>
            <a:r>
              <a:rPr lang="en-US" dirty="0"/>
              <a:t>: combining 2 or more strings into a single string</a:t>
            </a:r>
          </a:p>
          <a:p>
            <a:r>
              <a:rPr lang="en-US" dirty="0"/>
              <a:t> </a:t>
            </a:r>
            <a:r>
              <a:rPr lang="en-US" b="1" u="sng" dirty="0"/>
              <a:t>Aggregation</a:t>
            </a:r>
            <a:r>
              <a:rPr lang="en-US" dirty="0"/>
              <a:t>: combining 2 or more rows into a specific result using an operation</a:t>
            </a:r>
          </a:p>
          <a:p>
            <a:pPr lvl="1"/>
            <a:r>
              <a:rPr lang="en-US" dirty="0"/>
              <a:t>SUM()</a:t>
            </a:r>
          </a:p>
          <a:p>
            <a:pPr lvl="1"/>
            <a:r>
              <a:rPr lang="en-US" dirty="0"/>
              <a:t>AVG()</a:t>
            </a:r>
          </a:p>
          <a:p>
            <a:pPr lvl="1"/>
            <a:r>
              <a:rPr lang="en-US" dirty="0"/>
              <a:t>COUNT()</a:t>
            </a:r>
          </a:p>
          <a:p>
            <a:pPr lvl="1"/>
            <a:r>
              <a:rPr lang="en-US" dirty="0"/>
              <a:t>MIN()</a:t>
            </a:r>
          </a:p>
          <a:p>
            <a:pPr lvl="1"/>
            <a:r>
              <a:rPr lang="en-US" dirty="0"/>
              <a:t>MAX()</a:t>
            </a:r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68429A8A-BC53-02CD-3475-C70B1E19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29" y="4084274"/>
            <a:ext cx="4978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6D2E-3B9E-7519-CF07-70F9B7A3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Left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18-0850-4D9A-717C-B637449C1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3" y="1253331"/>
            <a:ext cx="6727371" cy="1881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 all rows from left table and matching rows from the right table. </a:t>
            </a:r>
          </a:p>
          <a:p>
            <a:pPr lvl="1"/>
            <a:r>
              <a:rPr lang="en-US" dirty="0"/>
              <a:t>Right table will contain NULL values if there is no match to the left table.</a:t>
            </a:r>
          </a:p>
          <a:p>
            <a:pPr lvl="1"/>
            <a:r>
              <a:rPr lang="en-US" dirty="0"/>
              <a:t>Does not include rows unique to right table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2" name="Picture 4" descr="SQL Joins Difference (Inner/Left/Right/Full/Outer Joins) - YouTube">
            <a:extLst>
              <a:ext uri="{FF2B5EF4-FFF2-40B4-BE49-F238E27FC236}">
                <a16:creationId xmlns:a16="http://schemas.microsoft.com/office/drawing/2014/main" id="{94C8853C-BE8A-03BD-575B-B877982AE4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8297" r="25899" b="3709"/>
          <a:stretch/>
        </p:blipFill>
        <p:spPr bwMode="auto">
          <a:xfrm>
            <a:off x="7969041" y="258083"/>
            <a:ext cx="3188816" cy="33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918AB9D1-70EF-FDCA-73EB-45885A1D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0" y="3592286"/>
            <a:ext cx="6399960" cy="2616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F4238-D4AC-6EC7-F7AA-89A5D92D5B15}"/>
              </a:ext>
            </a:extLst>
          </p:cNvPr>
          <p:cNvSpPr txBox="1">
            <a:spLocks/>
          </p:cNvSpPr>
          <p:nvPr/>
        </p:nvSpPr>
        <p:spPr>
          <a:xfrm>
            <a:off x="6951226" y="3719965"/>
            <a:ext cx="5224445" cy="2879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Primary Key = Employee ID</a:t>
            </a:r>
          </a:p>
          <a:p>
            <a:pPr lvl="1"/>
            <a:r>
              <a:rPr lang="en-US" dirty="0"/>
              <a:t>Foreign Key = Department 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employees from Employees and matches them with their department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not include Department Names not present in employees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B85-39D1-C1FD-794F-74953F33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Left Join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294ECE-8615-5D7D-F921-A9EFD36B0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685" y="1838221"/>
            <a:ext cx="6066852" cy="3716544"/>
          </a:xfrm>
        </p:spPr>
      </p:pic>
      <p:pic>
        <p:nvPicPr>
          <p:cNvPr id="8" name="Content Placeholder 7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01935A99-1198-2B2B-B030-4C5BB3D3EC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715" y="3030404"/>
            <a:ext cx="5181600" cy="1332177"/>
          </a:xfrm>
        </p:spPr>
      </p:pic>
    </p:spTree>
    <p:extLst>
      <p:ext uri="{BB962C8B-B14F-4D97-AF65-F5344CB8AC3E}">
        <p14:creationId xmlns:p14="http://schemas.microsoft.com/office/powerpoint/2010/main" val="365484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448AD-A425-22D4-59C5-702705C6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7D40-6128-380F-B2C2-9852B2F1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Right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EFF6-B480-EBB4-0D88-57098D4F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3" y="1253331"/>
            <a:ext cx="6727371" cy="18817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Include all rows from right table and ONLY matching rows from the left table. </a:t>
            </a:r>
          </a:p>
          <a:p>
            <a:pPr lvl="2"/>
            <a:r>
              <a:rPr lang="en-US" dirty="0"/>
              <a:t>Left table will contain NULL values if there is no match to the left table.</a:t>
            </a:r>
          </a:p>
          <a:p>
            <a:pPr lvl="1"/>
            <a:r>
              <a:rPr lang="en-US" dirty="0"/>
              <a:t>Does not include rows unique to Left table</a:t>
            </a:r>
          </a:p>
          <a:p>
            <a:pPr lvl="1"/>
            <a:r>
              <a:rPr lang="en-US" dirty="0"/>
              <a:t>LEFT JOIN with swapped tables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2" name="Picture 4" descr="SQL Joins Difference (Inner/Left/Right/Full/Outer Joins) - YouTube">
            <a:extLst>
              <a:ext uri="{FF2B5EF4-FFF2-40B4-BE49-F238E27FC236}">
                <a16:creationId xmlns:a16="http://schemas.microsoft.com/office/drawing/2014/main" id="{E7B8B7C9-04F6-333B-CD62-BE6B56F2EC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8297" r="25899" b="3709"/>
          <a:stretch/>
        </p:blipFill>
        <p:spPr bwMode="auto">
          <a:xfrm>
            <a:off x="7969041" y="258083"/>
            <a:ext cx="3188816" cy="33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8C6853-11F8-80CE-DF0F-442ABF79046A}"/>
              </a:ext>
            </a:extLst>
          </p:cNvPr>
          <p:cNvSpPr txBox="1">
            <a:spLocks/>
          </p:cNvSpPr>
          <p:nvPr/>
        </p:nvSpPr>
        <p:spPr>
          <a:xfrm>
            <a:off x="6951226" y="3719965"/>
            <a:ext cx="5224445" cy="28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Primary Key = Department ID</a:t>
            </a:r>
          </a:p>
          <a:p>
            <a:pPr lvl="1"/>
            <a:r>
              <a:rPr lang="en-US" dirty="0"/>
              <a:t>Foreign Key = Department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rows from Department and matches them with their employees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9CAF518-F609-C3E4-F7EE-65321E8E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2" y="3282267"/>
            <a:ext cx="6688542" cy="28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8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967F-35FC-CB41-6156-9747914D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076AE-4A67-ED9A-0853-DF7948096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D490-1DD9-E94B-F7DF-EAD9F70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9C29-9EC1-D5B7-B381-8288CE59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Right Join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58F6F1-B1F3-BE83-3466-871F2833F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685" y="1838221"/>
            <a:ext cx="5181600" cy="3174240"/>
          </a:xfrm>
        </p:spPr>
      </p:pic>
      <p:pic>
        <p:nvPicPr>
          <p:cNvPr id="7" name="Content Placeholder 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03740A5-EAB9-A38A-644E-B2EDE88F0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3174" y="2793185"/>
            <a:ext cx="6286427" cy="1452244"/>
          </a:xfrm>
        </p:spPr>
      </p:pic>
    </p:spTree>
    <p:extLst>
      <p:ext uri="{BB962C8B-B14F-4D97-AF65-F5344CB8AC3E}">
        <p14:creationId xmlns:p14="http://schemas.microsoft.com/office/powerpoint/2010/main" val="21371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4C1F0-AC6D-FEFF-A5C8-E5946533A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0F21-F926-78EA-4EF9-B36CC5E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C046-F751-7B82-7CA5-D814D80B3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3" y="1253331"/>
            <a:ext cx="6727371" cy="1881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Includes only rows with matches in both tables</a:t>
            </a:r>
          </a:p>
          <a:p>
            <a:pPr lvl="1"/>
            <a:r>
              <a:rPr lang="en-US" dirty="0"/>
              <a:t>No NULL values</a:t>
            </a:r>
          </a:p>
          <a:p>
            <a:pPr lvl="1"/>
            <a:r>
              <a:rPr lang="en-US" dirty="0"/>
              <a:t>Does not include rows unique to left or right table</a:t>
            </a:r>
          </a:p>
        </p:txBody>
      </p:sp>
      <p:pic>
        <p:nvPicPr>
          <p:cNvPr id="2052" name="Picture 4" descr="SQL Joins Difference (Inner/Left/Right/Full/Outer Joins) - YouTube">
            <a:extLst>
              <a:ext uri="{FF2B5EF4-FFF2-40B4-BE49-F238E27FC236}">
                <a16:creationId xmlns:a16="http://schemas.microsoft.com/office/drawing/2014/main" id="{E5E690F7-CB05-E5AF-E45D-660170D0E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8297" r="25899" b="3709"/>
          <a:stretch/>
        </p:blipFill>
        <p:spPr bwMode="auto">
          <a:xfrm>
            <a:off x="7969041" y="258083"/>
            <a:ext cx="3188816" cy="33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49D21-D972-D1A0-9E9C-AD984E6B1FFA}"/>
              </a:ext>
            </a:extLst>
          </p:cNvPr>
          <p:cNvSpPr txBox="1">
            <a:spLocks/>
          </p:cNvSpPr>
          <p:nvPr/>
        </p:nvSpPr>
        <p:spPr>
          <a:xfrm>
            <a:off x="6951226" y="3719965"/>
            <a:ext cx="5224445" cy="28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Primary Key = Employee ID</a:t>
            </a:r>
          </a:p>
          <a:p>
            <a:pPr lvl="1"/>
            <a:r>
              <a:rPr lang="en-US" dirty="0"/>
              <a:t>Foreign Key = Department 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rows without a match between tables using </a:t>
            </a:r>
            <a:r>
              <a:rPr lang="en-US" dirty="0" err="1"/>
              <a:t>DepartmentID</a:t>
            </a:r>
            <a:r>
              <a:rPr lang="en-US" dirty="0"/>
              <a:t> are excluded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A43B8CE-3C16-E5C4-78FE-3D240051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3262765"/>
            <a:ext cx="6582795" cy="27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22D2-6BED-7C6F-9F52-4068C330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1D0-BEE2-3BA9-D632-39AE99A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Inner Join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DF5433-12D7-8D2D-2534-3BBD88FCF5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685" y="1838221"/>
            <a:ext cx="6066852" cy="3716544"/>
          </a:xfrm>
        </p:spPr>
      </p:pic>
      <p:pic>
        <p:nvPicPr>
          <p:cNvPr id="8" name="Content Placeholder 7" descr="A black and white rectangular box with white text&#10;&#10;Description automatically generated">
            <a:extLst>
              <a:ext uri="{FF2B5EF4-FFF2-40B4-BE49-F238E27FC236}">
                <a16:creationId xmlns:a16="http://schemas.microsoft.com/office/drawing/2014/main" id="{32AAE5EE-EA74-0F1E-0074-7B4078430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2057" y="3325506"/>
            <a:ext cx="5366657" cy="935945"/>
          </a:xfrm>
        </p:spPr>
      </p:pic>
    </p:spTree>
    <p:extLst>
      <p:ext uri="{BB962C8B-B14F-4D97-AF65-F5344CB8AC3E}">
        <p14:creationId xmlns:p14="http://schemas.microsoft.com/office/powerpoint/2010/main" val="340336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1FA16-18F8-97C5-0DEF-102CC3F0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FC22-901F-B49C-14C6-11F22680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Outer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D742-6808-CC68-15F5-4BEBC1A20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3" y="1253331"/>
            <a:ext cx="6727371" cy="1881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Includes ALL rows from each table </a:t>
            </a:r>
          </a:p>
          <a:p>
            <a:pPr lvl="1"/>
            <a:r>
              <a:rPr lang="en-US" dirty="0"/>
              <a:t>Includes rows unique to ALL tables</a:t>
            </a:r>
          </a:p>
          <a:p>
            <a:pPr lvl="1"/>
            <a:r>
              <a:rPr lang="en-US" dirty="0"/>
              <a:t>Unmatched rows will receive NULL values from the columns of the other table</a:t>
            </a:r>
          </a:p>
        </p:txBody>
      </p:sp>
      <p:pic>
        <p:nvPicPr>
          <p:cNvPr id="2052" name="Picture 4" descr="SQL Joins Difference (Inner/Left/Right/Full/Outer Joins) - YouTube">
            <a:extLst>
              <a:ext uri="{FF2B5EF4-FFF2-40B4-BE49-F238E27FC236}">
                <a16:creationId xmlns:a16="http://schemas.microsoft.com/office/drawing/2014/main" id="{2FF55921-775B-15AE-93C7-BD62FEC58F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8297" r="25899" b="3709"/>
          <a:stretch/>
        </p:blipFill>
        <p:spPr bwMode="auto">
          <a:xfrm>
            <a:off x="7969041" y="258083"/>
            <a:ext cx="3188816" cy="333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82A11-DD12-FB83-386F-AF9490E2CAE2}"/>
              </a:ext>
            </a:extLst>
          </p:cNvPr>
          <p:cNvSpPr txBox="1">
            <a:spLocks/>
          </p:cNvSpPr>
          <p:nvPr/>
        </p:nvSpPr>
        <p:spPr>
          <a:xfrm>
            <a:off x="6951226" y="3719965"/>
            <a:ext cx="5224445" cy="28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Primary Key = Employee ID</a:t>
            </a:r>
          </a:p>
          <a:p>
            <a:pPr lvl="1"/>
            <a:r>
              <a:rPr lang="en-US" dirty="0"/>
              <a:t>Foreign Key = Department 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all database systems support FULL OUTER JOIN, they require using LEFT OUTER JOIN and UNION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AF09-AF57-88EA-BD0D-74B108A7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9" y="3262765"/>
            <a:ext cx="6655516" cy="27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95CF-9957-3D09-DD45-4A4B7A2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Variations: Outer Join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B96B65-44C5-6DA7-F55B-DE868838C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1894"/>
            <a:ext cx="5181600" cy="3214211"/>
          </a:xfrm>
        </p:spPr>
      </p:pic>
      <p:pic>
        <p:nvPicPr>
          <p:cNvPr id="10" name="Content Placeholder 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6EF7A1B4-8726-EBAB-0541-7CAFEDB6F0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760716"/>
            <a:ext cx="5497284" cy="1641368"/>
          </a:xfrm>
        </p:spPr>
      </p:pic>
    </p:spTree>
    <p:extLst>
      <p:ext uri="{BB962C8B-B14F-4D97-AF65-F5344CB8AC3E}">
        <p14:creationId xmlns:p14="http://schemas.microsoft.com/office/powerpoint/2010/main" val="3094620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2FA0-30CB-3BBD-DD7C-510F630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  - Left Join using Merge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47E90A4-68DC-3FF5-0EBE-BD96C1492D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36805" y="2953447"/>
            <a:ext cx="6096000" cy="17752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BAD1-9066-E455-F3F0-9F083A022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7CA8-22F7-0CF6-F62C-8DF6988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44E3-7868-FEF5-FBAA-6AF6BD0DD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SQL Subreddit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Python Reference Sheet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More Python Reference Sheets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D714-297E-6655-2B55-F3FB5DB607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8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821-A424-0FF9-0263-9F5FBA06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Feedback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F0F8-3EE8-625F-1A96-CF287BDD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Teaches the most applicable skills for data analyst jobs. </a:t>
            </a:r>
          </a:p>
          <a:p>
            <a:pPr lvl="1"/>
            <a:r>
              <a:rPr lang="en-US"/>
              <a:t>Python, SQL</a:t>
            </a:r>
          </a:p>
          <a:p>
            <a:r>
              <a:rPr lang="en-US"/>
              <a:t>Use more SQL in other courses and more in this course.</a:t>
            </a:r>
          </a:p>
          <a:p>
            <a:pPr lvl="1"/>
            <a:r>
              <a:rPr lang="en-US"/>
              <a:t>SQL is more present in data analysts.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685-BBDB-B69E-3D5D-656721E8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D46-10CE-8984-EF6F-5207590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Text format used for storing and transporting data</a:t>
            </a:r>
          </a:p>
          <a:p>
            <a:r>
              <a:rPr lang="en-US" sz="3000" dirty="0"/>
              <a:t>Extremely common in data systems</a:t>
            </a:r>
          </a:p>
          <a:p>
            <a:r>
              <a:rPr lang="en-US" sz="3000" dirty="0"/>
              <a:t>Programming language independent</a:t>
            </a:r>
          </a:p>
          <a:p>
            <a:r>
              <a:rPr lang="en-US" sz="3000" dirty="0"/>
              <a:t>Allows us to write data into a test file and read that data into a data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AB96-92CB-3E3A-09B0-E9EAE338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6757-B1FF-FF99-E6BE-54BDAB81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Acronym for “Numerical Python”</a:t>
            </a:r>
          </a:p>
          <a:p>
            <a:r>
              <a:rPr lang="en-US" dirty="0"/>
              <a:t>Package for data analysis </a:t>
            </a:r>
          </a:p>
          <a:p>
            <a:r>
              <a:rPr lang="en-US" u="sng" dirty="0" err="1"/>
              <a:t>ndarray</a:t>
            </a:r>
            <a:r>
              <a:rPr lang="en-US" dirty="0"/>
              <a:t> –  an n-dimensional array object integral to NumPy package</a:t>
            </a:r>
          </a:p>
          <a:p>
            <a:pPr lvl="1"/>
            <a:r>
              <a:rPr lang="en-US" dirty="0"/>
              <a:t>A fixed size (specified at creation) </a:t>
            </a:r>
          </a:p>
          <a:p>
            <a:pPr lvl="1"/>
            <a:r>
              <a:rPr lang="en-US" dirty="0"/>
              <a:t>Elements must be of same data type</a:t>
            </a:r>
          </a:p>
          <a:p>
            <a:pPr lvl="1"/>
            <a:r>
              <a:rPr lang="en-US" dirty="0"/>
              <a:t>Rules allow for advanced operations to be performed quickly</a:t>
            </a:r>
          </a:p>
          <a:p>
            <a:pPr lvl="2"/>
            <a:r>
              <a:rPr lang="en-US" sz="2400" u="sng" dirty="0"/>
              <a:t>Vectorization</a:t>
            </a:r>
            <a:r>
              <a:rPr lang="en-US" sz="2400" dirty="0"/>
              <a:t> – replacing explicit loops with array expressions</a:t>
            </a:r>
          </a:p>
          <a:p>
            <a:r>
              <a:rPr lang="en-US" dirty="0" err="1"/>
              <a:t>Numpy</a:t>
            </a:r>
            <a:r>
              <a:rPr lang="en-US" dirty="0"/>
              <a:t> uses the data representation </a:t>
            </a:r>
            <a:r>
              <a:rPr lang="en-US" dirty="0" err="1"/>
              <a:t>NaN</a:t>
            </a:r>
            <a:r>
              <a:rPr lang="en-US" dirty="0"/>
              <a:t> (Not a Number)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54636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7361-1AA9-64B3-C1EA-40406FD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Operations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F1C7-97CB-BC39-6D15-23F9DCA2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datatype</a:t>
            </a:r>
          </a:p>
          <a:p>
            <a:r>
              <a:rPr lang="en-US" dirty="0"/>
              <a:t>Indexing and slicing arrays</a:t>
            </a:r>
          </a:p>
          <a:p>
            <a:r>
              <a:rPr lang="en-US" dirty="0"/>
              <a:t>Creating 2D arrays by passing a list of lists into </a:t>
            </a:r>
            <a:r>
              <a:rPr lang="en-US" i="1" dirty="0"/>
              <a:t>array </a:t>
            </a:r>
            <a:r>
              <a:rPr lang="en-US" dirty="0"/>
              <a:t>function</a:t>
            </a:r>
          </a:p>
          <a:p>
            <a:r>
              <a:rPr lang="en-US" dirty="0"/>
              <a:t>Reshaping arrays – doesn’t change original shape of array</a:t>
            </a:r>
          </a:p>
          <a:p>
            <a:r>
              <a:rPr lang="en-US" dirty="0"/>
              <a:t>Resizing arrays – changes original shape of array</a:t>
            </a:r>
          </a:p>
          <a:p>
            <a:r>
              <a:rPr lang="en-US" dirty="0"/>
              <a:t>Basic statistics</a:t>
            </a:r>
          </a:p>
          <a:p>
            <a:r>
              <a:rPr lang="en-US" dirty="0"/>
              <a:t>Create higher dimensional arrays</a:t>
            </a:r>
          </a:p>
          <a:p>
            <a:r>
              <a:rPr lang="en-US" dirty="0"/>
              <a:t>Broadcasting between arrays of different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34546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2128-A04B-F785-715F-561B7AF8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42CB-1E00-DC29-72A0-709A4B96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51D9-ED9B-294A-517F-6976BF9CB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5625-7D3D-C24E-359E-C2D5A4D7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5E30-0392-3FA8-505E-A136809C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is structured in rows and columns </a:t>
            </a:r>
          </a:p>
          <a:p>
            <a:pPr lvl="1"/>
            <a:r>
              <a:rPr lang="en-US" dirty="0"/>
              <a:t>Seeing rows and columns doesn’t always mean data is tabular</a:t>
            </a:r>
          </a:p>
          <a:p>
            <a:r>
              <a:rPr lang="en-US" dirty="0"/>
              <a:t>Each column provide values for the same property of the things described by each row</a:t>
            </a:r>
          </a:p>
          <a:p>
            <a:r>
              <a:rPr lang="en-US" dirty="0"/>
              <a:t>Each row contains the same variables (can be empty) </a:t>
            </a:r>
          </a:p>
          <a:p>
            <a:r>
              <a:rPr lang="en-US" dirty="0"/>
              <a:t>Commonly formatted as .csv or variants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D834E-6DEA-7AA3-CE82-FE03A70C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69" y="8264181"/>
            <a:ext cx="5359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0770-62A7-BA55-54A5-BA4E1518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19" y="372621"/>
            <a:ext cx="10815918" cy="1325563"/>
          </a:xfrm>
        </p:spPr>
        <p:txBody>
          <a:bodyPr/>
          <a:lstStyle/>
          <a:p>
            <a:r>
              <a:rPr lang="en-US" dirty="0"/>
              <a:t>Example from Course Notes – Top Baby Names</a:t>
            </a:r>
          </a:p>
        </p:txBody>
      </p:sp>
      <p:pic>
        <p:nvPicPr>
          <p:cNvPr id="8" name="Content Placeholder 7" descr="A table of numbers with text&#10;&#10;Description automatically generated with medium confidence">
            <a:extLst>
              <a:ext uri="{FF2B5EF4-FFF2-40B4-BE49-F238E27FC236}">
                <a16:creationId xmlns:a16="http://schemas.microsoft.com/office/drawing/2014/main" id="{0C33B46F-4376-EEA0-E6EB-889DB2CA0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1876053"/>
            <a:ext cx="3810000" cy="4257328"/>
          </a:xfrm>
        </p:spPr>
      </p:pic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9F1C390E-D77C-CEFC-10EC-5BFEF6648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387977" y="2713799"/>
            <a:ext cx="3105150" cy="2314029"/>
          </a:xfrm>
          <a:prstGeom prst="rect">
            <a:avLst/>
          </a:prstGeom>
        </p:spPr>
      </p:pic>
      <p:pic>
        <p:nvPicPr>
          <p:cNvPr id="12" name="Picture 11" descr="A table of numbers with different names&#10;&#10;Description automatically generated with medium confidence">
            <a:extLst>
              <a:ext uri="{FF2B5EF4-FFF2-40B4-BE49-F238E27FC236}">
                <a16:creationId xmlns:a16="http://schemas.microsoft.com/office/drawing/2014/main" id="{EBEDD34E-88F3-93D1-86DB-AA5DC4857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33"/>
          <a:stretch/>
        </p:blipFill>
        <p:spPr>
          <a:xfrm>
            <a:off x="5719937" y="2604716"/>
            <a:ext cx="5842000" cy="2532193"/>
          </a:xfrm>
          <a:prstGeom prst="rect">
            <a:avLst/>
          </a:prstGeom>
        </p:spPr>
      </p:pic>
      <p:pic>
        <p:nvPicPr>
          <p:cNvPr id="13" name="Picture 12" descr="A screenshot of a table&#10;&#10;Description automatically generated">
            <a:extLst>
              <a:ext uri="{FF2B5EF4-FFF2-40B4-BE49-F238E27FC236}">
                <a16:creationId xmlns:a16="http://schemas.microsoft.com/office/drawing/2014/main" id="{6C1B86F5-198E-E9A0-5C38-108E5F81B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" t="53519" r="-1636" b="-3519"/>
          <a:stretch/>
        </p:blipFill>
        <p:spPr>
          <a:xfrm>
            <a:off x="8558013" y="2904814"/>
            <a:ext cx="3105150" cy="2314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212B48-8747-DE27-C259-DD262C5428B7}"/>
              </a:ext>
            </a:extLst>
          </p:cNvPr>
          <p:cNvSpPr txBox="1"/>
          <p:nvPr/>
        </p:nvSpPr>
        <p:spPr>
          <a:xfrm>
            <a:off x="2478680" y="1698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7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1425</Words>
  <Application>Microsoft Macintosh PowerPoint</Application>
  <PresentationFormat>Widescreen</PresentationFormat>
  <Paragraphs>196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DATA 200</vt:lpstr>
      <vt:lpstr>Topics</vt:lpstr>
      <vt:lpstr>Working with Data</vt:lpstr>
      <vt:lpstr>JavaScript Object Notation (JSON)</vt:lpstr>
      <vt:lpstr>NumPy</vt:lpstr>
      <vt:lpstr>Important Operations in NumPy</vt:lpstr>
      <vt:lpstr>Tabular Data</vt:lpstr>
      <vt:lpstr>Tabular Data Model</vt:lpstr>
      <vt:lpstr>Example from Course Notes – Top Baby Names</vt:lpstr>
      <vt:lpstr>Tabular Model Constraints</vt:lpstr>
      <vt:lpstr>Tabular Data in Python</vt:lpstr>
      <vt:lpstr>Pandas Data Structures</vt:lpstr>
      <vt:lpstr>Pandas Operations</vt:lpstr>
      <vt:lpstr>Combining datasets in Pandas</vt:lpstr>
      <vt:lpstr>Transforming Tabular Data</vt:lpstr>
      <vt:lpstr>Melt Example from Course Notes</vt:lpstr>
      <vt:lpstr>Relational Data</vt:lpstr>
      <vt:lpstr>Relational Data Model</vt:lpstr>
      <vt:lpstr>Example</vt:lpstr>
      <vt:lpstr>Example</vt:lpstr>
      <vt:lpstr>SQL </vt:lpstr>
      <vt:lpstr>PowerPoint Presentation</vt:lpstr>
      <vt:lpstr>SQL Keywords</vt:lpstr>
      <vt:lpstr>More SQL Keywords</vt:lpstr>
      <vt:lpstr>Subqueries</vt:lpstr>
      <vt:lpstr>Concatenation and Aggregation</vt:lpstr>
      <vt:lpstr>Join Variations: Left Join </vt:lpstr>
      <vt:lpstr>Join Variations: Left Join</vt:lpstr>
      <vt:lpstr>Join Variations: Right Join </vt:lpstr>
      <vt:lpstr>Join Variations: Right Join</vt:lpstr>
      <vt:lpstr>Join Variations: Inner Join </vt:lpstr>
      <vt:lpstr>Join Variations: Inner Join</vt:lpstr>
      <vt:lpstr>Join Variations: Outer Join </vt:lpstr>
      <vt:lpstr>Join Variations: Outer Join</vt:lpstr>
      <vt:lpstr>R  - Left Join using Merge</vt:lpstr>
      <vt:lpstr>Resources</vt:lpstr>
      <vt:lpstr>Course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200</dc:title>
  <dc:creator>Reidmiller, Oliver</dc:creator>
  <cp:lastModifiedBy>Wilkerson, Billy</cp:lastModifiedBy>
  <cp:revision>28</cp:revision>
  <dcterms:created xsi:type="dcterms:W3CDTF">2024-02-11T15:21:23Z</dcterms:created>
  <dcterms:modified xsi:type="dcterms:W3CDTF">2024-02-16T17:29:40Z</dcterms:modified>
</cp:coreProperties>
</file>