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5" r:id="rId3"/>
    <p:sldId id="266" r:id="rId4"/>
    <p:sldId id="267" r:id="rId5"/>
    <p:sldId id="268" r:id="rId6"/>
    <p:sldId id="269" r:id="rId7"/>
    <p:sldId id="262"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F10A1-2FFC-2ED8-06E7-E3391E4FDAE9}" v="401" dt="2024-11-11T16:40:37.964"/>
    <p1510:client id="{DE40EBF0-67C7-7F83-6BF5-01E5185D852E}" v="30" dt="2024-11-11T16:41:03.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68"/>
    <p:restoredTop sz="94640"/>
  </p:normalViewPr>
  <p:slideViewPr>
    <p:cSldViewPr snapToGrid="0">
      <p:cViewPr varScale="1">
        <p:scale>
          <a:sx n="47" d="100"/>
          <a:sy n="47" d="100"/>
        </p:scale>
        <p:origin x="224"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AA87B-8A94-664A-859D-A7DD5AD363C6}"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7728F-E94E-0E4D-864D-CFF53CE909D8}" type="slidenum">
              <a:rPr lang="en-US" smtClean="0"/>
              <a:t>‹#›</a:t>
            </a:fld>
            <a:endParaRPr lang="en-US"/>
          </a:p>
        </p:txBody>
      </p:sp>
    </p:spTree>
    <p:extLst>
      <p:ext uri="{BB962C8B-B14F-4D97-AF65-F5344CB8AC3E}">
        <p14:creationId xmlns:p14="http://schemas.microsoft.com/office/powerpoint/2010/main" val="223137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National Electronic Injury Surveillance System</a:t>
            </a:r>
          </a:p>
        </p:txBody>
      </p:sp>
      <p:sp>
        <p:nvSpPr>
          <p:cNvPr id="4" name="Slide Number Placeholder 3"/>
          <p:cNvSpPr>
            <a:spLocks noGrp="1"/>
          </p:cNvSpPr>
          <p:nvPr>
            <p:ph type="sldNum" sz="quarter" idx="5"/>
          </p:nvPr>
        </p:nvSpPr>
        <p:spPr/>
        <p:txBody>
          <a:bodyPr/>
          <a:lstStyle/>
          <a:p>
            <a:fld id="{3A446B68-70A6-174A-9EB6-23F9379DEA32}" type="slidenum">
              <a:rPr lang="en-US" smtClean="0"/>
              <a:t>3</a:t>
            </a:fld>
            <a:endParaRPr lang="en-US"/>
          </a:p>
        </p:txBody>
      </p:sp>
    </p:spTree>
    <p:extLst>
      <p:ext uri="{BB962C8B-B14F-4D97-AF65-F5344CB8AC3E}">
        <p14:creationId xmlns:p14="http://schemas.microsoft.com/office/powerpoint/2010/main" val="75954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looked at the distribution of a few columns</a:t>
            </a:r>
          </a:p>
        </p:txBody>
      </p:sp>
      <p:sp>
        <p:nvSpPr>
          <p:cNvPr id="4" name="Slide Number Placeholder 3"/>
          <p:cNvSpPr>
            <a:spLocks noGrp="1"/>
          </p:cNvSpPr>
          <p:nvPr>
            <p:ph type="sldNum" sz="quarter" idx="5"/>
          </p:nvPr>
        </p:nvSpPr>
        <p:spPr/>
        <p:txBody>
          <a:bodyPr/>
          <a:lstStyle/>
          <a:p>
            <a:fld id="{3A446B68-70A6-174A-9EB6-23F9379DEA32}" type="slidenum">
              <a:rPr lang="en-US" smtClean="0"/>
              <a:t>4</a:t>
            </a:fld>
            <a:endParaRPr lang="en-US"/>
          </a:p>
        </p:txBody>
      </p:sp>
    </p:spTree>
    <p:extLst>
      <p:ext uri="{BB962C8B-B14F-4D97-AF65-F5344CB8AC3E}">
        <p14:creationId xmlns:p14="http://schemas.microsoft.com/office/powerpoint/2010/main" val="213952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Knowing there is a solution but not being able to provide it could cause a lot of guilt</a:t>
            </a:r>
          </a:p>
        </p:txBody>
      </p:sp>
      <p:sp>
        <p:nvSpPr>
          <p:cNvPr id="4" name="Slide Number Placeholder 3"/>
          <p:cNvSpPr>
            <a:spLocks noGrp="1"/>
          </p:cNvSpPr>
          <p:nvPr>
            <p:ph type="sldNum" sz="quarter" idx="5"/>
          </p:nvPr>
        </p:nvSpPr>
        <p:spPr/>
        <p:txBody>
          <a:bodyPr/>
          <a:lstStyle/>
          <a:p>
            <a:fld id="{3A446B68-70A6-174A-9EB6-23F9379DEA32}" type="slidenum">
              <a:rPr lang="en-US" smtClean="0"/>
              <a:t>6</a:t>
            </a:fld>
            <a:endParaRPr lang="en-US"/>
          </a:p>
        </p:txBody>
      </p:sp>
    </p:spTree>
    <p:extLst>
      <p:ext uri="{BB962C8B-B14F-4D97-AF65-F5344CB8AC3E}">
        <p14:creationId xmlns:p14="http://schemas.microsoft.com/office/powerpoint/2010/main" val="334217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5CE8-7C3C-10DA-F52C-519768666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C9C5E-99D4-6808-BFCA-8C968ED17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0954B-3BE0-D138-1A70-AF66C644183E}"/>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5" name="Footer Placeholder 4">
            <a:extLst>
              <a:ext uri="{FF2B5EF4-FFF2-40B4-BE49-F238E27FC236}">
                <a16:creationId xmlns:a16="http://schemas.microsoft.com/office/drawing/2014/main" id="{6E603567-026C-50EA-07ED-79A30A973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5E509-E056-4A85-7D3D-F109410811FB}"/>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377077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EC22-9CB1-E1D0-3FA7-F6A14764B1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F2C6D2-272B-056D-BC1E-28B8605A5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83602-79DC-E4B6-9941-C2FF62429C86}"/>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5" name="Footer Placeholder 4">
            <a:extLst>
              <a:ext uri="{FF2B5EF4-FFF2-40B4-BE49-F238E27FC236}">
                <a16:creationId xmlns:a16="http://schemas.microsoft.com/office/drawing/2014/main" id="{73DEFE6F-17B5-E3C3-848C-0CEB5A0B6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DF820-C551-4DF3-B19E-7D67BF308B55}"/>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82569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BBAD5-9092-6FCB-1AB9-AC014E601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353149-EF3F-3F01-72E9-B141069AB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ADECF-6EBD-E6E3-FFB9-456B969C38A7}"/>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5" name="Footer Placeholder 4">
            <a:extLst>
              <a:ext uri="{FF2B5EF4-FFF2-40B4-BE49-F238E27FC236}">
                <a16:creationId xmlns:a16="http://schemas.microsoft.com/office/drawing/2014/main" id="{7D0C26A3-7553-140B-0C0B-7529AD42C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48C97-3E5E-C8A9-D790-FE3FF14A8134}"/>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18963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2071-A961-E88D-86F3-6DFDD1168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22D0E-1EBB-A19D-1C72-EB6293CEA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807EC-BA55-CD62-1E30-D608F77E255E}"/>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5" name="Footer Placeholder 4">
            <a:extLst>
              <a:ext uri="{FF2B5EF4-FFF2-40B4-BE49-F238E27FC236}">
                <a16:creationId xmlns:a16="http://schemas.microsoft.com/office/drawing/2014/main" id="{F3AE7B56-50BA-2512-6210-C622E06E2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1FCA-E7DC-4DED-EEC8-EC3FAB7E140F}"/>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426746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566B-B258-D6A7-AF2D-A805C3FDC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651497-0D15-074F-987E-373AA13F48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BC634-CCFA-6854-3B89-CF3EE859B795}"/>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5" name="Footer Placeholder 4">
            <a:extLst>
              <a:ext uri="{FF2B5EF4-FFF2-40B4-BE49-F238E27FC236}">
                <a16:creationId xmlns:a16="http://schemas.microsoft.com/office/drawing/2014/main" id="{6DE68E27-2057-0939-9989-766A8062B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3EF0-12F9-4D44-3026-9030661DC6EA}"/>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416938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ACB6-F1A3-16DD-0469-BF10586BB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0E56B-336F-FCE1-8577-588210C476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BDF41-55A4-535A-B8A3-F7343640F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214B5-334D-B37F-2730-FF4459510CC8}"/>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6" name="Footer Placeholder 5">
            <a:extLst>
              <a:ext uri="{FF2B5EF4-FFF2-40B4-BE49-F238E27FC236}">
                <a16:creationId xmlns:a16="http://schemas.microsoft.com/office/drawing/2014/main" id="{9D65CF47-EB4C-A5E0-36C2-FE375C206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B1DA4-1CDB-88EC-DFA7-FCF40C08FB4C}"/>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201793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3C7C-67D3-0B6F-487E-94ACD9D9C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33E8ED-6D7D-490A-13C8-367D905F2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FF867-6F10-172D-D05C-DAA820688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9ACDD-4439-AF20-69A8-E5D4CF67D9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557E3-06B7-3F36-1111-9B0AB28FD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BAFF3A-8DA5-C6AC-C977-F8B130AE2D79}"/>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8" name="Footer Placeholder 7">
            <a:extLst>
              <a:ext uri="{FF2B5EF4-FFF2-40B4-BE49-F238E27FC236}">
                <a16:creationId xmlns:a16="http://schemas.microsoft.com/office/drawing/2014/main" id="{A08F9B4D-96A1-101E-E412-6EAB5D97D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E1682-E7B8-11F7-9A5C-8D40A238B334}"/>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327257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3666-CE88-CA9F-BFCB-0A83866816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9F6F88-DB02-10BA-A38A-240D404D474F}"/>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4" name="Footer Placeholder 3">
            <a:extLst>
              <a:ext uri="{FF2B5EF4-FFF2-40B4-BE49-F238E27FC236}">
                <a16:creationId xmlns:a16="http://schemas.microsoft.com/office/drawing/2014/main" id="{07585D76-4E15-53CE-4E9A-E3F3D93706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07642-5C09-8AA4-5E5C-6E054E747C8F}"/>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147102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9B950-B593-31BD-6742-56746FAB1B19}"/>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3" name="Footer Placeholder 2">
            <a:extLst>
              <a:ext uri="{FF2B5EF4-FFF2-40B4-BE49-F238E27FC236}">
                <a16:creationId xmlns:a16="http://schemas.microsoft.com/office/drawing/2014/main" id="{D7F1850A-B0BF-E60F-F74C-B36E7B59DA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26B663-6CED-5126-78BF-76A890E41E55}"/>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384514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9D2F-5F2B-C4B7-5968-F85D0411A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DD020-1DC4-6212-C3D7-B12E38DF1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53574-451C-B17D-508F-FDA61F2D9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E4630-2D22-3DF2-4EAD-326381562536}"/>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6" name="Footer Placeholder 5">
            <a:extLst>
              <a:ext uri="{FF2B5EF4-FFF2-40B4-BE49-F238E27FC236}">
                <a16:creationId xmlns:a16="http://schemas.microsoft.com/office/drawing/2014/main" id="{8A360584-B71D-9FD6-51BA-A0FB36AD4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AAC1B-452C-1028-8E32-018B30631416}"/>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251069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9817-0964-28CA-72A8-3C6773681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B4D224-5932-8179-E4C1-085023026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07323E-A893-3F5C-7613-B1E1CAE4B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BBE5F-C370-78CC-9202-E881CC951370}"/>
              </a:ext>
            </a:extLst>
          </p:cNvPr>
          <p:cNvSpPr>
            <a:spLocks noGrp="1"/>
          </p:cNvSpPr>
          <p:nvPr>
            <p:ph type="dt" sz="half" idx="10"/>
          </p:nvPr>
        </p:nvSpPr>
        <p:spPr/>
        <p:txBody>
          <a:bodyPr/>
          <a:lstStyle/>
          <a:p>
            <a:fld id="{A22D6DE2-3402-2041-B417-181519DABFF1}" type="datetimeFigureOut">
              <a:rPr lang="en-US" smtClean="0"/>
              <a:t>11/11/2024</a:t>
            </a:fld>
            <a:endParaRPr lang="en-US"/>
          </a:p>
        </p:txBody>
      </p:sp>
      <p:sp>
        <p:nvSpPr>
          <p:cNvPr id="6" name="Footer Placeholder 5">
            <a:extLst>
              <a:ext uri="{FF2B5EF4-FFF2-40B4-BE49-F238E27FC236}">
                <a16:creationId xmlns:a16="http://schemas.microsoft.com/office/drawing/2014/main" id="{E1D5FF27-7DF5-BF49-C698-A3FA6E768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CB99F-BAC8-FA91-BA55-87EDF6417414}"/>
              </a:ext>
            </a:extLst>
          </p:cNvPr>
          <p:cNvSpPr>
            <a:spLocks noGrp="1"/>
          </p:cNvSpPr>
          <p:nvPr>
            <p:ph type="sldNum" sz="quarter" idx="12"/>
          </p:nvPr>
        </p:nvSpPr>
        <p:spPr/>
        <p:txBody>
          <a:bodyPr/>
          <a:lstStyle/>
          <a:p>
            <a:fld id="{C3A52180-EEEF-FA48-9B8C-E3397A08AA7D}" type="slidenum">
              <a:rPr lang="en-US" smtClean="0"/>
              <a:t>‹#›</a:t>
            </a:fld>
            <a:endParaRPr lang="en-US"/>
          </a:p>
        </p:txBody>
      </p:sp>
    </p:spTree>
    <p:extLst>
      <p:ext uri="{BB962C8B-B14F-4D97-AF65-F5344CB8AC3E}">
        <p14:creationId xmlns:p14="http://schemas.microsoft.com/office/powerpoint/2010/main" val="249319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B820D-CD03-2F4C-0BC8-FF89F9284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8481BA-5527-462F-C919-244E2B2E1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CB219-8FCB-395B-081A-F84C555AF8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2D6DE2-3402-2041-B417-181519DABFF1}" type="datetimeFigureOut">
              <a:rPr lang="en-US" smtClean="0"/>
              <a:t>11/11/2024</a:t>
            </a:fld>
            <a:endParaRPr lang="en-US"/>
          </a:p>
        </p:txBody>
      </p:sp>
      <p:sp>
        <p:nvSpPr>
          <p:cNvPr id="5" name="Footer Placeholder 4">
            <a:extLst>
              <a:ext uri="{FF2B5EF4-FFF2-40B4-BE49-F238E27FC236}">
                <a16:creationId xmlns:a16="http://schemas.microsoft.com/office/drawing/2014/main" id="{590265C4-F84C-19CF-4C32-12CF00757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D19D99-8E4A-FD72-B17E-6C566E86F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A52180-EEEF-FA48-9B8C-E3397A08AA7D}" type="slidenum">
              <a:rPr lang="en-US" smtClean="0"/>
              <a:t>‹#›</a:t>
            </a:fld>
            <a:endParaRPr lang="en-US"/>
          </a:p>
        </p:txBody>
      </p:sp>
    </p:spTree>
    <p:extLst>
      <p:ext uri="{BB962C8B-B14F-4D97-AF65-F5344CB8AC3E}">
        <p14:creationId xmlns:p14="http://schemas.microsoft.com/office/powerpoint/2010/main" val="346516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80B8A-3CBE-2E1E-6D51-C82499F54481}"/>
              </a:ext>
            </a:extLst>
          </p:cNvPr>
          <p:cNvSpPr>
            <a:spLocks noGrp="1"/>
          </p:cNvSpPr>
          <p:nvPr>
            <p:ph type="ctrTitle"/>
          </p:nvPr>
        </p:nvSpPr>
        <p:spPr>
          <a:xfrm>
            <a:off x="2659529" y="2085788"/>
            <a:ext cx="6884895" cy="1496649"/>
          </a:xfrm>
        </p:spPr>
        <p:txBody>
          <a:bodyPr anchor="b">
            <a:normAutofit/>
          </a:bodyPr>
          <a:lstStyle/>
          <a:p>
            <a:r>
              <a:rPr lang="en-US" sz="3200">
                <a:solidFill>
                  <a:schemeClr val="tx1">
                    <a:lumMod val="65000"/>
                    <a:lumOff val="35000"/>
                  </a:schemeClr>
                </a:solidFill>
              </a:rPr>
              <a:t>Progress Presentation</a:t>
            </a:r>
          </a:p>
        </p:txBody>
      </p:sp>
      <p:sp>
        <p:nvSpPr>
          <p:cNvPr id="3" name="Subtitle 2">
            <a:extLst>
              <a:ext uri="{FF2B5EF4-FFF2-40B4-BE49-F238E27FC236}">
                <a16:creationId xmlns:a16="http://schemas.microsoft.com/office/drawing/2014/main" id="{CBBD07CA-6518-F549-D5A1-1B4A85403E95}"/>
              </a:ext>
            </a:extLst>
          </p:cNvPr>
          <p:cNvSpPr>
            <a:spLocks noGrp="1"/>
          </p:cNvSpPr>
          <p:nvPr>
            <p:ph type="subTitle" idx="1"/>
          </p:nvPr>
        </p:nvSpPr>
        <p:spPr>
          <a:xfrm>
            <a:off x="3048000" y="3948056"/>
            <a:ext cx="6096000" cy="830134"/>
          </a:xfrm>
        </p:spPr>
        <p:txBody>
          <a:bodyPr anchor="t">
            <a:normAutofit/>
          </a:bodyPr>
          <a:lstStyle/>
          <a:p>
            <a:r>
              <a:rPr lang="en-US" sz="1400">
                <a:solidFill>
                  <a:schemeClr val="tx1">
                    <a:lumMod val="65000"/>
                    <a:lumOff val="35000"/>
                  </a:schemeClr>
                </a:solidFill>
              </a:rPr>
              <a:t>Christine and Heidi</a:t>
            </a:r>
          </a:p>
        </p:txBody>
      </p:sp>
    </p:spTree>
    <p:extLst>
      <p:ext uri="{BB962C8B-B14F-4D97-AF65-F5344CB8AC3E}">
        <p14:creationId xmlns:p14="http://schemas.microsoft.com/office/powerpoint/2010/main" val="35558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35DFB-83AB-DD91-57E2-4A43FE107301}"/>
              </a:ext>
            </a:extLst>
          </p:cNvPr>
          <p:cNvSpPr>
            <a:spLocks noGrp="1"/>
          </p:cNvSpPr>
          <p:nvPr>
            <p:ph type="title"/>
          </p:nvPr>
        </p:nvSpPr>
        <p:spPr>
          <a:xfrm>
            <a:off x="1632439" y="1335183"/>
            <a:ext cx="3516922" cy="4150899"/>
          </a:xfrm>
        </p:spPr>
        <p:txBody>
          <a:bodyPr>
            <a:normAutofit/>
          </a:bodyPr>
          <a:lstStyle/>
          <a:p>
            <a:pPr algn="ctr"/>
            <a:r>
              <a:rPr lang="en-US" sz="3200">
                <a:solidFill>
                  <a:srgbClr val="595959"/>
                </a:solidFill>
              </a:rPr>
              <a:t>Research Question</a:t>
            </a:r>
          </a:p>
        </p:txBody>
      </p:sp>
      <p:sp>
        <p:nvSpPr>
          <p:cNvPr id="12" name="Rectangle 11">
            <a:extLst>
              <a:ext uri="{FF2B5EF4-FFF2-40B4-BE49-F238E27FC236}">
                <a16:creationId xmlns:a16="http://schemas.microsoft.com/office/drawing/2014/main" id="{899956BA-5C38-49F9-88D6-BD6C71E9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799"/>
            <a:ext cx="5410200" cy="5486401"/>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1828B3-88A3-5B7D-1F53-90BC09A753DD}"/>
              </a:ext>
            </a:extLst>
          </p:cNvPr>
          <p:cNvSpPr>
            <a:spLocks noGrp="1"/>
          </p:cNvSpPr>
          <p:nvPr>
            <p:ph idx="1"/>
          </p:nvPr>
        </p:nvSpPr>
        <p:spPr>
          <a:xfrm>
            <a:off x="6746001" y="1335183"/>
            <a:ext cx="4110198" cy="4187633"/>
          </a:xfrm>
        </p:spPr>
        <p:txBody>
          <a:bodyPr anchor="ctr">
            <a:normAutofit/>
          </a:bodyPr>
          <a:lstStyle/>
          <a:p>
            <a:r>
              <a:rPr lang="en-US" sz="2000" kern="100" dirty="0">
                <a:solidFill>
                  <a:schemeClr val="tx1">
                    <a:lumMod val="65000"/>
                    <a:lumOff val="35000"/>
                  </a:schemeClr>
                </a:solidFill>
                <a:effectLst/>
                <a:latin typeface="Times New Roman"/>
                <a:ea typeface="Aptos" panose="020B0004020202020204" pitchFamily="34" charset="0"/>
                <a:cs typeface="Times New Roman"/>
              </a:rPr>
              <a:t>At what age are dancers most vulnerable to injury? </a:t>
            </a:r>
          </a:p>
          <a:p>
            <a:pPr lvl="1">
              <a:buFont typeface="Courier New" panose="02070309020205020404" pitchFamily="49" charset="0"/>
              <a:buChar char="o"/>
            </a:pPr>
            <a:r>
              <a:rPr lang="en-US" sz="2000" kern="100" dirty="0">
                <a:solidFill>
                  <a:schemeClr val="tx1">
                    <a:lumMod val="65000"/>
                    <a:lumOff val="35000"/>
                  </a:schemeClr>
                </a:solidFill>
                <a:effectLst/>
                <a:latin typeface="Times New Roman"/>
                <a:ea typeface="Aptos" panose="020B0004020202020204" pitchFamily="34" charset="0"/>
                <a:cs typeface="Times New Roman"/>
              </a:rPr>
              <a:t>When should injury prevention education begin for dancers?</a:t>
            </a:r>
          </a:p>
          <a:p>
            <a:pPr lvl="1">
              <a:buFont typeface="Courier New" panose="02070309020205020404" pitchFamily="49" charset="0"/>
              <a:buChar char="o"/>
            </a:pPr>
            <a:r>
              <a:rPr lang="en-US" sz="2000" kern="100" dirty="0">
                <a:solidFill>
                  <a:schemeClr val="tx1">
                    <a:lumMod val="65000"/>
                    <a:lumOff val="35000"/>
                  </a:schemeClr>
                </a:solidFill>
                <a:latin typeface="Times New Roman"/>
                <a:cs typeface="Times New Roman"/>
              </a:rPr>
              <a:t>Can we use age to predict sprain and/or fracture injuries?</a:t>
            </a:r>
          </a:p>
          <a:p>
            <a:pPr lvl="1">
              <a:buFont typeface="Courier New" panose="02070309020205020404" pitchFamily="49" charset="0"/>
              <a:buChar char="o"/>
            </a:pPr>
            <a:r>
              <a:rPr lang="en-US" sz="2000" kern="100" dirty="0">
                <a:solidFill>
                  <a:schemeClr val="tx1">
                    <a:lumMod val="65000"/>
                    <a:lumOff val="35000"/>
                  </a:schemeClr>
                </a:solidFill>
                <a:latin typeface="Times New Roman"/>
                <a:cs typeface="Times New Roman"/>
              </a:rPr>
              <a:t>What is the most common way dancers are being injured?</a:t>
            </a:r>
          </a:p>
          <a:p>
            <a:endParaRPr lang="en-US" sz="2000">
              <a:solidFill>
                <a:schemeClr val="tx1">
                  <a:lumMod val="65000"/>
                  <a:lumOff val="35000"/>
                </a:schemeClr>
              </a:solidFill>
            </a:endParaRPr>
          </a:p>
        </p:txBody>
      </p:sp>
    </p:spTree>
    <p:extLst>
      <p:ext uri="{BB962C8B-B14F-4D97-AF65-F5344CB8AC3E}">
        <p14:creationId xmlns:p14="http://schemas.microsoft.com/office/powerpoint/2010/main" val="165337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8283B-A79D-766A-3B69-E708A71F5FF8}"/>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Data</a:t>
            </a:r>
          </a:p>
        </p:txBody>
      </p:sp>
      <p:sp>
        <p:nvSpPr>
          <p:cNvPr id="3" name="Content Placeholder 2">
            <a:extLst>
              <a:ext uri="{FF2B5EF4-FFF2-40B4-BE49-F238E27FC236}">
                <a16:creationId xmlns:a16="http://schemas.microsoft.com/office/drawing/2014/main" id="{6844EE98-FAFE-F154-58D2-BBCB2B2AF745}"/>
              </a:ext>
            </a:extLst>
          </p:cNvPr>
          <p:cNvSpPr>
            <a:spLocks noGrp="1"/>
          </p:cNvSpPr>
          <p:nvPr>
            <p:ph idx="1"/>
          </p:nvPr>
        </p:nvSpPr>
        <p:spPr>
          <a:xfrm>
            <a:off x="871442" y="2447337"/>
            <a:ext cx="4353116" cy="3770434"/>
          </a:xfrm>
        </p:spPr>
        <p:txBody>
          <a:bodyPr anchor="t">
            <a:normAutofit/>
          </a:bodyPr>
          <a:lstStyle/>
          <a:p>
            <a:r>
              <a:rPr lang="en-US" sz="2000">
                <a:solidFill>
                  <a:srgbClr val="595959"/>
                </a:solidFill>
              </a:rPr>
              <a:t>NEISS Database</a:t>
            </a:r>
          </a:p>
          <a:p>
            <a:r>
              <a:rPr lang="en-US" sz="2000">
                <a:solidFill>
                  <a:srgbClr val="595959"/>
                </a:solidFill>
              </a:rPr>
              <a:t>Submit a query for dance related injuries</a:t>
            </a:r>
          </a:p>
          <a:p>
            <a:r>
              <a:rPr lang="en-US" sz="2000">
                <a:solidFill>
                  <a:srgbClr val="595959"/>
                </a:solidFill>
              </a:rPr>
              <a:t>Returned an excel sheet with requested data</a:t>
            </a:r>
          </a:p>
          <a:p>
            <a:r>
              <a:rPr lang="en-US" sz="2000">
                <a:solidFill>
                  <a:srgbClr val="595959"/>
                </a:solidFill>
              </a:rPr>
              <a:t>Also returned an excel sheet that can be used as a key for the text data that was transformed into numerical data</a:t>
            </a:r>
          </a:p>
          <a:p>
            <a:r>
              <a:rPr lang="en-US" sz="2000">
                <a:solidFill>
                  <a:srgbClr val="595959"/>
                </a:solidFill>
              </a:rPr>
              <a:t>I had 11 excel sheets; a yearly report on patients, and the key file</a:t>
            </a:r>
          </a:p>
          <a:p>
            <a:endParaRPr lang="en-US" sz="2000">
              <a:solidFill>
                <a:srgbClr val="595959"/>
              </a:solidFill>
            </a:endParaRPr>
          </a:p>
        </p:txBody>
      </p:sp>
      <p:pic>
        <p:nvPicPr>
          <p:cNvPr id="6" name="Picture 5" descr="A screenshot of a computer&#10;&#10;Description automatically generated">
            <a:extLst>
              <a:ext uri="{FF2B5EF4-FFF2-40B4-BE49-F238E27FC236}">
                <a16:creationId xmlns:a16="http://schemas.microsoft.com/office/drawing/2014/main" id="{0D4585F6-5E2F-CD19-4A97-6776E97B66B8}"/>
              </a:ext>
            </a:extLst>
          </p:cNvPr>
          <p:cNvPicPr>
            <a:picLocks noChangeAspect="1"/>
          </p:cNvPicPr>
          <p:nvPr/>
        </p:nvPicPr>
        <p:blipFill>
          <a:blip r:embed="rId3"/>
          <a:stretch>
            <a:fillRect/>
          </a:stretch>
        </p:blipFill>
        <p:spPr>
          <a:xfrm>
            <a:off x="6781801" y="710609"/>
            <a:ext cx="4797056" cy="5482351"/>
          </a:xfrm>
          <a:prstGeom prst="rect">
            <a:avLst/>
          </a:prstGeom>
        </p:spPr>
      </p:pic>
    </p:spTree>
    <p:extLst>
      <p:ext uri="{BB962C8B-B14F-4D97-AF65-F5344CB8AC3E}">
        <p14:creationId xmlns:p14="http://schemas.microsoft.com/office/powerpoint/2010/main" val="110926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D95E-888E-338D-329C-89AA232F4D6D}"/>
              </a:ext>
            </a:extLst>
          </p:cNvPr>
          <p:cNvSpPr>
            <a:spLocks noGrp="1"/>
          </p:cNvSpPr>
          <p:nvPr>
            <p:ph type="title"/>
          </p:nvPr>
        </p:nvSpPr>
        <p:spPr>
          <a:xfrm>
            <a:off x="1587794" y="1136478"/>
            <a:ext cx="9016409" cy="1051885"/>
          </a:xfrm>
        </p:spPr>
        <p:txBody>
          <a:bodyPr anchor="ctr">
            <a:normAutofit/>
          </a:bodyPr>
          <a:lstStyle/>
          <a:p>
            <a:pPr algn="ctr"/>
            <a:r>
              <a:rPr lang="en-US" sz="3200">
                <a:solidFill>
                  <a:schemeClr val="tx1">
                    <a:lumMod val="65000"/>
                    <a:lumOff val="35000"/>
                  </a:schemeClr>
                </a:solidFill>
              </a:rPr>
              <a:t>EDA </a:t>
            </a:r>
          </a:p>
        </p:txBody>
      </p:sp>
      <p:pic>
        <p:nvPicPr>
          <p:cNvPr id="2052" name="Picture 4" descr="A graph with numbers and a bar&#10;&#10;Description automatically generated">
            <a:extLst>
              <a:ext uri="{FF2B5EF4-FFF2-40B4-BE49-F238E27FC236}">
                <a16:creationId xmlns:a16="http://schemas.microsoft.com/office/drawing/2014/main" id="{298464C7-91A8-57F3-B96A-25E8EE2D5F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7825" y="2014023"/>
            <a:ext cx="2588015" cy="19052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with a number of blue squares&#10;&#10;Description automatically generated">
            <a:extLst>
              <a:ext uri="{FF2B5EF4-FFF2-40B4-BE49-F238E27FC236}">
                <a16:creationId xmlns:a16="http://schemas.microsoft.com/office/drawing/2014/main" id="{E49F43A2-94DD-1FFE-DEC7-7AD10993E99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94245" y="2015617"/>
            <a:ext cx="2588014" cy="19052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diagram of a diagram&#10;&#10;Description automatically generated with medium confidence">
            <a:extLst>
              <a:ext uri="{FF2B5EF4-FFF2-40B4-BE49-F238E27FC236}">
                <a16:creationId xmlns:a16="http://schemas.microsoft.com/office/drawing/2014/main" id="{F30F8C38-863C-082D-9465-676A20E6F25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53686" y="2034434"/>
            <a:ext cx="2568342" cy="1970734"/>
          </a:xfrm>
          <a:prstGeom prst="rect">
            <a:avLst/>
          </a:prstGeom>
          <a:noFill/>
          <a:extLst>
            <a:ext uri="{909E8E84-426E-40DD-AFC4-6F175D3DCCD1}">
              <a14:hiddenFill xmlns:a14="http://schemas.microsoft.com/office/drawing/2010/main">
                <a:solidFill>
                  <a:srgbClr val="FFFFFF"/>
                </a:solidFill>
              </a14:hiddenFill>
            </a:ext>
          </a:extLst>
        </p:spPr>
      </p:pic>
      <p:sp>
        <p:nvSpPr>
          <p:cNvPr id="2058" name="Content Placeholder 2057">
            <a:extLst>
              <a:ext uri="{FF2B5EF4-FFF2-40B4-BE49-F238E27FC236}">
                <a16:creationId xmlns:a16="http://schemas.microsoft.com/office/drawing/2014/main" id="{8F7FFACD-E2E2-54EC-FA07-CE6906726C96}"/>
              </a:ext>
            </a:extLst>
          </p:cNvPr>
          <p:cNvSpPr>
            <a:spLocks noGrp="1"/>
          </p:cNvSpPr>
          <p:nvPr>
            <p:ph idx="1"/>
          </p:nvPr>
        </p:nvSpPr>
        <p:spPr>
          <a:xfrm>
            <a:off x="1757914" y="4628363"/>
            <a:ext cx="8676169" cy="980311"/>
          </a:xfrm>
        </p:spPr>
        <p:txBody>
          <a:bodyPr anchor="t">
            <a:normAutofit fontScale="70000" lnSpcReduction="20000"/>
          </a:bodyPr>
          <a:lstStyle/>
          <a:p>
            <a:pPr algn="ctr"/>
            <a:r>
              <a:rPr lang="en-US" sz="2000">
                <a:solidFill>
                  <a:schemeClr val="tx1">
                    <a:lumMod val="65000"/>
                    <a:lumOff val="35000"/>
                  </a:schemeClr>
                </a:solidFill>
              </a:rPr>
              <a:t>From the first histogram we can see that the most frequent diagnosis was a strain or sprain</a:t>
            </a:r>
          </a:p>
          <a:p>
            <a:pPr algn="ctr"/>
            <a:r>
              <a:rPr lang="en-US" sz="2000">
                <a:solidFill>
                  <a:schemeClr val="tx1">
                    <a:lumMod val="65000"/>
                    <a:lumOff val="35000"/>
                  </a:schemeClr>
                </a:solidFill>
              </a:rPr>
              <a:t>From the second histogram we can see that the most frequent ages are between10-14 years old </a:t>
            </a:r>
          </a:p>
          <a:p>
            <a:pPr algn="ctr"/>
            <a:r>
              <a:rPr lang="en-US" sz="2000">
                <a:solidFill>
                  <a:schemeClr val="tx1">
                    <a:lumMod val="65000"/>
                    <a:lumOff val="35000"/>
                  </a:schemeClr>
                </a:solidFill>
              </a:rPr>
              <a:t>There is not a clear pattern in the diagnosis vs. age graph</a:t>
            </a:r>
          </a:p>
        </p:txBody>
      </p:sp>
      <p:sp>
        <p:nvSpPr>
          <p:cNvPr id="4" name="TextBox 3">
            <a:extLst>
              <a:ext uri="{FF2B5EF4-FFF2-40B4-BE49-F238E27FC236}">
                <a16:creationId xmlns:a16="http://schemas.microsoft.com/office/drawing/2014/main" id="{3A87DB9E-5D7E-0130-345C-56BCC9F1D78C}"/>
              </a:ext>
            </a:extLst>
          </p:cNvPr>
          <p:cNvSpPr txBox="1"/>
          <p:nvPr/>
        </p:nvSpPr>
        <p:spPr>
          <a:xfrm>
            <a:off x="2336656" y="3959844"/>
            <a:ext cx="2009273" cy="261610"/>
          </a:xfrm>
          <a:prstGeom prst="rect">
            <a:avLst/>
          </a:prstGeom>
          <a:noFill/>
        </p:spPr>
        <p:txBody>
          <a:bodyPr wrap="square" rtlCol="0">
            <a:spAutoFit/>
          </a:bodyPr>
          <a:lstStyle/>
          <a:p>
            <a:r>
              <a:rPr lang="en-US" sz="1100">
                <a:solidFill>
                  <a:schemeClr val="tx1">
                    <a:lumMod val="65000"/>
                    <a:lumOff val="35000"/>
                  </a:schemeClr>
                </a:solidFill>
              </a:rPr>
              <a:t>Diagnosis vs. Frequency</a:t>
            </a:r>
          </a:p>
        </p:txBody>
      </p:sp>
      <p:sp>
        <p:nvSpPr>
          <p:cNvPr id="5" name="TextBox 4">
            <a:extLst>
              <a:ext uri="{FF2B5EF4-FFF2-40B4-BE49-F238E27FC236}">
                <a16:creationId xmlns:a16="http://schemas.microsoft.com/office/drawing/2014/main" id="{749CE7AE-BAE6-F16E-F6B6-BBDFDA8D3827}"/>
              </a:ext>
            </a:extLst>
          </p:cNvPr>
          <p:cNvSpPr txBox="1"/>
          <p:nvPr/>
        </p:nvSpPr>
        <p:spPr>
          <a:xfrm>
            <a:off x="5481269" y="3959844"/>
            <a:ext cx="1900990" cy="261610"/>
          </a:xfrm>
          <a:prstGeom prst="rect">
            <a:avLst/>
          </a:prstGeom>
          <a:noFill/>
        </p:spPr>
        <p:txBody>
          <a:bodyPr wrap="square" rtlCol="0">
            <a:spAutoFit/>
          </a:bodyPr>
          <a:lstStyle/>
          <a:p>
            <a:r>
              <a:rPr lang="en-US" sz="1100">
                <a:solidFill>
                  <a:schemeClr val="tx1">
                    <a:lumMod val="65000"/>
                    <a:lumOff val="35000"/>
                  </a:schemeClr>
                </a:solidFill>
              </a:rPr>
              <a:t>Age vs. Frequency</a:t>
            </a:r>
          </a:p>
        </p:txBody>
      </p:sp>
      <p:sp>
        <p:nvSpPr>
          <p:cNvPr id="6" name="TextBox 5">
            <a:extLst>
              <a:ext uri="{FF2B5EF4-FFF2-40B4-BE49-F238E27FC236}">
                <a16:creationId xmlns:a16="http://schemas.microsoft.com/office/drawing/2014/main" id="{4120EF2A-174C-D86C-A6B2-A825168BFBE7}"/>
              </a:ext>
            </a:extLst>
          </p:cNvPr>
          <p:cNvSpPr txBox="1"/>
          <p:nvPr/>
        </p:nvSpPr>
        <p:spPr>
          <a:xfrm>
            <a:off x="8272913" y="4005168"/>
            <a:ext cx="1949115" cy="261610"/>
          </a:xfrm>
          <a:prstGeom prst="rect">
            <a:avLst/>
          </a:prstGeom>
          <a:noFill/>
        </p:spPr>
        <p:txBody>
          <a:bodyPr wrap="square" rtlCol="0">
            <a:spAutoFit/>
          </a:bodyPr>
          <a:lstStyle/>
          <a:p>
            <a:r>
              <a:rPr lang="en-US" sz="1100">
                <a:solidFill>
                  <a:schemeClr val="tx1">
                    <a:lumMod val="65000"/>
                    <a:lumOff val="35000"/>
                  </a:schemeClr>
                </a:solidFill>
              </a:rPr>
              <a:t>Diagnosis vs. Age</a:t>
            </a:r>
          </a:p>
        </p:txBody>
      </p:sp>
    </p:spTree>
    <p:extLst>
      <p:ext uri="{BB962C8B-B14F-4D97-AF65-F5344CB8AC3E}">
        <p14:creationId xmlns:p14="http://schemas.microsoft.com/office/powerpoint/2010/main" val="132314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CBD25-CC61-D73D-3C22-0F6A546E3F37}"/>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Implications for Stake-Holders</a:t>
            </a:r>
          </a:p>
        </p:txBody>
      </p:sp>
      <p:sp>
        <p:nvSpPr>
          <p:cNvPr id="3" name="Content Placeholder 2">
            <a:extLst>
              <a:ext uri="{FF2B5EF4-FFF2-40B4-BE49-F238E27FC236}">
                <a16:creationId xmlns:a16="http://schemas.microsoft.com/office/drawing/2014/main" id="{9A9EFA88-1469-18BD-20E5-93FEC6CC4FF9}"/>
              </a:ext>
            </a:extLst>
          </p:cNvPr>
          <p:cNvSpPr>
            <a:spLocks noGrp="1"/>
          </p:cNvSpPr>
          <p:nvPr>
            <p:ph idx="1"/>
          </p:nvPr>
        </p:nvSpPr>
        <p:spPr>
          <a:xfrm>
            <a:off x="1616054" y="2427383"/>
            <a:ext cx="8959892" cy="3169482"/>
          </a:xfrm>
        </p:spPr>
        <p:txBody>
          <a:bodyPr anchor="t">
            <a:normAutofit/>
          </a:bodyPr>
          <a:lstStyle/>
          <a:p>
            <a:r>
              <a:rPr lang="en-US" sz="2000">
                <a:solidFill>
                  <a:schemeClr val="tx1">
                    <a:lumMod val="65000"/>
                    <a:lumOff val="35000"/>
                  </a:schemeClr>
                </a:solidFill>
              </a:rPr>
              <a:t>Dance Companies:</a:t>
            </a:r>
          </a:p>
          <a:p>
            <a:pPr lvl="1">
              <a:buFont typeface="Courier New" panose="02070309020205020404" pitchFamily="49" charset="0"/>
              <a:buChar char="o"/>
            </a:pPr>
            <a:r>
              <a:rPr lang="en-US" sz="2000">
                <a:solidFill>
                  <a:schemeClr val="tx1">
                    <a:lumMod val="65000"/>
                    <a:lumOff val="35000"/>
                  </a:schemeClr>
                </a:solidFill>
              </a:rPr>
              <a:t>If dancers are experiencing career-ending injuries earlier on in their lives, or do not know how to properly care for their injuries, there will be less dancers able to provide long-term employment with dance companies, or the liability of their more-frequent injuries will fall on the dance company.</a:t>
            </a:r>
          </a:p>
          <a:p>
            <a:r>
              <a:rPr lang="en-US" sz="2000">
                <a:solidFill>
                  <a:schemeClr val="tx1">
                    <a:lumMod val="65000"/>
                    <a:lumOff val="35000"/>
                  </a:schemeClr>
                </a:solidFill>
              </a:rPr>
              <a:t>Dance Teams</a:t>
            </a:r>
          </a:p>
          <a:p>
            <a:pPr lvl="1">
              <a:buFont typeface="Courier New" panose="02070309020205020404" pitchFamily="49" charset="0"/>
              <a:buChar char="o"/>
            </a:pPr>
            <a:r>
              <a:rPr lang="en-US" sz="2000">
                <a:solidFill>
                  <a:schemeClr val="tx1">
                    <a:lumMod val="65000"/>
                    <a:lumOff val="35000"/>
                  </a:schemeClr>
                </a:solidFill>
              </a:rPr>
              <a:t>You cannot have a successful dance team without uninjured dancers, if these injuries are more likely to happen when most dancers are on a dance team, this can impact the competitions and dance studios main source of funding.</a:t>
            </a:r>
          </a:p>
        </p:txBody>
      </p:sp>
    </p:spTree>
    <p:extLst>
      <p:ext uri="{BB962C8B-B14F-4D97-AF65-F5344CB8AC3E}">
        <p14:creationId xmlns:p14="http://schemas.microsoft.com/office/powerpoint/2010/main" val="5825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EED4-30DA-29ED-749B-265E2A2282CF}"/>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Ethical Implications</a:t>
            </a:r>
          </a:p>
        </p:txBody>
      </p:sp>
      <p:sp>
        <p:nvSpPr>
          <p:cNvPr id="3" name="Content Placeholder 2">
            <a:extLst>
              <a:ext uri="{FF2B5EF4-FFF2-40B4-BE49-F238E27FC236}">
                <a16:creationId xmlns:a16="http://schemas.microsoft.com/office/drawing/2014/main" id="{4884B01D-B16B-9EA8-83D3-45FA433958C2}"/>
              </a:ext>
            </a:extLst>
          </p:cNvPr>
          <p:cNvSpPr>
            <a:spLocks noGrp="1"/>
          </p:cNvSpPr>
          <p:nvPr>
            <p:ph idx="1"/>
          </p:nvPr>
        </p:nvSpPr>
        <p:spPr>
          <a:xfrm>
            <a:off x="1616054" y="2427383"/>
            <a:ext cx="8959892" cy="3169482"/>
          </a:xfrm>
        </p:spPr>
        <p:txBody>
          <a:bodyPr anchor="t">
            <a:normAutofit/>
          </a:bodyPr>
          <a:lstStyle/>
          <a:p>
            <a:r>
              <a:rPr lang="en-US" sz="1600">
                <a:solidFill>
                  <a:schemeClr val="tx1">
                    <a:lumMod val="65000"/>
                    <a:lumOff val="35000"/>
                  </a:schemeClr>
                </a:solidFill>
              </a:rPr>
              <a:t>Use of Medical Data</a:t>
            </a:r>
          </a:p>
          <a:p>
            <a:pPr lvl="1">
              <a:buFont typeface="Courier New" panose="02070309020205020404" pitchFamily="49" charset="0"/>
              <a:buChar char="o"/>
            </a:pPr>
            <a:r>
              <a:rPr lang="en-US" sz="1600">
                <a:solidFill>
                  <a:schemeClr val="tx1">
                    <a:lumMod val="65000"/>
                    <a:lumOff val="35000"/>
                  </a:schemeClr>
                </a:solidFill>
              </a:rPr>
              <a:t>One ethical dilemma with using this data is the fact that it is medical data, although there are no identifying pieces of data, people may not like their data being put out in a public way like this.</a:t>
            </a:r>
          </a:p>
          <a:p>
            <a:r>
              <a:rPr lang="en-US" sz="1600">
                <a:solidFill>
                  <a:schemeClr val="tx1">
                    <a:lumMod val="65000"/>
                    <a:lumOff val="35000"/>
                  </a:schemeClr>
                </a:solidFill>
              </a:rPr>
              <a:t>Culture Shift</a:t>
            </a:r>
          </a:p>
          <a:p>
            <a:pPr lvl="1">
              <a:buFont typeface="Courier New" panose="02070309020205020404" pitchFamily="49" charset="0"/>
              <a:buChar char="o"/>
            </a:pPr>
            <a:r>
              <a:rPr lang="en-US" sz="1600">
                <a:solidFill>
                  <a:schemeClr val="tx1">
                    <a:lumMod val="65000"/>
                    <a:lumOff val="35000"/>
                  </a:schemeClr>
                </a:solidFill>
              </a:rPr>
              <a:t>There is often a ‘dance through the pain’ culture in many studios, if there is a connection between age and injury prevention education this culture often toxic culture could be changed</a:t>
            </a:r>
          </a:p>
          <a:p>
            <a:pPr lvl="1">
              <a:buFont typeface="Courier New" panose="02070309020205020404" pitchFamily="49" charset="0"/>
              <a:buChar char="o"/>
            </a:pPr>
            <a:r>
              <a:rPr lang="en-US" sz="1600">
                <a:solidFill>
                  <a:schemeClr val="tx1">
                    <a:lumMod val="65000"/>
                    <a:lumOff val="35000"/>
                  </a:schemeClr>
                </a:solidFill>
              </a:rPr>
              <a:t>Would this research be enough to get that change to happen?</a:t>
            </a:r>
          </a:p>
          <a:p>
            <a:r>
              <a:rPr lang="en-US" sz="1600">
                <a:solidFill>
                  <a:schemeClr val="tx1">
                    <a:lumMod val="65000"/>
                    <a:lumOff val="35000"/>
                  </a:schemeClr>
                </a:solidFill>
              </a:rPr>
              <a:t>Access</a:t>
            </a:r>
          </a:p>
          <a:p>
            <a:pPr lvl="1">
              <a:buFont typeface="Courier New" panose="02070309020205020404" pitchFamily="49" charset="0"/>
              <a:buChar char="o"/>
            </a:pPr>
            <a:r>
              <a:rPr lang="en-US" sz="1600">
                <a:solidFill>
                  <a:schemeClr val="tx1">
                    <a:lumMod val="65000"/>
                    <a:lumOff val="35000"/>
                  </a:schemeClr>
                </a:solidFill>
              </a:rPr>
              <a:t>If a correlation was found, would all dance studios have access to this type of education?</a:t>
            </a:r>
          </a:p>
          <a:p>
            <a:pPr marL="457200" lvl="1" indent="0">
              <a:buNone/>
            </a:pPr>
            <a:endParaRPr lang="en-US" sz="1600">
              <a:solidFill>
                <a:schemeClr val="tx1">
                  <a:lumMod val="65000"/>
                  <a:lumOff val="35000"/>
                </a:schemeClr>
              </a:solidFill>
            </a:endParaRPr>
          </a:p>
        </p:txBody>
      </p:sp>
    </p:spTree>
    <p:extLst>
      <p:ext uri="{BB962C8B-B14F-4D97-AF65-F5344CB8AC3E}">
        <p14:creationId xmlns:p14="http://schemas.microsoft.com/office/powerpoint/2010/main" val="50516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255EA-C649-5FB7-9156-E4E5A2D84535}"/>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Where do we go next?</a:t>
            </a:r>
          </a:p>
        </p:txBody>
      </p:sp>
      <p:sp>
        <p:nvSpPr>
          <p:cNvPr id="3" name="Content Placeholder 2">
            <a:extLst>
              <a:ext uri="{FF2B5EF4-FFF2-40B4-BE49-F238E27FC236}">
                <a16:creationId xmlns:a16="http://schemas.microsoft.com/office/drawing/2014/main" id="{442C9B3E-DA67-3B16-92DF-5B661DEBCB10}"/>
              </a:ext>
            </a:extLst>
          </p:cNvPr>
          <p:cNvSpPr>
            <a:spLocks noGrp="1"/>
          </p:cNvSpPr>
          <p:nvPr>
            <p:ph idx="1"/>
          </p:nvPr>
        </p:nvSpPr>
        <p:spPr>
          <a:xfrm>
            <a:off x="1616054" y="2427383"/>
            <a:ext cx="8959892" cy="3169482"/>
          </a:xfrm>
        </p:spPr>
        <p:txBody>
          <a:bodyPr anchor="t">
            <a:normAutofit/>
          </a:bodyPr>
          <a:lstStyle/>
          <a:p>
            <a:r>
              <a:rPr lang="en-US" sz="2000">
                <a:solidFill>
                  <a:schemeClr val="tx1">
                    <a:lumMod val="65000"/>
                    <a:lumOff val="35000"/>
                  </a:schemeClr>
                </a:solidFill>
              </a:rPr>
              <a:t>Classification models using age as a predictor, one predicting whether the dancer had a sprain injury and the other predicting if the dancer experienced a fracture injury</a:t>
            </a:r>
          </a:p>
          <a:p>
            <a:pPr lvl="1"/>
            <a:r>
              <a:rPr lang="en-US" sz="2000">
                <a:solidFill>
                  <a:schemeClr val="tx1">
                    <a:lumMod val="65000"/>
                    <a:lumOff val="35000"/>
                  </a:schemeClr>
                </a:solidFill>
              </a:rPr>
              <a:t>Random Forest Classifier</a:t>
            </a:r>
          </a:p>
          <a:p>
            <a:pPr lvl="1"/>
            <a:r>
              <a:rPr lang="en-US" sz="2000">
                <a:solidFill>
                  <a:schemeClr val="tx1">
                    <a:lumMod val="65000"/>
                    <a:lumOff val="35000"/>
                  </a:schemeClr>
                </a:solidFill>
              </a:rPr>
              <a:t>SVM Models</a:t>
            </a:r>
          </a:p>
          <a:p>
            <a:r>
              <a:rPr lang="en-US" sz="2000">
                <a:solidFill>
                  <a:schemeClr val="tx1">
                    <a:lumMod val="65000"/>
                    <a:lumOff val="35000"/>
                  </a:schemeClr>
                </a:solidFill>
              </a:rPr>
              <a:t>Text analysis on how the injuries occurred within the class</a:t>
            </a:r>
          </a:p>
          <a:p>
            <a:pPr lvl="1"/>
            <a:r>
              <a:rPr lang="en-US" sz="2000">
                <a:solidFill>
                  <a:schemeClr val="tx1">
                    <a:lumMod val="65000"/>
                    <a:lumOff val="35000"/>
                  </a:schemeClr>
                </a:solidFill>
              </a:rPr>
              <a:t>Latent Dirichlet Allocation, topic modeling</a:t>
            </a:r>
          </a:p>
        </p:txBody>
      </p:sp>
    </p:spTree>
    <p:extLst>
      <p:ext uri="{BB962C8B-B14F-4D97-AF65-F5344CB8AC3E}">
        <p14:creationId xmlns:p14="http://schemas.microsoft.com/office/powerpoint/2010/main" val="45775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255EA-C649-5FB7-9156-E4E5A2D84535}"/>
              </a:ext>
            </a:extLst>
          </p:cNvPr>
          <p:cNvSpPr>
            <a:spLocks noGrp="1"/>
          </p:cNvSpPr>
          <p:nvPr>
            <p:ph type="title"/>
          </p:nvPr>
        </p:nvSpPr>
        <p:spPr>
          <a:xfrm>
            <a:off x="1616054" y="1261137"/>
            <a:ext cx="8959893" cy="888360"/>
          </a:xfrm>
        </p:spPr>
        <p:txBody>
          <a:bodyPr anchor="b">
            <a:normAutofit/>
          </a:bodyPr>
          <a:lstStyle/>
          <a:p>
            <a:pPr algn="ctr"/>
            <a:r>
              <a:rPr lang="en-US" sz="3200" dirty="0">
                <a:solidFill>
                  <a:schemeClr val="tx1">
                    <a:lumMod val="65000"/>
                    <a:lumOff val="35000"/>
                  </a:schemeClr>
                </a:solidFill>
              </a:rPr>
              <a:t>Model Progress</a:t>
            </a:r>
          </a:p>
        </p:txBody>
      </p:sp>
      <p:sp>
        <p:nvSpPr>
          <p:cNvPr id="3" name="Content Placeholder 2">
            <a:extLst>
              <a:ext uri="{FF2B5EF4-FFF2-40B4-BE49-F238E27FC236}">
                <a16:creationId xmlns:a16="http://schemas.microsoft.com/office/drawing/2014/main" id="{442C9B3E-DA67-3B16-92DF-5B661DEBCB10}"/>
              </a:ext>
            </a:extLst>
          </p:cNvPr>
          <p:cNvSpPr>
            <a:spLocks noGrp="1"/>
          </p:cNvSpPr>
          <p:nvPr>
            <p:ph idx="1"/>
          </p:nvPr>
        </p:nvSpPr>
        <p:spPr>
          <a:xfrm>
            <a:off x="1616054" y="2427383"/>
            <a:ext cx="8959892" cy="3169482"/>
          </a:xfrm>
        </p:spPr>
        <p:txBody>
          <a:bodyPr anchor="t">
            <a:normAutofit/>
          </a:bodyPr>
          <a:lstStyle/>
          <a:p>
            <a:r>
              <a:rPr lang="en-US" sz="2000" dirty="0">
                <a:solidFill>
                  <a:schemeClr val="tx1">
                    <a:lumMod val="65000"/>
                    <a:lumOff val="35000"/>
                  </a:schemeClr>
                </a:solidFill>
              </a:rPr>
              <a:t>LDA:</a:t>
            </a:r>
          </a:p>
          <a:p>
            <a:pPr marL="457200" lvl="1" indent="0">
              <a:buNone/>
            </a:pPr>
            <a:endParaRPr lang="en-US"/>
          </a:p>
          <a:p>
            <a:endParaRPr lang="en-US" sz="2000" dirty="0">
              <a:solidFill>
                <a:schemeClr val="tx1">
                  <a:lumMod val="65000"/>
                  <a:lumOff val="35000"/>
                </a:schemeClr>
              </a:solidFill>
            </a:endParaRPr>
          </a:p>
          <a:p>
            <a:r>
              <a:rPr lang="en-US" sz="2000" dirty="0">
                <a:solidFill>
                  <a:schemeClr val="tx1">
                    <a:lumMod val="65000"/>
                    <a:lumOff val="35000"/>
                  </a:schemeClr>
                </a:solidFill>
              </a:rPr>
              <a:t>Random Forest Classifier</a:t>
            </a:r>
            <a:endParaRPr lang="en-US" dirty="0">
              <a:solidFill>
                <a:schemeClr val="tx1">
                  <a:lumMod val="65000"/>
                  <a:lumOff val="35000"/>
                </a:schemeClr>
              </a:solidFill>
            </a:endParaRPr>
          </a:p>
          <a:p>
            <a:pPr lvl="1"/>
            <a:r>
              <a:rPr lang="en-US" sz="2000" dirty="0">
                <a:solidFill>
                  <a:schemeClr val="tx1">
                    <a:lumMod val="65000"/>
                    <a:lumOff val="35000"/>
                  </a:schemeClr>
                </a:solidFill>
              </a:rPr>
              <a:t>We ran the model for predicting diagnosis using the other columns.</a:t>
            </a:r>
          </a:p>
          <a:p>
            <a:pPr lvl="1"/>
            <a:r>
              <a:rPr lang="en-US" sz="2000" dirty="0">
                <a:solidFill>
                  <a:schemeClr val="tx1">
                    <a:lumMod val="65000"/>
                    <a:lumOff val="35000"/>
                  </a:schemeClr>
                </a:solidFill>
              </a:rPr>
              <a:t>Since we haven't changed the diagnosis column to binary yet, it's not producing accurate results.</a:t>
            </a:r>
          </a:p>
          <a:p>
            <a:pPr lvl="1"/>
            <a:r>
              <a:rPr lang="en-US" sz="2000" dirty="0">
                <a:solidFill>
                  <a:schemeClr val="tx1">
                    <a:lumMod val="65000"/>
                    <a:lumOff val="35000"/>
                  </a:schemeClr>
                </a:solidFill>
              </a:rPr>
              <a:t>Random Forest Classifier, Decision Tree, and SVM</a:t>
            </a:r>
          </a:p>
          <a:p>
            <a:pPr lvl="1"/>
            <a:endParaRPr lang="en-US" sz="2000" dirty="0">
              <a:solidFill>
                <a:schemeClr val="tx1">
                  <a:lumMod val="65000"/>
                  <a:lumOff val="35000"/>
                </a:schemeClr>
              </a:solidFill>
            </a:endParaRPr>
          </a:p>
        </p:txBody>
      </p:sp>
      <p:pic>
        <p:nvPicPr>
          <p:cNvPr id="4" name="Picture 3" descr="A close-up of words&#10;&#10;Description automatically generated">
            <a:extLst>
              <a:ext uri="{FF2B5EF4-FFF2-40B4-BE49-F238E27FC236}">
                <a16:creationId xmlns:a16="http://schemas.microsoft.com/office/drawing/2014/main" id="{1FA7C7B0-91E0-E698-D1A8-B0E682497955}"/>
              </a:ext>
            </a:extLst>
          </p:cNvPr>
          <p:cNvPicPr>
            <a:picLocks noChangeAspect="1"/>
          </p:cNvPicPr>
          <p:nvPr/>
        </p:nvPicPr>
        <p:blipFill>
          <a:blip r:embed="rId2"/>
          <a:stretch>
            <a:fillRect/>
          </a:stretch>
        </p:blipFill>
        <p:spPr>
          <a:xfrm>
            <a:off x="3048000" y="2595148"/>
            <a:ext cx="6096000" cy="834946"/>
          </a:xfrm>
          <a:prstGeom prst="rect">
            <a:avLst/>
          </a:prstGeom>
        </p:spPr>
      </p:pic>
    </p:spTree>
    <p:extLst>
      <p:ext uri="{BB962C8B-B14F-4D97-AF65-F5344CB8AC3E}">
        <p14:creationId xmlns:p14="http://schemas.microsoft.com/office/powerpoint/2010/main" val="458444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Widescreen</PresentationFormat>
  <Paragraphs>43</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Progress Presentation</vt:lpstr>
      <vt:lpstr>Research Question</vt:lpstr>
      <vt:lpstr>Data</vt:lpstr>
      <vt:lpstr>EDA </vt:lpstr>
      <vt:lpstr>Implications for Stake-Holders</vt:lpstr>
      <vt:lpstr>Ethical Implications</vt:lpstr>
      <vt:lpstr>Where do we go next?</vt:lpstr>
      <vt:lpstr>Model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Gurek</dc:creator>
  <cp:lastModifiedBy>Christine Gurek</cp:lastModifiedBy>
  <cp:revision>294</cp:revision>
  <dcterms:created xsi:type="dcterms:W3CDTF">2024-11-07T15:37:49Z</dcterms:created>
  <dcterms:modified xsi:type="dcterms:W3CDTF">2024-11-11T16:42:48Z</dcterms:modified>
</cp:coreProperties>
</file>