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67" r:id="rId6"/>
    <p:sldId id="259" r:id="rId7"/>
    <p:sldId id="265" r:id="rId8"/>
    <p:sldId id="266" r:id="rId9"/>
    <p:sldId id="263" r:id="rId10"/>
    <p:sldId id="264" r:id="rId11"/>
    <p:sldId id="268" r:id="rId12"/>
    <p:sldId id="261" r:id="rId13"/>
    <p:sldId id="262"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2BBBE-D6D9-7A77-AC25-78060384C400}" v="597" dt="2024-09-29T20:56:36.338"/>
    <p1510:client id="{8192B65C-1F13-E013-FDF6-CE6E99C80A35}" v="998" dt="2024-09-30T18:02:08.076"/>
    <p1510:client id="{CAFB7459-DEEA-139B-9309-EAB65C8042ED}" v="48" dt="2024-09-30T20:23:52.365"/>
    <p1510:client id="{F7E59C52-2178-CFD7-1C81-EEA2F5CC2A83}" v="567" dt="2024-09-30T23:07:46.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9/30/2024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aseball Wallpaper For Desktop Free Download">
            <a:extLst>
              <a:ext uri="{FF2B5EF4-FFF2-40B4-BE49-F238E27FC236}">
                <a16:creationId xmlns:a16="http://schemas.microsoft.com/office/drawing/2014/main" id="{AB80DAA9-7F0B-1FED-4BEB-5647328AEDE9}"/>
              </a:ext>
            </a:extLst>
          </p:cNvPr>
          <p:cNvPicPr>
            <a:picLocks noChangeAspect="1"/>
          </p:cNvPicPr>
          <p:nvPr/>
        </p:nvPicPr>
        <p:blipFill>
          <a:blip r:embed="rId2">
            <a:alphaModFix amt="50000"/>
          </a:blip>
          <a:srcRect t="3323" b="6677"/>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dirty="0">
                <a:solidFill>
                  <a:srgbClr val="FFFFFF"/>
                </a:solidFill>
              </a:rPr>
              <a:t>Mini Project</a:t>
            </a:r>
            <a:br>
              <a:rPr lang="en-US" dirty="0">
                <a:solidFill>
                  <a:srgbClr val="FFFFFF"/>
                </a:solidFill>
              </a:rPr>
            </a:br>
            <a:r>
              <a:rPr lang="en-US" sz="5400" dirty="0">
                <a:solidFill>
                  <a:srgbClr val="FFFFFF"/>
                </a:solidFill>
              </a:rPr>
              <a:t>MLB Shift Rule Analysis</a:t>
            </a:r>
          </a:p>
        </p:txBody>
      </p:sp>
      <p:sp>
        <p:nvSpPr>
          <p:cNvPr id="3" name="Subtitle 2"/>
          <p:cNvSpPr>
            <a:spLocks noGrp="1"/>
          </p:cNvSpPr>
          <p:nvPr>
            <p:ph type="subTitle" idx="1"/>
          </p:nvPr>
        </p:nvSpPr>
        <p:spPr>
          <a:xfrm>
            <a:off x="1524000" y="4159404"/>
            <a:ext cx="9144000" cy="1098395"/>
          </a:xfrm>
        </p:spPr>
        <p:txBody>
          <a:bodyPr vert="horz" lIns="91440" tIns="45720" rIns="91440" bIns="45720" rtlCol="0" anchor="t">
            <a:normAutofit/>
          </a:bodyPr>
          <a:lstStyle/>
          <a:p>
            <a:r>
              <a:rPr lang="en-US" dirty="0">
                <a:solidFill>
                  <a:srgbClr val="FFFFFF"/>
                </a:solidFill>
              </a:rPr>
              <a:t>By: Derek Chibbaro</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125C1-3D1B-4382-80CB-D66A5786B3E2}"/>
              </a:ext>
            </a:extLst>
          </p:cNvPr>
          <p:cNvSpPr>
            <a:spLocks noGrp="1"/>
          </p:cNvSpPr>
          <p:nvPr>
            <p:ph type="title"/>
          </p:nvPr>
        </p:nvSpPr>
        <p:spPr/>
        <p:txBody>
          <a:bodyPr/>
          <a:lstStyle/>
          <a:p>
            <a:r>
              <a:rPr lang="en-US" dirty="0"/>
              <a:t>Findings (After Rule Change)</a:t>
            </a:r>
          </a:p>
        </p:txBody>
      </p:sp>
      <p:pic>
        <p:nvPicPr>
          <p:cNvPr id="4" name="Content Placeholder 3" descr="A screenshot of a baseball game&#10;&#10;Description automatically generated">
            <a:extLst>
              <a:ext uri="{FF2B5EF4-FFF2-40B4-BE49-F238E27FC236}">
                <a16:creationId xmlns:a16="http://schemas.microsoft.com/office/drawing/2014/main" id="{39AF6167-B87A-4DF5-5BDC-62C14E476004}"/>
              </a:ext>
            </a:extLst>
          </p:cNvPr>
          <p:cNvPicPr>
            <a:picLocks noGrp="1" noChangeAspect="1"/>
          </p:cNvPicPr>
          <p:nvPr>
            <p:ph idx="1"/>
          </p:nvPr>
        </p:nvPicPr>
        <p:blipFill>
          <a:blip r:embed="rId2"/>
          <a:stretch>
            <a:fillRect/>
          </a:stretch>
        </p:blipFill>
        <p:spPr>
          <a:xfrm>
            <a:off x="17386" y="1801827"/>
            <a:ext cx="3801057" cy="5057612"/>
          </a:xfrm>
          <a:ln>
            <a:solidFill>
              <a:schemeClr val="tx1"/>
            </a:solidFill>
          </a:ln>
        </p:spPr>
      </p:pic>
      <p:sp>
        <p:nvSpPr>
          <p:cNvPr id="5" name="TextBox 4">
            <a:extLst>
              <a:ext uri="{FF2B5EF4-FFF2-40B4-BE49-F238E27FC236}">
                <a16:creationId xmlns:a16="http://schemas.microsoft.com/office/drawing/2014/main" id="{222E5ED0-4DC7-593F-A385-29BA597DD318}"/>
              </a:ext>
            </a:extLst>
          </p:cNvPr>
          <p:cNvSpPr txBox="1"/>
          <p:nvPr/>
        </p:nvSpPr>
        <p:spPr>
          <a:xfrm>
            <a:off x="19373" y="1433593"/>
            <a:ext cx="56956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Figure 3: April 1st, 2023 – August 31st, 2023</a:t>
            </a:r>
          </a:p>
        </p:txBody>
      </p:sp>
      <p:pic>
        <p:nvPicPr>
          <p:cNvPr id="6" name="Picture 5" descr="A screenshot of a baseball statistics&#10;&#10;Description automatically generated">
            <a:extLst>
              <a:ext uri="{FF2B5EF4-FFF2-40B4-BE49-F238E27FC236}">
                <a16:creationId xmlns:a16="http://schemas.microsoft.com/office/drawing/2014/main" id="{09C9BE4A-3F8C-1A50-E5BC-C727EC108DBA}"/>
              </a:ext>
            </a:extLst>
          </p:cNvPr>
          <p:cNvPicPr>
            <a:picLocks noChangeAspect="1"/>
          </p:cNvPicPr>
          <p:nvPr/>
        </p:nvPicPr>
        <p:blipFill>
          <a:blip r:embed="rId3"/>
          <a:stretch>
            <a:fillRect/>
          </a:stretch>
        </p:blipFill>
        <p:spPr>
          <a:xfrm>
            <a:off x="8384634" y="1804261"/>
            <a:ext cx="3804734" cy="5051156"/>
          </a:xfrm>
          <a:prstGeom prst="rect">
            <a:avLst/>
          </a:prstGeom>
          <a:ln>
            <a:solidFill>
              <a:schemeClr val="tx1"/>
            </a:solidFill>
          </a:ln>
        </p:spPr>
      </p:pic>
      <p:sp>
        <p:nvSpPr>
          <p:cNvPr id="7" name="TextBox 6">
            <a:extLst>
              <a:ext uri="{FF2B5EF4-FFF2-40B4-BE49-F238E27FC236}">
                <a16:creationId xmlns:a16="http://schemas.microsoft.com/office/drawing/2014/main" id="{04A59FE4-9D40-895C-2A8C-E067FB4DFE9D}"/>
              </a:ext>
            </a:extLst>
          </p:cNvPr>
          <p:cNvSpPr txBox="1"/>
          <p:nvPr/>
        </p:nvSpPr>
        <p:spPr>
          <a:xfrm>
            <a:off x="7681316" y="1437115"/>
            <a:ext cx="45104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Figure 4: April 1st, 2024 – August 31st, 2024</a:t>
            </a:r>
            <a:endParaRPr lang="en-US"/>
          </a:p>
        </p:txBody>
      </p:sp>
      <p:sp>
        <p:nvSpPr>
          <p:cNvPr id="9" name="TextBox 8">
            <a:extLst>
              <a:ext uri="{FF2B5EF4-FFF2-40B4-BE49-F238E27FC236}">
                <a16:creationId xmlns:a16="http://schemas.microsoft.com/office/drawing/2014/main" id="{0D67E727-1FCE-12AB-C455-40E2B2F6E7F8}"/>
              </a:ext>
            </a:extLst>
          </p:cNvPr>
          <p:cNvSpPr txBox="1"/>
          <p:nvPr/>
        </p:nvSpPr>
        <p:spPr>
          <a:xfrm>
            <a:off x="4571999" y="2647627"/>
            <a:ext cx="333213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u="sng" dirty="0"/>
              <a:t>Comparison:</a:t>
            </a:r>
          </a:p>
          <a:p>
            <a:pPr marL="342900" indent="-342900" algn="ctr">
              <a:buAutoNum type="arabicPeriod"/>
            </a:pPr>
            <a:r>
              <a:rPr lang="en-US" dirty="0"/>
              <a:t>Balls hit more to left side of field (same as before rule change)</a:t>
            </a:r>
          </a:p>
          <a:p>
            <a:pPr marL="342900" indent="-342900" algn="ctr">
              <a:buAutoNum type="arabicPeriod"/>
            </a:pPr>
            <a:r>
              <a:rPr lang="en-US" dirty="0"/>
              <a:t>Largest percentage to shortstop (approx. 1% lower than before rule change), smallest percentage to first base</a:t>
            </a:r>
          </a:p>
        </p:txBody>
      </p:sp>
    </p:spTree>
    <p:extLst>
      <p:ext uri="{BB962C8B-B14F-4D97-AF65-F5344CB8AC3E}">
        <p14:creationId xmlns:p14="http://schemas.microsoft.com/office/powerpoint/2010/main" val="1939428520"/>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F88716-2B1A-CBE2-5BFF-E21B7309AA21}"/>
              </a:ext>
            </a:extLst>
          </p:cNvPr>
          <p:cNvSpPr>
            <a:spLocks noGrp="1"/>
          </p:cNvSpPr>
          <p:nvPr>
            <p:ph type="title"/>
          </p:nvPr>
        </p:nvSpPr>
        <p:spPr>
          <a:xfrm>
            <a:off x="838200" y="365125"/>
            <a:ext cx="10515600" cy="1325563"/>
          </a:xfrm>
        </p:spPr>
        <p:txBody>
          <a:bodyPr>
            <a:normAutofit/>
          </a:bodyPr>
          <a:lstStyle/>
          <a:p>
            <a:r>
              <a:rPr lang="en-US" sz="5400"/>
              <a:t>Overall Findings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68DCC5-3F34-190B-C9FC-D49C02D6E0A5}"/>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ea typeface="+mn-lt"/>
                <a:cs typeface="+mn-lt"/>
              </a:rPr>
              <a:t>There is no preliminary difference in the location of where a batted ball was hit in the infield. The approximate percentages for balls hit to second base, first base, third base, and shortstop are 27%, 17%, 25%, and 29% respectively.</a:t>
            </a:r>
          </a:p>
          <a:p>
            <a:pPr lvl="1">
              <a:buFont typeface="Courier New" panose="020B0604020202020204" pitchFamily="34" charset="0"/>
              <a:buChar char="o"/>
            </a:pPr>
            <a:r>
              <a:rPr lang="en-US" sz="2200"/>
              <a:t>This doesn't align with my initial prediction. Possible explanations could be that hitters don't tend to change their approach even with the rule change, or there are other factors that could be influencing the lack of change in percentages.</a:t>
            </a:r>
          </a:p>
        </p:txBody>
      </p:sp>
    </p:spTree>
    <p:extLst>
      <p:ext uri="{BB962C8B-B14F-4D97-AF65-F5344CB8AC3E}">
        <p14:creationId xmlns:p14="http://schemas.microsoft.com/office/powerpoint/2010/main" val="815865758"/>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CD0077-2AF7-EA4C-32BF-4D7FAA31435E}"/>
              </a:ext>
            </a:extLst>
          </p:cNvPr>
          <p:cNvSpPr>
            <a:spLocks noGrp="1"/>
          </p:cNvSpPr>
          <p:nvPr>
            <p:ph type="title"/>
          </p:nvPr>
        </p:nvSpPr>
        <p:spPr>
          <a:xfrm>
            <a:off x="838200" y="365125"/>
            <a:ext cx="10515600" cy="1325563"/>
          </a:xfrm>
        </p:spPr>
        <p:txBody>
          <a:bodyPr>
            <a:normAutofit/>
          </a:bodyPr>
          <a:lstStyle/>
          <a:p>
            <a:r>
              <a:rPr lang="en-US" sz="5400"/>
              <a:t>Implications for Stakeholders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C016A9-FC68-0EAB-4639-AA8C8F3DD148}"/>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ea typeface="+mn-lt"/>
                <a:cs typeface="+mn-lt"/>
              </a:rPr>
              <a:t>The results from my project can be used by casual baseball fans to identify any trends related to the new shift rule. This rule can still impact the game in the future in ways we haven’t experienced yet, which can make this project even more interesting in years to come.</a:t>
            </a:r>
          </a:p>
          <a:p>
            <a:r>
              <a:rPr lang="en-US" sz="2200"/>
              <a:t>Coaches, managers, and owners of MLB teams could use these preliminary results when creating starting lineups (is the batter more likely to hit on right or left side?), or the location of the field could influence what players to draft in certain years to optimize the team's success.</a:t>
            </a:r>
          </a:p>
        </p:txBody>
      </p:sp>
    </p:spTree>
    <p:extLst>
      <p:ext uri="{BB962C8B-B14F-4D97-AF65-F5344CB8AC3E}">
        <p14:creationId xmlns:p14="http://schemas.microsoft.com/office/powerpoint/2010/main" val="3836846699"/>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3C4E34-A098-05D4-9D0E-4C46FC22A99F}"/>
              </a:ext>
            </a:extLst>
          </p:cNvPr>
          <p:cNvSpPr>
            <a:spLocks noGrp="1"/>
          </p:cNvSpPr>
          <p:nvPr>
            <p:ph type="title"/>
          </p:nvPr>
        </p:nvSpPr>
        <p:spPr>
          <a:xfrm>
            <a:off x="838200" y="365125"/>
            <a:ext cx="10515600" cy="1325563"/>
          </a:xfrm>
        </p:spPr>
        <p:txBody>
          <a:bodyPr>
            <a:normAutofit/>
          </a:bodyPr>
          <a:lstStyle/>
          <a:p>
            <a:r>
              <a:rPr lang="en-US" sz="5400"/>
              <a:t>Ethical, Legal, Societal Implications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14D487-5CF2-C49B-B83F-A65F08312692}"/>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ea typeface="+mn-lt"/>
                <a:cs typeface="+mn-lt"/>
              </a:rPr>
              <a:t>This data is available for free to anyone who wants to use it for their own research and there are no intentions of selling these results. Baseball fans can better understand aspects of the game that are less obvious to a casual viewer, which can help the game’s fanbase as well.</a:t>
            </a:r>
          </a:p>
          <a:p>
            <a:r>
              <a:rPr lang="en-US" sz="2200"/>
              <a:t>Different teams could benefit more than others from the rule change based on field configurations or altitude levels (Colorado Rockies)</a:t>
            </a:r>
          </a:p>
          <a:p>
            <a:r>
              <a:rPr lang="en-US" sz="2200"/>
              <a:t>Pitchers who have high ground ball rates could be impacted (Logan Webb, San Francisco Giants)</a:t>
            </a:r>
          </a:p>
        </p:txBody>
      </p:sp>
    </p:spTree>
    <p:extLst>
      <p:ext uri="{BB962C8B-B14F-4D97-AF65-F5344CB8AC3E}">
        <p14:creationId xmlns:p14="http://schemas.microsoft.com/office/powerpoint/2010/main" val="1625813265"/>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Batting a baseball">
            <a:extLst>
              <a:ext uri="{FF2B5EF4-FFF2-40B4-BE49-F238E27FC236}">
                <a16:creationId xmlns:a16="http://schemas.microsoft.com/office/drawing/2014/main" id="{170F7844-EAE3-E640-6F05-BF75C88B8AE8}"/>
              </a:ext>
            </a:extLst>
          </p:cNvPr>
          <p:cNvPicPr>
            <a:picLocks noGrp="1" noChangeAspect="1"/>
          </p:cNvPicPr>
          <p:nvPr>
            <p:ph idx="1"/>
          </p:nvPr>
        </p:nvPicPr>
        <p:blipFill>
          <a:blip r:embed="rId2">
            <a:alphaModFix amt="50000"/>
          </a:blip>
          <a:srcRect t="5516" r="-1" b="9876"/>
          <a:stretch/>
        </p:blipFill>
        <p:spPr>
          <a:xfrm>
            <a:off x="20" y="10"/>
            <a:ext cx="12188930" cy="6857990"/>
          </a:xfrm>
          <a:prstGeom prst="rect">
            <a:avLst/>
          </a:prstGeom>
        </p:spPr>
      </p:pic>
      <p:sp>
        <p:nvSpPr>
          <p:cNvPr id="2" name="Title 1">
            <a:extLst>
              <a:ext uri="{FF2B5EF4-FFF2-40B4-BE49-F238E27FC236}">
                <a16:creationId xmlns:a16="http://schemas.microsoft.com/office/drawing/2014/main" id="{E87140BE-99F6-E548-9AA0-3C271B7655F3}"/>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a:solidFill>
                  <a:schemeClr val="bg1"/>
                </a:solidFill>
              </a:rPr>
              <a:t>Thank you!</a:t>
            </a:r>
          </a:p>
        </p:txBody>
      </p:sp>
      <p:sp>
        <p:nvSpPr>
          <p:cNvPr id="11"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0882720"/>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825A11-F754-0AF3-38E6-969D9488BC67}"/>
              </a:ext>
            </a:extLst>
          </p:cNvPr>
          <p:cNvSpPr>
            <a:spLocks noGrp="1"/>
          </p:cNvSpPr>
          <p:nvPr>
            <p:ph type="title"/>
          </p:nvPr>
        </p:nvSpPr>
        <p:spPr>
          <a:xfrm>
            <a:off x="838200" y="365125"/>
            <a:ext cx="10515600" cy="1325563"/>
          </a:xfrm>
        </p:spPr>
        <p:txBody>
          <a:bodyPr>
            <a:normAutofit/>
          </a:bodyPr>
          <a:lstStyle/>
          <a:p>
            <a:r>
              <a:rPr lang="en-US" sz="5400"/>
              <a:t>Research Question and Background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D54B73-5A96-314B-6F12-1951D9949FEB}"/>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1900" dirty="0"/>
              <a:t>My project analyzes </a:t>
            </a:r>
            <a:r>
              <a:rPr lang="en-US" sz="1900" dirty="0">
                <a:ea typeface="+mn-lt"/>
                <a:cs typeface="+mn-lt"/>
              </a:rPr>
              <a:t>the effects of the infield shift rule that was implemented at the start of the Major League Baseball (MLB) 2023 regular season.</a:t>
            </a:r>
            <a:endParaRPr lang="en-US" sz="1900" dirty="0"/>
          </a:p>
          <a:p>
            <a:r>
              <a:rPr lang="en-US" sz="1900" dirty="0"/>
              <a:t>I looked at the location of batted-balls in the infield across different seasons to see if there are any strategic differences in batter performances before vs after the rule change.</a:t>
            </a:r>
          </a:p>
          <a:p>
            <a:pPr marL="0" indent="0">
              <a:buNone/>
            </a:pPr>
            <a:r>
              <a:rPr lang="en-US" sz="1900" b="1" u="sng" dirty="0"/>
              <a:t>Background on MLB shift rule</a:t>
            </a:r>
          </a:p>
          <a:p>
            <a:pPr marL="457200" indent="-457200"/>
            <a:r>
              <a:rPr lang="en-US" sz="1900" dirty="0">
                <a:ea typeface="+mn-lt"/>
                <a:cs typeface="+mn-lt"/>
              </a:rPr>
              <a:t>According to the MLB, “defensive teams will be required to have a minimum of four players on the infield, with at least two infielders completely on either side of second base. These restrictions are intended to increase the batting average on balls in play, to allow infielders to better showcase their athleticism and to restore more traditional outcomes on batted balls.”</a:t>
            </a:r>
            <a:endParaRPr lang="en-US" sz="1900" dirty="0"/>
          </a:p>
          <a:p>
            <a:pPr marL="0" indent="0">
              <a:buNone/>
            </a:pPr>
            <a:r>
              <a:rPr lang="en-US" sz="1900" b="1" u="sng" dirty="0"/>
              <a:t>Research Question</a:t>
            </a:r>
          </a:p>
          <a:p>
            <a:r>
              <a:rPr lang="en-US" sz="1900" dirty="0">
                <a:ea typeface="+mn-lt"/>
                <a:cs typeface="+mn-lt"/>
              </a:rPr>
              <a:t>Is there a correlation between where a ball is put into play and the change of the MLB shift rule? Do teams change their hitting strategies to optimize their success? Does the location of an MLB stadium impact a hitter’s decision on where they try to hit the baseball?</a:t>
            </a:r>
            <a:endParaRPr lang="en-US" sz="1900" dirty="0"/>
          </a:p>
        </p:txBody>
      </p:sp>
    </p:spTree>
    <p:extLst>
      <p:ext uri="{BB962C8B-B14F-4D97-AF65-F5344CB8AC3E}">
        <p14:creationId xmlns:p14="http://schemas.microsoft.com/office/powerpoint/2010/main" val="1467046633"/>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4A094D-4F9F-5C35-D9B9-32386D0F5A51}"/>
              </a:ext>
            </a:extLst>
          </p:cNvPr>
          <p:cNvSpPr>
            <a:spLocks noGrp="1"/>
          </p:cNvSpPr>
          <p:nvPr>
            <p:ph type="title"/>
          </p:nvPr>
        </p:nvSpPr>
        <p:spPr>
          <a:xfrm>
            <a:off x="838200" y="365125"/>
            <a:ext cx="10515600" cy="1325563"/>
          </a:xfrm>
        </p:spPr>
        <p:txBody>
          <a:bodyPr>
            <a:normAutofit/>
          </a:bodyPr>
          <a:lstStyle/>
          <a:p>
            <a:r>
              <a:rPr lang="en-US" sz="5400"/>
              <a:t>Tractable data</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A842E9-FCE2-7537-A540-1BD4A001AA4F}"/>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sz="2200" b="1" u="sng" dirty="0"/>
              <a:t>About this data:</a:t>
            </a:r>
            <a:endParaRPr lang="en-US" sz="2200" b="1" dirty="0"/>
          </a:p>
          <a:p>
            <a:r>
              <a:rPr lang="en-US" sz="2200" dirty="0"/>
              <a:t>I used data from </a:t>
            </a:r>
            <a:r>
              <a:rPr lang="en-US" sz="2200" dirty="0" err="1"/>
              <a:t>pybaseball</a:t>
            </a:r>
            <a:r>
              <a:rPr lang="en-US" sz="2200" dirty="0"/>
              <a:t>,</a:t>
            </a:r>
            <a:r>
              <a:rPr lang="en-US" sz="2200" dirty="0">
                <a:ea typeface="+mn-lt"/>
                <a:cs typeface="+mn-lt"/>
              </a:rPr>
              <a:t> which is a Python package for baseball data analysis that scrapes from Baseball Reference, Baseball Savant, and Fan Graphs to aggregate data and make it easy to run Python commands to analyze the data. It contains over 90 game level statistics.</a:t>
            </a:r>
            <a:endParaRPr lang="en-US" sz="2200" dirty="0"/>
          </a:p>
          <a:p>
            <a:pPr lvl="1">
              <a:buFont typeface="Courier New" panose="020B0604020202020204" pitchFamily="34" charset="0"/>
              <a:buChar char="o"/>
            </a:pPr>
            <a:r>
              <a:rPr lang="en-US" sz="2200" dirty="0"/>
              <a:t>Baseball Reference gets its data from </a:t>
            </a:r>
            <a:r>
              <a:rPr lang="en-US" sz="2200" dirty="0">
                <a:ea typeface="+mn-lt"/>
                <a:cs typeface="+mn-lt"/>
              </a:rPr>
              <a:t>a free, downloadable database that contains standard batting and pitching lines for every player.</a:t>
            </a:r>
            <a:endParaRPr lang="en-US" sz="2200" dirty="0"/>
          </a:p>
          <a:p>
            <a:pPr lvl="1">
              <a:buFont typeface="Courier New" panose="020B0604020202020204" pitchFamily="34" charset="0"/>
              <a:buChar char="o"/>
            </a:pPr>
            <a:r>
              <a:rPr lang="en-US" sz="2200" dirty="0">
                <a:ea typeface="+mn-lt"/>
                <a:cs typeface="+mn-lt"/>
              </a:rPr>
              <a:t>Baseball Savant is the central location for </a:t>
            </a:r>
            <a:r>
              <a:rPr lang="en-US" sz="2200" dirty="0" err="1">
                <a:ea typeface="+mn-lt"/>
                <a:cs typeface="+mn-lt"/>
              </a:rPr>
              <a:t>Statcast</a:t>
            </a:r>
            <a:r>
              <a:rPr lang="en-US" sz="2200" dirty="0">
                <a:ea typeface="+mn-lt"/>
                <a:cs typeface="+mn-lt"/>
              </a:rPr>
              <a:t> data, which is collected using radar equipment and high-resolution cameras to track every movement on the field.</a:t>
            </a:r>
            <a:endParaRPr lang="en-US" sz="2200" dirty="0"/>
          </a:p>
          <a:p>
            <a:pPr marL="0" indent="0">
              <a:buNone/>
            </a:pPr>
            <a:endParaRPr lang="en-US" sz="2200"/>
          </a:p>
        </p:txBody>
      </p:sp>
    </p:spTree>
    <p:extLst>
      <p:ext uri="{BB962C8B-B14F-4D97-AF65-F5344CB8AC3E}">
        <p14:creationId xmlns:p14="http://schemas.microsoft.com/office/powerpoint/2010/main" val="608813257"/>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7D46C5-1F01-CEA4-F73D-7AC820ADF67F}"/>
              </a:ext>
            </a:extLst>
          </p:cNvPr>
          <p:cNvSpPr>
            <a:spLocks noGrp="1"/>
          </p:cNvSpPr>
          <p:nvPr>
            <p:ph type="title"/>
          </p:nvPr>
        </p:nvSpPr>
        <p:spPr>
          <a:xfrm>
            <a:off x="1137034" y="609597"/>
            <a:ext cx="9392421" cy="1330841"/>
          </a:xfrm>
        </p:spPr>
        <p:txBody>
          <a:bodyPr>
            <a:normAutofit/>
          </a:bodyPr>
          <a:lstStyle/>
          <a:p>
            <a:r>
              <a:rPr lang="en-US" dirty="0"/>
              <a:t>Data Retrieval</a:t>
            </a:r>
          </a:p>
        </p:txBody>
      </p:sp>
      <p:sp>
        <p:nvSpPr>
          <p:cNvPr id="3" name="Content Placeholder 2">
            <a:extLst>
              <a:ext uri="{FF2B5EF4-FFF2-40B4-BE49-F238E27FC236}">
                <a16:creationId xmlns:a16="http://schemas.microsoft.com/office/drawing/2014/main" id="{8708A0CF-F183-4C60-26D0-DD90B927ECFF}"/>
              </a:ext>
            </a:extLst>
          </p:cNvPr>
          <p:cNvSpPr>
            <a:spLocks noGrp="1"/>
          </p:cNvSpPr>
          <p:nvPr>
            <p:ph idx="1"/>
          </p:nvPr>
        </p:nvSpPr>
        <p:spPr>
          <a:xfrm>
            <a:off x="1137034" y="2198362"/>
            <a:ext cx="4958966" cy="3917773"/>
          </a:xfrm>
        </p:spPr>
        <p:txBody>
          <a:bodyPr vert="horz" lIns="91440" tIns="45720" rIns="91440" bIns="45720" rtlCol="0">
            <a:normAutofit/>
          </a:bodyPr>
          <a:lstStyle/>
          <a:p>
            <a:pPr marL="0" indent="0">
              <a:buNone/>
            </a:pPr>
            <a:endParaRPr lang="en-US" sz="2000"/>
          </a:p>
          <a:p>
            <a:r>
              <a:rPr lang="en-US" sz="2000"/>
              <a:t>Easy to gain access to this free data...</a:t>
            </a:r>
          </a:p>
          <a:p>
            <a:pPr lvl="1">
              <a:buFont typeface="Courier New" panose="020B0604020202020204" pitchFamily="34" charset="0"/>
              <a:buChar char="o"/>
            </a:pPr>
            <a:r>
              <a:rPr lang="en-US" sz="2000" dirty="0"/>
              <a:t>pip install </a:t>
            </a:r>
            <a:r>
              <a:rPr lang="en-US" sz="2000" dirty="0" err="1"/>
              <a:t>pybaseball</a:t>
            </a:r>
            <a:r>
              <a:rPr lang="en-US" sz="2000" dirty="0"/>
              <a:t> package</a:t>
            </a:r>
          </a:p>
          <a:p>
            <a:pPr lvl="1">
              <a:buFont typeface="Courier New" panose="020B0604020202020204" pitchFamily="34" charset="0"/>
              <a:buChar char="o"/>
            </a:pPr>
            <a:r>
              <a:rPr lang="en-US" sz="2000"/>
              <a:t>Import statcast, then specify start and end dates that you want</a:t>
            </a:r>
          </a:p>
          <a:p>
            <a:pPr lvl="1">
              <a:buFont typeface="Courier New" panose="020B0604020202020204" pitchFamily="34" charset="0"/>
              <a:buChar char="o"/>
            </a:pPr>
            <a:endParaRPr lang="en-US" sz="2000"/>
          </a:p>
        </p:txBody>
      </p:sp>
      <p:pic>
        <p:nvPicPr>
          <p:cNvPr id="9" name="Content Placeholder 3" descr="A screenshot of a computer code&#10;&#10;Description automatically generated">
            <a:extLst>
              <a:ext uri="{FF2B5EF4-FFF2-40B4-BE49-F238E27FC236}">
                <a16:creationId xmlns:a16="http://schemas.microsoft.com/office/drawing/2014/main" id="{8B6A333C-8E70-8857-4609-071B7F4ED2DB}"/>
              </a:ext>
            </a:extLst>
          </p:cNvPr>
          <p:cNvPicPr>
            <a:picLocks noChangeAspect="1"/>
          </p:cNvPicPr>
          <p:nvPr/>
        </p:nvPicPr>
        <p:blipFill>
          <a:blip r:embed="rId2"/>
          <a:srcRect r="40448" b="70392"/>
          <a:stretch/>
        </p:blipFill>
        <p:spPr>
          <a:xfrm>
            <a:off x="6750155" y="2595669"/>
            <a:ext cx="4788505" cy="1148707"/>
          </a:xfrm>
          <a:prstGeom prst="rect">
            <a:avLst/>
          </a:prstGeom>
        </p:spPr>
      </p:pic>
      <p:sp>
        <p:nvSpPr>
          <p:cNvPr id="18" name="Freeform: Shape 1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1606491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7E7E39-3174-A802-9222-A0F26AB0C283}"/>
              </a:ext>
            </a:extLst>
          </p:cNvPr>
          <p:cNvSpPr>
            <a:spLocks noGrp="1"/>
          </p:cNvSpPr>
          <p:nvPr>
            <p:ph type="title"/>
          </p:nvPr>
        </p:nvSpPr>
        <p:spPr>
          <a:xfrm>
            <a:off x="838200" y="365125"/>
            <a:ext cx="10515600" cy="1325563"/>
          </a:xfrm>
        </p:spPr>
        <p:txBody>
          <a:bodyPr>
            <a:normAutofit/>
          </a:bodyPr>
          <a:lstStyle/>
          <a:p>
            <a:r>
              <a:rPr lang="en-US" sz="5400"/>
              <a:t>Interacting with project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B6422F-2B4E-4161-C0B7-44DB0E7BC839}"/>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t>Use this link to test out my project for yourself!</a:t>
            </a:r>
            <a:br>
              <a:rPr lang="en-US" sz="2200"/>
            </a:br>
            <a:endParaRPr lang="en-US" sz="2200"/>
          </a:p>
          <a:p>
            <a:pPr marL="0" indent="0">
              <a:buNone/>
            </a:pPr>
            <a:r>
              <a:rPr lang="en-US" sz="2200"/>
              <a:t>baseballproject.streamlit.app</a:t>
            </a:r>
          </a:p>
        </p:txBody>
      </p:sp>
    </p:spTree>
    <p:extLst>
      <p:ext uri="{BB962C8B-B14F-4D97-AF65-F5344CB8AC3E}">
        <p14:creationId xmlns:p14="http://schemas.microsoft.com/office/powerpoint/2010/main" val="385188996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DB7C49-AA76-092B-85BB-4BD1F00B75DF}"/>
              </a:ext>
            </a:extLst>
          </p:cNvPr>
          <p:cNvSpPr>
            <a:spLocks noGrp="1"/>
          </p:cNvSpPr>
          <p:nvPr>
            <p:ph type="title"/>
          </p:nvPr>
        </p:nvSpPr>
        <p:spPr>
          <a:xfrm>
            <a:off x="630936" y="457200"/>
            <a:ext cx="4343400" cy="1929384"/>
          </a:xfrm>
        </p:spPr>
        <p:txBody>
          <a:bodyPr anchor="ctr">
            <a:normAutofit/>
          </a:bodyPr>
          <a:lstStyle/>
          <a:p>
            <a:r>
              <a:rPr lang="en-US"/>
              <a:t>Methods for Exploratory Data Analysis</a:t>
            </a:r>
          </a:p>
        </p:txBody>
      </p:sp>
      <p:sp>
        <p:nvSpPr>
          <p:cNvPr id="42"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49C8C3-93DC-21D6-5585-86F894747215}"/>
              </a:ext>
            </a:extLst>
          </p:cNvPr>
          <p:cNvSpPr>
            <a:spLocks noGrp="1"/>
          </p:cNvSpPr>
          <p:nvPr>
            <p:ph idx="1"/>
          </p:nvPr>
        </p:nvSpPr>
        <p:spPr>
          <a:xfrm>
            <a:off x="5541263" y="457200"/>
            <a:ext cx="6007608" cy="1929384"/>
          </a:xfrm>
        </p:spPr>
        <p:txBody>
          <a:bodyPr vert="horz" lIns="91440" tIns="45720" rIns="91440" bIns="45720" rtlCol="0" anchor="ctr">
            <a:noAutofit/>
          </a:bodyPr>
          <a:lstStyle/>
          <a:p>
            <a:pPr marL="0" indent="0">
              <a:buNone/>
            </a:pPr>
            <a:endParaRPr lang="en-US" sz="1600"/>
          </a:p>
          <a:p>
            <a:r>
              <a:rPr lang="en-US" sz="1600" dirty="0"/>
              <a:t>Bar graph with hit counts at specific position and home field </a:t>
            </a:r>
          </a:p>
          <a:p>
            <a:r>
              <a:rPr lang="en-US" sz="1600" dirty="0"/>
              <a:t>Total hit counts at infield positions</a:t>
            </a:r>
          </a:p>
          <a:p>
            <a:r>
              <a:rPr lang="en-US" sz="1600" dirty="0"/>
              <a:t>Percentage of batted balls hit to different positions</a:t>
            </a:r>
          </a:p>
          <a:p>
            <a:r>
              <a:rPr lang="en-US" sz="1600" dirty="0"/>
              <a:t>Future plans for analysis</a:t>
            </a:r>
          </a:p>
          <a:p>
            <a:pPr lvl="1">
              <a:buFont typeface="Courier New" panose="020B0604020202020204" pitchFamily="34" charset="0"/>
              <a:buChar char="o"/>
            </a:pPr>
            <a:r>
              <a:rPr lang="en-US" sz="1600" dirty="0"/>
              <a:t>Heat map with visuals of where balls were hit at certain positions to see where players are trying to optimize their best chance for reaching base safely.</a:t>
            </a:r>
          </a:p>
        </p:txBody>
      </p:sp>
      <p:pic>
        <p:nvPicPr>
          <p:cNvPr id="4" name="Picture 3">
            <a:extLst>
              <a:ext uri="{FF2B5EF4-FFF2-40B4-BE49-F238E27FC236}">
                <a16:creationId xmlns:a16="http://schemas.microsoft.com/office/drawing/2014/main" id="{37C0B321-3B1E-44D0-FF01-95C9C5F4678F}"/>
              </a:ext>
            </a:extLst>
          </p:cNvPr>
          <p:cNvPicPr>
            <a:picLocks noChangeAspect="1"/>
          </p:cNvPicPr>
          <p:nvPr/>
        </p:nvPicPr>
        <p:blipFill>
          <a:blip r:embed="rId2"/>
          <a:stretch>
            <a:fillRect/>
          </a:stretch>
        </p:blipFill>
        <p:spPr>
          <a:xfrm>
            <a:off x="350108" y="2491972"/>
            <a:ext cx="4615703" cy="4130969"/>
          </a:xfrm>
          <a:prstGeom prst="rect">
            <a:avLst/>
          </a:prstGeom>
        </p:spPr>
      </p:pic>
      <p:pic>
        <p:nvPicPr>
          <p:cNvPr id="5" name="Picture 4">
            <a:extLst>
              <a:ext uri="{FF2B5EF4-FFF2-40B4-BE49-F238E27FC236}">
                <a16:creationId xmlns:a16="http://schemas.microsoft.com/office/drawing/2014/main" id="{D1BA3628-4389-D462-6FB7-8496BDE095CA}"/>
              </a:ext>
            </a:extLst>
          </p:cNvPr>
          <p:cNvPicPr>
            <a:picLocks noChangeAspect="1"/>
          </p:cNvPicPr>
          <p:nvPr/>
        </p:nvPicPr>
        <p:blipFill>
          <a:blip r:embed="rId3"/>
          <a:stretch>
            <a:fillRect/>
          </a:stretch>
        </p:blipFill>
        <p:spPr>
          <a:xfrm>
            <a:off x="5247106" y="2978123"/>
            <a:ext cx="6449671" cy="3462176"/>
          </a:xfrm>
          <a:prstGeom prst="rect">
            <a:avLst/>
          </a:prstGeom>
        </p:spPr>
      </p:pic>
    </p:spTree>
    <p:extLst>
      <p:ext uri="{BB962C8B-B14F-4D97-AF65-F5344CB8AC3E}">
        <p14:creationId xmlns:p14="http://schemas.microsoft.com/office/powerpoint/2010/main" val="190906990"/>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B62DD1-F69D-B7C9-210A-E461DA9F337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Snapshots of Code</a:t>
            </a:r>
          </a:p>
        </p:txBody>
      </p:sp>
      <p:pic>
        <p:nvPicPr>
          <p:cNvPr id="4" name="Content Placeholder 3" descr="A screenshot of a computer code&#10;&#10;Description automatically generated">
            <a:extLst>
              <a:ext uri="{FF2B5EF4-FFF2-40B4-BE49-F238E27FC236}">
                <a16:creationId xmlns:a16="http://schemas.microsoft.com/office/drawing/2014/main" id="{593277F4-BF1E-79E5-2B65-E3D7C93779A9}"/>
              </a:ext>
            </a:extLst>
          </p:cNvPr>
          <p:cNvPicPr>
            <a:picLocks noGrp="1" noChangeAspect="1"/>
          </p:cNvPicPr>
          <p:nvPr>
            <p:ph idx="1"/>
          </p:nvPr>
        </p:nvPicPr>
        <p:blipFill>
          <a:blip r:embed="rId2"/>
          <a:stretch>
            <a:fillRect/>
          </a:stretch>
        </p:blipFill>
        <p:spPr>
          <a:xfrm>
            <a:off x="127694" y="2274172"/>
            <a:ext cx="9227276" cy="4452160"/>
          </a:xfrm>
          <a:prstGeom prst="rect">
            <a:avLst/>
          </a:prstGeom>
        </p:spPr>
      </p:pic>
      <p:sp>
        <p:nvSpPr>
          <p:cNvPr id="5" name="TextBox 4">
            <a:extLst>
              <a:ext uri="{FF2B5EF4-FFF2-40B4-BE49-F238E27FC236}">
                <a16:creationId xmlns:a16="http://schemas.microsoft.com/office/drawing/2014/main" id="{965578AA-344E-E292-F181-1556D371284C}"/>
              </a:ext>
            </a:extLst>
          </p:cNvPr>
          <p:cNvSpPr txBox="1"/>
          <p:nvPr/>
        </p:nvSpPr>
        <p:spPr>
          <a:xfrm>
            <a:off x="138545" y="1708727"/>
            <a:ext cx="5803515" cy="3694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Importing/Cleaning data and creating selection boxes</a:t>
            </a:r>
          </a:p>
        </p:txBody>
      </p:sp>
    </p:spTree>
    <p:extLst>
      <p:ext uri="{BB962C8B-B14F-4D97-AF65-F5344CB8AC3E}">
        <p14:creationId xmlns:p14="http://schemas.microsoft.com/office/powerpoint/2010/main" val="339786017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B62DD1-F69D-B7C9-210A-E461DA9F337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Snapshots of Code</a:t>
            </a:r>
          </a:p>
        </p:txBody>
      </p:sp>
      <p:sp>
        <p:nvSpPr>
          <p:cNvPr id="5" name="TextBox 4">
            <a:extLst>
              <a:ext uri="{FF2B5EF4-FFF2-40B4-BE49-F238E27FC236}">
                <a16:creationId xmlns:a16="http://schemas.microsoft.com/office/drawing/2014/main" id="{965578AA-344E-E292-F181-1556D371284C}"/>
              </a:ext>
            </a:extLst>
          </p:cNvPr>
          <p:cNvSpPr txBox="1"/>
          <p:nvPr/>
        </p:nvSpPr>
        <p:spPr>
          <a:xfrm>
            <a:off x="132088" y="1708727"/>
            <a:ext cx="76051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Creating bar chart of hits over time, total hits at locations, and percentages</a:t>
            </a:r>
          </a:p>
        </p:txBody>
      </p:sp>
      <p:pic>
        <p:nvPicPr>
          <p:cNvPr id="7" name="Content Placeholder 6" descr="A screenshot of a computer code&#10;&#10;Description automatically generated">
            <a:extLst>
              <a:ext uri="{FF2B5EF4-FFF2-40B4-BE49-F238E27FC236}">
                <a16:creationId xmlns:a16="http://schemas.microsoft.com/office/drawing/2014/main" id="{1061FF7E-F55E-E5D5-9684-A37EB0FD17EC}"/>
              </a:ext>
            </a:extLst>
          </p:cNvPr>
          <p:cNvPicPr>
            <a:picLocks noGrp="1" noChangeAspect="1"/>
          </p:cNvPicPr>
          <p:nvPr>
            <p:ph idx="1"/>
          </p:nvPr>
        </p:nvPicPr>
        <p:blipFill>
          <a:blip r:embed="rId2"/>
          <a:stretch>
            <a:fillRect/>
          </a:stretch>
        </p:blipFill>
        <p:spPr>
          <a:xfrm>
            <a:off x="132436" y="2074744"/>
            <a:ext cx="8802161" cy="4784435"/>
          </a:xfrm>
        </p:spPr>
      </p:pic>
    </p:spTree>
    <p:extLst>
      <p:ext uri="{BB962C8B-B14F-4D97-AF65-F5344CB8AC3E}">
        <p14:creationId xmlns:p14="http://schemas.microsoft.com/office/powerpoint/2010/main" val="1793676972"/>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71D1-D16D-97EF-18BD-84570ECE8FCA}"/>
              </a:ext>
            </a:extLst>
          </p:cNvPr>
          <p:cNvSpPr>
            <a:spLocks noGrp="1"/>
          </p:cNvSpPr>
          <p:nvPr>
            <p:ph type="title"/>
          </p:nvPr>
        </p:nvSpPr>
        <p:spPr/>
        <p:txBody>
          <a:bodyPr/>
          <a:lstStyle/>
          <a:p>
            <a:r>
              <a:rPr lang="en-US" dirty="0"/>
              <a:t>Findings (Before Rule Change)</a:t>
            </a:r>
          </a:p>
        </p:txBody>
      </p:sp>
      <p:pic>
        <p:nvPicPr>
          <p:cNvPr id="4" name="Content Placeholder 3" descr="A screenshot of a phone&#10;&#10;Description automatically generated">
            <a:extLst>
              <a:ext uri="{FF2B5EF4-FFF2-40B4-BE49-F238E27FC236}">
                <a16:creationId xmlns:a16="http://schemas.microsoft.com/office/drawing/2014/main" id="{834FBFC0-65B6-4011-4D64-B05A58E12D3C}"/>
              </a:ext>
            </a:extLst>
          </p:cNvPr>
          <p:cNvPicPr>
            <a:picLocks noGrp="1" noChangeAspect="1"/>
          </p:cNvPicPr>
          <p:nvPr>
            <p:ph idx="1"/>
          </p:nvPr>
        </p:nvPicPr>
        <p:blipFill>
          <a:blip r:embed="rId2"/>
          <a:stretch>
            <a:fillRect/>
          </a:stretch>
        </p:blipFill>
        <p:spPr>
          <a:xfrm>
            <a:off x="2642" y="1919170"/>
            <a:ext cx="3841714" cy="4941376"/>
          </a:xfrm>
          <a:ln>
            <a:solidFill>
              <a:schemeClr val="tx1"/>
            </a:solidFill>
          </a:ln>
        </p:spPr>
      </p:pic>
      <p:sp>
        <p:nvSpPr>
          <p:cNvPr id="7" name="TextBox 6">
            <a:extLst>
              <a:ext uri="{FF2B5EF4-FFF2-40B4-BE49-F238E27FC236}">
                <a16:creationId xmlns:a16="http://schemas.microsoft.com/office/drawing/2014/main" id="{2973E404-E33F-A9EA-852D-EDAEE887B808}"/>
              </a:ext>
            </a:extLst>
          </p:cNvPr>
          <p:cNvSpPr txBox="1"/>
          <p:nvPr/>
        </p:nvSpPr>
        <p:spPr>
          <a:xfrm>
            <a:off x="0" y="1504627"/>
            <a:ext cx="45655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Figure 1: April 1st, 2018 – August 31st, 2018</a:t>
            </a:r>
          </a:p>
        </p:txBody>
      </p:sp>
      <p:pic>
        <p:nvPicPr>
          <p:cNvPr id="8" name="Picture 7" descr="A screenshot of a phone&#10;&#10;Description automatically generated">
            <a:extLst>
              <a:ext uri="{FF2B5EF4-FFF2-40B4-BE49-F238E27FC236}">
                <a16:creationId xmlns:a16="http://schemas.microsoft.com/office/drawing/2014/main" id="{E0813DF5-AA19-E003-4C90-7376DD8887F0}"/>
              </a:ext>
            </a:extLst>
          </p:cNvPr>
          <p:cNvPicPr>
            <a:picLocks noChangeAspect="1"/>
          </p:cNvPicPr>
          <p:nvPr/>
        </p:nvPicPr>
        <p:blipFill>
          <a:blip r:embed="rId3"/>
          <a:stretch>
            <a:fillRect/>
          </a:stretch>
        </p:blipFill>
        <p:spPr>
          <a:xfrm>
            <a:off x="8526876" y="1914040"/>
            <a:ext cx="3662317" cy="4941376"/>
          </a:xfrm>
          <a:prstGeom prst="rect">
            <a:avLst/>
          </a:prstGeom>
          <a:ln>
            <a:solidFill>
              <a:schemeClr val="tx1"/>
            </a:solidFill>
          </a:ln>
        </p:spPr>
      </p:pic>
      <p:sp>
        <p:nvSpPr>
          <p:cNvPr id="9" name="TextBox 8">
            <a:extLst>
              <a:ext uri="{FF2B5EF4-FFF2-40B4-BE49-F238E27FC236}">
                <a16:creationId xmlns:a16="http://schemas.microsoft.com/office/drawing/2014/main" id="{BD6FE428-1F3A-0F82-25AE-D402840386B5}"/>
              </a:ext>
            </a:extLst>
          </p:cNvPr>
          <p:cNvSpPr txBox="1"/>
          <p:nvPr/>
        </p:nvSpPr>
        <p:spPr>
          <a:xfrm>
            <a:off x="7613542" y="1504627"/>
            <a:ext cx="45784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Figure 2: April 1st, 2019 – August 31st, 2019</a:t>
            </a:r>
          </a:p>
        </p:txBody>
      </p:sp>
      <p:sp>
        <p:nvSpPr>
          <p:cNvPr id="10" name="TextBox 9">
            <a:extLst>
              <a:ext uri="{FF2B5EF4-FFF2-40B4-BE49-F238E27FC236}">
                <a16:creationId xmlns:a16="http://schemas.microsoft.com/office/drawing/2014/main" id="{F92F9149-6FE7-2587-5292-48E8E03A4DD2}"/>
              </a:ext>
            </a:extLst>
          </p:cNvPr>
          <p:cNvSpPr txBox="1"/>
          <p:nvPr/>
        </p:nvSpPr>
        <p:spPr>
          <a:xfrm>
            <a:off x="4571999" y="2647627"/>
            <a:ext cx="333213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u="sng" dirty="0"/>
              <a:t>Comparison:</a:t>
            </a:r>
          </a:p>
          <a:p>
            <a:pPr marL="342900" indent="-342900" algn="ctr">
              <a:buAutoNum type="arabicPeriod"/>
            </a:pPr>
            <a:r>
              <a:rPr lang="en-US" dirty="0"/>
              <a:t>Balls are hit slightly more to left side of field, most likely due to more right-handed hitters in the league.</a:t>
            </a:r>
          </a:p>
          <a:p>
            <a:pPr marL="342900" indent="-342900" algn="ctr">
              <a:buAutoNum type="arabicPeriod"/>
            </a:pPr>
            <a:r>
              <a:rPr lang="en-US" dirty="0"/>
              <a:t>Largest percentage hit to shortstop, smallest percentage hit to first base.</a:t>
            </a:r>
          </a:p>
          <a:p>
            <a:pPr algn="ctr"/>
            <a:endParaRPr lang="en-US" dirty="0"/>
          </a:p>
        </p:txBody>
      </p:sp>
    </p:spTree>
    <p:extLst>
      <p:ext uri="{BB962C8B-B14F-4D97-AF65-F5344CB8AC3E}">
        <p14:creationId xmlns:p14="http://schemas.microsoft.com/office/powerpoint/2010/main" val="3660030676"/>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Mini Project MLB Shift Rule Analysis</vt:lpstr>
      <vt:lpstr>Research Question and Background</vt:lpstr>
      <vt:lpstr>Tractable data</vt:lpstr>
      <vt:lpstr>Data Retrieval</vt:lpstr>
      <vt:lpstr>Interacting with project</vt:lpstr>
      <vt:lpstr>Methods for Exploratory Data Analysis</vt:lpstr>
      <vt:lpstr>Snapshots of Code</vt:lpstr>
      <vt:lpstr>Snapshots of Code</vt:lpstr>
      <vt:lpstr>Findings (Before Rule Change)</vt:lpstr>
      <vt:lpstr>Findings (After Rule Change)</vt:lpstr>
      <vt:lpstr>Overall Findings</vt:lpstr>
      <vt:lpstr>Implications for Stakeholders</vt:lpstr>
      <vt:lpstr>Ethical, Legal, Societal Implications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512</cp:revision>
  <dcterms:created xsi:type="dcterms:W3CDTF">2024-09-27T17:03:24Z</dcterms:created>
  <dcterms:modified xsi:type="dcterms:W3CDTF">2024-09-30T23:11:08Z</dcterms:modified>
</cp:coreProperties>
</file>