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63" r:id="rId4"/>
    <p:sldId id="264" r:id="rId5"/>
    <p:sldId id="260" r:id="rId6"/>
    <p:sldId id="261" r:id="rId7"/>
    <p:sldId id="262" r:id="rId8"/>
    <p:sldId id="265" r:id="rId9"/>
    <p:sldId id="266" r:id="rId10"/>
    <p:sldId id="268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E2423-5D43-4E9C-1386-747117ECFA5E}" v="245" dt="2024-09-16T21:17:23.214"/>
    <p1510:client id="{0B29D77E-62FC-B8AF-7558-DC6E956A6E2E}" v="265" dt="2024-09-15T19:22:54.945"/>
    <p1510:client id="{0E1E597A-5B67-455D-D4E8-4BF834BD2958}" v="42" dt="2024-09-17T02:05:59.990"/>
    <p1510:client id="{2DF89AD0-3EF3-7C2E-34AD-E69FCCC417CF}" v="204" dt="2024-09-17T01:34:55.969"/>
    <p1510:client id="{2F44CEE9-A124-40E0-C5CF-5317F30D9B08}" v="456" dt="2024-09-17T04:03:51.147"/>
    <p1510:client id="{52CDF82E-0703-BB1A-D2D4-D63CCEEF4813}" v="357" dt="2024-09-16T17:58:04.938"/>
    <p1510:client id="{C8C32BA0-CA76-6518-802D-AAD277D15092}" v="1" dt="2024-09-17T02:33:24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8C6EB-29CF-4ECA-95CA-D55D7A1B954F}" type="datetimeFigureOut"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0C3BD-7451-4A7E-AEFD-B279569D1E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>
                <a:ea typeface="Calibri"/>
                <a:cs typeface="Calibri"/>
              </a:rPr>
              <a:t>Challenges arise with larger data sets where the number of clusters we want to create is unknown. Outliers can impact the clusters and centroids, making it less accurate.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0C3BD-7451-4A7E-AEFD-B279569D1E50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9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083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2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4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2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3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9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9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8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8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0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refine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7602979" cy="2838938"/>
          </a:xfrm>
        </p:spPr>
        <p:txBody>
          <a:bodyPr>
            <a:normAutofit/>
          </a:bodyPr>
          <a:lstStyle/>
          <a:p>
            <a:r>
              <a:rPr lang="en-US" sz="5600" dirty="0">
                <a:solidFill>
                  <a:srgbClr val="262626"/>
                </a:solidFill>
              </a:rPr>
              <a:t>Recap of DATA 180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3015" y="4698614"/>
            <a:ext cx="6287679" cy="11981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b="1" dirty="0">
                <a:solidFill>
                  <a:srgbClr val="262626"/>
                </a:solidFill>
              </a:rPr>
              <a:t>Derek, Ashley, Selene, Alissa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2C54-5563-FE8C-0215-137844F6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1488-DE25-BFF0-6C1F-6ABAA06E8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Used to model binary outcomes, where the dependent variable is categorical with two possible outcomes (e.g., 0 or 1, yes or no, true or false). </a:t>
            </a:r>
          </a:p>
          <a:p>
            <a:r>
              <a:rPr lang="en-US" sz="2000" dirty="0">
                <a:ea typeface="+mn-lt"/>
                <a:cs typeface="+mn-lt"/>
              </a:rPr>
              <a:t>Logistic regression predicts the probability of an event occurring.</a:t>
            </a:r>
          </a:p>
          <a:p>
            <a:r>
              <a:rPr lang="en-US" sz="2000" dirty="0"/>
              <a:t>How do you read this output?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AF30-71FF-D167-3CFA-2FE07023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DF6-FD08-4FE0-BF9D-9F645144EBF8}" type="datetime1"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2FEBF-0791-0B56-4C8F-3AB107A2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9A96E-2E52-C61C-7370-C51BF1E6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10</a:t>
            </a:fld>
            <a:endParaRPr lang="en-US" dirty="0"/>
          </a:p>
        </p:txBody>
      </p:sp>
      <p:pic>
        <p:nvPicPr>
          <p:cNvPr id="7" name="Picture 6" descr="A number and numbers on a white background&#10;&#10;Description automatically generated">
            <a:extLst>
              <a:ext uri="{FF2B5EF4-FFF2-40B4-BE49-F238E27FC236}">
                <a16:creationId xmlns:a16="http://schemas.microsoft.com/office/drawing/2014/main" id="{69A00CF3-0904-FB1B-07FC-7D7ED25CF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050" y="4155419"/>
            <a:ext cx="63627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1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517A-2F37-985E-DC0D-2211790E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596" y="427856"/>
            <a:ext cx="6816876" cy="15704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Dickinson Farm -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58D1-27F3-6544-DEB0-FB220F50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784" y="1994391"/>
            <a:ext cx="10595538" cy="4497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dirty="0"/>
              <a:t>Using K-means clustering to identify target groups of customers for Dickinson farm, using the insight to construct customer personas.</a:t>
            </a:r>
            <a:endParaRPr lang="en-US"/>
          </a:p>
          <a:p>
            <a:pPr marL="457200" indent="-457200"/>
            <a:r>
              <a:rPr lang="en-US" dirty="0"/>
              <a:t>Using supervised learning to uncover the how various business factors (internal and external) affect sales.</a:t>
            </a:r>
          </a:p>
        </p:txBody>
      </p:sp>
    </p:spTree>
    <p:extLst>
      <p:ext uri="{BB962C8B-B14F-4D97-AF65-F5344CB8AC3E}">
        <p14:creationId xmlns:p14="http://schemas.microsoft.com/office/powerpoint/2010/main" val="1668122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E8D8-8298-373A-67D9-FA1620D8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E39E-F75C-50E3-2BA0-1BF84A2B0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are some limitations to using the K-means algorithm?</a:t>
            </a:r>
          </a:p>
          <a:p>
            <a:r>
              <a:rPr lang="en-US" dirty="0">
                <a:ea typeface="+mn-lt"/>
                <a:cs typeface="+mn-lt"/>
              </a:rPr>
              <a:t>How do you balance the need for data accuracy with the risk of over-cleaning or altering data too much during the wrangling process, particularly in cases where some 'messiness' might carry important contextual information?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7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A57D-A04C-4463-499E-3D2D6BAD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146" y="571398"/>
            <a:ext cx="10515600" cy="1325563"/>
          </a:xfrm>
          <a:noFill/>
        </p:spPr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C05D6-D866-41EA-DA33-00496FE49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486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/>
              <a:t>Numerical Variables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Single variable (Univariate)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Two variables (Bivariate)</a:t>
            </a:r>
          </a:p>
          <a:p>
            <a:pPr marL="457200" lvl="1" indent="0">
              <a:buNone/>
            </a:pP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dirty="0"/>
              <a:t>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140353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A57D-A04C-4463-499E-3D2D6BAD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Visualizations</a:t>
            </a:r>
            <a:br>
              <a:rPr lang="en-US"/>
            </a:br>
            <a:r>
              <a:rPr lang="en-US" sz="3500">
                <a:solidFill>
                  <a:schemeClr val="accent2"/>
                </a:solidFill>
              </a:rPr>
              <a:t>Numerical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C05D6-D866-41EA-DA33-00496FE49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Single Variable:</a:t>
            </a:r>
            <a:endParaRPr lang="en-US" dirty="0"/>
          </a:p>
          <a:p>
            <a:r>
              <a:rPr lang="en-US" dirty="0"/>
              <a:t>Histograms</a:t>
            </a:r>
          </a:p>
          <a:p>
            <a:r>
              <a:rPr lang="en-US" sz="2400" dirty="0"/>
              <a:t>Stem-and-Leaf plots</a:t>
            </a:r>
          </a:p>
          <a:p>
            <a:r>
              <a:rPr lang="en-US" sz="2400" dirty="0" err="1"/>
              <a:t>Dotplots</a:t>
            </a:r>
          </a:p>
          <a:p>
            <a:pPr marL="0" indent="0">
              <a:buNone/>
            </a:pPr>
            <a:r>
              <a:rPr lang="en-US" b="1" dirty="0"/>
              <a:t>Bivariate Data:</a:t>
            </a:r>
          </a:p>
          <a:p>
            <a:r>
              <a:rPr lang="en-US" dirty="0"/>
              <a:t>Scatterplots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4DD5B-EBC3-8BB7-D9D5-10EC4E14F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268" y="288655"/>
            <a:ext cx="5033819" cy="3318457"/>
          </a:xfrm>
          <a:prstGeom prst="rect">
            <a:avLst/>
          </a:prstGeom>
        </p:spPr>
      </p:pic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8FB5665E-EE3A-1F89-6F45-AA79DD095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765" y="3601373"/>
            <a:ext cx="3462135" cy="315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4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A57D-A04C-4463-499E-3D2D6BAD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Visualizations</a:t>
            </a:r>
            <a:br>
              <a:rPr lang="en-US"/>
            </a:br>
            <a:r>
              <a:rPr lang="en-US" sz="3500">
                <a:solidFill>
                  <a:schemeClr val="accent4"/>
                </a:solidFill>
              </a:rPr>
              <a:t>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C05D6-D866-41EA-DA33-00496FE49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/>
              <a:t>Bar graphs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dirty="0"/>
              <a:t>Pareto charts, side-by-side bar graphs</a:t>
            </a:r>
          </a:p>
          <a:p>
            <a:pPr marL="457200" indent="-457200"/>
            <a:r>
              <a:rPr lang="en-US" dirty="0"/>
              <a:t>Pie charts</a:t>
            </a:r>
          </a:p>
        </p:txBody>
      </p:sp>
      <p:pic>
        <p:nvPicPr>
          <p:cNvPr id="4" name="Picture 3" descr="A graph of a number of different colored rectangles&#10;&#10;Description automatically generated">
            <a:extLst>
              <a:ext uri="{FF2B5EF4-FFF2-40B4-BE49-F238E27FC236}">
                <a16:creationId xmlns:a16="http://schemas.microsoft.com/office/drawing/2014/main" id="{C90CABAA-95F3-373F-E663-1554D131F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522" y="3286598"/>
            <a:ext cx="4019248" cy="3316847"/>
          </a:xfrm>
          <a:prstGeom prst="rect">
            <a:avLst/>
          </a:prstGeom>
        </p:spPr>
      </p:pic>
      <p:pic>
        <p:nvPicPr>
          <p:cNvPr id="5" name="Picture 4" descr="A diagram of a driver and passenger&#10;&#10;Description automatically generated">
            <a:extLst>
              <a:ext uri="{FF2B5EF4-FFF2-40B4-BE49-F238E27FC236}">
                <a16:creationId xmlns:a16="http://schemas.microsoft.com/office/drawing/2014/main" id="{73E11669-FD29-C9F0-B381-A7906D107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544" y="3623915"/>
            <a:ext cx="3816173" cy="2979827"/>
          </a:xfrm>
          <a:prstGeom prst="rect">
            <a:avLst/>
          </a:prstGeom>
        </p:spPr>
      </p:pic>
      <p:pic>
        <p:nvPicPr>
          <p:cNvPr id="6" name="Picture 5" descr="A blue and white sign with black text&#10;&#10;Description automatically generated">
            <a:extLst>
              <a:ext uri="{FF2B5EF4-FFF2-40B4-BE49-F238E27FC236}">
                <a16:creationId xmlns:a16="http://schemas.microsoft.com/office/drawing/2014/main" id="{2C25B775-8981-076C-A094-45EC13826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030" y="1138350"/>
            <a:ext cx="2515722" cy="74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078E-4982-D06D-AEE3-4998ACB8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235" y="495286"/>
            <a:ext cx="10579608" cy="802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Data Wrangling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284AB97-1453-81E7-CBC1-BA2998E45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656296"/>
              </p:ext>
            </p:extLst>
          </p:nvPr>
        </p:nvGraphicFramePr>
        <p:xfrm>
          <a:off x="709808" y="1294356"/>
          <a:ext cx="10849783" cy="49779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44090">
                  <a:extLst>
                    <a:ext uri="{9D8B030D-6E8A-4147-A177-3AD203B41FA5}">
                      <a16:colId xmlns:a16="http://schemas.microsoft.com/office/drawing/2014/main" val="1217585997"/>
                    </a:ext>
                  </a:extLst>
                </a:gridCol>
                <a:gridCol w="4354752">
                  <a:extLst>
                    <a:ext uri="{9D8B030D-6E8A-4147-A177-3AD203B41FA5}">
                      <a16:colId xmlns:a16="http://schemas.microsoft.com/office/drawing/2014/main" val="2488079076"/>
                    </a:ext>
                  </a:extLst>
                </a:gridCol>
                <a:gridCol w="3550941">
                  <a:extLst>
                    <a:ext uri="{9D8B030D-6E8A-4147-A177-3AD203B41FA5}">
                      <a16:colId xmlns:a16="http://schemas.microsoft.com/office/drawing/2014/main" val="1761738135"/>
                    </a:ext>
                  </a:extLst>
                </a:gridCol>
              </a:tblGrid>
              <a:tr h="422964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effectLst/>
                        </a:rPr>
                        <a:t>Step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effectLst/>
                        </a:rPr>
                        <a:t>Description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effectLst/>
                        </a:rPr>
                        <a:t>Function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0555306"/>
                  </a:ext>
                </a:extLst>
              </a:tr>
              <a:tr h="422964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effectLst/>
                        </a:rPr>
                        <a:t>Loading Data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effectLst/>
                        </a:rPr>
                        <a:t>Importing data from various sources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effectLst/>
                        </a:rPr>
                        <a:t>read.csv(), </a:t>
                      </a:r>
                      <a:r>
                        <a:rPr lang="en-US" sz="1900" err="1">
                          <a:effectLst/>
                        </a:rPr>
                        <a:t>read_excel</a:t>
                      </a:r>
                      <a:r>
                        <a:rPr lang="en-US" sz="1900" dirty="0">
                          <a:effectLst/>
                        </a:rPr>
                        <a:t>()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19392134"/>
                  </a:ext>
                </a:extLst>
              </a:tr>
              <a:tr h="422964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effectLst/>
                        </a:rPr>
                        <a:t>Handling Missing Data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effectLst/>
                        </a:rPr>
                        <a:t>Detect and manage missing values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effectLst/>
                        </a:rPr>
                        <a:t>is.na(), </a:t>
                      </a:r>
                      <a:r>
                        <a:rPr lang="en-US" sz="1900" err="1">
                          <a:effectLst/>
                        </a:rPr>
                        <a:t>na.omit</a:t>
                      </a:r>
                      <a:r>
                        <a:rPr lang="en-US" sz="1900" dirty="0">
                          <a:effectLst/>
                        </a:rPr>
                        <a:t>(), impute()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02232930"/>
                  </a:ext>
                </a:extLst>
              </a:tr>
              <a:tr h="422964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effectLst/>
                        </a:rPr>
                        <a:t>Filtering/</a:t>
                      </a:r>
                      <a:r>
                        <a:rPr lang="en-US" sz="1900" b="1" err="1">
                          <a:effectLst/>
                        </a:rPr>
                        <a:t>Subsetting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effectLst/>
                        </a:rPr>
                        <a:t>Extract specific rows/columns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effectLst/>
                        </a:rPr>
                        <a:t>subset(), filter()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37629295"/>
                  </a:ext>
                </a:extLst>
              </a:tr>
              <a:tr h="422964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effectLst/>
                        </a:rPr>
                        <a:t>Transforming Data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effectLst/>
                        </a:rPr>
                        <a:t>Modify or create new variables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effectLst/>
                        </a:rPr>
                        <a:t>mutate(), scale()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2694021"/>
                  </a:ext>
                </a:extLst>
              </a:tr>
              <a:tr h="813393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effectLst/>
                        </a:rPr>
                        <a:t>Reshaping Data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effectLst/>
                        </a:rPr>
                        <a:t>Change data structure (wide/long formats)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err="1">
                          <a:effectLst/>
                        </a:rPr>
                        <a:t>pivot_longer</a:t>
                      </a:r>
                      <a:r>
                        <a:rPr lang="en-US" sz="1900" dirty="0">
                          <a:effectLst/>
                        </a:rPr>
                        <a:t>(), </a:t>
                      </a:r>
                      <a:r>
                        <a:rPr lang="en-US" sz="1900" err="1">
                          <a:effectLst/>
                        </a:rPr>
                        <a:t>pivot_wider</a:t>
                      </a:r>
                      <a:r>
                        <a:rPr lang="en-US" sz="1900" dirty="0">
                          <a:effectLst/>
                        </a:rPr>
                        <a:t>()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42266086"/>
                  </a:ext>
                </a:extLst>
              </a:tr>
              <a:tr h="422964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effectLst/>
                        </a:rPr>
                        <a:t>Merging Data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effectLst/>
                        </a:rPr>
                        <a:t>Combine multiple datasets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effectLst/>
                        </a:rPr>
                        <a:t>merge(), </a:t>
                      </a:r>
                      <a:r>
                        <a:rPr lang="en-US" sz="1900" err="1">
                          <a:effectLst/>
                        </a:rPr>
                        <a:t>left_join</a:t>
                      </a:r>
                      <a:r>
                        <a:rPr lang="en-US" sz="1900" dirty="0">
                          <a:effectLst/>
                        </a:rPr>
                        <a:t>(), </a:t>
                      </a:r>
                      <a:r>
                        <a:rPr lang="en-US" sz="1900" err="1">
                          <a:effectLst/>
                        </a:rPr>
                        <a:t>right_join</a:t>
                      </a:r>
                      <a:r>
                        <a:rPr lang="en-US" sz="1900" dirty="0">
                          <a:effectLst/>
                        </a:rPr>
                        <a:t>()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9989355"/>
                  </a:ext>
                </a:extLst>
              </a:tr>
              <a:tr h="813393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effectLst/>
                        </a:rPr>
                        <a:t>Grouping/Summarizing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effectLst/>
                        </a:rPr>
                        <a:t>Group and calculate summary statistics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err="1">
                          <a:effectLst/>
                        </a:rPr>
                        <a:t>group_by</a:t>
                      </a:r>
                      <a:r>
                        <a:rPr lang="en-US" sz="1900" dirty="0">
                          <a:effectLst/>
                        </a:rPr>
                        <a:t>(), summarize(), aggregate()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53505630"/>
                  </a:ext>
                </a:extLst>
              </a:tr>
              <a:tr h="8133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b="1" dirty="0">
                          <a:effectLst/>
                        </a:rPr>
                        <a:t>Spelling Correction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dirty="0">
                          <a:effectLst/>
                          <a:hlinkClick r:id="rId2"/>
                        </a:rPr>
                        <a:t>OpenRefine</a:t>
                      </a:r>
                      <a:endParaRPr lang="en-US" sz="1900" dirty="0" err="1">
                        <a:effectLst/>
                        <a:hlinkClick r:id="rId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0377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95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B42F-8950-6BC4-3981-A4D0AEF8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400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9F46D-C8D2-86F1-9726-6FC52BF7F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Goal is to uncover patterns and insights within unlabeled data</a:t>
            </a:r>
          </a:p>
          <a:p>
            <a:r>
              <a:rPr lang="en-US" sz="2000"/>
              <a:t>Techniques Learned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K-means clustering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Hierarchical clustering</a:t>
            </a:r>
          </a:p>
          <a:p>
            <a:endParaRPr lang="en-US" sz="2000"/>
          </a:p>
          <a:p>
            <a:r>
              <a:rPr lang="en-US" sz="2000"/>
              <a:t>Other concepts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Similarities between clusters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/>
          </a:p>
        </p:txBody>
      </p:sp>
      <p:pic>
        <p:nvPicPr>
          <p:cNvPr id="5" name="Picture 4" descr="Hierarchical clustering explained | by Prasad Pai | Towards Data Science">
            <a:extLst>
              <a:ext uri="{FF2B5EF4-FFF2-40B4-BE49-F238E27FC236}">
                <a16:creationId xmlns:a16="http://schemas.microsoft.com/office/drawing/2014/main" id="{2625F961-0752-996D-1EC7-5B424B652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667" y="863350"/>
            <a:ext cx="4389120" cy="24030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Understanding K-Means clustering. Clustering is a technique widely used… |  by Pranav | Medium">
            <a:extLst>
              <a:ext uri="{FF2B5EF4-FFF2-40B4-BE49-F238E27FC236}">
                <a16:creationId xmlns:a16="http://schemas.microsoft.com/office/drawing/2014/main" id="{77499397-54BF-1FEF-91CF-F509FE7ED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67" y="3938459"/>
            <a:ext cx="4389120" cy="18544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361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1BBF-9CBD-F060-A5FE-45B770DB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K-means and 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094A4-8E39-1CEF-497B-705E755AC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700"/>
              <a:t>We assign each data point into a specific number of clusters 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/>
              <a:t>Objective is to minimize the sum of distances between the data points and the cluster centroid</a:t>
            </a:r>
          </a:p>
          <a:p>
            <a:endParaRPr lang="en-US" sz="1700"/>
          </a:p>
          <a:p>
            <a:pPr marL="0" indent="0">
              <a:buNone/>
            </a:pPr>
            <a:r>
              <a:rPr lang="en-US" sz="1700" u="sng"/>
              <a:t>Similarity between clusters</a:t>
            </a:r>
          </a:p>
          <a:p>
            <a:r>
              <a:rPr lang="en-US" sz="1700"/>
              <a:t>When creating a dendrogram, there are different ways to calculate the similarity between clusters: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/>
              <a:t>Single Linkage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/>
              <a:t>Complete Linkage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/>
              <a:t>Average Linkage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/>
              <a:t>Centroid Linkage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700"/>
          </a:p>
          <a:p>
            <a:pPr lvl="1">
              <a:buFont typeface="Courier New" panose="020B0604020202020204" pitchFamily="34" charset="0"/>
              <a:buChar char="o"/>
            </a:pPr>
            <a:endParaRPr lang="en-US" sz="1700"/>
          </a:p>
          <a:p>
            <a:pPr lvl="1">
              <a:buFont typeface="Courier New" panose="020B0604020202020204" pitchFamily="34" charset="0"/>
              <a:buChar char="o"/>
            </a:pPr>
            <a:endParaRPr lang="en-US" sz="1700"/>
          </a:p>
          <a:p>
            <a:pPr lvl="1">
              <a:buFont typeface="Courier New" panose="020B0604020202020204" pitchFamily="34" charset="0"/>
              <a:buChar char="o"/>
            </a:pPr>
            <a:endParaRPr lang="en-US" sz="1700"/>
          </a:p>
          <a:p>
            <a:pPr lvl="1">
              <a:buFont typeface="Courier New" panose="020B0604020202020204" pitchFamily="34" charset="0"/>
              <a:buChar char="o"/>
            </a:pPr>
            <a:endParaRPr lang="en-US" sz="1700"/>
          </a:p>
          <a:p>
            <a:endParaRPr lang="en-US" sz="1700"/>
          </a:p>
          <a:p>
            <a:endParaRPr lang="en-US" sz="1700"/>
          </a:p>
          <a:p>
            <a:endParaRPr lang="en-US" sz="1700"/>
          </a:p>
          <a:p>
            <a:endParaRPr lang="en-US" sz="1700"/>
          </a:p>
        </p:txBody>
      </p:sp>
      <p:pic>
        <p:nvPicPr>
          <p:cNvPr id="4" name="Picture 3" descr="Single-Link clustering clearly explained | by Harika Bonthu | Medium">
            <a:extLst>
              <a:ext uri="{FF2B5EF4-FFF2-40B4-BE49-F238E27FC236}">
                <a16:creationId xmlns:a16="http://schemas.microsoft.com/office/drawing/2014/main" id="{6A9D542A-F967-74A9-A027-74E86D7A3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267182"/>
            <a:ext cx="4788505" cy="35913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181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811A-293D-C7FF-EB15-8AC9970F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68B5-7657-5210-5C1E-B5051EF87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Supervised learning is a collection of models that uses a set of variables (predictors) to predict a variable of interest (response variable).</a:t>
            </a:r>
          </a:p>
          <a:p>
            <a:r>
              <a:rPr lang="en-US" sz="2000" dirty="0"/>
              <a:t>2 types of response variables: classification and regression</a:t>
            </a:r>
          </a:p>
          <a:p>
            <a:r>
              <a:rPr lang="en-US" sz="2000" dirty="0"/>
              <a:t>Models:</a:t>
            </a:r>
          </a:p>
          <a:p>
            <a:pPr marL="0" indent="0">
              <a:buNone/>
            </a:pPr>
            <a:r>
              <a:rPr lang="en-US" sz="2000" dirty="0"/>
              <a:t>   - Linear Regression</a:t>
            </a:r>
          </a:p>
          <a:p>
            <a:pPr marL="0" indent="0">
              <a:buNone/>
            </a:pPr>
            <a:r>
              <a:rPr lang="en-US" sz="2000" dirty="0"/>
              <a:t>   -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867598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3450-74ED-6850-DD22-694A5499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F7FE2-7AED-C5F7-1AD0-8A3C2598C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000" dirty="0">
                <a:ea typeface="+mn-lt"/>
                <a:cs typeface="+mn-lt"/>
              </a:rPr>
              <a:t>Linear regression is to assume a linear relationship between the predictors and the response.</a:t>
            </a:r>
            <a:endParaRPr lang="en-US" sz="2000" dirty="0"/>
          </a:p>
          <a:p>
            <a:pPr marL="342900" indent="-342900"/>
            <a:endParaRPr lang="en-US" sz="2000" dirty="0"/>
          </a:p>
          <a:p>
            <a:pPr marL="342900" indent="-342900"/>
            <a:r>
              <a:rPr lang="en-US" sz="2000" dirty="0">
                <a:ea typeface="+mn-lt"/>
                <a:cs typeface="+mn-lt"/>
              </a:rPr>
              <a:t>Objective is to minimize residuals, specifically minimizing the sum of squared residuals </a:t>
            </a:r>
            <a:r>
              <a:rPr lang="en-US" sz="2000" err="1">
                <a:ea typeface="+mn-lt"/>
                <a:cs typeface="+mn-lt"/>
              </a:rPr>
              <a:t>a.k.a</a:t>
            </a:r>
            <a:r>
              <a:rPr lang="en-US" sz="2000" dirty="0">
                <a:ea typeface="+mn-lt"/>
                <a:cs typeface="+mn-lt"/>
              </a:rPr>
              <a:t> Ordinary Least Squared (OLS) Method</a:t>
            </a:r>
            <a:endParaRPr lang="en-US" dirty="0"/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3277-E8FD-A3AC-E064-D31C3E69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FDF6-ED4E-4EE6-8CC1-B9C2424B15BA}" type="datetime1"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AE0F6-EAC2-3E0F-BE06-F2829E25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92DDD-4BE1-EC7D-ACAB-9CA14741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9</a:t>
            </a:fld>
            <a:endParaRPr lang="en-US" dirty="0"/>
          </a:p>
        </p:txBody>
      </p:sp>
      <p:pic>
        <p:nvPicPr>
          <p:cNvPr id="7" name="Picture 6" descr="A black and white text&#10;&#10;Description automatically generated">
            <a:extLst>
              <a:ext uri="{FF2B5EF4-FFF2-40B4-BE49-F238E27FC236}">
                <a16:creationId xmlns:a16="http://schemas.microsoft.com/office/drawing/2014/main" id="{1CA03870-6115-B10B-C5C0-190BABA11B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60" b="6383"/>
          <a:stretch/>
        </p:blipFill>
        <p:spPr>
          <a:xfrm>
            <a:off x="3498756" y="3077415"/>
            <a:ext cx="5382980" cy="456820"/>
          </a:xfrm>
          <a:prstGeom prst="rect">
            <a:avLst/>
          </a:prstGeom>
        </p:spPr>
      </p:pic>
      <p:pic>
        <p:nvPicPr>
          <p:cNvPr id="8" name="Picture 7" descr="A close up of words&#10;&#10;Description automatically generated">
            <a:extLst>
              <a:ext uri="{FF2B5EF4-FFF2-40B4-BE49-F238E27FC236}">
                <a16:creationId xmlns:a16="http://schemas.microsoft.com/office/drawing/2014/main" id="{536E4B7C-A9F4-6BC8-DB89-8F556E54D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669" y="4672011"/>
            <a:ext cx="4499162" cy="78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9474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AccentBoxVTI</vt:lpstr>
      <vt:lpstr>Recap of DATA 180</vt:lpstr>
      <vt:lpstr>Visualizations</vt:lpstr>
      <vt:lpstr>Visualizations Numerical Variables</vt:lpstr>
      <vt:lpstr>Visualizations Categorical Variables</vt:lpstr>
      <vt:lpstr>Data Wrangling</vt:lpstr>
      <vt:lpstr>Unsupervised Learning</vt:lpstr>
      <vt:lpstr>K-means and Hierarchical Clustering</vt:lpstr>
      <vt:lpstr>Supervised Learning</vt:lpstr>
      <vt:lpstr>Linear Regression</vt:lpstr>
      <vt:lpstr>Logistic Regression</vt:lpstr>
      <vt:lpstr>Dickinson Farm - Ideas</vt:lpstr>
      <vt:lpstr>Discussion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106</cp:revision>
  <dcterms:created xsi:type="dcterms:W3CDTF">2024-09-15T19:08:52Z</dcterms:created>
  <dcterms:modified xsi:type="dcterms:W3CDTF">2024-09-17T14:33:26Z</dcterms:modified>
</cp:coreProperties>
</file>